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0"/>
  </p:notesMasterIdLst>
  <p:handoutMasterIdLst>
    <p:handoutMasterId r:id="rId6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308" r:id="rId33"/>
    <p:sldId id="309" r:id="rId34"/>
    <p:sldId id="310" r:id="rId35"/>
    <p:sldId id="311" r:id="rId36"/>
    <p:sldId id="313" r:id="rId37"/>
    <p:sldId id="312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</p:sldIdLst>
  <p:sldSz cx="10080625" cy="7559675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B6A0D4D-F1C6-244F-8BBB-150A101ADB42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308"/>
            <p14:sldId id="309"/>
            <p14:sldId id="310"/>
            <p14:sldId id="311"/>
            <p14:sldId id="313"/>
            <p14:sldId id="312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35"/>
    <p:restoredTop sz="94740"/>
  </p:normalViewPr>
  <p:slideViewPr>
    <p:cSldViewPr snapToGrid="0">
      <p:cViewPr varScale="1">
        <p:scale>
          <a:sx n="146" d="100"/>
          <a:sy n="146" d="100"/>
        </p:scale>
        <p:origin x="154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43FBFCF-28A3-6D3C-4ED1-65AF49E4F5DE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59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401ED2-A3D2-D288-78A8-40865619C0EB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399200" y="0"/>
            <a:ext cx="3372840" cy="502559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36A3D7-97C9-9814-B2BA-6280AE6C2183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9555480"/>
            <a:ext cx="3372840" cy="502559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1C3BD0-5248-011A-61CF-58976FEB1D72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399200" y="9555480"/>
            <a:ext cx="3372840" cy="502559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245136DA-A52F-1A4C-ACEA-6FF8E2D5FF76}" type="slidenum">
              <a:t>‹#›</a:t>
            </a:fld>
            <a:endParaRPr lang="en-US" sz="14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2106273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422997C-B867-B9B1-D5F9-A397400CC06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4280"/>
            <a:ext cx="5028480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243F0B9-D8A0-9D3A-B6AC-6EC2182279D0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73F1FA38-5D40-7D20-4557-750D1F3E7E73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5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E2D2C0-17EB-BC06-C7E2-4E28E6C913E4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399200" y="0"/>
            <a:ext cx="3372840" cy="50255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algn="r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935C5C-DF22-A79A-3A62-1BC1D5F22D1D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40" cy="50255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lv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3662F7-10FB-B756-0E81-6B1CC857529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399200" y="9555480"/>
            <a:ext cx="3372840" cy="50255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lvl="0" algn="r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BE166643-42AB-A447-817D-435E25A5F27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106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hangingPunct="0">
      <a:tabLst/>
      <a:defRPr lang="en-US" sz="2000" b="0" i="0" u="none" strike="noStrike" kern="1200">
        <a:ln>
          <a:noFill/>
        </a:ln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5FBB4-2DE4-6A84-A82C-DC04466F2C4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B63391E6-00CD-A048-9207-2A6B72E51329}" type="slidenum">
              <a:t>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05E7BAE-3A25-B640-48EA-93B7D9C879A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0DC0829-9D3C-0542-D325-19DDDCF5D81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ADA157-F638-AEB0-280B-DCFF273AA16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F1F16438-295C-0F41-90B7-34FDE053EB24}" type="slidenum">
              <a:t>10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1A1E355-5853-0E78-FF38-7250B48B6C9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A7B4DC6-C999-062C-8330-13AED2D6101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669159-E8A7-8CBA-DD46-5BD8BF2C28B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275BF0B6-9598-5949-A839-055B17AE1431}" type="slidenum">
              <a:t>11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238841A-1EEA-E7C9-0338-3A3F02653A7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264BA45-5AC0-5243-7888-229AF90BE3A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B9ED25-402F-1E74-46AE-EA8A6480BE5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5AD0899C-9E2E-5643-BBDE-9311257512D2}" type="slidenum">
              <a:t>12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31510A1-DD85-F160-AC14-9F7A9F43FC2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10F2700-44EC-1CE5-B86A-FB68218E5C9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084562-1BAA-041A-F4DD-7711617572C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6581DA5-3563-D247-9071-7DD44029414E}" type="slidenum">
              <a:t>13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6A94666-9381-82DC-0B67-B5100294865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43A1ECF-B70B-E5EE-8CAF-BB29F07E866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B4556B-351F-7E05-5EF9-ED40A735A95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A387C571-0E18-A24B-8F47-331B494E0ABA}" type="slidenum">
              <a:t>14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49000EE-9C63-8BE0-D235-09DC25DBFD8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7FD307F-E4EE-A14E-C244-EB87CD88FD5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F75179-0AC3-46AA-1B47-915C2115D57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8AD24482-99B1-F947-8CC8-3649F3639000}" type="slidenum">
              <a:t>15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AAF41F6-BF42-30E2-218B-B6062972A06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98862D5-9799-C0DD-B6CD-2CBEFE7878A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168F35-6807-C109-CC7E-3F51BAF792D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8A3F99F6-3524-2F4C-977B-936312C0FF7B}" type="slidenum">
              <a:t>16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1A3B350-2322-A01B-47B2-BD1A30D0D1C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1596104-AD9A-88D8-D45F-75298E6E856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1819F0-BFFA-5DDF-F185-2FCBB4BE6DC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3F6984B3-D645-9E4A-B205-5E5D83E4CD46}" type="slidenum">
              <a:t>17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5FA31D3-526B-6751-4117-B8E4C48BF2F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E8397B7-0B36-44A8-76E1-CAA03459F62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C85E38-F068-CF21-6F14-0EB88928DF2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CD3C6536-54D9-6B45-AD16-F61BAE6A2F72}" type="slidenum">
              <a:t>18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DE722FC-CA28-9646-979A-75AD680159F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7578BC-3C4E-F1A6-33EF-8D011C5AF03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BDA000-EEA9-5D8D-E2F8-170A4D958B3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9B3D416A-769D-7B47-B433-DC294CABD54D}" type="slidenum">
              <a:t>19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6912855-3426-A6BD-C859-8FA85CF1AE7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F50EEB0-3E22-38AF-3D4E-926A159F28C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B46B16-926B-42C2-6B23-761D9B3B4EC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540110D3-B7DA-9143-9B04-5BA8F20652A1}" type="slidenum">
              <a:t>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26E2A6-0A6A-A028-318D-4C08BE6D479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3E161B0-C8A7-8659-920E-FA3148F6777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2416C5-32A9-0D56-2547-DF8FF5D3BDE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FE17E979-D477-654E-B8AD-93838E4E6652}" type="slidenum">
              <a:t>20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44D2279-9D11-DB25-5A63-230B3BDAA9B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1E657D3-FC1B-BC63-419F-4DA7C3247AA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54B308-ED4F-14A6-D215-E09E398BC04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DF8C5F65-8615-EB48-BF60-E3960401B38D}" type="slidenum">
              <a:t>21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A49A293-EC5C-DE7B-D47D-B43F4AD05BE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C0FF7C8-ABC1-FAA9-E0AD-70E0ECDED82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C380F4-193D-3AF0-39A6-3AEE750F269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FC2170BD-6BD0-9B47-917A-59EE4E29821F}" type="slidenum">
              <a:t>22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716ACD9-CDB8-AFE7-8FFD-CCF56627293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9E96E45-6257-1128-A551-A6EE6F639F2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14800F-D338-BBE1-DE25-E92D77299FB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CC1F9FB0-4DE8-3443-BAD3-EF79F6F6C834}" type="slidenum">
              <a:t>23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1A31EDB-AF8A-8F54-9540-0FA8F507F2C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C7806BA-BC3F-2ACC-B542-E45EE7F086C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5E15A6-0119-5656-E3A1-DA5A1B58043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C3D0A24E-C39F-1642-B176-1FD8B071FA38}" type="slidenum">
              <a:t>24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BAD014-F532-4AEB-33D9-3ED7D485C62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35C4487-00D8-A9B6-8842-4AA467952EE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E2867B-44F0-4669-A52D-09D23792A24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25D786EE-5002-2C4F-9405-BF99C61C3917}" type="slidenum">
              <a:t>25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DEEEBB7-76D8-5D38-C3BB-43704C48EB3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29DBEC8-C628-3F3B-953C-92985CB9955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11BFB8-5392-0045-8E6D-88C6CAF1ABF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71872A13-41A6-224B-87A4-4C77CEBC2921}" type="slidenum">
              <a:t>26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E00ADCF-4F95-65DB-5960-C8FD48C64C9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D9FB373-41A5-ACF7-FECD-02BF7A9FDE1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75BF1-4965-B1DB-18EE-9181B261180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FE7E018E-5035-4744-BFC0-7408C2D64148}" type="slidenum">
              <a:t>27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D48879-4B5F-C0D7-164D-7F7997D3913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63E47A1-EF31-60D4-84FF-B0FF4BD6E61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482A8-A7EA-F55E-1C3F-6E5FEB3883B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7B547070-C976-0C4C-9ABB-3D90B2953E94}" type="slidenum">
              <a:t>28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6F1CDA-6291-E6D1-7799-ABD49AC323C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C4EBDBB-3652-A1B0-FCF6-FDD803C6C55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DFAD04-4026-7FDA-311B-823FF358CE1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2BB7E10D-F027-DE4A-96FE-F327A371F8AE}" type="slidenum">
              <a:t>29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80DF424-641C-3954-95D2-ED30B0EAA91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361A5F4-C555-DD33-AB96-4F0C5B6C6CA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F70EFE-565B-ECA1-81F9-52DBBD3C796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0C708528-83EE-5C44-8770-5835E61013E7}" type="slidenum">
              <a:t>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C0F7FA7-723D-C044-5A8F-250F24EDB43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78974DD-C0E4-6C24-FC98-368BF3A25CD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D26C52-290D-2364-F6FE-B3EF6453E0A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FDA4B4B5-6CC4-0D46-BA94-EFFB7805E336}" type="slidenum">
              <a:t>30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431E82D-D4A6-257A-1AD1-2480CCB156B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A6F0EF8-D632-44F7-C0CF-0C5E1EDD229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073C84-1162-C930-CC4D-93CB4133FB5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7FB8326A-A635-0441-8B4B-F753E715DDB3}" type="slidenum">
              <a:t>31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DDF521E-C70F-32DD-55C2-AB366735241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7AD6F17-0874-44EE-2C85-3902353225F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3979D2-17E4-6DE2-E664-FADFE39C06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EB0CCC-DCC3-552E-E71E-6E008B6732B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FDA4B4B5-6CC4-0D46-BA94-EFFB7805E336}" type="slidenum">
              <a:t>32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93E8CB-37D2-FF72-4516-9BF4080A90F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2163FF0-F789-A297-2DB9-736E728E5C8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48464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ADD7ED-38F4-B34F-41F2-91454962A5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65D8706-0ED2-30CB-03C4-B6D14E7817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9200" cy="37719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2CEDCD8-74DD-7817-B54C-2337D26DC2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Do not modify the notes in this section to avoid tampering with the Poll Everywhere activity.
More info at polleverywhere.com/support
What is inside ebx?</a:t>
            </a:r>
          </a:p>
          <a:p>
            <a:r>
              <a:rPr lang="en-US"/>
              <a:t>https://www.polleverywhere.com/multiple_choice_polls/lrCccnGm68FB3B7E5O6Sj?state=opened&amp;flow=Default&amp;onscreen=persist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FD35D3-068A-6D66-42CC-7FC5096C31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BE166643-42AB-A447-817D-435E25A5F27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11134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3DD182-2920-ED70-6D45-8320D54567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ABE7D8-7BB2-D8BB-3C2F-193DCC69136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FDA4B4B5-6CC4-0D46-BA94-EFFB7805E336}" type="slidenum">
              <a:t>34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D35E28-0836-6781-C868-1E6A733F908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96322F8-704B-CCD7-1A80-D0871D186AB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67578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9200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Do not modify the notes in this section to avoid tampering with the Poll Everywhere activity.
More info at polleverywhere.com/support
What is this instruciton mov ebx, [eax] doing?</a:t>
            </a:r>
          </a:p>
          <a:p>
            <a:r>
              <a:rPr lang="en-US"/>
              <a:t>https://www.polleverywhere.com/multiple_choice_polls/Nu5xKXhHLrsm0NopeA8pm?state=opened&amp;flow=Default&amp;onscreen=persist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BE166643-42AB-A447-817D-435E25A5F27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23564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617519-72F8-D7EE-C6F4-9B336C4D11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0465A0-0701-9F4B-63AF-0ADA7AA5D6D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FDA4B4B5-6CC4-0D46-BA94-EFFB7805E336}" type="slidenum">
              <a:t>36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48E1619-0481-12DC-A378-86F72F2E373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9A6118C-91B1-1AB8-A521-FCC173C7C72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75842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9200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Do not modify the notes in this section to avoid tampering with the Poll Everywhere activity.
More info at polleverywhere.com/support
Is this a legal x86 instruction? mov [eax], [ebx]</a:t>
            </a:r>
          </a:p>
          <a:p>
            <a:r>
              <a:rPr lang="en-US"/>
              <a:t>https://www.polleverywhere.com/multiple_choice_polls/kDWvtqhRVLbMKc48fwMVg?state=opened&amp;flow=Default&amp;onscreen=persist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BE166643-42AB-A447-817D-435E25A5F27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35514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E0B36-5988-C0D0-E88E-FA987F92382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BE2248C7-E395-8243-83C7-CEDA3C80980D}" type="slidenum">
              <a:t>38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5673982-77F1-4DA4-0C39-2F1D0FF3FA6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8FC80B4-DAE5-8CCB-81B3-F9F15DB3C29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22F45B-2D17-4156-57AE-F617ADD3467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99C490AA-3D92-D94F-B38D-65A5F6EDF70F}" type="slidenum">
              <a:t>39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C174C4B-2223-E8A7-4B80-19C046152EB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A6B6003-4D5E-5B05-7F61-0828D2B1CC2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6E5AC1-9264-E8EE-B9C6-8A59D2572E3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FDC2EC4A-412F-074E-8534-F905EF655076}" type="slidenum">
              <a:t>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0BC7D3-5FC5-10AD-E8E2-51266A3EB8C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9118978-FDEA-A457-5888-421EFD72AAE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E5A897-2299-3E8C-31BD-9B19E2889FA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7317D67F-8AA0-C14E-AB4E-DEFA2E90AE08}" type="slidenum">
              <a:t>40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18CD4EF-9FD2-6A9F-4175-B3EC66AC1DC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80D3250-211F-C515-6908-A2B928754AA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54AC87-AFAF-531A-D9A6-3A31CE7D86C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FDAACB13-5E4C-724E-8AFB-115851BF8782}" type="slidenum">
              <a:t>41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9F52F4D-BBCD-AF77-D295-08C7A73A403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6DFE75D-A186-EABE-9890-AF55B85D41B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0E7FA0-DCA1-2AB2-38C5-C7EA33429F0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7BDC2213-2984-F844-91E5-D9AF0162D616}" type="slidenum">
              <a:t>42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DB32A73-589A-E2CB-5085-45597DB3438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AF8CBF7-5903-AFE1-748F-DF04E04FB34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4AB251-3D16-021F-B95D-606632BDCB5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0C5AAC56-1B90-AB40-B339-F5D19A374454}" type="slidenum">
              <a:t>43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FA8436C-DDED-867E-1142-561D5D7D7D2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BEBAFD-5C86-3BBB-2E38-47E8098E4C2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43975B-278C-C92E-C77A-BA89782C267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AEC9F734-E50D-4943-B2F0-B99355D89F1F}" type="slidenum">
              <a:t>44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AEF4F84-251A-0358-30F5-0028E895BDA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957EE93-2F18-4D70-6824-894EE0D0721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FF64E0-4C59-B94E-979B-BFE1E4F7BBF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3C818072-5519-2741-BBD7-509B12B10A32}" type="slidenum">
              <a:t>45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24CB039-468D-D739-6EF3-2D2D2E0219A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630D5F4-95F6-B9FD-DFCB-D8BDE605CF0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DDC3AB-A14D-7C41-B042-E9DFFC1841D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729190FF-AE14-1843-A10A-2153921AE1DD}" type="slidenum">
              <a:t>46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E725A2C-CA39-5EF1-E122-E5E797EBF43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4503751-86C6-5A6A-E04A-35B803E46A0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439E15-5AE1-CF56-104E-678251CACE6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E7968B7A-83CA-6446-8DC2-C9F0738C6F2A}" type="slidenum">
              <a:t>47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60A5FF9-9675-999F-A654-FA872DB469A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60026CC-DB25-A051-C510-67A5411F0ED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12E626-306D-D81B-36FA-50AB9B4F0EF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98A13831-81B1-1A45-94E9-B0BA4DFD727B}" type="slidenum">
              <a:t>48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5954B8B-21C9-89DA-9E5D-CE370E477CE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A5FC141-34E8-B24B-8BD1-2DAB8C01908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F631FC-6480-67DE-D9D8-99E23580666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3A58D851-C362-864B-9415-B9BCF2360863}" type="slidenum">
              <a:t>49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6D8EFB9-C090-B1FE-A4D3-AB6E47DC0DC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930D97A-6DD0-8318-B5EB-4F560AA2DE7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8B76EC-08AA-8069-6FD4-9B2F3FEA0B7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2F144661-E8BC-8E4E-B479-367B58E97CCA}" type="slidenum">
              <a:t>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4EA8127-1FBA-B758-352D-0C9E855A6C3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5D4F326-25F1-8440-B924-03C5814F9C4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2C7912-E944-2591-14F9-1237D9FE1C3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25308C66-B0BE-9847-8FD1-86CB5E918AEE}" type="slidenum">
              <a:t>50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E976C95-E42F-70C9-7973-1FDA6E72AD4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12153B8-59AD-764C-581C-618F83B7231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88BCC0-24AA-6026-2506-37D4C91A41F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014E1FA6-D93C-354B-903C-72F560D61ED8}" type="slidenum">
              <a:t>51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ABDC4D5-7278-8B80-A9FD-6784E1127BF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AF801F-C17C-1D65-78E2-578124BBB74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64A5D3-FC4E-13D7-64DE-BE4CBCE50E5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C9AA812B-BD45-E04D-8281-75E6FCAFF195}" type="slidenum">
              <a:t>52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85991E4-2C32-539C-6DF4-376DF747D12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0627245-777A-58EC-5BB6-8088DBBC09E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8F630A-8AD8-4F98-108F-026E2FF17DE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2BE26A1E-7063-2E4E-AD69-CFAA62D7E303}" type="slidenum">
              <a:t>53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8E1CD85-7DD9-6F1F-D115-67FC86BE4ED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78FC32E-BD90-BA61-89A7-FE0FD212771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967C36-2205-A663-DB68-D9AE8BB97C0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B7FC12B9-7FFD-544C-90D3-9BE38B2A3A7A}" type="slidenum">
              <a:t>54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26152A8-6497-E1AD-B332-9C4715ED937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6B6C3AB-2AF9-F696-E80A-929F7D0A1D7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5C4D00-0E9A-9670-F092-3CC8EDA6E6A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DB046654-BFA5-5846-862C-4504817ECCB2}" type="slidenum">
              <a:t>55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8997ED3-8F58-44F3-62DD-8269472935E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74F8432-BE09-A790-8F8F-345FF1DC0C5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438E86-F16F-3ED4-FE94-4581B80F37A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42FB0490-00D9-1F4E-8B84-29A6667D6C8D}" type="slidenum">
              <a:t>56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F585EC8-5E96-B50C-C8AE-DCAE0663A57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C06B973-FA95-9F40-9962-3D6784362E5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D97812-A02A-763A-96DA-0A3F58CFD99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F0E7AEC8-C7BE-564C-91E8-A2474FC0D02D}" type="slidenum">
              <a:t>57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C589F69-061A-ECE0-A5CD-95D8BFD4A1E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D869D78-9AD9-0371-1835-4D5E44B6C63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665678-8D92-852A-AA08-A9297470EDE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50E47899-9065-714F-81F8-883E46054218}" type="slidenum">
              <a:t>58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2EC2A87-AED5-E839-B434-3B75C715872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9D78B36-65F2-1472-8CB4-535532102E0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9D3B71-14A8-C771-17BA-211C9BB7DF6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078541B2-79B6-AA46-BA86-3268804CF5B3}" type="slidenum">
              <a:t>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76B4E6E-8734-1016-46F8-AE44F2F712F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0DF2AC-CF41-2473-0ECB-FD36EB4FA38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C9F1A-DA32-1642-AC7E-B01A140621E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55EFADB6-34C1-6548-BFDB-3B7BA01B8B68}" type="slidenum">
              <a:t>7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FB434EE-B16B-6EF9-A840-6C14DB82BCC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359F2B5-0DBA-3B38-C258-4D05921F6E7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5C0F55-91D5-6CE9-CD19-0F6D674474E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72587006-2D6B-5743-983B-A9468F8AC9C3}" type="slidenum">
              <a:t>8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354BE57-0035-F80F-5FCB-A3779A57856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8328E7-EBC4-2EC8-665D-5E3CDBC29E0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A8B22F-6EB9-3C60-4CDD-6A81AB99A59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12DB519B-B435-A748-93F2-DA8286C41C24}" type="slidenum">
              <a:t>9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077A9E6-8121-9396-2173-FA13E1EDF6D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574D47E-35B3-6E0D-84CE-D0366F4DBB1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EA19F-3B46-D8AC-1CAA-F7CAC47E56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0D5379-5EE5-483F-B65B-5197CB7EE3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59262F-0F38-DCF9-27FF-245D3E388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28F41-0078-A8BB-01CB-2A635C319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967C7-4006-ACE8-708F-4F2E62D60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46A6103-A09C-B84B-8006-971AD8E982D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897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13772-A5BC-93C8-136C-D8BDCE451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F3E72F-939E-A4A1-CE9D-1B2C952463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2C246-F3DD-59BE-1431-EDFD746C2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C85C23-9E2B-A909-F739-58E59E08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F6A44-BF47-170B-5D95-09650516C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80A8B1C-C3B9-004C-B98B-716540C6711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532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FCCD25-C2B8-2C6E-6B91-1948270C50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E9065D-8B25-0DF7-724B-9ED2A08578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A73B48-4A39-F660-74A7-002A6ECF2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E8D36-B258-3351-6DDA-521EA8A76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66009-EA79-1F0F-A415-42710BA9D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1C11D9F-8936-214E-BFC2-0E0D9FB20E7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378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2360C-462F-2402-7ED2-688AA23E3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9F8AB-46A0-5C75-800B-C100B7ABF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3ACDF8-12C6-F37D-3596-8741B7E7E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9478EB-A819-91CB-1C8F-80B91C6BD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0402E-6D52-38E6-846A-0E174B56D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8356CB9-BECB-1F42-A527-157DBB0729C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292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E1317-7233-A14E-6B1A-11F3AB8DC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64CB9F-A2A5-74DA-DCF4-510AEE78F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32B93-3470-AE4E-220F-27EB8C96E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95C0E-4CB0-39D5-7598-015409BD4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8ACDB-8691-7B24-E0AB-2753224D9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84466C1-B967-6F4A-A901-91EF2796C77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37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E88AB-18BE-AB0A-0A3D-B475F61C1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9AB48-0426-632A-2A81-D489A61709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5B96F8-FE3B-C92A-E681-C3ED94E5A0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B06B6F-C7C3-330A-C4A7-8840CC55F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2A672E-9776-0571-0232-15A8203F1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A601C5-5588-B913-66EF-48075C832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9FBEF53-FC0D-1F4B-9DD3-E1A767663A1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661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7DF34-E46D-B201-C30F-57C4A65BF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9CE2E6-8D62-D520-FCED-FAFED70158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895AEC-7A43-134E-7C51-23CB8E65E5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18AE26-215E-F975-88BD-711E2E9256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DAECA1-9518-49A5-ACE4-4C352472FB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B91983-E424-5652-840A-7217DF811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74506D-74CE-119E-471E-0A5D3696D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467615-D773-3C2D-0966-4F7ABC472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1F698EB-9EC0-EE4F-A470-ACA39AE06E5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1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A7B48-5305-2174-A537-17B5F4527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85E4C7-C55E-6989-AE2E-079502A4C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2879DC-D88A-8DD8-C68C-2DFAB3993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19DED4-1291-1BE5-67FF-135100A5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6F52258-1D5B-1A44-9D55-55282731743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010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BA173D-7F5A-A2A5-E0F2-562DAEE10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359AE0-0391-97C5-0AEC-3011A73D8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580500-45BD-4A6C-6EB3-216AA30D2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0A28AC1-8A5E-6044-9350-E673F8C4407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21476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F6FBB-0EB6-0634-CC1C-A8186A9AB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76529-6A02-CCBA-0D88-DA222B95D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5AAA9-6886-608E-8E3C-B4A47D3F4A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D0E71F-A8C1-8796-737F-748F6E1B0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CBD5CF-48C4-E9EE-B99F-F84187935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85FCCE-0F43-8D72-19D3-2F57E97BC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F3ED509-47BC-FD42-B2B3-4C58E6CFA5A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652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9FB2F-7741-D064-9ED4-506D3B857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49FD7D-9AA9-2B7F-ADAF-57513A1811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49A582-6056-56E6-73FB-2E66768C47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D1008C-69EF-DA45-CD89-2D1ADC852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3E5A9E-C03B-70DF-E5C9-221A389C0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4B9C7C-0828-CB81-422B-EB5777133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571312C-4DCF-5942-A634-1B4509C78E1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428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571D0F-CF13-F079-EAE5-5A2DCC4FEB5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F53B00-ECA5-A2C6-C423-8B018945CF7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759E8-6036-A69B-CCCE-3F3802009352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0B79F-5CF2-C277-78F2-1CD3B4B6809D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algn="ctr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9F28F-678C-8537-C4F1-0E9BE61C1411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algn="r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019EDD07-8B4C-0A44-A97D-495BAAAB881D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hangingPunct="0">
        <a:tabLst/>
        <a:defRPr lang="en-US" sz="4400" b="0" i="0" u="none" strike="noStrike" kern="1200">
          <a:ln>
            <a:noFill/>
          </a:ln>
          <a:latin typeface="Liberation Sans" pitchFamily="18"/>
        </a:defRPr>
      </a:lvl1pPr>
    </p:titleStyle>
    <p:bodyStyle>
      <a:lvl1pPr marL="0" marR="0" indent="0" hangingPunct="0">
        <a:spcBef>
          <a:spcPts val="0"/>
        </a:spcBef>
        <a:spcAft>
          <a:spcPts val="1414"/>
        </a:spcAft>
        <a:tabLst/>
        <a:defRPr lang="en-US" sz="3200" b="0" i="0" u="none" strike="noStrike" kern="1200">
          <a:ln>
            <a:noFill/>
          </a:ln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virginia.edu/~evans/cs216/guides/x86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flint.cs.yale.edu/cs421/papers/x86-asm/asm.html" TargetMode="Externa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4.png"/><Relationship Id="rId4" Type="http://schemas.openxmlformats.org/officeDocument/2006/relationships/image" Target="../media/image4.png"/><Relationship Id="rId9" Type="http://schemas.openxmlformats.org/officeDocument/2006/relationships/image" Target="../media/image21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4.png"/><Relationship Id="rId4" Type="http://schemas.openxmlformats.org/officeDocument/2006/relationships/image" Target="../media/image4.png"/><Relationship Id="rId9" Type="http://schemas.openxmlformats.org/officeDocument/2006/relationships/image" Target="../media/image21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4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13.png"/><Relationship Id="rId4" Type="http://schemas.openxmlformats.org/officeDocument/2006/relationships/image" Target="../media/image23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8E3B3-80FD-CCD0-A840-185AEA309CA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690480"/>
            <a:ext cx="9071640" cy="3881520"/>
          </a:xfrm>
        </p:spPr>
        <p:txBody>
          <a:bodyPr>
            <a:spAutoFit/>
          </a:bodyPr>
          <a:lstStyle/>
          <a:p>
            <a:pPr lvl="0"/>
            <a:r>
              <a:rPr lang="en-US" dirty="0"/>
              <a:t>cs5460/6460 Operating Systems</a:t>
            </a:r>
            <a:br>
              <a:rPr lang="en-US" dirty="0"/>
            </a:br>
            <a:r>
              <a:rPr lang="en-US" dirty="0"/>
              <a:t>Lecture 03: x86 instruction 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0EADB1-496A-9D00-8E3E-D89CD2F7AEB7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03999" y="3475401"/>
            <a:ext cx="9071640" cy="3693319"/>
          </a:xfrm>
        </p:spPr>
        <p:txBody>
          <a:bodyPr anchor="ctr">
            <a:spAutoFit/>
          </a:bodyPr>
          <a:lstStyle/>
          <a:p>
            <a:pPr lvl="0" algn="ctr"/>
            <a:endParaRPr lang="en-US" dirty="0"/>
          </a:p>
          <a:p>
            <a:pPr lvl="0" algn="ctr"/>
            <a:endParaRPr lang="en-US" sz="1400" dirty="0"/>
          </a:p>
          <a:p>
            <a:pPr lvl="0" algn="ctr"/>
            <a:endParaRPr lang="en-US" sz="2600" dirty="0"/>
          </a:p>
          <a:p>
            <a:pPr lvl="0" algn="ctr"/>
            <a:endParaRPr lang="en-US" sz="2000" dirty="0"/>
          </a:p>
          <a:p>
            <a:pPr lvl="0" algn="ctr"/>
            <a:r>
              <a:rPr lang="en-US" sz="2600" dirty="0"/>
              <a:t>Anton Burtsev</a:t>
            </a:r>
          </a:p>
          <a:p>
            <a:pPr lvl="0" algn="ctr"/>
            <a:r>
              <a:rPr lang="en-US" sz="2600" dirty="0"/>
              <a:t>January, 2025</a:t>
            </a:r>
          </a:p>
          <a:p>
            <a:pPr lvl="0" algn="ctr"/>
            <a:endParaRPr lang="en-US" sz="2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EE56F-EF3A-5DAC-012F-C4419499998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BTW, where are these registers?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35FC94-4F7B-48AE-2551-B455E741AAF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B870C-3C13-5429-10EE-C52DC90655E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Registers and Memory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0176CA-D329-B609-C216-D98FFE8FE6D5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752760" y="2057400"/>
            <a:ext cx="7019640" cy="1876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D36D32F-363A-A7D8-0F11-3F4489AF1127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914400" y="4478040"/>
            <a:ext cx="2813760" cy="2151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4B8C8D-4F98-902E-DAF5-A1E49D5B64AC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4574160" y="4317480"/>
            <a:ext cx="4798440" cy="2997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09CEF13E-3631-BB15-913B-7C88EE6CB4DE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03999" y="301320"/>
            <a:ext cx="9071640" cy="5851800"/>
          </a:xfrm>
        </p:spPr>
        <p:txBody>
          <a:bodyPr anchor="ctr"/>
          <a:lstStyle/>
          <a:p>
            <a:pPr lvl="0" algn="ctr"/>
            <a:r>
              <a:rPr lang="en-US"/>
              <a:t>Global (static) variables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11645-E4BD-F2E3-A188-CEE25E58C62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Declaring static data regions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E60948-5AB6-FAC9-3F79-D728995CE70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5317560"/>
          </a:xfrm>
        </p:spPr>
        <p:txBody>
          <a:bodyPr>
            <a:normAutofit fontScale="40000" lnSpcReduction="20000"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en-US" sz="3600" dirty="0">
                <a:latin typeface="Liberation Sans" pitchFamily="34"/>
              </a:rPr>
              <a:t>Data declarations are preceded by the .DATA directive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3600" dirty="0">
                <a:latin typeface="Liberation Sans" pitchFamily="34"/>
              </a:rPr>
              <a:t>DB (declare byte)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3600" dirty="0">
                <a:latin typeface="Liberation Sans" pitchFamily="34"/>
              </a:rPr>
              <a:t>DW (declare two byte location aka word)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3600" dirty="0">
                <a:latin typeface="Liberation Sans" pitchFamily="34"/>
              </a:rPr>
              <a:t>DD (declare four byte </a:t>
            </a:r>
            <a:r>
              <a:rPr lang="en-US" sz="3600" dirty="0" err="1">
                <a:latin typeface="Liberation Sans" pitchFamily="34"/>
              </a:rPr>
              <a:t>locattion</a:t>
            </a:r>
            <a:r>
              <a:rPr lang="en-US" sz="3600" dirty="0">
                <a:latin typeface="Liberation Sans" pitchFamily="34"/>
              </a:rPr>
              <a:t> aka double word)</a:t>
            </a:r>
          </a:p>
          <a:p>
            <a:pPr lvl="0"/>
            <a:r>
              <a:rPr lang="en-US" sz="3800" dirty="0">
                <a:solidFill>
                  <a:srgbClr val="94476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.DATA		</a:t>
            </a:r>
          </a:p>
          <a:p>
            <a:pPr lvl="0"/>
            <a:r>
              <a:rPr lang="en-US" sz="3800" dirty="0">
                <a:solidFill>
                  <a:srgbClr val="94476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	DB 64   	; Declare a byte, referred to as location var,</a:t>
            </a:r>
          </a:p>
          <a:p>
            <a:pPr lvl="0"/>
            <a:r>
              <a:rPr lang="en-US" sz="3800" dirty="0">
                <a:solidFill>
                  <a:srgbClr val="94476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; containing the value 64</a:t>
            </a:r>
          </a:p>
          <a:p>
            <a:pPr lvl="0"/>
            <a:r>
              <a:rPr lang="en-US" sz="3800" dirty="0">
                <a:solidFill>
                  <a:srgbClr val="94476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var2 	DB ? 	; Declare an uninitialized byte,</a:t>
            </a:r>
          </a:p>
          <a:p>
            <a:pPr lvl="0"/>
            <a:r>
              <a:rPr lang="en-US" sz="3800" dirty="0">
                <a:solidFill>
                  <a:srgbClr val="94476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; referred to as location var2</a:t>
            </a:r>
          </a:p>
          <a:p>
            <a:pPr lvl="0"/>
            <a:r>
              <a:rPr lang="en-US" sz="3800" dirty="0">
                <a:solidFill>
                  <a:srgbClr val="94476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 10    	 ; Declare a byte with no label, containing the value 10</a:t>
            </a:r>
          </a:p>
          <a:p>
            <a:pPr lvl="0"/>
            <a:r>
              <a:rPr lang="en-US" sz="3800" dirty="0">
                <a:solidFill>
                  <a:srgbClr val="94476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; Its location is var2 + 1</a:t>
            </a:r>
          </a:p>
          <a:p>
            <a:pPr lvl="0"/>
            <a:r>
              <a:rPr lang="en-US" sz="3800" dirty="0">
                <a:solidFill>
                  <a:srgbClr val="94476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	DW ? 	    ; Declare a 2-byte uninitialized value, location X</a:t>
            </a:r>
          </a:p>
          <a:p>
            <a:pPr lvl="0"/>
            <a:r>
              <a:rPr lang="en-US" sz="3800" dirty="0">
                <a:solidFill>
                  <a:srgbClr val="94476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 	DD 30000   ; Declare a 4-byte value, location Y, initialized to 30000</a:t>
            </a:r>
          </a:p>
          <a:p>
            <a:pPr lvl="0"/>
            <a:endParaRPr lang="en-US" sz="3800" dirty="0">
              <a:solidFill>
                <a:srgbClr val="94476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3806E-16D8-5E71-A436-05EC0F511D4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Arrays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38998-089D-1058-B088-0A5C65ACB8D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5317560"/>
          </a:xfrm>
        </p:spPr>
        <p:txBody>
          <a:bodyPr>
            <a:normAutofit fontScale="62500" lnSpcReduction="20000"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en-US" sz="3600">
                <a:latin typeface="Liberation Sans" pitchFamily="34"/>
              </a:rPr>
              <a:t>Simply a number of cells in memory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Z 	DD 1, 2, 3 	; Declare three 4-byte values, initialized to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               ; 1, 2, and 3. The value of location Z + 8 is 3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3600">
                <a:latin typeface="Liberation Sans" pitchFamily="34"/>
              </a:rPr>
              <a:t>DUP – duplicate expression a given number of times</a:t>
            </a:r>
          </a:p>
          <a:p>
            <a:pPr lvl="0"/>
            <a:r>
              <a:rPr lang="en-US">
                <a:solidFill>
                  <a:srgbClr val="94476B"/>
                </a:solidFill>
                <a:latin typeface="LMMono10" pitchFamily="17"/>
              </a:rPr>
              <a:t>bytes   	DB 10 DUP(?) 	; Declare 10 uninitialized bytes starting at</a:t>
            </a:r>
          </a:p>
          <a:p>
            <a:pPr lvl="0"/>
            <a:r>
              <a:rPr lang="en-US">
                <a:solidFill>
                  <a:srgbClr val="94476B"/>
                </a:solidFill>
                <a:latin typeface="LMMono10" pitchFamily="17"/>
              </a:rPr>
              <a:t>                        ; location bytes</a:t>
            </a:r>
          </a:p>
          <a:p>
            <a:pPr lvl="0"/>
            <a:r>
              <a:rPr lang="en-US">
                <a:solidFill>
                  <a:srgbClr val="94476B"/>
                </a:solidFill>
                <a:latin typeface="LMMono10" pitchFamily="17"/>
              </a:rPr>
              <a:t>arr 	DD 100 DUP(0)     	; Declare 100 4-byte words starting at location</a:t>
            </a:r>
          </a:p>
          <a:p>
            <a:pPr lvl="0"/>
            <a:r>
              <a:rPr lang="en-US">
                <a:solidFill>
                  <a:srgbClr val="94476B"/>
                </a:solidFill>
                <a:latin typeface="LMMono10" pitchFamily="17"/>
              </a:rPr>
              <a:t>                        ; arr, all initialized to 0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3600">
                <a:latin typeface="Liberation Sans" pitchFamily="34"/>
              </a:rPr>
              <a:t>String literals</a:t>
            </a:r>
          </a:p>
          <a:p>
            <a:pPr lvl="0"/>
            <a:r>
              <a:rPr lang="en-US">
                <a:solidFill>
                  <a:srgbClr val="94476B"/>
                </a:solidFill>
                <a:latin typeface="LMMono10" pitchFamily="17"/>
              </a:rPr>
              <a:t>str 	DB 'hello',0 	     ; Declare 6 bytes starting at the address str,</a:t>
            </a:r>
          </a:p>
          <a:p>
            <a:pPr lvl="0"/>
            <a:r>
              <a:rPr lang="en-US">
                <a:solidFill>
                  <a:srgbClr val="94476B"/>
                </a:solidFill>
                <a:latin typeface="LMMono10" pitchFamily="17"/>
              </a:rPr>
              <a:t>                        ; initialized to the ASCII character values for</a:t>
            </a:r>
          </a:p>
          <a:p>
            <a:pPr lvl="0"/>
            <a:r>
              <a:rPr lang="en-US">
                <a:solidFill>
                  <a:srgbClr val="94476B"/>
                </a:solidFill>
                <a:latin typeface="LMMono10" pitchFamily="17"/>
              </a:rPr>
              <a:t>                        ; hello and the null (0) byte</a:t>
            </a:r>
          </a:p>
          <a:p>
            <a:pPr lvl="0"/>
            <a:endParaRPr lang="en-US">
              <a:solidFill>
                <a:srgbClr val="94476B"/>
              </a:solidFill>
              <a:latin typeface="LMMono10" pitchFamily="17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9DAA8E36-A04F-93AF-BA82-E46AFB1B829C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03999" y="301320"/>
            <a:ext cx="9071640" cy="5851800"/>
          </a:xfrm>
        </p:spPr>
        <p:txBody>
          <a:bodyPr anchor="ctr"/>
          <a:lstStyle/>
          <a:p>
            <a:pPr lvl="0" algn="ctr"/>
            <a:r>
              <a:rPr lang="en-US"/>
              <a:t>Data movement instructions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6DAD6-8400-644A-C1BC-648EE46884A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We use the following notation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0EB54A-C02E-DF73-7679-E396385C270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28600" y="1415143"/>
            <a:ext cx="9666514" cy="5671457"/>
          </a:xfrm>
        </p:spPr>
        <p:txBody>
          <a:bodyPr>
            <a:normAutofit fontScale="62500" lnSpcReduction="20000"/>
          </a:bodyPr>
          <a:lstStyle/>
          <a:p>
            <a:pPr lvl="0">
              <a:buSzPct val="45000"/>
              <a:buFont typeface="StarSymbol"/>
              <a:buChar char="●"/>
            </a:pPr>
            <a:endParaRPr lang="en-US" dirty="0">
              <a:solidFill>
                <a:srgbClr val="94476B"/>
              </a:solidFill>
              <a:latin typeface="FiraMono Nerd Font" panose="020B0509050000020004" pitchFamily="49" charset="0"/>
              <a:ea typeface="FiraMono Nerd Font" panose="020B0509050000020004" pitchFamily="49" charset="0"/>
              <a:cs typeface="Consolas" panose="020B0609020204030204" pitchFamily="49" charset="0"/>
            </a:endParaRPr>
          </a:p>
          <a:p>
            <a:pPr lvl="0">
              <a:buSzPct val="45000"/>
            </a:pP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  <a:cs typeface="Consolas" panose="020B0609020204030204" pitchFamily="49" charset="0"/>
              </a:rPr>
              <a:t>&lt;reg32&gt;  Any 32-bit register (EAX,EBX,ECX,EDX,ESI,EDI,ESP,EBP)</a:t>
            </a:r>
          </a:p>
          <a:p>
            <a:pPr lvl="0">
              <a:buSzPct val="45000"/>
            </a:pP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  <a:cs typeface="Consolas" panose="020B0609020204030204" pitchFamily="49" charset="0"/>
              </a:rPr>
              <a:t>&lt;reg16&gt;  Any 16-bit register (AX, BX, CX, or DX)</a:t>
            </a:r>
          </a:p>
          <a:p>
            <a:pPr lvl="0">
              <a:buSzPct val="45000"/>
            </a:pP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  <a:cs typeface="Consolas" panose="020B0609020204030204" pitchFamily="49" charset="0"/>
              </a:rPr>
              <a:t>&lt;reg8&gt;   Any 8-bit register (AH, BH, CH, DH, AL, BL, CL, DL)</a:t>
            </a:r>
          </a:p>
          <a:p>
            <a:pPr lvl="0">
              <a:buSzPct val="45000"/>
            </a:pP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  <a:cs typeface="Consolas" panose="020B0609020204030204" pitchFamily="49" charset="0"/>
              </a:rPr>
              <a:t>&lt;reg&gt;    Any register</a:t>
            </a:r>
          </a:p>
          <a:p>
            <a:pPr lvl="0">
              <a:buSzPct val="45000"/>
            </a:pPr>
            <a:endParaRPr lang="en-US" dirty="0">
              <a:solidFill>
                <a:srgbClr val="94476B"/>
              </a:solidFill>
              <a:latin typeface="FiraMono Nerd Font" panose="020B0509050000020004" pitchFamily="49" charset="0"/>
              <a:ea typeface="FiraMono Nerd Font" panose="020B0509050000020004" pitchFamily="49" charset="0"/>
              <a:cs typeface="Consolas" panose="020B0609020204030204" pitchFamily="49" charset="0"/>
            </a:endParaRPr>
          </a:p>
          <a:p>
            <a:pPr lvl="0">
              <a:buSzPct val="45000"/>
            </a:pP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  <a:cs typeface="Consolas" panose="020B0609020204030204" pitchFamily="49" charset="0"/>
              </a:rPr>
              <a:t>&lt;mem&gt;    A memory address (e.g., [</a:t>
            </a:r>
            <a:r>
              <a:rPr lang="en-US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  <a:cs typeface="Consolas" panose="020B0609020204030204" pitchFamily="49" charset="0"/>
              </a:rPr>
              <a:t>eax</a:t>
            </a: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  <a:cs typeface="Consolas" panose="020B0609020204030204" pitchFamily="49" charset="0"/>
              </a:rPr>
              <a:t>], [var + 4], </a:t>
            </a:r>
          </a:p>
          <a:p>
            <a:pPr lvl="0">
              <a:buSzPct val="45000"/>
            </a:pP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  <a:cs typeface="Consolas" panose="020B0609020204030204" pitchFamily="49" charset="0"/>
              </a:rPr>
              <a:t>          or </a:t>
            </a:r>
            <a:r>
              <a:rPr lang="en-US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  <a:cs typeface="Consolas" panose="020B0609020204030204" pitchFamily="49" charset="0"/>
              </a:rPr>
              <a:t>dword</a:t>
            </a: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  <a:cs typeface="Consolas" panose="020B0609020204030204" pitchFamily="49" charset="0"/>
              </a:rPr>
              <a:t> [</a:t>
            </a:r>
            <a:r>
              <a:rPr lang="en-US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  <a:cs typeface="Consolas" panose="020B0609020204030204" pitchFamily="49" charset="0"/>
              </a:rPr>
              <a:t>eax+ebx</a:t>
            </a: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  <a:cs typeface="Consolas" panose="020B0609020204030204" pitchFamily="49" charset="0"/>
              </a:rPr>
              <a:t>])</a:t>
            </a:r>
          </a:p>
          <a:p>
            <a:pPr lvl="0">
              <a:buSzPct val="45000"/>
            </a:pP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  <a:cs typeface="Consolas" panose="020B0609020204030204" pitchFamily="49" charset="0"/>
              </a:rPr>
              <a:t>&lt;con32&gt;  Any 32-bit constant</a:t>
            </a:r>
          </a:p>
          <a:p>
            <a:pPr lvl="0">
              <a:buSzPct val="45000"/>
            </a:pP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  <a:cs typeface="Consolas" panose="020B0609020204030204" pitchFamily="49" charset="0"/>
              </a:rPr>
              <a:t>&lt;con16&gt;  Any 16-bit constant</a:t>
            </a:r>
          </a:p>
          <a:p>
            <a:pPr lvl="0">
              <a:buSzPct val="45000"/>
            </a:pP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  <a:cs typeface="Consolas" panose="020B0609020204030204" pitchFamily="49" charset="0"/>
              </a:rPr>
              <a:t>&lt;con8&gt;   Any 8-bit constant</a:t>
            </a:r>
          </a:p>
          <a:p>
            <a:pPr lvl="0">
              <a:buSzPct val="45000"/>
            </a:pP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  <a:cs typeface="Consolas" panose="020B0609020204030204" pitchFamily="49" charset="0"/>
              </a:rPr>
              <a:t>&lt;con&gt;    Any 8-, 16-, or 32-bit constant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51C08-5AE3-A4A1-CDC1-8D1F801961C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rgbClr val="1B75BC"/>
                </a:solidFill>
                <a:latin typeface="Liberation Sans" pitchFamily="34"/>
              </a:rPr>
              <a:t>mov</a:t>
            </a:r>
            <a:r>
              <a:rPr lang="en-US" dirty="0"/>
              <a:t> </a:t>
            </a:r>
            <a:r>
              <a:rPr lang="en-US" dirty="0" err="1"/>
              <a:t>instruciton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595A42-7258-96EE-7B97-F1A112D9748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5317560"/>
          </a:xfrm>
        </p:spPr>
        <p:txBody>
          <a:bodyPr>
            <a:normAutofit fontScale="77500" lnSpcReduction="20000"/>
          </a:bodyPr>
          <a:lstStyle/>
          <a:p>
            <a:pPr marL="457200" lvl="0" indent="-457200">
              <a:buSzPct val="45000"/>
              <a:buFont typeface="StarSymbol"/>
              <a:buChar char="●"/>
            </a:pPr>
            <a:r>
              <a:rPr lang="en-US" dirty="0">
                <a:latin typeface="Liberation Sans" pitchFamily="34"/>
              </a:rPr>
              <a:t>Copies the data item referred to by its second operand (i.e. register contents, memory contents, or a constant value) into the location referred to by its first operand (i.e. a register or memory).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</a:pPr>
            <a:r>
              <a:rPr lang="en-US" sz="3200" dirty="0">
                <a:latin typeface="Liberation Sans" pitchFamily="34"/>
              </a:rPr>
              <a:t>Register-to-register moves are possible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</a:pPr>
            <a:r>
              <a:rPr lang="en-US" sz="3200" dirty="0">
                <a:latin typeface="Liberation Sans" pitchFamily="34"/>
              </a:rPr>
              <a:t>Direct memory-to-memory moves are not</a:t>
            </a:r>
          </a:p>
          <a:p>
            <a:pPr marL="457200" lvl="0" indent="-457200">
              <a:buSzPct val="45000"/>
              <a:buFont typeface="StarSymbol"/>
              <a:buChar char="●"/>
            </a:pPr>
            <a:r>
              <a:rPr lang="en-US" dirty="0">
                <a:latin typeface="Liberation Sans" pitchFamily="34"/>
              </a:rPr>
              <a:t>Syntax</a:t>
            </a:r>
          </a:p>
          <a:p>
            <a:pPr lvl="0"/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mov &lt;reg&gt;,&lt;reg&gt;</a:t>
            </a:r>
          </a:p>
          <a:p>
            <a:pPr lvl="0"/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mov &lt;reg&gt;,&lt;mem&gt;</a:t>
            </a:r>
          </a:p>
          <a:p>
            <a:pPr lvl="0"/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mov &lt;mem&gt;,&lt;reg&gt;</a:t>
            </a:r>
          </a:p>
          <a:p>
            <a:pPr lvl="0"/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mov &lt;reg&gt;,&lt;const&gt;</a:t>
            </a:r>
          </a:p>
          <a:p>
            <a:pPr lvl="0"/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mov &lt;mem&gt;,&lt;const&gt;</a:t>
            </a:r>
          </a:p>
          <a:p>
            <a:pPr lvl="0"/>
            <a:endParaRPr lang="en-US" dirty="0">
              <a:solidFill>
                <a:srgbClr val="94476B"/>
              </a:solidFill>
              <a:latin typeface="LMMono10" pitchFamily="17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901EC-65B7-7BE8-9072-E07A3252FBF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>
                <a:solidFill>
                  <a:srgbClr val="1B75BC"/>
                </a:solidFill>
              </a:rPr>
              <a:t>mov</a:t>
            </a:r>
            <a:r>
              <a:rPr lang="en-US"/>
              <a:t> examples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AB80B1-8E49-07DF-1EAC-44FF753CBCE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371600"/>
            <a:ext cx="9071640" cy="5715000"/>
          </a:xfrm>
        </p:spPr>
        <p:txBody>
          <a:bodyPr>
            <a:normAutofit fontScale="55000" lnSpcReduction="20000"/>
          </a:bodyPr>
          <a:lstStyle/>
          <a:p>
            <a:pPr lvl="0"/>
            <a:endParaRPr lang="en-US" dirty="0">
              <a:solidFill>
                <a:srgbClr val="94476B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/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mov </a:t>
            </a:r>
            <a:r>
              <a:rPr lang="en-US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eax</a:t>
            </a: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, </a:t>
            </a:r>
            <a:r>
              <a:rPr lang="en-US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ebx</a:t>
            </a: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        ; copy the value in </a:t>
            </a:r>
            <a:r>
              <a:rPr lang="en-US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ebx</a:t>
            </a: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into </a:t>
            </a:r>
            <a:r>
              <a:rPr lang="en-US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eax</a:t>
            </a:r>
            <a:endParaRPr lang="en-US" dirty="0">
              <a:solidFill>
                <a:srgbClr val="94476B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/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mov byte </a:t>
            </a:r>
            <a:r>
              <a:rPr lang="en-US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ptr</a:t>
            </a: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[var], 5 ; store 5 into the byte at location var</a:t>
            </a:r>
          </a:p>
          <a:p>
            <a:pPr lvl="0"/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mov </a:t>
            </a:r>
            <a:r>
              <a:rPr lang="en-US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eax</a:t>
            </a: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, [</a:t>
            </a:r>
            <a:r>
              <a:rPr lang="en-US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ebx</a:t>
            </a: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] 	  ; Move the 4 bytes in memory at the address</a:t>
            </a:r>
          </a:p>
          <a:p>
            <a:pPr lvl="0"/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                    ; contained in EBX into EAX</a:t>
            </a:r>
          </a:p>
          <a:p>
            <a:pPr lvl="0"/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mov [var], </a:t>
            </a:r>
            <a:r>
              <a:rPr lang="en-US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ebx</a:t>
            </a: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	  ; Move the contents of EBX into the 4 bytes</a:t>
            </a:r>
          </a:p>
          <a:p>
            <a:pPr lvl="0"/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                    ; at memory address var.</a:t>
            </a:r>
          </a:p>
          <a:p>
            <a:pPr lvl="0"/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                    ; (Note, var is a 32-bit constant).</a:t>
            </a:r>
          </a:p>
          <a:p>
            <a:pPr lvl="0"/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mov </a:t>
            </a:r>
            <a:r>
              <a:rPr lang="en-US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eax</a:t>
            </a: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, [esi-4] 	  ; Move 4 bytes at memory address ESI + (-4)  </a:t>
            </a:r>
          </a:p>
          <a:p>
            <a:pPr lvl="0"/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                    ; into EAX</a:t>
            </a:r>
          </a:p>
          <a:p>
            <a:pPr lvl="0"/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mov [</a:t>
            </a:r>
            <a:r>
              <a:rPr lang="en-US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esi+eax</a:t>
            </a: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], cl     ; Move the contents of CL into the byte at</a:t>
            </a:r>
          </a:p>
          <a:p>
            <a:pPr lvl="0"/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                    ; address ESI+EAX</a:t>
            </a:r>
          </a:p>
          <a:p>
            <a:pPr lvl="0"/>
            <a:endParaRPr lang="en-US" dirty="0">
              <a:solidFill>
                <a:srgbClr val="4700B8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F4492-951A-B2A1-06F9-CB5ADD1851E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rgbClr val="1B75BC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mov</a:t>
            </a:r>
            <a:r>
              <a:rPr lang="en-US" dirty="0"/>
              <a:t>: access to data structures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346B35-D50D-C4B4-E35D-401CD7B588F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143000"/>
            <a:ext cx="9071640" cy="5943600"/>
          </a:xfrm>
        </p:spPr>
        <p:txBody>
          <a:bodyPr>
            <a:normAutofit fontScale="70000" lnSpcReduction="20000"/>
          </a:bodyPr>
          <a:lstStyle/>
          <a:p>
            <a:pPr lvl="0"/>
            <a:endParaRPr lang="en-US" dirty="0">
              <a:solidFill>
                <a:srgbClr val="94476B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/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struct point {</a:t>
            </a:r>
          </a:p>
          <a:p>
            <a:pPr lvl="0"/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   int x; 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// x coordinate (4 bytes)</a:t>
            </a:r>
          </a:p>
          <a:p>
            <a:pPr lvl="0"/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   int y; 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// y coordinate (4 bytes)</a:t>
            </a:r>
          </a:p>
          <a:p>
            <a:pPr lvl="0"/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}</a:t>
            </a:r>
          </a:p>
          <a:p>
            <a:pPr lvl="0"/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struct point points[128]; // array of 128 points</a:t>
            </a:r>
          </a:p>
          <a:p>
            <a:pPr lvl="0"/>
            <a:endParaRPr lang="en-US" dirty="0">
              <a:solidFill>
                <a:srgbClr val="94476B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/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// load y coordinate of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i-th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point into y</a:t>
            </a:r>
          </a:p>
          <a:p>
            <a:pPr lvl="0"/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int y = points[</a:t>
            </a:r>
            <a:r>
              <a:rPr lang="en-US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</a:t>
            </a: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].y;</a:t>
            </a:r>
          </a:p>
          <a:p>
            <a:pPr lvl="0"/>
            <a:endParaRPr lang="en-US" dirty="0">
              <a:solidFill>
                <a:srgbClr val="94476B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/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ebx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is address of the points array,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eax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is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/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mov </a:t>
            </a:r>
            <a:r>
              <a:rPr lang="en-US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edx</a:t>
            </a: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, [</a:t>
            </a:r>
            <a:r>
              <a:rPr lang="en-US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ebx</a:t>
            </a: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+ 8*</a:t>
            </a:r>
            <a:r>
              <a:rPr lang="en-US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eax</a:t>
            </a: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+ 4]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 Move y of the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i-th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/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                         ; point into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edx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0780BC7E-86CF-0AC1-EF95-DBDD7FC0BC05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03999" y="301320"/>
            <a:ext cx="9071640" cy="5851800"/>
          </a:xfrm>
        </p:spPr>
        <p:txBody>
          <a:bodyPr anchor="ctr"/>
          <a:lstStyle/>
          <a:p>
            <a:pPr lvl="0"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do CPUs work internally?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FCC2C-6BE7-69DA-888A-FB463B8236A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rgbClr val="1B75BC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lea</a:t>
            </a:r>
            <a:r>
              <a:rPr lang="en-US" dirty="0"/>
              <a:t> load effective address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8746B4-A6DC-8FEC-2AC3-BFCEFF02DED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5317560"/>
          </a:xfrm>
        </p:spPr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dirty="0">
                <a:solidFill>
                  <a:schemeClr val="accent1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  <a:cs typeface="Arial" panose="020B0604020202020204" pitchFamily="34" charset="0"/>
              </a:rPr>
              <a:t>lea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instruction places the address specified by its second operand into the register specified by its first operand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The contents of the memory location are </a:t>
            </a:r>
            <a:r>
              <a:rPr lang="en-US" sz="3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loaded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, only the effective address is computed and placed into the register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This is useful for obtaining a pointer into a memory region</a:t>
            </a:r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endParaRPr lang="en-US" dirty="0">
              <a:solidFill>
                <a:srgbClr val="94476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C57E4-8F5E-F9C1-8689-B2085CB2941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39486" y="301320"/>
            <a:ext cx="9336153" cy="1262160"/>
          </a:xfrm>
        </p:spPr>
        <p:txBody>
          <a:bodyPr/>
          <a:lstStyle/>
          <a:p>
            <a:pPr lvl="0"/>
            <a:r>
              <a:rPr lang="en-US" dirty="0">
                <a:solidFill>
                  <a:srgbClr val="1B75BC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lea</a:t>
            </a:r>
            <a:r>
              <a:rPr lang="en-US" dirty="0">
                <a:solidFill>
                  <a:srgbClr val="1B75BC"/>
                </a:solidFill>
              </a:rPr>
              <a:t> </a:t>
            </a:r>
            <a:r>
              <a:rPr lang="en-US" dirty="0"/>
              <a:t>vs </a:t>
            </a:r>
            <a:r>
              <a:rPr lang="en-US" dirty="0">
                <a:solidFill>
                  <a:srgbClr val="1B75BC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mov</a:t>
            </a:r>
            <a:r>
              <a:rPr lang="en-US" dirty="0"/>
              <a:t> access to data structures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FBB64F-DA4E-DB47-6960-C3254A4F76F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426028"/>
            <a:ext cx="9071640" cy="5660571"/>
          </a:xfrm>
        </p:spPr>
        <p:txBody>
          <a:bodyPr>
            <a:normAutofit fontScale="55000" lnSpcReduction="20000"/>
          </a:bodyPr>
          <a:lstStyle/>
          <a:p>
            <a:pPr marL="685800" lvl="0" indent="-685800">
              <a:buSzPct val="100000"/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rgbClr val="1B75BC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mov</a:t>
            </a:r>
          </a:p>
          <a:p>
            <a:pPr lvl="0"/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// load y coordinate of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i-th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point into y</a:t>
            </a:r>
          </a:p>
          <a:p>
            <a:pPr lvl="0"/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int y = points[</a:t>
            </a:r>
            <a:r>
              <a:rPr lang="en-US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</a:t>
            </a: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].y;</a:t>
            </a:r>
          </a:p>
          <a:p>
            <a:pPr lvl="0"/>
            <a:endParaRPr lang="en-US" dirty="0">
              <a:solidFill>
                <a:srgbClr val="94476B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/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ebx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is address of the points array,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eax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is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/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mov </a:t>
            </a:r>
            <a:r>
              <a:rPr lang="en-US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edx</a:t>
            </a: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, [</a:t>
            </a:r>
            <a:r>
              <a:rPr lang="en-US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ebx</a:t>
            </a: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+ 8*</a:t>
            </a:r>
            <a:r>
              <a:rPr lang="en-US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eax</a:t>
            </a: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+ 4]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 Move y of the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i-th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point into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edx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/>
            <a:endParaRPr lang="en-US" dirty="0">
              <a:solidFill>
                <a:srgbClr val="94476B"/>
              </a:solidFill>
              <a:latin typeface="LMMono10" pitchFamily="17"/>
            </a:endParaRPr>
          </a:p>
          <a:p>
            <a:pPr marL="685800" lvl="0" indent="-685800">
              <a:buSzPct val="100000"/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rgbClr val="1B75BC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lea</a:t>
            </a:r>
          </a:p>
          <a:p>
            <a:pPr lvl="0"/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// load the address of the y coordinate of the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i-th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point into p</a:t>
            </a:r>
          </a:p>
          <a:p>
            <a:pPr lvl="0"/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int *p = &amp;points[</a:t>
            </a:r>
            <a:r>
              <a:rPr lang="en-US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</a:t>
            </a: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].y;</a:t>
            </a:r>
          </a:p>
          <a:p>
            <a:pPr lvl="0"/>
            <a:endParaRPr lang="en-US" dirty="0">
              <a:solidFill>
                <a:srgbClr val="94476B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/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ebx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is address of the points array,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eax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is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/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lea </a:t>
            </a:r>
            <a:r>
              <a:rPr lang="en-US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esi</a:t>
            </a: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, [</a:t>
            </a:r>
            <a:r>
              <a:rPr lang="en-US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ebx</a:t>
            </a: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+ 8*</a:t>
            </a:r>
            <a:r>
              <a:rPr lang="en-US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eax</a:t>
            </a: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+ 4]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 Move address of y of the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i-th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point</a:t>
            </a:r>
          </a:p>
          <a:p>
            <a:pPr lvl="0"/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                         ; into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esi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91E8D-6EFD-7EDA-1617-1816B1DEC88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rgbClr val="1B75BC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lea</a:t>
            </a:r>
            <a:r>
              <a:rPr lang="en-US" dirty="0"/>
              <a:t> is often used instead of add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4B85B7-5BF4-7AC4-0EBF-09A70ABCB66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563480"/>
            <a:ext cx="9071640" cy="5523120"/>
          </a:xfrm>
        </p:spPr>
        <p:txBody>
          <a:bodyPr>
            <a:normAutofit fontScale="77500" lnSpcReduction="20000"/>
          </a:bodyPr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Compared to add, </a:t>
            </a:r>
            <a:r>
              <a:rPr lang="en-US" sz="4000" dirty="0">
                <a:latin typeface="FiraMono Nerd Font Mono" panose="020B0509050000020004" pitchFamily="49" charset="0"/>
                <a:ea typeface="FiraMono Nerd Font Mono" panose="020B0509050000020004" pitchFamily="49" charset="0"/>
                <a:cs typeface="Arial" panose="020B0604020202020204" pitchFamily="34" charset="0"/>
              </a:rPr>
              <a:t>lea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can</a:t>
            </a:r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perform addition with either two or three operands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store the result in any register; not just one of the source operands.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Examples</a:t>
            </a:r>
          </a:p>
          <a:p>
            <a:pPr lvl="0"/>
            <a:r>
              <a:rPr lang="en-US" sz="29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LEA EAX, [ EAX + EBX + 1234567 ]</a:t>
            </a:r>
          </a:p>
          <a:p>
            <a:pPr lvl="0"/>
            <a:r>
              <a:rPr lang="en-US" sz="2900" dirty="0">
                <a:solidFill>
                  <a:schemeClr val="accent6">
                    <a:lumMod val="75000"/>
                  </a:schemeClr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; EAX = EAX + EBX + 1234567 (three operands)</a:t>
            </a:r>
          </a:p>
          <a:p>
            <a:pPr lvl="0"/>
            <a:r>
              <a:rPr lang="en-US" sz="29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LEA EAX, [ EBX + ECX ] ; EAX = EBX + ECX</a:t>
            </a:r>
          </a:p>
          <a:p>
            <a:pPr lvl="0"/>
            <a:r>
              <a:rPr lang="en-US" sz="2900" dirty="0">
                <a:solidFill>
                  <a:schemeClr val="accent6">
                    <a:lumMod val="75000"/>
                  </a:schemeClr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; Add without overriding EBX or ECX with the result</a:t>
            </a:r>
          </a:p>
          <a:p>
            <a:pPr lvl="0"/>
            <a:r>
              <a:rPr lang="en-US" sz="29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LEA EAX, [ EBX + N * EBX ] </a:t>
            </a:r>
            <a:r>
              <a:rPr lang="en-US" sz="2900" dirty="0">
                <a:solidFill>
                  <a:schemeClr val="accent6">
                    <a:lumMod val="75000"/>
                  </a:schemeClr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 multiplication by constant</a:t>
            </a:r>
          </a:p>
          <a:p>
            <a:pPr lvl="0"/>
            <a:r>
              <a:rPr lang="en-US" sz="2900" dirty="0">
                <a:solidFill>
                  <a:schemeClr val="accent6">
                    <a:lumMod val="75000"/>
                  </a:schemeClr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; (limited set, by 2, 3, 4, 5, 8, and 9 since N is</a:t>
            </a:r>
          </a:p>
          <a:p>
            <a:pPr lvl="0"/>
            <a:r>
              <a:rPr lang="en-US" sz="2900" dirty="0">
                <a:solidFill>
                  <a:schemeClr val="accent6">
                    <a:lumMod val="75000"/>
                  </a:schemeClr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; limited to 1,2,4, and 8).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8DC71D79-59A0-3CA0-D813-52EF1FCA1961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03999" y="301320"/>
            <a:ext cx="9071640" cy="5851800"/>
          </a:xfrm>
        </p:spPr>
        <p:txBody>
          <a:bodyPr anchor="ctr"/>
          <a:lstStyle/>
          <a:p>
            <a:pPr lvl="0" algn="ctr"/>
            <a:r>
              <a:rPr lang="en-US"/>
              <a:t>Arithmetic and logic instructions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71A5C-89D2-A262-602F-73DB1C3AC83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>
                <a:solidFill>
                  <a:srgbClr val="1B75BC"/>
                </a:solidFill>
                <a:latin typeface="Liberation Sans" pitchFamily="34"/>
              </a:rPr>
              <a:t>add</a:t>
            </a:r>
            <a:r>
              <a:rPr lang="en-US"/>
              <a:t> Integer addition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62CF28-198F-A3BD-DABF-666A5C2F2EC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5317560"/>
          </a:xfrm>
        </p:spPr>
        <p:txBody>
          <a:bodyPr>
            <a:normAutofit fontScale="92500" lnSpcReduction="20000"/>
          </a:bodyPr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Liberation Sans" pitchFamily="34"/>
              </a:rPr>
              <a:t>The </a:t>
            </a:r>
            <a:r>
              <a:rPr lang="en-US" dirty="0">
                <a:solidFill>
                  <a:schemeClr val="accent1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add</a:t>
            </a:r>
            <a:r>
              <a:rPr lang="en-US" dirty="0">
                <a:latin typeface="Liberation Sans" pitchFamily="34"/>
              </a:rPr>
              <a:t> instruction adds together its two operands, storing the result in its first operand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34"/>
              </a:rPr>
              <a:t>Both operands may be registers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34"/>
              </a:rPr>
              <a:t>At most one operand may be a memory location</a:t>
            </a:r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Liberation Sans" pitchFamily="34"/>
              </a:rPr>
              <a:t>Syntax</a:t>
            </a:r>
          </a:p>
          <a:p>
            <a:pPr lvl="0"/>
            <a:r>
              <a:rPr lang="en-US" dirty="0">
                <a:solidFill>
                  <a:srgbClr val="94476B"/>
                </a:solidFill>
                <a:latin typeface="LMMono10" pitchFamily="17"/>
              </a:rPr>
              <a:t>add &lt;reg&gt;,&lt;reg&gt;</a:t>
            </a:r>
          </a:p>
          <a:p>
            <a:pPr lvl="0"/>
            <a:r>
              <a:rPr lang="en-US" dirty="0">
                <a:solidFill>
                  <a:srgbClr val="94476B"/>
                </a:solidFill>
                <a:latin typeface="LMMono10" pitchFamily="17"/>
              </a:rPr>
              <a:t>add &lt;reg&gt;,&lt;mem&gt;</a:t>
            </a:r>
          </a:p>
          <a:p>
            <a:pPr lvl="0"/>
            <a:r>
              <a:rPr lang="en-US" dirty="0">
                <a:solidFill>
                  <a:srgbClr val="94476B"/>
                </a:solidFill>
                <a:latin typeface="LMMono10" pitchFamily="17"/>
              </a:rPr>
              <a:t>add &lt;mem&gt;,&lt;reg&gt;</a:t>
            </a:r>
          </a:p>
          <a:p>
            <a:pPr lvl="0"/>
            <a:r>
              <a:rPr lang="en-US" dirty="0">
                <a:solidFill>
                  <a:srgbClr val="94476B"/>
                </a:solidFill>
                <a:latin typeface="LMMono10" pitchFamily="17"/>
              </a:rPr>
              <a:t>add &lt;reg&gt;,&lt;con&gt;</a:t>
            </a:r>
          </a:p>
          <a:p>
            <a:pPr lvl="0"/>
            <a:r>
              <a:rPr lang="en-US" dirty="0">
                <a:solidFill>
                  <a:srgbClr val="94476B"/>
                </a:solidFill>
                <a:latin typeface="LMMono10" pitchFamily="17"/>
              </a:rPr>
              <a:t>add &lt;mem&gt;,&lt;con&gt;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ABB52-2724-8E03-95C6-6A434A07A5F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>
                <a:solidFill>
                  <a:srgbClr val="1B75BC"/>
                </a:solidFill>
              </a:rPr>
              <a:t>add</a:t>
            </a:r>
            <a:r>
              <a:rPr lang="en-US"/>
              <a:t> examples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F994DF-F2FC-54E2-D82F-B3CE3F7B6CF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5317560"/>
          </a:xfrm>
        </p:spPr>
        <p:txBody>
          <a:bodyPr/>
          <a:lstStyle/>
          <a:p>
            <a:pPr lvl="0"/>
            <a:endParaRPr lang="en-US" dirty="0">
              <a:solidFill>
                <a:srgbClr val="94476B"/>
              </a:solidFill>
              <a:latin typeface="LMMono10" pitchFamily="17"/>
            </a:endParaRPr>
          </a:p>
          <a:p>
            <a:pPr lvl="0"/>
            <a:r>
              <a:rPr lang="en-US" dirty="0">
                <a:solidFill>
                  <a:srgbClr val="94476B"/>
                </a:solidFill>
                <a:latin typeface="LMMono10" pitchFamily="17"/>
              </a:rPr>
              <a:t>add </a:t>
            </a:r>
            <a:r>
              <a:rPr lang="en-US" dirty="0" err="1">
                <a:solidFill>
                  <a:srgbClr val="94476B"/>
                </a:solidFill>
                <a:latin typeface="LMMono10" pitchFamily="17"/>
              </a:rPr>
              <a:t>eax</a:t>
            </a:r>
            <a:r>
              <a:rPr lang="en-US" dirty="0">
                <a:solidFill>
                  <a:srgbClr val="94476B"/>
                </a:solidFill>
                <a:latin typeface="LMMono10" pitchFamily="17"/>
              </a:rPr>
              <a:t>, 10 ; EAX ← EAX + 10</a:t>
            </a:r>
          </a:p>
          <a:p>
            <a:pPr lvl="0"/>
            <a:r>
              <a:rPr lang="en-US" dirty="0">
                <a:solidFill>
                  <a:srgbClr val="94476B"/>
                </a:solidFill>
                <a:latin typeface="LMMono10" pitchFamily="17"/>
              </a:rPr>
              <a:t>add BYTE PTR [var], 10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LMMono10" pitchFamily="17"/>
              </a:rPr>
              <a:t>; add 10 to the</a:t>
            </a:r>
          </a:p>
          <a:p>
            <a:pPr lvl="0"/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LMMono10" pitchFamily="17"/>
              </a:rPr>
              <a:t>                                         ; single byte stored at</a:t>
            </a:r>
          </a:p>
          <a:p>
            <a:pPr lvl="0"/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LMMono10" pitchFamily="17"/>
              </a:rPr>
              <a:t>                                         ; memory address var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CEC8F-AF1E-9C63-35EF-BD13A7A17B9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>
                <a:solidFill>
                  <a:srgbClr val="1B75BC"/>
                </a:solidFill>
                <a:latin typeface="Liberation Sans" pitchFamily="34"/>
              </a:rPr>
              <a:t>sub</a:t>
            </a:r>
            <a:r>
              <a:rPr lang="en-US"/>
              <a:t> Integer subtraction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227632-FD04-052F-0887-0948B435607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5317560"/>
          </a:xfrm>
        </p:spPr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Liberation Sans" pitchFamily="34"/>
              </a:rPr>
              <a:t>The </a:t>
            </a:r>
            <a:r>
              <a:rPr lang="en-US" dirty="0">
                <a:solidFill>
                  <a:schemeClr val="accent1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sub</a:t>
            </a:r>
            <a:r>
              <a:rPr lang="en-US" dirty="0">
                <a:latin typeface="Liberation Sans" pitchFamily="34"/>
              </a:rPr>
              <a:t> instruction stores in the value of its first operand the result of subtracting the value of its second operand from the value of its first operand.</a:t>
            </a:r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Liberation Sans" pitchFamily="34"/>
              </a:rPr>
              <a:t>Examples</a:t>
            </a:r>
          </a:p>
          <a:p>
            <a:pPr lvl="0"/>
            <a:r>
              <a:rPr lang="en-US" dirty="0">
                <a:solidFill>
                  <a:srgbClr val="94476B"/>
                </a:solidFill>
                <a:latin typeface="LMMono10" pitchFamily="17"/>
              </a:rPr>
              <a:t>sub al, ah   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LMMono10" pitchFamily="17"/>
              </a:rPr>
              <a:t>; AL ← AL - AH</a:t>
            </a:r>
          </a:p>
          <a:p>
            <a:pPr lvl="0"/>
            <a:r>
              <a:rPr lang="en-US" dirty="0">
                <a:solidFill>
                  <a:srgbClr val="94476B"/>
                </a:solidFill>
                <a:latin typeface="LMMono10" pitchFamily="17"/>
              </a:rPr>
              <a:t>sub </a:t>
            </a:r>
            <a:r>
              <a:rPr lang="en-US" dirty="0" err="1">
                <a:solidFill>
                  <a:srgbClr val="94476B"/>
                </a:solidFill>
                <a:latin typeface="LMMono10" pitchFamily="17"/>
              </a:rPr>
              <a:t>eax</a:t>
            </a:r>
            <a:r>
              <a:rPr lang="en-US" dirty="0">
                <a:solidFill>
                  <a:srgbClr val="94476B"/>
                </a:solidFill>
                <a:latin typeface="LMMono10" pitchFamily="17"/>
              </a:rPr>
              <a:t>, 216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LMMono10" pitchFamily="17"/>
              </a:rPr>
              <a:t>; subtract 216 from the value</a:t>
            </a:r>
          </a:p>
          <a:p>
            <a:pPr lvl="0"/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LMMono10" pitchFamily="17"/>
              </a:rPr>
              <a:t>                       ; stored in EAX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A98F4-D908-68FB-7796-05F6B9AAB6B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dirty="0" err="1">
                <a:solidFill>
                  <a:srgbClr val="1B75BC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inc</a:t>
            </a:r>
            <a:r>
              <a:rPr lang="en-US" dirty="0">
                <a:solidFill>
                  <a:srgbClr val="1B75BC"/>
                </a:solidFill>
                <a:latin typeface="Liberation Sans" pitchFamily="34"/>
              </a:rPr>
              <a:t>, </a:t>
            </a:r>
            <a:r>
              <a:rPr lang="en-US" dirty="0">
                <a:solidFill>
                  <a:srgbClr val="1B75BC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dec</a:t>
            </a:r>
            <a:r>
              <a:rPr lang="en-US" dirty="0"/>
              <a:t> Increment, decrement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03A98-0546-26FA-7BA8-D7199D2BDED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5317560"/>
          </a:xfrm>
        </p:spPr>
        <p:txBody>
          <a:bodyPr>
            <a:normAutofit fontScale="92500" lnSpcReduction="20000"/>
          </a:bodyPr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Liberation Sans" pitchFamily="34"/>
              </a:rPr>
              <a:t>The </a:t>
            </a:r>
            <a:r>
              <a:rPr lang="en-US" dirty="0" err="1">
                <a:solidFill>
                  <a:srgbClr val="1B75BC"/>
                </a:solidFill>
                <a:latin typeface="Liberation Sans" pitchFamily="34"/>
              </a:rPr>
              <a:t>inc</a:t>
            </a:r>
            <a:r>
              <a:rPr lang="en-US" dirty="0">
                <a:latin typeface="Liberation Sans" pitchFamily="34"/>
              </a:rPr>
              <a:t> instruction increments the contents of its operand by one</a:t>
            </a:r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Liberation Sans" pitchFamily="34"/>
              </a:rPr>
              <a:t>The </a:t>
            </a:r>
            <a:r>
              <a:rPr lang="en-US" dirty="0">
                <a:solidFill>
                  <a:srgbClr val="1B75BC"/>
                </a:solidFill>
                <a:latin typeface="Liberation Sans" pitchFamily="34"/>
              </a:rPr>
              <a:t>dec</a:t>
            </a:r>
            <a:r>
              <a:rPr lang="en-US" dirty="0">
                <a:latin typeface="Liberation Sans" pitchFamily="34"/>
              </a:rPr>
              <a:t> instruction decrements the contents of its operand by one</a:t>
            </a:r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Liberation Sans" pitchFamily="34"/>
              </a:rPr>
              <a:t>Examples</a:t>
            </a:r>
          </a:p>
          <a:p>
            <a:pPr lvl="0"/>
            <a:r>
              <a:rPr lang="en-US" dirty="0">
                <a:solidFill>
                  <a:srgbClr val="94476B"/>
                </a:solidFill>
                <a:latin typeface="LMMono10" pitchFamily="17"/>
              </a:rPr>
              <a:t>dec </a:t>
            </a:r>
            <a:r>
              <a:rPr lang="en-US" dirty="0" err="1">
                <a:solidFill>
                  <a:srgbClr val="94476B"/>
                </a:solidFill>
                <a:latin typeface="LMMono10" pitchFamily="17"/>
              </a:rPr>
              <a:t>eax</a:t>
            </a:r>
            <a:r>
              <a:rPr lang="en-US" dirty="0">
                <a:solidFill>
                  <a:srgbClr val="94476B"/>
                </a:solidFill>
                <a:latin typeface="LMMono10" pitchFamily="17"/>
              </a:rPr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LMMono10" pitchFamily="17"/>
              </a:rPr>
              <a:t>; subtract one from the contents</a:t>
            </a:r>
          </a:p>
          <a:p>
            <a:pPr lvl="0"/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LMMono10" pitchFamily="17"/>
              </a:rPr>
              <a:t>               ; of EAX</a:t>
            </a:r>
          </a:p>
          <a:p>
            <a:pPr lvl="0"/>
            <a:r>
              <a:rPr lang="en-US" dirty="0" err="1">
                <a:solidFill>
                  <a:srgbClr val="94476B"/>
                </a:solidFill>
                <a:latin typeface="LMMono10" pitchFamily="17"/>
              </a:rPr>
              <a:t>inc</a:t>
            </a:r>
            <a:r>
              <a:rPr lang="en-US" dirty="0">
                <a:solidFill>
                  <a:srgbClr val="94476B"/>
                </a:solidFill>
                <a:latin typeface="LMMono10" pitchFamily="17"/>
              </a:rPr>
              <a:t> DWORD PTR [var]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LMMono10" pitchFamily="17"/>
              </a:rPr>
              <a:t>; add one to the 32-</a:t>
            </a:r>
          </a:p>
          <a:p>
            <a:pPr lvl="0"/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LMMono10" pitchFamily="17"/>
              </a:rPr>
              <a:t>                                       ; bit integer stored at</a:t>
            </a:r>
          </a:p>
          <a:p>
            <a:pPr lvl="0"/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LMMono10" pitchFamily="17"/>
              </a:rPr>
              <a:t>                                       ; location var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5E7C9-E731-4B0C-CA65-1604F0BDEA6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>
                <a:solidFill>
                  <a:srgbClr val="1B75BC"/>
                </a:solidFill>
                <a:latin typeface="Liberation Sans" pitchFamily="34"/>
              </a:rPr>
              <a:t>and, or, xor</a:t>
            </a:r>
            <a:r>
              <a:rPr lang="en-US"/>
              <a:t> Bitwise logical and, or, and exclusive 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8538F1-24F8-AB3F-BE3E-D402E9581F9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5317560"/>
          </a:xfrm>
        </p:spPr>
        <p:txBody>
          <a:bodyPr>
            <a:normAutofit/>
          </a:bodyPr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Liberation Sans" pitchFamily="34"/>
              </a:rPr>
              <a:t>These instructions perform the specified logical operation (logical bitwise and, or, and exclusive or, respectively) on their operands, placing the result in the first operand location</a:t>
            </a:r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Liberation Sans" pitchFamily="34"/>
              </a:rPr>
              <a:t>Examples</a:t>
            </a:r>
          </a:p>
          <a:p>
            <a:pPr lvl="0"/>
            <a:r>
              <a:rPr lang="en-US" sz="28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and </a:t>
            </a:r>
            <a:r>
              <a:rPr lang="en-US" sz="2800" dirty="0" err="1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eax</a:t>
            </a:r>
            <a:r>
              <a:rPr lang="en-US" sz="28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, 0fH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; clear all but the last 4</a:t>
            </a:r>
          </a:p>
          <a:p>
            <a:pPr lvl="0"/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         ; bits of EAX</a:t>
            </a:r>
          </a:p>
          <a:p>
            <a:pPr lvl="0"/>
            <a:r>
              <a:rPr lang="en-US" sz="2800" dirty="0" err="1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xor</a:t>
            </a:r>
            <a:r>
              <a:rPr lang="en-US" sz="28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</a:t>
            </a:r>
            <a:r>
              <a:rPr lang="en-US" sz="2800" dirty="0" err="1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edx</a:t>
            </a:r>
            <a:r>
              <a:rPr lang="en-US" sz="28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, </a:t>
            </a:r>
            <a:r>
              <a:rPr lang="en-US" sz="2800" dirty="0" err="1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edx</a:t>
            </a:r>
            <a:r>
              <a:rPr lang="en-US" sz="28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; set the contents of EDX to</a:t>
            </a:r>
          </a:p>
          <a:p>
            <a:pPr lvl="0"/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         ; zero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5D0B8-6F90-C424-97FE-D9BD3302F0C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>
                <a:solidFill>
                  <a:srgbClr val="1B75BC"/>
                </a:solidFill>
                <a:latin typeface="Liberation Sans" pitchFamily="34"/>
              </a:rPr>
              <a:t>shl, shr </a:t>
            </a:r>
            <a:r>
              <a:rPr lang="en-US"/>
              <a:t>shift left, shift right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9DC8A2-241F-D157-8B1F-8B0B1BD966F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404257"/>
            <a:ext cx="9071640" cy="5682343"/>
          </a:xfrm>
        </p:spPr>
        <p:txBody>
          <a:bodyPr>
            <a:normAutofit fontScale="62500" lnSpcReduction="20000"/>
          </a:bodyPr>
          <a:lstStyle/>
          <a:p>
            <a:pPr marL="457200" lvl="0" indent="-45720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Liberation Sans" pitchFamily="34"/>
              </a:rPr>
              <a:t>These instructions shift the bits in their first operand's contents left and right, padding the resulting empty bit positions with zeros</a:t>
            </a:r>
          </a:p>
          <a:p>
            <a:pPr marL="457200" lvl="0" indent="-45720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Liberation Sans" pitchFamily="34"/>
              </a:rPr>
              <a:t>The shifted operand can be shifted up to 31 places. The number of bits to shift is specified by the second operand, which can be either an 8-bit constant or the register CL</a:t>
            </a:r>
          </a:p>
          <a:p>
            <a:pPr marL="457200" lvl="1" indent="-457200" hangingPunct="0">
              <a:lnSpc>
                <a:spcPct val="120000"/>
              </a:lnSpc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34"/>
              </a:rPr>
              <a:t>In either case, shifts counts of greater then 31 are performed modulo 32.</a:t>
            </a:r>
          </a:p>
          <a:p>
            <a:pPr marL="457200" lvl="0" indent="-45720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Liberation Sans" pitchFamily="34"/>
              </a:rPr>
              <a:t>Examples</a:t>
            </a:r>
          </a:p>
          <a:p>
            <a:pPr lvl="0"/>
            <a:r>
              <a:rPr lang="en-US" dirty="0" err="1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shl</a:t>
            </a:r>
            <a:r>
              <a:rPr lang="en-US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</a:t>
            </a:r>
            <a:r>
              <a:rPr lang="en-US" dirty="0" err="1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eax</a:t>
            </a:r>
            <a:r>
              <a:rPr lang="en-US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, 1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; Multiply the value of EAX by 2</a:t>
            </a:r>
          </a:p>
          <a:p>
            <a:pPr lvl="0"/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        ; (if the most significant bit is 0)</a:t>
            </a:r>
          </a:p>
          <a:p>
            <a:pPr lvl="0"/>
            <a:r>
              <a:rPr lang="en-US" dirty="0" err="1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shr</a:t>
            </a:r>
            <a:r>
              <a:rPr lang="en-US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</a:t>
            </a:r>
            <a:r>
              <a:rPr lang="en-US" dirty="0" err="1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ebx</a:t>
            </a:r>
            <a:r>
              <a:rPr lang="en-US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, cl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; Store in EBX the floor of result of dividing</a:t>
            </a:r>
          </a:p>
          <a:p>
            <a:pPr lvl="0"/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        ; the value of EBX by 2^n</a:t>
            </a:r>
          </a:p>
          <a:p>
            <a:pPr lvl="0"/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        ; where n is the value in CL.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8A68B-0D97-80D6-0B3E-922E379C03F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257800" y="338040"/>
            <a:ext cx="4343400" cy="1262160"/>
          </a:xfrm>
        </p:spPr>
        <p:txBody>
          <a:bodyPr/>
          <a:lstStyle/>
          <a:p>
            <a:pPr lvl="0"/>
            <a:r>
              <a:rPr lang="en-US" dirty="0"/>
              <a:t>CPU execution loop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43EAB2-2E1E-A88E-1C52-73F6DE08F35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29200" y="1769040"/>
            <a:ext cx="4546440" cy="4384440"/>
          </a:xfrm>
        </p:spPr>
        <p:txBody>
          <a:bodyPr>
            <a:normAutofit/>
          </a:bodyPr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CPU repeatedly reads instructions from memory</a:t>
            </a:r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Executes them</a:t>
            </a:r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</a:p>
          <a:p>
            <a:pPr lvl="0"/>
            <a:r>
              <a:rPr lang="en-US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800" dirty="0">
                <a:solidFill>
                  <a:srgbClr val="0000FF"/>
                </a:solidFill>
                <a:latin typeface="FiraMono Nerd Font" panose="020B0509050000020004" pitchFamily="49" charset="0"/>
                <a:ea typeface="FiraMono Nerd Font" panose="020B0509050000020004" pitchFamily="49" charset="0"/>
                <a:cs typeface="Arial" panose="020B0604020202020204" pitchFamily="34" charset="0"/>
              </a:rPr>
              <a:t>ADD EDX, EAX</a:t>
            </a:r>
          </a:p>
          <a:p>
            <a:pPr lvl="0"/>
            <a:r>
              <a:rPr lang="en-US" sz="2800" dirty="0">
                <a:solidFill>
                  <a:srgbClr val="0066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  <a:cs typeface="Arial" panose="020B0604020202020204" pitchFamily="34" charset="0"/>
              </a:rPr>
              <a:t> // EDX = EAX + EDX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0C4678-E161-CBE0-3F2E-2F7FC6793B5D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57200" y="0"/>
            <a:ext cx="4518000" cy="7559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15314-93A9-FDF0-05D0-35DFAED65E2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More instructions… (similar)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319AF0-C797-5ACC-E0F2-7DF4E36672E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5088960"/>
          </a:xfrm>
        </p:spPr>
        <p:txBody>
          <a:bodyPr>
            <a:normAutofit fontScale="92500"/>
          </a:bodyPr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Multiplication </a:t>
            </a:r>
            <a:r>
              <a:rPr lang="en-US" dirty="0" err="1">
                <a:solidFill>
                  <a:srgbClr val="1B75BC"/>
                </a:solidFill>
              </a:rPr>
              <a:t>imul</a:t>
            </a:r>
            <a:endParaRPr lang="en-US" dirty="0">
              <a:solidFill>
                <a:srgbClr val="1B75BC"/>
              </a:solidFill>
            </a:endParaRPr>
          </a:p>
          <a:p>
            <a:pPr lvl="0"/>
            <a:r>
              <a:rPr lang="en-US" sz="2400" dirty="0" err="1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imul</a:t>
            </a:r>
            <a:r>
              <a:rPr lang="en-US" sz="24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</a:t>
            </a:r>
            <a:r>
              <a:rPr lang="en-US" sz="2400" dirty="0" err="1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eax</a:t>
            </a:r>
            <a:r>
              <a:rPr lang="en-US" sz="24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, [var]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; multiply the contents of EAX by the</a:t>
            </a:r>
          </a:p>
          <a:p>
            <a:pPr lvl="0"/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            ; 32-bit contents of the memory </a:t>
            </a:r>
          </a:p>
          <a:p>
            <a:pPr lvl="0"/>
            <a:r>
              <a:rPr lang="en-US" sz="24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           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; location var. Store result in EAX</a:t>
            </a:r>
          </a:p>
          <a:p>
            <a:pPr lvl="0"/>
            <a:r>
              <a:rPr lang="en-US" sz="2400" dirty="0" err="1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imul</a:t>
            </a:r>
            <a:r>
              <a:rPr lang="en-US" sz="24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</a:t>
            </a:r>
            <a:r>
              <a:rPr lang="en-US" sz="2400" dirty="0" err="1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esi</a:t>
            </a:r>
            <a:r>
              <a:rPr lang="en-US" sz="24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, </a:t>
            </a:r>
            <a:r>
              <a:rPr lang="en-US" sz="2400" dirty="0" err="1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edi</a:t>
            </a:r>
            <a:r>
              <a:rPr lang="en-US" sz="24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, 25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; ESI ← EDI * 25</a:t>
            </a:r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Division </a:t>
            </a:r>
            <a:r>
              <a:rPr lang="en-US" dirty="0" err="1">
                <a:solidFill>
                  <a:srgbClr val="1B75BC"/>
                </a:solidFill>
              </a:rPr>
              <a:t>idiv</a:t>
            </a:r>
            <a:endParaRPr lang="en-US" dirty="0">
              <a:solidFill>
                <a:srgbClr val="1B75BC"/>
              </a:solidFill>
            </a:endParaRPr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B75BC"/>
                </a:solidFill>
              </a:rPr>
              <a:t>not</a:t>
            </a:r>
            <a:r>
              <a:rPr lang="en-US" dirty="0"/>
              <a:t> - </a:t>
            </a:r>
            <a:r>
              <a:rPr lang="en-US" dirty="0" err="1"/>
              <a:t>bitvise</a:t>
            </a:r>
            <a:r>
              <a:rPr lang="en-US" dirty="0"/>
              <a:t> logical not (flips all bits)</a:t>
            </a:r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B75BC"/>
                </a:solidFill>
              </a:rPr>
              <a:t>neg</a:t>
            </a:r>
            <a:r>
              <a:rPr lang="en-US" dirty="0"/>
              <a:t> - negation</a:t>
            </a:r>
          </a:p>
          <a:p>
            <a:pPr marL="0" lvl="1" indent="0" hangingPunct="0">
              <a:spcBef>
                <a:spcPts val="0"/>
              </a:spcBef>
              <a:spcAft>
                <a:spcPts val="1414"/>
              </a:spcAft>
              <a:buNone/>
            </a:pPr>
            <a:r>
              <a:rPr lang="en-US" sz="26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neg </a:t>
            </a:r>
            <a:r>
              <a:rPr lang="en-US" sz="2600" dirty="0" err="1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eax</a:t>
            </a:r>
            <a:r>
              <a:rPr lang="en-US" sz="26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</a:t>
            </a:r>
            <a:r>
              <a:rPr lang="en-US" sz="2600" dirty="0">
                <a:solidFill>
                  <a:schemeClr val="accent6">
                    <a:lumMod val="75000"/>
                  </a:schemeClr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; EAX ← - EAX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36B23-1C2A-31B1-8B92-3F9A28B7CE3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This is enough to do arithmetic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EFA738-9FAA-5DB1-C556-46FBB810604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4E8735-9AD0-8723-4CDA-7D417D77F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37264-BF58-C612-D6E9-1D1136DD07A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dirty="0"/>
              <a:t>Poll Q1: What is inside </a:t>
            </a:r>
            <a:r>
              <a:rPr lang="en-US" dirty="0" err="1"/>
              <a:t>ebx</a:t>
            </a:r>
            <a:r>
              <a:rPr lang="en-US" dirty="0"/>
              <a:t>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869A6-3803-A207-A5CE-0709578D4C4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5088960"/>
          </a:xfrm>
        </p:spPr>
        <p:txBody>
          <a:bodyPr>
            <a:normAutofit/>
          </a:bodyPr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After we execute the mov instruction?</a:t>
            </a:r>
            <a:endParaRPr lang="en-US" dirty="0">
              <a:solidFill>
                <a:srgbClr val="1B75BC"/>
              </a:solidFill>
            </a:endParaRPr>
          </a:p>
          <a:p>
            <a:pPr lvl="0"/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;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eax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= 2</a:t>
            </a:r>
          </a:p>
          <a:p>
            <a:pPr lvl="0"/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;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ebx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= 3</a:t>
            </a:r>
          </a:p>
          <a:p>
            <a:pPr lvl="0"/>
            <a:r>
              <a:rPr lang="en-US" sz="24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mov </a:t>
            </a:r>
            <a:r>
              <a:rPr lang="en-US" sz="2400" dirty="0" err="1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ebx</a:t>
            </a:r>
            <a:r>
              <a:rPr lang="en-US" sz="24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, </a:t>
            </a:r>
            <a:r>
              <a:rPr lang="en-US" sz="2400" dirty="0" err="1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eax</a:t>
            </a:r>
            <a:r>
              <a:rPr lang="en-US" sz="24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</a:t>
            </a:r>
          </a:p>
          <a:p>
            <a:pPr lvl="0"/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; what is the value of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eax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here? </a:t>
            </a:r>
            <a:endParaRPr lang="en-US" sz="2600" dirty="0">
              <a:solidFill>
                <a:schemeClr val="accent6">
                  <a:lumMod val="75000"/>
                </a:schemeClr>
              </a:solidFill>
              <a:latin typeface="FiraMono Nerd Font Mono" panose="020B0509050000020004" pitchFamily="49" charset="0"/>
              <a:ea typeface="FiraMono Nerd Font Mono" panose="020B05090500000200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2DC96E-1FF1-004A-E3C9-D4BF23EBA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4809" y="4413068"/>
            <a:ext cx="2543556" cy="254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707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EBAC79-1483-B1B6-987D-1EF6E5FA9B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2196E-51D9-4E3E-DCD7-8C6FD302CC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81317E-8012-98BD-37BB-4BEB065F97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multiple_choice_polls/lrCccnGm68FB3B7E5O6Sj?state=opened&amp;flow=Default&amp;onscreen=persist">
            <a:extLst>
              <a:ext uri="{FF2B5EF4-FFF2-40B4-BE49-F238E27FC236}">
                <a16:creationId xmlns:a16="http://schemas.microsoft.com/office/drawing/2014/main" id="{44E07545-850B-45E5-D608-62AA7A062DE6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63500"/>
            <a:ext cx="9953625" cy="743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4260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E2A98F-1D20-54E9-BAF3-ACC0AD910E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15856-F368-4086-0805-38B25E65903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dirty="0"/>
              <a:t>Poll Q2: What is this instruction doing?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EDA6AA-E6D1-C8CC-DF67-875928FE0F9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5088960"/>
          </a:xfrm>
        </p:spPr>
        <p:txBody>
          <a:bodyPr>
            <a:normAutofit/>
          </a:bodyPr>
          <a:lstStyle/>
          <a:p>
            <a:pPr lvl="0"/>
            <a:r>
              <a:rPr lang="en-US" sz="24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mov </a:t>
            </a:r>
            <a:r>
              <a:rPr lang="en-US" sz="2400" dirty="0" err="1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ebx</a:t>
            </a:r>
            <a:r>
              <a:rPr lang="en-US" sz="24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, [</a:t>
            </a:r>
            <a:r>
              <a:rPr lang="en-US" sz="2400" dirty="0" err="1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eax</a:t>
            </a:r>
            <a:r>
              <a:rPr lang="en-US" sz="24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] </a:t>
            </a:r>
          </a:p>
          <a:p>
            <a:pPr lvl="0"/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; Is it writing memory? Or reading it?</a:t>
            </a:r>
            <a:endParaRPr lang="en-US" sz="2600" dirty="0">
              <a:solidFill>
                <a:schemeClr val="accent6">
                  <a:lumMod val="75000"/>
                </a:schemeClr>
              </a:solidFill>
              <a:latin typeface="FiraMono Nerd Font Mono" panose="020B0509050000020004" pitchFamily="49" charset="0"/>
              <a:ea typeface="FiraMono Nerd Font Mono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7332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00C27-0E58-4DAA-8F23-D53DB91DCD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4EEE06-1044-2C72-8689-057136B965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multiple_choice_polls/Nu5xKXhHLrsm0NopeA8pm?state=opened&amp;flow=Default&amp;onscreen=persist">
            <a:extLst>
              <a:ext uri="{FF2B5EF4-FFF2-40B4-BE49-F238E27FC236}">
                <a16:creationId xmlns:a16="http://schemas.microsoft.com/office/drawing/2014/main" id="{982043F8-8697-4B6D-A2AA-8F33FA9B59AA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63500"/>
            <a:ext cx="9953625" cy="743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9769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17C08C-114E-AF99-55BA-C248DAFB34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70EEC-5024-3A11-9EC3-E540233D1B0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dirty="0"/>
              <a:t>Poll Q3: Is this a legal instruction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1379CF-3933-FBBC-CACE-3FCF6DA495B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5088960"/>
          </a:xfrm>
        </p:spPr>
        <p:txBody>
          <a:bodyPr>
            <a:normAutofit/>
          </a:bodyPr>
          <a:lstStyle/>
          <a:p>
            <a:pPr lvl="0"/>
            <a:r>
              <a:rPr lang="en-US" sz="24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mov [</a:t>
            </a:r>
            <a:r>
              <a:rPr lang="en-US" sz="2400" dirty="0" err="1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ebx</a:t>
            </a:r>
            <a:r>
              <a:rPr lang="en-US" sz="24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], [</a:t>
            </a:r>
            <a:r>
              <a:rPr lang="en-US" sz="2400" dirty="0" err="1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eax</a:t>
            </a:r>
            <a:r>
              <a:rPr lang="en-US" sz="24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] </a:t>
            </a:r>
          </a:p>
        </p:txBody>
      </p:sp>
    </p:spTree>
    <p:extLst>
      <p:ext uri="{BB962C8B-B14F-4D97-AF65-F5344CB8AC3E}">
        <p14:creationId xmlns:p14="http://schemas.microsoft.com/office/powerpoint/2010/main" val="28941543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3D90B-CBA0-EB3A-0FCE-FB9239326A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8A2FC0-5A8B-1A00-2DF5-B57A1B58A5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multiple_choice_polls/kDWvtqhRVLbMKc48fwMVg?state=opened&amp;flow=Default&amp;onscreen=persist">
            <a:extLst>
              <a:ext uri="{FF2B5EF4-FFF2-40B4-BE49-F238E27FC236}">
                <a16:creationId xmlns:a16="http://schemas.microsoft.com/office/drawing/2014/main" id="{907311AB-10D5-8C2A-FCF0-7FFE121B6238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63500"/>
            <a:ext cx="9953625" cy="743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1893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F9CFE494-FB9D-E468-CDD9-9C917EC04332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03999" y="301320"/>
            <a:ext cx="9071640" cy="5851800"/>
          </a:xfrm>
        </p:spPr>
        <p:txBody>
          <a:bodyPr anchor="ctr"/>
          <a:lstStyle/>
          <a:p>
            <a:pPr lvl="0" algn="ctr"/>
            <a:r>
              <a:rPr lang="en-US" sz="4400"/>
              <a:t>Control flow instructions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CB6FF2E-5AD8-C934-39C7-2FD32E5C5D9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57200" y="0"/>
            <a:ext cx="4518000" cy="755964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reeform 2">
            <a:extLst>
              <a:ext uri="{FF2B5EF4-FFF2-40B4-BE49-F238E27FC236}">
                <a16:creationId xmlns:a16="http://schemas.microsoft.com/office/drawing/2014/main" id="{A2113457-F347-0CB4-D7FF-FBE814A50D55}"/>
              </a:ext>
            </a:extLst>
          </p:cNvPr>
          <p:cNvSpPr/>
          <p:nvPr/>
        </p:nvSpPr>
        <p:spPr>
          <a:xfrm>
            <a:off x="558000" y="5562360"/>
            <a:ext cx="2413800" cy="19814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29160">
            <a:solidFill>
              <a:srgbClr val="FF3333"/>
            </a:solidFill>
            <a:prstDash val="solid"/>
          </a:ln>
        </p:spPr>
        <p:txBody>
          <a:bodyPr wrap="none" lIns="104400" tIns="59400" rIns="104400" bIns="594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pic>
        <p:nvPicPr>
          <p:cNvPr id="4" name="Picture 234">
            <a:extLst>
              <a:ext uri="{FF2B5EF4-FFF2-40B4-BE49-F238E27FC236}">
                <a16:creationId xmlns:a16="http://schemas.microsoft.com/office/drawing/2014/main" id="{ADAAD4EF-A26C-A16D-E57C-9C23A4E47E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4280" y="493560"/>
            <a:ext cx="3409920" cy="6891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235">
            <a:extLst>
              <a:ext uri="{FF2B5EF4-FFF2-40B4-BE49-F238E27FC236}">
                <a16:creationId xmlns:a16="http://schemas.microsoft.com/office/drawing/2014/main" id="{2C5CEF10-13B6-5CEA-1D47-06B09CEFC5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1480" y="1652400"/>
            <a:ext cx="804240" cy="1355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80CB4A6-971C-2488-F8DE-AA7FA1EE672F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6172200" y="1636200"/>
            <a:ext cx="804240" cy="947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8C9702F-93A6-DF18-4232-48D3894F0F9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57200" y="0"/>
            <a:ext cx="4518000" cy="755964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reeform 2">
            <a:extLst>
              <a:ext uri="{FF2B5EF4-FFF2-40B4-BE49-F238E27FC236}">
                <a16:creationId xmlns:a16="http://schemas.microsoft.com/office/drawing/2014/main" id="{5EC80D8A-697D-8BB1-2F87-1ECC8EE4F998}"/>
              </a:ext>
            </a:extLst>
          </p:cNvPr>
          <p:cNvSpPr/>
          <p:nvPr/>
        </p:nvSpPr>
        <p:spPr>
          <a:xfrm>
            <a:off x="558000" y="95400"/>
            <a:ext cx="2340360" cy="1047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29160">
            <a:solidFill>
              <a:srgbClr val="FF3333"/>
            </a:solidFill>
            <a:prstDash val="solid"/>
          </a:ln>
        </p:spPr>
        <p:txBody>
          <a:bodyPr wrap="none" lIns="104400" tIns="59400" rIns="104400" bIns="594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EC6C0F62-96C1-25CC-3D20-E2EF00BD6C18}"/>
              </a:ext>
            </a:extLst>
          </p:cNvPr>
          <p:cNvSpPr/>
          <p:nvPr/>
        </p:nvSpPr>
        <p:spPr>
          <a:xfrm>
            <a:off x="565200" y="1143000"/>
            <a:ext cx="3549600" cy="6858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29160">
            <a:solidFill>
              <a:srgbClr val="FF3333"/>
            </a:solidFill>
            <a:prstDash val="solid"/>
          </a:ln>
        </p:spPr>
        <p:txBody>
          <a:bodyPr wrap="none" lIns="104400" tIns="59400" rIns="104400" bIns="594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90772AD9-7A47-60A9-59BD-20C6D92FEB4B}"/>
              </a:ext>
            </a:extLst>
          </p:cNvPr>
          <p:cNvSpPr/>
          <p:nvPr/>
        </p:nvSpPr>
        <p:spPr>
          <a:xfrm>
            <a:off x="565200" y="1827000"/>
            <a:ext cx="3549600" cy="6858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29160">
            <a:solidFill>
              <a:srgbClr val="FF3333"/>
            </a:solidFill>
            <a:prstDash val="solid"/>
          </a:ln>
        </p:spPr>
        <p:txBody>
          <a:bodyPr wrap="none" lIns="104400" tIns="59400" rIns="104400" bIns="594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8C0D45F-189C-4219-0EB0-6C1FE0EC04AF}"/>
              </a:ext>
            </a:extLst>
          </p:cNvPr>
          <p:cNvSpPr/>
          <p:nvPr/>
        </p:nvSpPr>
        <p:spPr>
          <a:xfrm>
            <a:off x="565200" y="2439000"/>
            <a:ext cx="3549600" cy="6858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29160">
            <a:solidFill>
              <a:srgbClr val="FF3333"/>
            </a:solidFill>
            <a:prstDash val="solid"/>
          </a:ln>
        </p:spPr>
        <p:txBody>
          <a:bodyPr wrap="none" lIns="104400" tIns="59400" rIns="104400" bIns="594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F9CD5D47-82C5-9DF9-7A7D-4B1236C1EB55}"/>
              </a:ext>
            </a:extLst>
          </p:cNvPr>
          <p:cNvSpPr/>
          <p:nvPr/>
        </p:nvSpPr>
        <p:spPr>
          <a:xfrm>
            <a:off x="565200" y="3051000"/>
            <a:ext cx="3549600" cy="6858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29160">
            <a:solidFill>
              <a:srgbClr val="FF3333"/>
            </a:solidFill>
            <a:prstDash val="solid"/>
          </a:ln>
        </p:spPr>
        <p:txBody>
          <a:bodyPr wrap="none" lIns="104400" tIns="59400" rIns="104400" bIns="594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F1551AD6-DEC6-5D08-9F4B-AB1B88284E85}"/>
              </a:ext>
            </a:extLst>
          </p:cNvPr>
          <p:cNvSpPr/>
          <p:nvPr/>
        </p:nvSpPr>
        <p:spPr>
          <a:xfrm>
            <a:off x="558000" y="3623400"/>
            <a:ext cx="2413800" cy="1047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29160">
            <a:solidFill>
              <a:srgbClr val="FF3333"/>
            </a:solidFill>
            <a:prstDash val="solid"/>
          </a:ln>
        </p:spPr>
        <p:txBody>
          <a:bodyPr wrap="none" lIns="104400" tIns="59400" rIns="104400" bIns="594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4B7FC651-7F30-FF33-7E4F-993BEC711BDE}"/>
              </a:ext>
            </a:extLst>
          </p:cNvPr>
          <p:cNvSpPr/>
          <p:nvPr/>
        </p:nvSpPr>
        <p:spPr>
          <a:xfrm>
            <a:off x="558000" y="4626360"/>
            <a:ext cx="2413800" cy="9446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29160">
            <a:solidFill>
              <a:srgbClr val="FF3333"/>
            </a:solidFill>
            <a:prstDash val="solid"/>
          </a:ln>
        </p:spPr>
        <p:txBody>
          <a:bodyPr wrap="none" lIns="104400" tIns="59400" rIns="104400" bIns="594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85EBFC55-F592-1F95-BAB3-4324F78D486F}"/>
              </a:ext>
            </a:extLst>
          </p:cNvPr>
          <p:cNvSpPr/>
          <p:nvPr/>
        </p:nvSpPr>
        <p:spPr>
          <a:xfrm>
            <a:off x="558000" y="5562360"/>
            <a:ext cx="2413800" cy="19814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29160">
            <a:solidFill>
              <a:srgbClr val="FF3333"/>
            </a:solidFill>
            <a:prstDash val="solid"/>
          </a:ln>
        </p:spPr>
        <p:txBody>
          <a:bodyPr wrap="none" lIns="104400" tIns="59400" rIns="104400" bIns="594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pic>
        <p:nvPicPr>
          <p:cNvPr id="11" name="Picture 234">
            <a:extLst>
              <a:ext uri="{FF2B5EF4-FFF2-40B4-BE49-F238E27FC236}">
                <a16:creationId xmlns:a16="http://schemas.microsoft.com/office/drawing/2014/main" id="{3EC7534F-B2BD-9891-3F97-0C66052954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4280" y="493560"/>
            <a:ext cx="3409920" cy="6891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235">
            <a:extLst>
              <a:ext uri="{FF2B5EF4-FFF2-40B4-BE49-F238E27FC236}">
                <a16:creationId xmlns:a16="http://schemas.microsoft.com/office/drawing/2014/main" id="{A1552FD4-B1B0-2CCC-2082-A3CA741F02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1480" y="1652400"/>
            <a:ext cx="804240" cy="1355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EBD4E20-FA05-893F-B8EC-7D746A333F77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6172200" y="1636200"/>
            <a:ext cx="804240" cy="947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2DED1-8DF0-A2B5-D900-ED68A900E67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dirty="0"/>
              <a:t>EIP instruction pointer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2BDC51-FD96-7BC5-43A9-C7B88AF876F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5317560"/>
          </a:xfrm>
        </p:spPr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Liberation Sans" pitchFamily="34"/>
              </a:rPr>
              <a:t>EIP is a 32bit value indicating the location in memory where the current instruction starts (i.e., memory address of the instruction)</a:t>
            </a:r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Liberation Sans" pitchFamily="34"/>
              </a:rPr>
              <a:t>EIP cannot be changed directly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34"/>
              </a:rPr>
              <a:t>Normally, it increments to point to the next instruction in memory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34"/>
              </a:rPr>
              <a:t>But it can be updated implicitly by provided control flow instructions</a:t>
            </a:r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endParaRPr lang="en-US" dirty="0">
              <a:solidFill>
                <a:srgbClr val="94476B"/>
              </a:solidFill>
              <a:latin typeface="Liberation Sans" pitchFamily="34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EB087-4A92-D83A-31C4-2F7E5561750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Labels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7310C9-7D6C-F5F4-9179-51A4EBF7EBB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5317560"/>
          </a:xfrm>
        </p:spPr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Liberation Sans" pitchFamily="34"/>
              </a:rPr>
              <a:t> &lt;</a:t>
            </a:r>
            <a:r>
              <a:rPr lang="en-US" dirty="0">
                <a:solidFill>
                  <a:srgbClr val="1B75BC"/>
                </a:solidFill>
                <a:latin typeface="Liberation Sans" pitchFamily="34"/>
              </a:rPr>
              <a:t>label</a:t>
            </a:r>
            <a:r>
              <a:rPr lang="en-US" dirty="0">
                <a:latin typeface="Liberation Sans" pitchFamily="34"/>
              </a:rPr>
              <a:t>&gt; refers to a labeled location in the program text (code).</a:t>
            </a:r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Liberation Sans" pitchFamily="34"/>
              </a:rPr>
              <a:t>Labels can be inserted anywhere in x86 assembly code text by entering a label name followed by a colon</a:t>
            </a:r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Liberation Sans" pitchFamily="34"/>
              </a:rPr>
              <a:t>Examples</a:t>
            </a:r>
          </a:p>
          <a:p>
            <a:pPr lvl="0"/>
            <a:r>
              <a:rPr lang="en-US" dirty="0">
                <a:solidFill>
                  <a:srgbClr val="94476B"/>
                </a:solidFill>
                <a:latin typeface="LMMono10" pitchFamily="17"/>
              </a:rPr>
              <a:t>                  </a:t>
            </a:r>
            <a:r>
              <a:rPr lang="en-US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mov </a:t>
            </a:r>
            <a:r>
              <a:rPr lang="en-US" dirty="0" err="1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esi</a:t>
            </a:r>
            <a:r>
              <a:rPr lang="en-US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, [ebp+8]</a:t>
            </a:r>
          </a:p>
          <a:p>
            <a:pPr lvl="0"/>
            <a:r>
              <a:rPr lang="en-US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begin: </a:t>
            </a:r>
            <a:r>
              <a:rPr lang="en-US" dirty="0" err="1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xor</a:t>
            </a:r>
            <a:r>
              <a:rPr lang="en-US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</a:t>
            </a:r>
            <a:r>
              <a:rPr lang="en-US" dirty="0" err="1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ecx</a:t>
            </a:r>
            <a:r>
              <a:rPr lang="en-US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, </a:t>
            </a:r>
            <a:r>
              <a:rPr lang="en-US" dirty="0" err="1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ecx</a:t>
            </a:r>
            <a:endParaRPr lang="en-US" dirty="0">
              <a:solidFill>
                <a:srgbClr val="94476B"/>
              </a:solidFill>
              <a:latin typeface="FiraMono Nerd Font Mono" panose="020B0509050000020004" pitchFamily="49" charset="0"/>
              <a:ea typeface="FiraMono Nerd Font Mono" panose="020B0509050000020004" pitchFamily="49" charset="0"/>
            </a:endParaRPr>
          </a:p>
          <a:p>
            <a:pPr lvl="0"/>
            <a:r>
              <a:rPr lang="en-US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   mov </a:t>
            </a:r>
            <a:r>
              <a:rPr lang="en-US" dirty="0" err="1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eax</a:t>
            </a:r>
            <a:r>
              <a:rPr lang="en-US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, [</a:t>
            </a:r>
            <a:r>
              <a:rPr lang="en-US" dirty="0" err="1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esi</a:t>
            </a:r>
            <a:r>
              <a:rPr lang="en-US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]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560F1-C97B-4DB0-3EE9-E64654B13B0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>
                <a:solidFill>
                  <a:srgbClr val="1B75BC"/>
                </a:solidFill>
              </a:rPr>
              <a:t>jump</a:t>
            </a:r>
            <a:r>
              <a:rPr lang="en-US"/>
              <a:t>: jump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D67C23-652E-D5CE-790B-E33E8BA41E9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5317560"/>
          </a:xfrm>
        </p:spPr>
        <p:txBody>
          <a:bodyPr>
            <a:normAutofit fontScale="92500"/>
          </a:bodyPr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Liberation Sans" pitchFamily="34"/>
              </a:rPr>
              <a:t>Transfers program control flow to the instruction at the memory location indicated by the operand.</a:t>
            </a:r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Liberation Sans" pitchFamily="34"/>
              </a:rPr>
              <a:t>Syntax</a:t>
            </a:r>
          </a:p>
          <a:p>
            <a:pPr lvl="0">
              <a:buSzPct val="100000"/>
            </a:pPr>
            <a:r>
              <a:rPr lang="en-US" dirty="0">
                <a:solidFill>
                  <a:srgbClr val="94476B"/>
                </a:solidFill>
                <a:latin typeface="LMMono10" pitchFamily="17"/>
              </a:rPr>
              <a:t> </a:t>
            </a:r>
            <a:r>
              <a:rPr lang="en-US" dirty="0" err="1">
                <a:solidFill>
                  <a:srgbClr val="94476B"/>
                </a:solidFill>
                <a:latin typeface="LMMono10" pitchFamily="17"/>
              </a:rPr>
              <a:t>jmp</a:t>
            </a:r>
            <a:r>
              <a:rPr lang="en-US" dirty="0">
                <a:solidFill>
                  <a:srgbClr val="94476B"/>
                </a:solidFill>
                <a:latin typeface="LMMono10" pitchFamily="17"/>
              </a:rPr>
              <a:t> &lt;label&gt;</a:t>
            </a:r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Liberation Sans" pitchFamily="34"/>
              </a:rPr>
              <a:t>Example</a:t>
            </a:r>
          </a:p>
          <a:p>
            <a:pPr lvl="0"/>
            <a:r>
              <a:rPr lang="en-US" sz="26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begin:  </a:t>
            </a:r>
            <a:r>
              <a:rPr lang="en-US" sz="2600" dirty="0" err="1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xor</a:t>
            </a:r>
            <a:r>
              <a:rPr lang="en-US" sz="26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</a:t>
            </a:r>
            <a:r>
              <a:rPr lang="en-US" sz="2600" dirty="0" err="1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ecx</a:t>
            </a:r>
            <a:r>
              <a:rPr lang="en-US" sz="26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, </a:t>
            </a:r>
            <a:r>
              <a:rPr lang="en-US" sz="2600" dirty="0" err="1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ecx</a:t>
            </a:r>
            <a:endParaRPr lang="en-US" sz="2600" dirty="0">
              <a:solidFill>
                <a:srgbClr val="94476B"/>
              </a:solidFill>
              <a:latin typeface="FiraMono Nerd Font Mono" panose="020B0509050000020004" pitchFamily="49" charset="0"/>
              <a:ea typeface="FiraMono Nerd Font Mono" panose="020B0509050000020004" pitchFamily="49" charset="0"/>
            </a:endParaRPr>
          </a:p>
          <a:p>
            <a:pPr lvl="0"/>
            <a:r>
              <a:rPr lang="en-US" sz="26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    ...</a:t>
            </a:r>
          </a:p>
          <a:p>
            <a:pPr lvl="0"/>
            <a:r>
              <a:rPr lang="en-US" sz="26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    </a:t>
            </a:r>
            <a:r>
              <a:rPr lang="en-US" sz="2600" dirty="0" err="1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jmp</a:t>
            </a:r>
            <a:r>
              <a:rPr lang="en-US" sz="26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begin ; jump to instruction labeled</a:t>
            </a:r>
          </a:p>
          <a:p>
            <a:pPr lvl="0"/>
            <a:r>
              <a:rPr lang="en-US" sz="26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              ; begin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42A28-1993-CA48-4500-2AD688B958D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>
                <a:solidFill>
                  <a:srgbClr val="1B75BC"/>
                </a:solidFill>
              </a:rPr>
              <a:t>j</a:t>
            </a:r>
            <a:r>
              <a:rPr lang="en-US" i="1">
                <a:solidFill>
                  <a:srgbClr val="1B75BC"/>
                </a:solidFill>
              </a:rPr>
              <a:t>condition</a:t>
            </a:r>
            <a:r>
              <a:rPr lang="en-US"/>
              <a:t>: conditional jump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F1507B-68F8-C0AC-DD97-2F48878FB38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5317560"/>
          </a:xfrm>
        </p:spPr>
        <p:txBody>
          <a:bodyPr>
            <a:normAutofit fontScale="70000" lnSpcReduction="20000"/>
          </a:bodyPr>
          <a:lstStyle/>
          <a:p>
            <a:pPr marL="457200" lvl="0" indent="-45720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Liberation Sans" pitchFamily="34"/>
              </a:rPr>
              <a:t>Jumps only if a condition is true</a:t>
            </a:r>
          </a:p>
          <a:p>
            <a:pPr marL="457200" lvl="1" indent="-457200" hangingPunct="0">
              <a:lnSpc>
                <a:spcPct val="120000"/>
              </a:lnSpc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34"/>
              </a:rPr>
              <a:t>The status of a set of condition codes that are stored in a special register (</a:t>
            </a:r>
            <a:r>
              <a:rPr lang="en-US" sz="3200" dirty="0">
                <a:solidFill>
                  <a:srgbClr val="1B75BC"/>
                </a:solidFill>
                <a:latin typeface="Liberation Sans" pitchFamily="34"/>
              </a:rPr>
              <a:t>EFLAGS</a:t>
            </a:r>
            <a:r>
              <a:rPr lang="en-US" sz="3200" dirty="0">
                <a:latin typeface="Liberation Sans" pitchFamily="34"/>
              </a:rPr>
              <a:t>)</a:t>
            </a:r>
          </a:p>
          <a:p>
            <a:pPr marL="457200" lvl="1" indent="-457200" hangingPunct="0">
              <a:lnSpc>
                <a:spcPct val="120000"/>
              </a:lnSpc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solidFill>
                  <a:srgbClr val="1B75BC"/>
                </a:solidFill>
                <a:latin typeface="Liberation Sans" pitchFamily="34"/>
              </a:rPr>
              <a:t>EFLAGS</a:t>
            </a:r>
            <a:r>
              <a:rPr lang="en-US" sz="3200" dirty="0">
                <a:latin typeface="Liberation Sans" pitchFamily="34"/>
              </a:rPr>
              <a:t> stores information about the last arithmetic operation </a:t>
            </a:r>
            <a:r>
              <a:rPr lang="en-US" sz="3200" dirty="0" err="1">
                <a:latin typeface="Liberation Sans" pitchFamily="34"/>
              </a:rPr>
              <a:t>performedm</a:t>
            </a:r>
            <a:r>
              <a:rPr lang="en-US" sz="3200" dirty="0">
                <a:latin typeface="Liberation Sans" pitchFamily="34"/>
              </a:rPr>
              <a:t> for example,</a:t>
            </a:r>
          </a:p>
          <a:p>
            <a:pPr marL="457200" lvl="2" indent="-457200" hangingPunct="0">
              <a:lnSpc>
                <a:spcPct val="120000"/>
              </a:lnSpc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34"/>
              </a:rPr>
              <a:t>Bit </a:t>
            </a:r>
            <a:r>
              <a:rPr lang="en-US" sz="3200" dirty="0">
                <a:solidFill>
                  <a:srgbClr val="1B75BC"/>
                </a:solidFill>
                <a:latin typeface="Liberation Sans" pitchFamily="34"/>
              </a:rPr>
              <a:t>6</a:t>
            </a:r>
            <a:r>
              <a:rPr lang="en-US" sz="3200" dirty="0">
                <a:latin typeface="Liberation Sans" pitchFamily="34"/>
              </a:rPr>
              <a:t> of </a:t>
            </a:r>
            <a:r>
              <a:rPr lang="en-US" sz="3200" dirty="0">
                <a:solidFill>
                  <a:srgbClr val="1B75BC"/>
                </a:solidFill>
                <a:latin typeface="Liberation Sans" pitchFamily="34"/>
              </a:rPr>
              <a:t>EFLAGS</a:t>
            </a:r>
            <a:r>
              <a:rPr lang="en-US" sz="3200" dirty="0">
                <a:latin typeface="Liberation Sans" pitchFamily="34"/>
              </a:rPr>
              <a:t> indicates if the last result was </a:t>
            </a:r>
            <a:r>
              <a:rPr lang="en-US" sz="3200" dirty="0">
                <a:solidFill>
                  <a:srgbClr val="1B75BC"/>
                </a:solidFill>
                <a:latin typeface="Liberation Sans" pitchFamily="34"/>
              </a:rPr>
              <a:t>zero</a:t>
            </a:r>
          </a:p>
          <a:p>
            <a:pPr marL="457200" lvl="2" indent="-457200" hangingPunct="0">
              <a:lnSpc>
                <a:spcPct val="120000"/>
              </a:lnSpc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34"/>
              </a:rPr>
              <a:t>Bit </a:t>
            </a:r>
            <a:r>
              <a:rPr lang="en-US" sz="3200" dirty="0">
                <a:solidFill>
                  <a:srgbClr val="1B75BC"/>
                </a:solidFill>
                <a:latin typeface="Liberation Sans" pitchFamily="34"/>
              </a:rPr>
              <a:t>7</a:t>
            </a:r>
            <a:r>
              <a:rPr lang="en-US" sz="3200" dirty="0">
                <a:latin typeface="Liberation Sans" pitchFamily="34"/>
              </a:rPr>
              <a:t> indicates if the last result was </a:t>
            </a:r>
            <a:r>
              <a:rPr lang="en-US" sz="3200" dirty="0">
                <a:solidFill>
                  <a:srgbClr val="1B75BC"/>
                </a:solidFill>
                <a:latin typeface="Liberation Sans" pitchFamily="34"/>
              </a:rPr>
              <a:t>negative</a:t>
            </a:r>
          </a:p>
          <a:p>
            <a:pPr marL="457200" lvl="0" indent="-45720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Liberation Sans" pitchFamily="34"/>
              </a:rPr>
              <a:t>Based on these bits, different conditional jumps can be performed</a:t>
            </a:r>
          </a:p>
          <a:p>
            <a:pPr marL="457200" lvl="1" indent="-457200" hangingPunct="0">
              <a:lnSpc>
                <a:spcPct val="120000"/>
              </a:lnSpc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34"/>
              </a:rPr>
              <a:t>For example, the </a:t>
            </a:r>
            <a:r>
              <a:rPr lang="en-US" sz="3200" dirty="0" err="1">
                <a:solidFill>
                  <a:srgbClr val="1B75BC"/>
                </a:solidFill>
                <a:latin typeface="Liberation Sans" pitchFamily="34"/>
              </a:rPr>
              <a:t>jz</a:t>
            </a:r>
            <a:r>
              <a:rPr lang="en-US" sz="3200" dirty="0">
                <a:latin typeface="Liberation Sans" pitchFamily="34"/>
              </a:rPr>
              <a:t> instruction performs a jump to the specified operand label if the result of the last arithmetic operation was </a:t>
            </a:r>
            <a:r>
              <a:rPr lang="en-US" sz="3200" dirty="0">
                <a:solidFill>
                  <a:srgbClr val="1B75BC"/>
                </a:solidFill>
                <a:latin typeface="Liberation Sans" pitchFamily="34"/>
              </a:rPr>
              <a:t>zero</a:t>
            </a:r>
          </a:p>
          <a:p>
            <a:pPr marL="457200" lvl="1" indent="-457200" hangingPunct="0">
              <a:lnSpc>
                <a:spcPct val="120000"/>
              </a:lnSpc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34"/>
              </a:rPr>
              <a:t>Otherwise, control proceeds to the next instruction in sequence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A3274-2B4C-D72A-BB4F-ECABB79F9E2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Conditional jumps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ED2809-4CBE-D73B-D98D-D013ACE2295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5317560"/>
          </a:xfrm>
        </p:spPr>
        <p:txBody>
          <a:bodyPr>
            <a:normAutofit fontScale="55000" lnSpcReduction="20000"/>
          </a:bodyPr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Liberation Sans" pitchFamily="34"/>
              </a:rPr>
              <a:t>Most conditional jump follow the comparison instruction (</a:t>
            </a:r>
            <a:r>
              <a:rPr lang="en-US" dirty="0" err="1">
                <a:latin typeface="Liberation Sans" pitchFamily="34"/>
              </a:rPr>
              <a:t>cmp</a:t>
            </a:r>
            <a:r>
              <a:rPr lang="en-US" dirty="0">
                <a:latin typeface="Liberation Sans" pitchFamily="34"/>
              </a:rPr>
              <a:t>, we’ll cover it below)</a:t>
            </a:r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Liberation Sans" pitchFamily="34"/>
              </a:rPr>
              <a:t>Syntax</a:t>
            </a:r>
          </a:p>
          <a:p>
            <a:pPr lvl="0">
              <a:buSzPct val="45000"/>
            </a:pPr>
            <a:r>
              <a:rPr lang="en-US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je &lt;label&gt; (jump when equal)</a:t>
            </a:r>
          </a:p>
          <a:p>
            <a:pPr lvl="0">
              <a:buSzPct val="45000"/>
            </a:pPr>
            <a:r>
              <a:rPr lang="en-US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</a:t>
            </a:r>
            <a:r>
              <a:rPr lang="en-US" dirty="0" err="1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jne</a:t>
            </a:r>
            <a:r>
              <a:rPr lang="en-US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&lt;label&gt; (jump when not equal)</a:t>
            </a:r>
          </a:p>
          <a:p>
            <a:pPr lvl="0">
              <a:buSzPct val="45000"/>
            </a:pPr>
            <a:r>
              <a:rPr lang="en-US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</a:t>
            </a:r>
            <a:r>
              <a:rPr lang="en-US" dirty="0" err="1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jz</a:t>
            </a:r>
            <a:r>
              <a:rPr lang="en-US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&lt;label&gt; (jump when last result was zero)</a:t>
            </a:r>
          </a:p>
          <a:p>
            <a:pPr lvl="0">
              <a:buSzPct val="45000"/>
            </a:pPr>
            <a:r>
              <a:rPr lang="en-US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</a:t>
            </a:r>
            <a:r>
              <a:rPr lang="en-US" dirty="0" err="1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jg</a:t>
            </a:r>
            <a:r>
              <a:rPr lang="en-US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&lt;label&gt; (jump when greater than)</a:t>
            </a:r>
          </a:p>
          <a:p>
            <a:pPr lvl="0">
              <a:buSzPct val="45000"/>
            </a:pPr>
            <a:r>
              <a:rPr lang="en-US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</a:t>
            </a:r>
            <a:r>
              <a:rPr lang="en-US" dirty="0" err="1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jge</a:t>
            </a:r>
            <a:r>
              <a:rPr lang="en-US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&lt;label&gt; (jump when greater than or equal to)</a:t>
            </a:r>
          </a:p>
          <a:p>
            <a:pPr lvl="0">
              <a:buSzPct val="45000"/>
            </a:pPr>
            <a:r>
              <a:rPr lang="en-US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</a:t>
            </a:r>
            <a:r>
              <a:rPr lang="en-US" dirty="0" err="1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jl</a:t>
            </a:r>
            <a:r>
              <a:rPr lang="en-US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&lt;label&gt; (jump when less than)</a:t>
            </a:r>
          </a:p>
          <a:p>
            <a:pPr lvl="0">
              <a:buSzPct val="45000"/>
            </a:pPr>
            <a:r>
              <a:rPr lang="en-US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</a:t>
            </a:r>
            <a:r>
              <a:rPr lang="en-US" dirty="0" err="1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jle</a:t>
            </a:r>
            <a:r>
              <a:rPr lang="en-US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&lt;label&gt; (jump when less than or equal to)</a:t>
            </a:r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Liberation Sans" pitchFamily="34"/>
              </a:rPr>
              <a:t>Example:  if </a:t>
            </a:r>
            <a:r>
              <a:rPr lang="en-US" dirty="0">
                <a:solidFill>
                  <a:srgbClr val="1B75BC"/>
                </a:solidFill>
                <a:latin typeface="Liberation Sans" pitchFamily="34"/>
              </a:rPr>
              <a:t>EAX</a:t>
            </a:r>
            <a:r>
              <a:rPr lang="en-US" dirty="0">
                <a:latin typeface="Liberation Sans" pitchFamily="34"/>
              </a:rPr>
              <a:t> is less than or equal to </a:t>
            </a:r>
            <a:r>
              <a:rPr lang="en-US" dirty="0">
                <a:solidFill>
                  <a:srgbClr val="1B75BC"/>
                </a:solidFill>
                <a:latin typeface="Liberation Sans" pitchFamily="34"/>
              </a:rPr>
              <a:t>EBX</a:t>
            </a:r>
            <a:r>
              <a:rPr lang="en-US" dirty="0">
                <a:latin typeface="Liberation Sans" pitchFamily="34"/>
              </a:rPr>
              <a:t>, jump to the label </a:t>
            </a:r>
            <a:r>
              <a:rPr lang="en-US" dirty="0">
                <a:solidFill>
                  <a:srgbClr val="1B75BC"/>
                </a:solidFill>
                <a:latin typeface="Liberation Sans" pitchFamily="34"/>
              </a:rPr>
              <a:t>done</a:t>
            </a:r>
            <a:r>
              <a:rPr lang="en-US" dirty="0">
                <a:latin typeface="Liberation Sans" pitchFamily="34"/>
              </a:rPr>
              <a:t>. Otherwise, continue to the next instruction</a:t>
            </a:r>
          </a:p>
          <a:p>
            <a:pPr lvl="0"/>
            <a:r>
              <a:rPr lang="en-US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</a:t>
            </a:r>
            <a:r>
              <a:rPr lang="en-US" dirty="0" err="1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cmp</a:t>
            </a:r>
            <a:r>
              <a:rPr lang="en-US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</a:t>
            </a:r>
            <a:r>
              <a:rPr lang="en-US" dirty="0" err="1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eax</a:t>
            </a:r>
            <a:r>
              <a:rPr lang="en-US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, </a:t>
            </a:r>
            <a:r>
              <a:rPr lang="en-US" dirty="0" err="1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ebx</a:t>
            </a:r>
            <a:endParaRPr lang="en-US" dirty="0">
              <a:solidFill>
                <a:srgbClr val="94476B"/>
              </a:solidFill>
              <a:latin typeface="FiraMono Nerd Font Mono" panose="020B0509050000020004" pitchFamily="49" charset="0"/>
              <a:ea typeface="FiraMono Nerd Font Mono" panose="020B0509050000020004" pitchFamily="49" charset="0"/>
            </a:endParaRPr>
          </a:p>
          <a:p>
            <a:pPr lvl="0"/>
            <a:r>
              <a:rPr lang="en-US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</a:t>
            </a:r>
            <a:r>
              <a:rPr lang="en-US" dirty="0" err="1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jle</a:t>
            </a:r>
            <a:r>
              <a:rPr lang="en-US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done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703C5-DB80-1A79-5B78-C55291CF539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>
                <a:solidFill>
                  <a:srgbClr val="1B75BC"/>
                </a:solidFill>
              </a:rPr>
              <a:t>cmp</a:t>
            </a:r>
            <a:r>
              <a:rPr lang="en-US"/>
              <a:t>: compare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8329FE-280D-11EC-B446-6D07185242E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5317560"/>
          </a:xfrm>
        </p:spPr>
        <p:txBody>
          <a:bodyPr>
            <a:normAutofit fontScale="62500" lnSpcReduction="20000"/>
          </a:bodyPr>
          <a:lstStyle/>
          <a:p>
            <a:pPr marL="457200" lvl="0" indent="-45720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Liberation Sans" pitchFamily="34"/>
              </a:rPr>
              <a:t>Compare the values of the two specified operands, setting the condition codes in EFLAGS</a:t>
            </a:r>
          </a:p>
          <a:p>
            <a:pPr marL="457200" lvl="1" indent="-457200" hangingPunct="0">
              <a:lnSpc>
                <a:spcPct val="120000"/>
              </a:lnSpc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34"/>
              </a:rPr>
              <a:t>This instruction is equivalent to the sub instruction, except the result of the subtraction is discarded instead of replacing the first operand.</a:t>
            </a:r>
          </a:p>
          <a:p>
            <a:pPr marL="457200" lvl="0" indent="-45720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Liberation Sans" pitchFamily="34"/>
              </a:rPr>
              <a:t>Syntax</a:t>
            </a:r>
          </a:p>
          <a:p>
            <a:pPr lvl="0">
              <a:buSzPct val="45000"/>
            </a:pPr>
            <a:r>
              <a:rPr lang="en-US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</a:t>
            </a:r>
            <a:r>
              <a:rPr lang="en-US" dirty="0" err="1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cmp</a:t>
            </a:r>
            <a:r>
              <a:rPr lang="en-US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&lt;reg&gt;,&lt;reg&gt;</a:t>
            </a:r>
          </a:p>
          <a:p>
            <a:pPr lvl="0">
              <a:buSzPct val="45000"/>
            </a:pPr>
            <a:r>
              <a:rPr lang="en-US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</a:t>
            </a:r>
            <a:r>
              <a:rPr lang="en-US" dirty="0" err="1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cmp</a:t>
            </a:r>
            <a:r>
              <a:rPr lang="en-US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&lt;reg&gt;,&lt;mem&gt;</a:t>
            </a:r>
          </a:p>
          <a:p>
            <a:pPr lvl="0">
              <a:buSzPct val="45000"/>
            </a:pPr>
            <a:r>
              <a:rPr lang="en-US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</a:t>
            </a:r>
            <a:r>
              <a:rPr lang="en-US" dirty="0" err="1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cmp</a:t>
            </a:r>
            <a:r>
              <a:rPr lang="en-US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&lt;mem&gt;,&lt;reg&gt;</a:t>
            </a:r>
          </a:p>
          <a:p>
            <a:pPr lvl="0">
              <a:buSzPct val="45000"/>
            </a:pPr>
            <a:r>
              <a:rPr lang="en-US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</a:t>
            </a:r>
            <a:r>
              <a:rPr lang="en-US" dirty="0" err="1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cmp</a:t>
            </a:r>
            <a:r>
              <a:rPr lang="en-US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&lt;reg&gt;,&lt;con&gt;</a:t>
            </a:r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Liberation Sans" pitchFamily="34"/>
              </a:rPr>
              <a:t>Example:  if the 4 bytes stored at location </a:t>
            </a:r>
            <a:r>
              <a:rPr lang="en-US" dirty="0">
                <a:solidFill>
                  <a:srgbClr val="1B75BC"/>
                </a:solidFill>
                <a:latin typeface="Liberation Sans" pitchFamily="34"/>
              </a:rPr>
              <a:t>var</a:t>
            </a:r>
            <a:r>
              <a:rPr lang="en-US" dirty="0">
                <a:latin typeface="Liberation Sans" pitchFamily="34"/>
              </a:rPr>
              <a:t> are equal to the 4-byte integer constant </a:t>
            </a:r>
            <a:r>
              <a:rPr lang="en-US" dirty="0">
                <a:solidFill>
                  <a:srgbClr val="1B75BC"/>
                </a:solidFill>
                <a:latin typeface="Liberation Sans" pitchFamily="34"/>
              </a:rPr>
              <a:t>10</a:t>
            </a:r>
            <a:r>
              <a:rPr lang="en-US" dirty="0">
                <a:latin typeface="Liberation Sans" pitchFamily="34"/>
              </a:rPr>
              <a:t>, jump to the location labeled </a:t>
            </a:r>
            <a:r>
              <a:rPr lang="en-US" dirty="0">
                <a:solidFill>
                  <a:srgbClr val="1B75BC"/>
                </a:solidFill>
                <a:latin typeface="Liberation Sans" pitchFamily="34"/>
              </a:rPr>
              <a:t>loop</a:t>
            </a:r>
            <a:r>
              <a:rPr lang="en-US" dirty="0">
                <a:latin typeface="Liberation Sans" pitchFamily="34"/>
              </a:rPr>
              <a:t>.</a:t>
            </a:r>
          </a:p>
          <a:p>
            <a:pPr lvl="0"/>
            <a:r>
              <a:rPr lang="en-US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</a:t>
            </a:r>
            <a:r>
              <a:rPr lang="en-US" dirty="0" err="1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cmp</a:t>
            </a:r>
            <a:r>
              <a:rPr lang="en-US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DWORD PTR [var], 10</a:t>
            </a:r>
          </a:p>
          <a:p>
            <a:pPr lvl="0"/>
            <a:r>
              <a:rPr lang="en-US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</a:t>
            </a:r>
            <a:r>
              <a:rPr lang="en-US" dirty="0" err="1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jeq</a:t>
            </a:r>
            <a:r>
              <a:rPr lang="en-US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loop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04EE0693-4993-7691-8599-732B49EB4CD2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03999" y="301320"/>
            <a:ext cx="9071640" cy="5851800"/>
          </a:xfrm>
        </p:spPr>
        <p:txBody>
          <a:bodyPr anchor="ctr"/>
          <a:lstStyle/>
          <a:p>
            <a:pPr lvl="0" algn="ctr"/>
            <a:r>
              <a:rPr lang="en-US" sz="4800"/>
              <a:t>Stack and procedure calls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4291BE81-DD91-8451-498D-85EE3E06F05F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03999" y="301320"/>
            <a:ext cx="9071640" cy="5851800"/>
          </a:xfrm>
        </p:spPr>
        <p:txBody>
          <a:bodyPr anchor="ctr"/>
          <a:lstStyle/>
          <a:p>
            <a:pPr lvl="0" algn="ctr"/>
            <a:r>
              <a:rPr lang="en-US" sz="5400"/>
              <a:t>What is stack?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E9190C6-48D8-62AF-A1BB-7932A08F764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003640" y="111600"/>
            <a:ext cx="4885560" cy="73116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9E2C004-DCA1-48B8-A08C-9913EC55D02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5211000" cy="1262160"/>
          </a:xfrm>
        </p:spPr>
        <p:txBody>
          <a:bodyPr/>
          <a:lstStyle/>
          <a:p>
            <a:pPr lvl="0"/>
            <a:r>
              <a:rPr lang="en-US" dirty="0"/>
              <a:t>Stack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F57986-E441-C809-49E8-2E5AA9BADD4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4982400" cy="4384440"/>
          </a:xfrm>
        </p:spPr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It's just a region of memory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18"/>
              </a:rPr>
              <a:t>Pointed by a special register ESP</a:t>
            </a:r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You can change ESP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18"/>
              </a:rPr>
              <a:t>Get a new stack</a:t>
            </a:r>
          </a:p>
          <a:p>
            <a:pPr marL="0" lvl="1" indent="0" hangingPunct="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</a:pPr>
            <a:endParaRPr lang="en-US" sz="3200" dirty="0">
              <a:latin typeface="Liberation Sans" pitchFamily="1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25B9B0-BE00-FD15-AF73-014D7A10238B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460840" y="2255400"/>
            <a:ext cx="804240" cy="947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F64E998-FD4C-0B11-B0CE-B9AED202B0B1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 rot="10800000" flipH="1">
            <a:off x="5388840" y="1380960"/>
            <a:ext cx="822600" cy="555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20D5FA-4E8D-96A0-21D0-EEA13C9A6C06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6289560" y="5824800"/>
            <a:ext cx="2120760" cy="1334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7F3D842-6EF7-9702-9AEF-C7D6F1C61EAB}"/>
              </a:ext>
            </a:extLst>
          </p:cNvPr>
          <p:cNvPicPr>
            <a:picLocks noChangeAspect="1"/>
          </p:cNvPicPr>
          <p:nvPr/>
        </p:nvPicPr>
        <p:blipFill>
          <a:blip r:embed="rId7">
            <a:lum/>
            <a:alphaModFix/>
          </a:blip>
          <a:srcRect/>
          <a:stretch>
            <a:fillRect/>
          </a:stretch>
        </p:blipFill>
        <p:spPr>
          <a:xfrm>
            <a:off x="5388840" y="1380960"/>
            <a:ext cx="804240" cy="5914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E1D496CA-591A-8ADA-BA64-B2B8CC1337AA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03999" y="301320"/>
            <a:ext cx="9071640" cy="5851800"/>
          </a:xfrm>
        </p:spPr>
        <p:txBody>
          <a:bodyPr anchor="ctr"/>
          <a:lstStyle/>
          <a:p>
            <a:pPr lvl="0" algn="ctr"/>
            <a:r>
              <a:rPr lang="en-US" sz="4400"/>
              <a:t>Why do we need stack?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1">
            <a:extLst>
              <a:ext uri="{FF2B5EF4-FFF2-40B4-BE49-F238E27FC236}">
                <a16:creationId xmlns:a16="http://schemas.microsoft.com/office/drawing/2014/main" id="{4E479181-EE76-8E7F-7A49-66062E672BB4}"/>
              </a:ext>
            </a:extLst>
          </p:cNvPr>
          <p:cNvSpPr txBox="1">
            <a:spLocks/>
          </p:cNvSpPr>
          <p:nvPr/>
        </p:nvSpPr>
        <p:spPr>
          <a:xfrm>
            <a:off x="504492" y="1085091"/>
            <a:ext cx="9071640" cy="585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 fontScale="92500" lnSpcReduction="10000"/>
          </a:bodyPr>
          <a:lstStyle>
            <a:lvl1pPr marL="0" marR="0" indent="0" hangingPunct="0">
              <a:spcBef>
                <a:spcPts val="0"/>
              </a:spcBef>
              <a:spcAft>
                <a:spcPts val="1414"/>
              </a:spcAft>
              <a:tabLst/>
              <a:defRPr lang="en-US" sz="3200" b="0" i="0" u="none" strike="noStrike" kern="1200">
                <a:ln>
                  <a:noFill/>
                </a:ln>
                <a:latin typeface="Liberation Sans" pitchFamily="18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8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are those instructions?</a:t>
            </a:r>
          </a:p>
          <a:p>
            <a:pPr algn="ctr"/>
            <a:r>
              <a:rPr lang="en-US" sz="48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 brief introduction to x86 instruction set)</a:t>
            </a:r>
          </a:p>
          <a:p>
            <a:pPr algn="ctr"/>
            <a:endParaRPr lang="en-US" sz="48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part is based on David Evans’ x86 Assembly Guide</a:t>
            </a:r>
          </a:p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http://www.cs.virginia.edu/~evans/cs216/guides/x86.html</a:t>
            </a:r>
          </a:p>
          <a:p>
            <a:pPr algn="ctr"/>
            <a:endParaRPr lang="en-US" sz="24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Yale FLINT’s group version of the same manual converted to GNU ASM syntax</a:t>
            </a:r>
          </a:p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https://flint.cs.yale.edu/cs421/papers/x86-asm/asm.html</a:t>
            </a:r>
          </a:p>
          <a:p>
            <a:pPr algn="ctr"/>
            <a:endParaRPr lang="en-US" sz="48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B70C1-7EC3-DAED-88D6-5698681E1B4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en-US"/>
              <a:t>Calling 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2BF8DA-AA18-CDBF-8D95-99492867403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4426920" cy="4384440"/>
          </a:xfrm>
        </p:spPr>
        <p:txBody>
          <a:bodyPr>
            <a:normAutofit fontScale="92500" lnSpcReduction="20000"/>
          </a:bodyPr>
          <a:lstStyle/>
          <a:p>
            <a:pPr lvl="0"/>
            <a:endParaRPr lang="en-US" dirty="0"/>
          </a:p>
          <a:p>
            <a:pPr lvl="0">
              <a:spcAft>
                <a:spcPts val="0"/>
              </a:spcAft>
            </a:pPr>
            <a:r>
              <a:rPr lang="en-US" sz="2600" dirty="0">
                <a:solidFill>
                  <a:schemeClr val="accent6">
                    <a:lumMod val="75000"/>
                  </a:schemeClr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// some code...</a:t>
            </a:r>
          </a:p>
          <a:p>
            <a:pPr lvl="0">
              <a:spcAft>
                <a:spcPts val="0"/>
              </a:spcAft>
            </a:pPr>
            <a:r>
              <a:rPr lang="en-US" sz="26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foo();</a:t>
            </a:r>
          </a:p>
          <a:p>
            <a:pPr lvl="0">
              <a:spcAft>
                <a:spcPts val="0"/>
              </a:spcAft>
            </a:pPr>
            <a:r>
              <a:rPr lang="en-US" sz="2600" dirty="0">
                <a:solidFill>
                  <a:schemeClr val="accent6">
                    <a:lumMod val="75000"/>
                  </a:schemeClr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// more code..</a:t>
            </a:r>
          </a:p>
          <a:p>
            <a:pPr lvl="0"/>
            <a:endParaRPr lang="en-US" dirty="0"/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Stack contains information for </a:t>
            </a:r>
            <a:r>
              <a:rPr lang="en-US" dirty="0">
                <a:solidFill>
                  <a:srgbClr val="1B75BC"/>
                </a:solidFill>
              </a:rPr>
              <a:t>how to return</a:t>
            </a:r>
            <a:r>
              <a:rPr lang="en-US" dirty="0"/>
              <a:t> from a subroutine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18"/>
              </a:rPr>
              <a:t>i.e., from foo()</a:t>
            </a:r>
          </a:p>
          <a:p>
            <a:pPr lvl="0">
              <a:buSzPct val="45000"/>
              <a:buFont typeface="StarSymbol"/>
              <a:buChar char="●"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CC54D3-76C6-A392-2953-D9A3603CE13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152680" y="1769040"/>
            <a:ext cx="4426920" cy="4384440"/>
          </a:xfrm>
        </p:spPr>
        <p:txBody>
          <a:bodyPr>
            <a:normAutofit fontScale="92500" lnSpcReduction="20000"/>
          </a:bodyPr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Functions can be called from different places in the program</a:t>
            </a:r>
          </a:p>
          <a:p>
            <a:pPr lvl="0">
              <a:spcAft>
                <a:spcPts val="0"/>
              </a:spcAft>
            </a:pPr>
            <a:r>
              <a:rPr lang="en-US" sz="2600" dirty="0">
                <a:solidFill>
                  <a:srgbClr val="993366"/>
                </a:solidFill>
              </a:rPr>
              <a:t>       </a:t>
            </a:r>
            <a:r>
              <a:rPr lang="en-US" sz="26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if (a == 0) {</a:t>
            </a:r>
          </a:p>
          <a:p>
            <a:pPr lvl="0">
              <a:spcAft>
                <a:spcPts val="0"/>
              </a:spcAft>
            </a:pPr>
            <a:r>
              <a:rPr lang="en-US" sz="26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    foo();</a:t>
            </a:r>
          </a:p>
          <a:p>
            <a:pPr lvl="0"/>
            <a:r>
              <a:rPr lang="en-US" sz="26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    …</a:t>
            </a:r>
          </a:p>
          <a:p>
            <a:pPr lvl="0"/>
            <a:r>
              <a:rPr lang="en-US" sz="26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} else {</a:t>
            </a:r>
          </a:p>
          <a:p>
            <a:pPr lvl="0"/>
            <a:r>
              <a:rPr lang="en-US" sz="26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    foo();</a:t>
            </a:r>
          </a:p>
          <a:p>
            <a:pPr lvl="0"/>
            <a:r>
              <a:rPr lang="en-US" sz="26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    …</a:t>
            </a:r>
          </a:p>
          <a:p>
            <a:pPr lvl="0"/>
            <a:r>
              <a:rPr lang="en-US" sz="26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645D2-E11E-DE5C-F425-8C259F12705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4982400" cy="1262160"/>
          </a:xfrm>
        </p:spPr>
        <p:txBody>
          <a:bodyPr/>
          <a:lstStyle/>
          <a:p>
            <a:pPr lvl="0"/>
            <a:r>
              <a:rPr lang="en-US"/>
              <a:t>Stack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07179A-2275-2EE4-F4AF-7DFDB3C5375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4982400" cy="4384440"/>
          </a:xfrm>
        </p:spPr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Main purpose: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18"/>
              </a:rPr>
              <a:t>Store the return address for the current procedure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solidFill>
                  <a:srgbClr val="1B75BC"/>
                </a:solidFill>
                <a:latin typeface="Liberation Sans" pitchFamily="18"/>
              </a:rPr>
              <a:t>Caller</a:t>
            </a:r>
            <a:r>
              <a:rPr lang="en-US" sz="3200" dirty="0">
                <a:latin typeface="Liberation Sans" pitchFamily="18"/>
              </a:rPr>
              <a:t> pushes return address on the stack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solidFill>
                  <a:srgbClr val="1B75BC"/>
                </a:solidFill>
                <a:latin typeface="Liberation Sans" pitchFamily="18"/>
              </a:rPr>
              <a:t>Callee</a:t>
            </a:r>
            <a:r>
              <a:rPr lang="en-US" sz="3200" dirty="0">
                <a:latin typeface="Liberation Sans" pitchFamily="18"/>
              </a:rPr>
              <a:t> pops it and jumps</a:t>
            </a:r>
          </a:p>
          <a:p>
            <a:pPr lvl="0">
              <a:buSzPct val="45000"/>
              <a:buFont typeface="StarSymbol"/>
              <a:buChar char="●"/>
            </a:pPr>
            <a:endParaRPr lang="en-US" dirty="0"/>
          </a:p>
        </p:txBody>
      </p:sp>
      <p:pic>
        <p:nvPicPr>
          <p:cNvPr id="4" name="Picture 234">
            <a:extLst>
              <a:ext uri="{FF2B5EF4-FFF2-40B4-BE49-F238E27FC236}">
                <a16:creationId xmlns:a16="http://schemas.microsoft.com/office/drawing/2014/main" id="{F17E21E0-9C09-E757-BC17-40501ADA24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280" y="493920"/>
            <a:ext cx="3409920" cy="6891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F3DF66E-D75D-F2D2-C57D-E9107DCF1615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6064200" y="1636560"/>
            <a:ext cx="804240" cy="947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C2D6641-B242-33BA-30CA-E470FE2A09D9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 rot="10800000" flipH="1">
            <a:off x="6172200" y="1273680"/>
            <a:ext cx="822600" cy="683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174709-247E-D02F-9248-EC3ED7D1E5F8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6172200" y="1636560"/>
            <a:ext cx="804240" cy="2974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E9152CF-27AE-587A-B6BA-CC5F8616F6B3}"/>
              </a:ext>
            </a:extLst>
          </p:cNvPr>
          <p:cNvPicPr>
            <a:picLocks noChangeAspect="1"/>
          </p:cNvPicPr>
          <p:nvPr/>
        </p:nvPicPr>
        <p:blipFill>
          <a:blip r:embed="rId7">
            <a:lum/>
            <a:alphaModFix/>
          </a:blip>
          <a:srcRect/>
          <a:stretch>
            <a:fillRect/>
          </a:stretch>
        </p:blipFill>
        <p:spPr>
          <a:xfrm>
            <a:off x="7012440" y="1389240"/>
            <a:ext cx="2111760" cy="478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1D7B5E6-0F33-54BE-31E9-E6BDD1EDDC1B}"/>
              </a:ext>
            </a:extLst>
          </p:cNvPr>
          <p:cNvPicPr>
            <a:picLocks noChangeAspect="1"/>
          </p:cNvPicPr>
          <p:nvPr/>
        </p:nvPicPr>
        <p:blipFill>
          <a:blip r:embed="rId8">
            <a:lum/>
            <a:alphaModFix/>
          </a:blip>
          <a:srcRect/>
          <a:stretch>
            <a:fillRect/>
          </a:stretch>
        </p:blipFill>
        <p:spPr>
          <a:xfrm>
            <a:off x="8229600" y="1610640"/>
            <a:ext cx="1245960" cy="1589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F39142B-37D3-C0C7-6FB5-0200F72D0CF3}"/>
              </a:ext>
            </a:extLst>
          </p:cNvPr>
          <p:cNvPicPr>
            <a:picLocks noChangeAspect="1"/>
          </p:cNvPicPr>
          <p:nvPr/>
        </p:nvPicPr>
        <p:blipFill>
          <a:blip r:embed="rId9">
            <a:lum/>
            <a:alphaModFix/>
          </a:blip>
          <a:srcRect/>
          <a:stretch>
            <a:fillRect/>
          </a:stretch>
        </p:blipFill>
        <p:spPr>
          <a:xfrm>
            <a:off x="6172200" y="1246680"/>
            <a:ext cx="822600" cy="246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955EA-89F2-D883-440A-361DA2E1484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4982400" cy="1262160"/>
          </a:xfrm>
        </p:spPr>
        <p:txBody>
          <a:bodyPr/>
          <a:lstStyle/>
          <a:p>
            <a:pPr lvl="0"/>
            <a:r>
              <a:rPr lang="en-US"/>
              <a:t>Stack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81BF02-EFB7-8719-D848-1AC05B4E920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4982400" cy="4384440"/>
          </a:xfrm>
        </p:spPr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Main purpose: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18"/>
              </a:rPr>
              <a:t>Store the return address for the current procedure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solidFill>
                  <a:srgbClr val="1B75BC"/>
                </a:solidFill>
                <a:latin typeface="Liberation Sans" pitchFamily="18"/>
              </a:rPr>
              <a:t>Caller</a:t>
            </a:r>
            <a:r>
              <a:rPr lang="en-US" sz="3200" dirty="0">
                <a:latin typeface="Liberation Sans" pitchFamily="18"/>
              </a:rPr>
              <a:t> pushes return address on the stack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solidFill>
                  <a:srgbClr val="1B75BC"/>
                </a:solidFill>
                <a:latin typeface="Liberation Sans" pitchFamily="18"/>
              </a:rPr>
              <a:t>Callee</a:t>
            </a:r>
            <a:r>
              <a:rPr lang="en-US" sz="3200" dirty="0">
                <a:latin typeface="Liberation Sans" pitchFamily="18"/>
              </a:rPr>
              <a:t> pops it and jumps</a:t>
            </a:r>
          </a:p>
          <a:p>
            <a:pPr lvl="0">
              <a:buSzPct val="45000"/>
              <a:buFont typeface="StarSymbol"/>
              <a:buChar char="●"/>
            </a:pPr>
            <a:endParaRPr lang="en-US" dirty="0"/>
          </a:p>
        </p:txBody>
      </p:sp>
      <p:pic>
        <p:nvPicPr>
          <p:cNvPr id="4" name="Picture 234">
            <a:extLst>
              <a:ext uri="{FF2B5EF4-FFF2-40B4-BE49-F238E27FC236}">
                <a16:creationId xmlns:a16="http://schemas.microsoft.com/office/drawing/2014/main" id="{F17DC4C6-8143-178C-6F6D-C775898D9D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280" y="493920"/>
            <a:ext cx="3409920" cy="6891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114706C-D238-A4FF-A823-E8380B058089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6064200" y="1636560"/>
            <a:ext cx="804240" cy="1563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12E95A-72E9-2E3E-4AAC-012E9F4ECA64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 rot="10800000" flipH="1">
            <a:off x="6172200" y="1310040"/>
            <a:ext cx="822600" cy="612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E4C91E-429B-08F5-2DD3-B45DEFAD7996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6172200" y="1636560"/>
            <a:ext cx="804240" cy="4078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64D7B75-6B52-6EB5-3350-9875366D636A}"/>
              </a:ext>
            </a:extLst>
          </p:cNvPr>
          <p:cNvPicPr>
            <a:picLocks noChangeAspect="1"/>
          </p:cNvPicPr>
          <p:nvPr/>
        </p:nvPicPr>
        <p:blipFill>
          <a:blip r:embed="rId7">
            <a:lum/>
            <a:alphaModFix/>
          </a:blip>
          <a:srcRect/>
          <a:stretch>
            <a:fillRect/>
          </a:stretch>
        </p:blipFill>
        <p:spPr>
          <a:xfrm>
            <a:off x="7032240" y="1371600"/>
            <a:ext cx="2111760" cy="478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DF4130B-D85C-17AD-5107-037E71C8A273}"/>
              </a:ext>
            </a:extLst>
          </p:cNvPr>
          <p:cNvPicPr>
            <a:picLocks noChangeAspect="1"/>
          </p:cNvPicPr>
          <p:nvPr/>
        </p:nvPicPr>
        <p:blipFill>
          <a:blip r:embed="rId8">
            <a:lum/>
            <a:alphaModFix/>
          </a:blip>
          <a:srcRect/>
          <a:stretch>
            <a:fillRect/>
          </a:stretch>
        </p:blipFill>
        <p:spPr>
          <a:xfrm>
            <a:off x="8229600" y="1600200"/>
            <a:ext cx="1245960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5DBDBB4-E4B2-15A0-36E7-FF9BA6DF43F8}"/>
              </a:ext>
            </a:extLst>
          </p:cNvPr>
          <p:cNvPicPr>
            <a:picLocks noChangeAspect="1"/>
          </p:cNvPicPr>
          <p:nvPr/>
        </p:nvPicPr>
        <p:blipFill>
          <a:blip r:embed="rId9">
            <a:lum/>
            <a:alphaModFix/>
          </a:blip>
          <a:srcRect/>
          <a:stretch>
            <a:fillRect/>
          </a:stretch>
        </p:blipFill>
        <p:spPr>
          <a:xfrm>
            <a:off x="6172200" y="1251000"/>
            <a:ext cx="822600" cy="246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"/>
                            </p:stCondLst>
                            <p:childTnLst>
                              <p:par>
                                <p:cTn id="8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"/>
                            </p:stCondLst>
                            <p:childTnLst>
                              <p:par>
                                <p:cTn id="15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"/>
                            </p:stCondLst>
                            <p:childTnLst>
                              <p:par>
                                <p:cTn id="18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2"/>
                            </p:stCondLst>
                            <p:childTnLst>
                              <p:par>
                                <p:cTn id="2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7177F-590C-CB99-55FC-46439AD3BF9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Call/return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DC047F-2053-7773-FFCF-6E8DD11FA33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4989240"/>
          </a:xfrm>
        </p:spPr>
        <p:txBody>
          <a:bodyPr>
            <a:normAutofit fontScale="92500" lnSpcReduction="10000"/>
          </a:bodyPr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B75BC"/>
                </a:solidFill>
              </a:rPr>
              <a:t>CALL</a:t>
            </a:r>
            <a:r>
              <a:rPr lang="en-US" dirty="0"/>
              <a:t> instruction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18"/>
              </a:rPr>
              <a:t>Makes an unconditional jump to a subprogram and pushes the address of the next instruction on the stack</a:t>
            </a:r>
          </a:p>
          <a:p>
            <a:pPr lvl="0">
              <a:buSzPct val="100000"/>
            </a:pPr>
            <a:r>
              <a:rPr lang="en-US" dirty="0">
                <a:solidFill>
                  <a:srgbClr val="993366"/>
                </a:solidFill>
                <a:latin typeface="LM Mono 10" pitchFamily="17"/>
              </a:rPr>
              <a:t>     </a:t>
            </a:r>
            <a:r>
              <a:rPr lang="en-US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push </a:t>
            </a:r>
            <a:r>
              <a:rPr lang="en-US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eip</a:t>
            </a:r>
            <a:r>
              <a:rPr lang="en-US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+ </a:t>
            </a:r>
            <a:r>
              <a:rPr lang="en-US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sizeof</a:t>
            </a:r>
            <a:r>
              <a:rPr lang="en-US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(CALL)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; save return  </a:t>
            </a:r>
          </a:p>
          <a:p>
            <a:pPr lvl="0">
              <a:buSzPct val="100000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                      ; address</a:t>
            </a:r>
          </a:p>
          <a:p>
            <a:pPr lvl="0">
              <a:buSzPct val="100000"/>
            </a:pPr>
            <a:r>
              <a:rPr lang="en-US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</a:t>
            </a:r>
            <a:r>
              <a:rPr lang="en-US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jmp</a:t>
            </a:r>
            <a:r>
              <a:rPr lang="en-US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_</a:t>
            </a:r>
            <a:r>
              <a:rPr lang="en-US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my_function</a:t>
            </a:r>
            <a:endParaRPr lang="en-US" dirty="0">
              <a:solidFill>
                <a:srgbClr val="993366"/>
              </a:solidFill>
              <a:latin typeface="FiraMono Nerd Font Mono" panose="020B0509050000020004" pitchFamily="49" charset="0"/>
              <a:ea typeface="FiraMono Nerd Font Mono" panose="020B0509050000020004" pitchFamily="49" charset="0"/>
            </a:endParaRPr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B75BC"/>
                </a:solidFill>
              </a:rPr>
              <a:t>RET</a:t>
            </a:r>
            <a:r>
              <a:rPr lang="en-US" dirty="0"/>
              <a:t> instruction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18"/>
              </a:rPr>
              <a:t>Pops off an address and jumps to that address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C0EF5-586B-865A-C5BF-D55EAF4C317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4982400" cy="1262160"/>
          </a:xfrm>
        </p:spPr>
        <p:txBody>
          <a:bodyPr/>
          <a:lstStyle/>
          <a:p>
            <a:pPr lvl="0"/>
            <a:r>
              <a:rPr lang="en-US"/>
              <a:t>Stack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E09383-780E-0DDC-0A84-2D085D18EF7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4982400" cy="4384440"/>
          </a:xfrm>
        </p:spPr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Other uses: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18"/>
              </a:rPr>
              <a:t>Local data storage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18"/>
              </a:rPr>
              <a:t>Parameter passing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18"/>
              </a:rPr>
              <a:t>Evaluation stack</a:t>
            </a:r>
          </a:p>
          <a:p>
            <a:pPr marL="914400" lvl="2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2800" dirty="0">
                <a:latin typeface="Liberation Sans" pitchFamily="18"/>
              </a:rPr>
              <a:t>Register spill</a:t>
            </a:r>
          </a:p>
        </p:txBody>
      </p:sp>
      <p:pic>
        <p:nvPicPr>
          <p:cNvPr id="4" name="Picture 234">
            <a:extLst>
              <a:ext uri="{FF2B5EF4-FFF2-40B4-BE49-F238E27FC236}">
                <a16:creationId xmlns:a16="http://schemas.microsoft.com/office/drawing/2014/main" id="{5BB5A293-4828-3976-59EE-E7B4F89F88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280" y="493920"/>
            <a:ext cx="3409920" cy="6891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E4D549F-FA5E-A1FD-5E07-28E9C7162A84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6064200" y="1636560"/>
            <a:ext cx="804240" cy="947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556B468-C2BB-04F3-6CF0-AD33B18CA6E3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 rot="10800000" flipH="1">
            <a:off x="6172200" y="1310040"/>
            <a:ext cx="822600" cy="646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0CE80-3B66-FE6E-2220-D59CD275A85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3839399" cy="1262160"/>
          </a:xfrm>
        </p:spPr>
        <p:txBody>
          <a:bodyPr>
            <a:spAutoFit/>
          </a:bodyPr>
          <a:lstStyle/>
          <a:p>
            <a:pPr lvl="0"/>
            <a:r>
              <a:rPr lang="en-US"/>
              <a:t>Manipulating stack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A62BEF-0A4B-C03F-FEB8-911582D824A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4068000" cy="4989240"/>
          </a:xfrm>
        </p:spPr>
        <p:txBody>
          <a:bodyPr>
            <a:normAutofit fontScale="92500" lnSpcReduction="10000"/>
          </a:bodyPr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B75BC"/>
                </a:solidFill>
              </a:rPr>
              <a:t>ESP</a:t>
            </a:r>
            <a:r>
              <a:rPr lang="en-US" dirty="0"/>
              <a:t> register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18"/>
              </a:rPr>
              <a:t>Contains the memory address of the topmost element in the stack</a:t>
            </a:r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B75BC"/>
                </a:solidFill>
              </a:rPr>
              <a:t>PUSH</a:t>
            </a:r>
            <a:r>
              <a:rPr lang="en-US" dirty="0"/>
              <a:t> instruction</a:t>
            </a:r>
          </a:p>
          <a:p>
            <a:pPr lvl="0">
              <a:spcAft>
                <a:spcPts val="0"/>
              </a:spcAft>
            </a:pPr>
            <a:r>
              <a:rPr lang="en-US" sz="26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 push 0xBAR</a:t>
            </a:r>
          </a:p>
          <a:p>
            <a:pPr lvl="0">
              <a:spcAft>
                <a:spcPts val="0"/>
              </a:spcAft>
            </a:pPr>
            <a:endParaRPr lang="en-US" sz="2600" dirty="0">
              <a:solidFill>
                <a:srgbClr val="990000"/>
              </a:solidFill>
              <a:latin typeface="LM Mono 10" pitchFamily="17"/>
            </a:endParaRP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18"/>
              </a:rPr>
              <a:t>Subtract 4 from ESP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18"/>
              </a:rPr>
              <a:t>Insert data on the stack</a:t>
            </a:r>
          </a:p>
          <a:p>
            <a:pPr marL="0" lvl="1" indent="0" hangingPunct="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</a:pPr>
            <a:endParaRPr lang="en-US" sz="3200" dirty="0">
              <a:latin typeface="Liberation Sans" pitchFamily="1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051B92-6097-C4CB-4095-F85B14979295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457600" y="2405160"/>
            <a:ext cx="804240" cy="947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45B5630-3A0B-1A23-6091-EEDAB7E18340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486400" y="1371600"/>
            <a:ext cx="822600" cy="246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7366B8-D92B-E5BB-9452-153E1CF6904B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5029200" y="228600"/>
            <a:ext cx="4885560" cy="731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F8FCF0-F20A-306F-D5B4-4E659F334E2C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5486400" y="1457640"/>
            <a:ext cx="822600" cy="599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340D1F4-469C-CFDC-6930-7A82794FA741}"/>
              </a:ext>
            </a:extLst>
          </p:cNvPr>
          <p:cNvPicPr>
            <a:picLocks noChangeAspect="1"/>
          </p:cNvPicPr>
          <p:nvPr/>
        </p:nvPicPr>
        <p:blipFill>
          <a:blip r:embed="rId7">
            <a:lum/>
            <a:alphaModFix/>
          </a:blip>
          <a:srcRect/>
          <a:stretch>
            <a:fillRect/>
          </a:stretch>
        </p:blipFill>
        <p:spPr>
          <a:xfrm>
            <a:off x="6330240" y="1524240"/>
            <a:ext cx="2105640" cy="474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06EC4BE-1B97-DF78-A40E-DA676034058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457600" y="2405520"/>
            <a:ext cx="804240" cy="14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20948-C980-0DCE-1DE5-17036073DD8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3839399" cy="1262160"/>
          </a:xfrm>
        </p:spPr>
        <p:txBody>
          <a:bodyPr>
            <a:spAutoFit/>
          </a:bodyPr>
          <a:lstStyle/>
          <a:p>
            <a:pPr lvl="0"/>
            <a:r>
              <a:rPr lang="en-US"/>
              <a:t>Manipulating stack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75562E-43FA-2702-4C0A-3DB7592518D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4068000" cy="4989240"/>
          </a:xfrm>
        </p:spPr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B75BC"/>
                </a:solidFill>
              </a:rPr>
              <a:t>POP</a:t>
            </a:r>
            <a:r>
              <a:rPr lang="en-US" dirty="0"/>
              <a:t> instruction</a:t>
            </a:r>
          </a:p>
          <a:p>
            <a:pPr lvl="0">
              <a:spcAft>
                <a:spcPts val="0"/>
              </a:spcAft>
            </a:pPr>
            <a:r>
              <a:rPr lang="en-US" sz="26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 pop EAX</a:t>
            </a:r>
          </a:p>
          <a:p>
            <a:pPr lvl="0">
              <a:spcAft>
                <a:spcPts val="0"/>
              </a:spcAft>
            </a:pPr>
            <a:endParaRPr lang="en-US" sz="2600" dirty="0">
              <a:solidFill>
                <a:srgbClr val="990000"/>
              </a:solidFill>
              <a:latin typeface="LM Mono 10" pitchFamily="17"/>
            </a:endParaRP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18"/>
              </a:rPr>
              <a:t>Removes data from the stack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18"/>
              </a:rPr>
              <a:t>Saves in register or memory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18"/>
              </a:rPr>
              <a:t>Adds 4 to ESP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B26723-ED86-6C14-B248-018FD214741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457600" y="2405160"/>
            <a:ext cx="804240" cy="947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8EC873A-CDE9-F3A9-E8DF-8D65B9D7F707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486400" y="1371600"/>
            <a:ext cx="822600" cy="246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19DF6C5-BAC7-171D-EF9C-0F760CE26DB9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5029200" y="228600"/>
            <a:ext cx="4885560" cy="731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79491C-9557-3CA8-DBED-582E95FCC561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5486400" y="1457640"/>
            <a:ext cx="822600" cy="599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B2A5081-C971-D8AF-CB08-A63DF4723AAA}"/>
              </a:ext>
            </a:extLst>
          </p:cNvPr>
          <p:cNvPicPr>
            <a:picLocks noChangeAspect="1"/>
          </p:cNvPicPr>
          <p:nvPr/>
        </p:nvPicPr>
        <p:blipFill>
          <a:blip r:embed="rId7">
            <a:lum/>
            <a:alphaModFix/>
          </a:blip>
          <a:srcRect/>
          <a:stretch>
            <a:fillRect/>
          </a:stretch>
        </p:blipFill>
        <p:spPr>
          <a:xfrm>
            <a:off x="6330240" y="1524240"/>
            <a:ext cx="2105640" cy="474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0091C4C-834C-D90E-9EED-E2D948BA8F3D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457600" y="2405160"/>
            <a:ext cx="804240" cy="145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C064C36-5215-6702-4D31-87387137EA88}"/>
              </a:ext>
            </a:extLst>
          </p:cNvPr>
          <p:cNvPicPr>
            <a:picLocks noChangeAspect="1"/>
          </p:cNvPicPr>
          <p:nvPr/>
        </p:nvPicPr>
        <p:blipFill>
          <a:blip r:embed="rId8">
            <a:lum/>
            <a:alphaModFix/>
          </a:blip>
          <a:srcRect/>
          <a:stretch>
            <a:fillRect/>
          </a:stretch>
        </p:blipFill>
        <p:spPr>
          <a:xfrm>
            <a:off x="4717800" y="5333760"/>
            <a:ext cx="1349640" cy="151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"/>
                            </p:stCondLst>
                            <p:childTnLst>
                              <p:par>
                                <p:cTn id="18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E7AEE-F4C3-3754-4DE3-FBC9E57E050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Some examples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7FF38B-5863-442E-E5DB-BBA3C56A39D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4A397D1B-A9C9-6344-FAB8-1C00E5220CB9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03999" y="301320"/>
            <a:ext cx="9071640" cy="5851800"/>
          </a:xfrm>
        </p:spPr>
        <p:txBody>
          <a:bodyPr anchor="ctr"/>
          <a:lstStyle/>
          <a:p>
            <a:pPr lvl="0" algn="ctr"/>
            <a:r>
              <a:rPr lang="en-US" sz="4400"/>
              <a:t>Thank you!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F8E11-21AF-B41C-2306-BE065DD63C4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Note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D32F1B-02C2-2880-3B63-DA7E52519AF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We’ll be talking about </a:t>
            </a:r>
            <a:r>
              <a:rPr lang="en-US" dirty="0">
                <a:solidFill>
                  <a:srgbClr val="1B75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32bit x86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instruction set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The version of xv6 we will be using in this class is a 32bit operating system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You’re welcome to take a look at the 64bit port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3FE01-31FE-8258-84C7-36D6DACFA6A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dirty="0"/>
              <a:t>x86 instruction set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212514-6F75-4822-C363-86A0188D932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full x86 instruction set is large and complex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But don’t worry, the core part is simple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The rest are various extensions (often you can guess what they do, or quickly look it up in the manual)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A4DAB-3FCA-088E-8F04-F8FEF6DE564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x86 instruction set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3FC2F7-0971-36EC-6633-3E9234AB372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Three main groups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Data movement (from memory and between registers)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Arithmetic operations (addition, subtraction, etc.)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Control flow (jumps, function calls)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7F954-8D0A-6494-25A3-5693DCC826C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dirty="0"/>
              <a:t>General registers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560322-AE53-3E2A-B007-0A1464C368D3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13200" y="1828800"/>
            <a:ext cx="6095519" cy="457164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B75785-BAE6-22A4-DAF7-162BCB84AAD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400800" y="1769400"/>
            <a:ext cx="3175200" cy="4384440"/>
          </a:xfrm>
        </p:spPr>
        <p:txBody>
          <a:bodyPr>
            <a:normAutofit fontScale="62500" lnSpcReduction="20000"/>
          </a:bodyPr>
          <a:lstStyle/>
          <a:p>
            <a:pPr marL="457200" lvl="0" indent="-457200">
              <a:lnSpc>
                <a:spcPct val="120000"/>
              </a:lnSpc>
              <a:buSzPct val="100000"/>
              <a:buFont typeface="StarSymbol"/>
              <a:buChar char="●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8 general registers</a:t>
            </a:r>
          </a:p>
          <a:p>
            <a:pPr marL="457200" lvl="1" indent="-457200" hangingPunct="0">
              <a:lnSpc>
                <a:spcPct val="120000"/>
              </a:lnSpc>
              <a:spcBef>
                <a:spcPts val="0"/>
              </a:spcBef>
              <a:spcAft>
                <a:spcPts val="1414"/>
              </a:spcAft>
              <a:buSzPct val="100000"/>
              <a:buFont typeface="StarSymbol"/>
              <a:buChar char="●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32bits each</a:t>
            </a:r>
          </a:p>
          <a:p>
            <a:pPr marL="457200" lvl="0" indent="-457200">
              <a:lnSpc>
                <a:spcPct val="120000"/>
              </a:lnSpc>
              <a:buSzPct val="100000"/>
              <a:buFont typeface="StarSymbol"/>
              <a:buChar char="●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Two (</a:t>
            </a:r>
            <a:r>
              <a:rPr lang="en-US" dirty="0">
                <a:solidFill>
                  <a:srgbClr val="1B75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dirty="0">
                <a:solidFill>
                  <a:srgbClr val="1B75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EBP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have a special role</a:t>
            </a:r>
          </a:p>
          <a:p>
            <a:pPr marL="457200" lvl="0" indent="-457200">
              <a:lnSpc>
                <a:spcPct val="120000"/>
              </a:lnSpc>
              <a:buSzPct val="100000"/>
              <a:buFont typeface="StarSymbol"/>
              <a:buChar char="●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Others are more or less general</a:t>
            </a:r>
          </a:p>
          <a:p>
            <a:pPr marL="457200" lvl="1" indent="-457200" hangingPunct="0">
              <a:lnSpc>
                <a:spcPct val="120000"/>
              </a:lnSpc>
              <a:spcBef>
                <a:spcPts val="0"/>
              </a:spcBef>
              <a:spcAft>
                <a:spcPts val="1414"/>
              </a:spcAft>
              <a:buSzPct val="100000"/>
              <a:buFont typeface="StarSymbol"/>
              <a:buChar char="●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Used in arithmetic instructions, control flow decisions, passing arguments to functions, etc.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10511</TotalTime>
  <Words>2944</Words>
  <Application>Microsoft Macintosh PowerPoint</Application>
  <PresentationFormat>Custom</PresentationFormat>
  <Paragraphs>408</Paragraphs>
  <Slides>58</Slides>
  <Notes>58</Notes>
  <HiddenSlides>3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9" baseType="lpstr">
      <vt:lpstr>Arial</vt:lpstr>
      <vt:lpstr>Calibri</vt:lpstr>
      <vt:lpstr>Consolas</vt:lpstr>
      <vt:lpstr>FiraMono Nerd Font</vt:lpstr>
      <vt:lpstr>FiraMono Nerd Font Mono</vt:lpstr>
      <vt:lpstr>Liberation Sans</vt:lpstr>
      <vt:lpstr>Liberation Serif</vt:lpstr>
      <vt:lpstr>LM Mono 10</vt:lpstr>
      <vt:lpstr>LMMono10</vt:lpstr>
      <vt:lpstr>StarSymbol</vt:lpstr>
      <vt:lpstr>Default</vt:lpstr>
      <vt:lpstr>cs5460/6460 Operating Systems Lecture 03: x86 instruction set</vt:lpstr>
      <vt:lpstr>PowerPoint Presentation</vt:lpstr>
      <vt:lpstr>CPU execution loop</vt:lpstr>
      <vt:lpstr>PowerPoint Presentation</vt:lpstr>
      <vt:lpstr>PowerPoint Presentation</vt:lpstr>
      <vt:lpstr>Note</vt:lpstr>
      <vt:lpstr>x86 instruction set</vt:lpstr>
      <vt:lpstr>x86 instruction set</vt:lpstr>
      <vt:lpstr>General registers</vt:lpstr>
      <vt:lpstr>BTW, where are these registers?</vt:lpstr>
      <vt:lpstr>Registers and Memory</vt:lpstr>
      <vt:lpstr>PowerPoint Presentation</vt:lpstr>
      <vt:lpstr>Declaring static data regions</vt:lpstr>
      <vt:lpstr>Arrays</vt:lpstr>
      <vt:lpstr>PowerPoint Presentation</vt:lpstr>
      <vt:lpstr>We use the following notation</vt:lpstr>
      <vt:lpstr>mov instruciton</vt:lpstr>
      <vt:lpstr>mov examples</vt:lpstr>
      <vt:lpstr>mov: access to data structures</vt:lpstr>
      <vt:lpstr>lea load effective address</vt:lpstr>
      <vt:lpstr>lea vs mov access to data structures</vt:lpstr>
      <vt:lpstr>lea is often used instead of add</vt:lpstr>
      <vt:lpstr>PowerPoint Presentation</vt:lpstr>
      <vt:lpstr>add Integer addition</vt:lpstr>
      <vt:lpstr>add examples</vt:lpstr>
      <vt:lpstr>sub Integer subtraction</vt:lpstr>
      <vt:lpstr>inc, dec Increment, decrement</vt:lpstr>
      <vt:lpstr>and, or, xor Bitwise logical and, or, and exclusive or</vt:lpstr>
      <vt:lpstr>shl, shr shift left, shift right</vt:lpstr>
      <vt:lpstr>More instructions… (similar)</vt:lpstr>
      <vt:lpstr>This is enough to do arithmetic</vt:lpstr>
      <vt:lpstr>Poll Q1: What is inside ebx?</vt:lpstr>
      <vt:lpstr>PowerPoint Presentation</vt:lpstr>
      <vt:lpstr>Poll Q2: What is this instruction doing?</vt:lpstr>
      <vt:lpstr>PowerPoint Presentation</vt:lpstr>
      <vt:lpstr>Poll Q3: Is this a legal instruction</vt:lpstr>
      <vt:lpstr>PowerPoint Presentation</vt:lpstr>
      <vt:lpstr>PowerPoint Presentation</vt:lpstr>
      <vt:lpstr>PowerPoint Presentation</vt:lpstr>
      <vt:lpstr>EIP instruction pointer</vt:lpstr>
      <vt:lpstr>Labels</vt:lpstr>
      <vt:lpstr>jump: jump</vt:lpstr>
      <vt:lpstr>jcondition: conditional jump</vt:lpstr>
      <vt:lpstr>Conditional jumps</vt:lpstr>
      <vt:lpstr>cmp: compare</vt:lpstr>
      <vt:lpstr>PowerPoint Presentation</vt:lpstr>
      <vt:lpstr>PowerPoint Presentation</vt:lpstr>
      <vt:lpstr>Stack</vt:lpstr>
      <vt:lpstr>PowerPoint Presentation</vt:lpstr>
      <vt:lpstr>Calling functions</vt:lpstr>
      <vt:lpstr>Stack</vt:lpstr>
      <vt:lpstr>Stack</vt:lpstr>
      <vt:lpstr>Call/return</vt:lpstr>
      <vt:lpstr>Stack</vt:lpstr>
      <vt:lpstr>Manipulating stack</vt:lpstr>
      <vt:lpstr>Manipulating stack</vt:lpstr>
      <vt:lpstr>Some examples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cs5460/6460 Operating Systems Lecture 03: x86 instruction set</dc:title>
  <dc:creator>Anton Burtsev</dc:creator>
  <cp:lastModifiedBy>Anton Burtsev</cp:lastModifiedBy>
  <cp:revision>313</cp:revision>
  <dcterms:created xsi:type="dcterms:W3CDTF">2012-05-17T21:33:40Z</dcterms:created>
  <dcterms:modified xsi:type="dcterms:W3CDTF">2025-01-18T17:55:24Z</dcterms:modified>
</cp:coreProperties>
</file>