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90"/>
  </p:notesMasterIdLst>
  <p:handoutMasterIdLst>
    <p:handoutMasterId r:id="rId91"/>
  </p:handoutMasterIdLst>
  <p:sldIdLst>
    <p:sldId id="1308" r:id="rId5"/>
    <p:sldId id="1388" r:id="rId6"/>
    <p:sldId id="1485" r:id="rId7"/>
    <p:sldId id="1394" r:id="rId8"/>
    <p:sldId id="1397" r:id="rId9"/>
    <p:sldId id="1396" r:id="rId10"/>
    <p:sldId id="1399" r:id="rId11"/>
    <p:sldId id="1398" r:id="rId12"/>
    <p:sldId id="1400" r:id="rId13"/>
    <p:sldId id="1401" r:id="rId14"/>
    <p:sldId id="1402" r:id="rId15"/>
    <p:sldId id="1411" r:id="rId16"/>
    <p:sldId id="1412" r:id="rId17"/>
    <p:sldId id="1486" r:id="rId18"/>
    <p:sldId id="1489" r:id="rId19"/>
    <p:sldId id="1490" r:id="rId20"/>
    <p:sldId id="1491" r:id="rId21"/>
    <p:sldId id="1403" r:id="rId22"/>
    <p:sldId id="1404" r:id="rId23"/>
    <p:sldId id="1405" r:id="rId24"/>
    <p:sldId id="1406" r:id="rId25"/>
    <p:sldId id="1407" r:id="rId26"/>
    <p:sldId id="1410" r:id="rId27"/>
    <p:sldId id="1413" r:id="rId28"/>
    <p:sldId id="1414" r:id="rId29"/>
    <p:sldId id="1415" r:id="rId30"/>
    <p:sldId id="1417" r:id="rId31"/>
    <p:sldId id="1389" r:id="rId32"/>
    <p:sldId id="1420" r:id="rId33"/>
    <p:sldId id="1492" r:id="rId34"/>
    <p:sldId id="1422" r:id="rId35"/>
    <p:sldId id="1421" r:id="rId36"/>
    <p:sldId id="1424" r:id="rId37"/>
    <p:sldId id="1425" r:id="rId38"/>
    <p:sldId id="1426" r:id="rId39"/>
    <p:sldId id="1427" r:id="rId40"/>
    <p:sldId id="1428" r:id="rId41"/>
    <p:sldId id="1429" r:id="rId42"/>
    <p:sldId id="1434" r:id="rId43"/>
    <p:sldId id="1431" r:id="rId44"/>
    <p:sldId id="1432" r:id="rId45"/>
    <p:sldId id="1437" r:id="rId46"/>
    <p:sldId id="1433" r:id="rId47"/>
    <p:sldId id="1436" r:id="rId48"/>
    <p:sldId id="1440" r:id="rId49"/>
    <p:sldId id="1438" r:id="rId50"/>
    <p:sldId id="1439" r:id="rId51"/>
    <p:sldId id="1441" r:id="rId52"/>
    <p:sldId id="1442" r:id="rId53"/>
    <p:sldId id="1445" r:id="rId54"/>
    <p:sldId id="1444" r:id="rId55"/>
    <p:sldId id="1443" r:id="rId56"/>
    <p:sldId id="1448" r:id="rId57"/>
    <p:sldId id="1449" r:id="rId58"/>
    <p:sldId id="1446" r:id="rId59"/>
    <p:sldId id="1450" r:id="rId60"/>
    <p:sldId id="1447" r:id="rId61"/>
    <p:sldId id="1456" r:id="rId62"/>
    <p:sldId id="1460" r:id="rId63"/>
    <p:sldId id="1455" r:id="rId64"/>
    <p:sldId id="1462" r:id="rId65"/>
    <p:sldId id="1465" r:id="rId66"/>
    <p:sldId id="1467" r:id="rId67"/>
    <p:sldId id="1468" r:id="rId68"/>
    <p:sldId id="1470" r:id="rId69"/>
    <p:sldId id="1471" r:id="rId70"/>
    <p:sldId id="1472" r:id="rId71"/>
    <p:sldId id="1466" r:id="rId72"/>
    <p:sldId id="1475" r:id="rId73"/>
    <p:sldId id="1459" r:id="rId74"/>
    <p:sldId id="1356" r:id="rId75"/>
    <p:sldId id="1477" r:id="rId76"/>
    <p:sldId id="1478" r:id="rId77"/>
    <p:sldId id="1479" r:id="rId78"/>
    <p:sldId id="1480" r:id="rId79"/>
    <p:sldId id="1481" r:id="rId80"/>
    <p:sldId id="1482" r:id="rId81"/>
    <p:sldId id="1453" r:id="rId82"/>
    <p:sldId id="1454" r:id="rId83"/>
    <p:sldId id="1458" r:id="rId84"/>
    <p:sldId id="1457" r:id="rId85"/>
    <p:sldId id="1451" r:id="rId86"/>
    <p:sldId id="1461" r:id="rId87"/>
    <p:sldId id="1463" r:id="rId88"/>
    <p:sldId id="1464" r:id="rId89"/>
  </p:sldIdLst>
  <p:sldSz cx="12434888"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5B0B8DFF-57E5-4D4B-BA72-542DF84B8E2F}">
          <p14:sldIdLst>
            <p14:sldId id="1308"/>
            <p14:sldId id="1388"/>
            <p14:sldId id="1485"/>
            <p14:sldId id="1394"/>
            <p14:sldId id="1397"/>
            <p14:sldId id="1396"/>
            <p14:sldId id="1399"/>
            <p14:sldId id="1398"/>
            <p14:sldId id="1400"/>
            <p14:sldId id="1401"/>
            <p14:sldId id="1402"/>
            <p14:sldId id="1411"/>
            <p14:sldId id="1412"/>
            <p14:sldId id="1486"/>
            <p14:sldId id="1489"/>
            <p14:sldId id="1490"/>
            <p14:sldId id="1491"/>
            <p14:sldId id="1403"/>
            <p14:sldId id="1404"/>
            <p14:sldId id="1405"/>
            <p14:sldId id="1406"/>
            <p14:sldId id="1407"/>
            <p14:sldId id="1410"/>
            <p14:sldId id="1413"/>
            <p14:sldId id="1414"/>
            <p14:sldId id="1415"/>
            <p14:sldId id="1417"/>
            <p14:sldId id="1389"/>
            <p14:sldId id="1420"/>
            <p14:sldId id="1492"/>
            <p14:sldId id="1422"/>
            <p14:sldId id="1421"/>
            <p14:sldId id="1424"/>
            <p14:sldId id="1425"/>
            <p14:sldId id="1426"/>
            <p14:sldId id="1427"/>
            <p14:sldId id="1428"/>
            <p14:sldId id="1429"/>
            <p14:sldId id="1434"/>
            <p14:sldId id="1431"/>
            <p14:sldId id="1432"/>
            <p14:sldId id="1437"/>
            <p14:sldId id="1433"/>
            <p14:sldId id="1436"/>
            <p14:sldId id="1440"/>
            <p14:sldId id="1438"/>
            <p14:sldId id="1439"/>
            <p14:sldId id="1441"/>
            <p14:sldId id="1442"/>
            <p14:sldId id="1445"/>
            <p14:sldId id="1444"/>
            <p14:sldId id="1443"/>
            <p14:sldId id="1448"/>
            <p14:sldId id="1449"/>
            <p14:sldId id="1446"/>
            <p14:sldId id="1450"/>
            <p14:sldId id="1447"/>
            <p14:sldId id="1456"/>
            <p14:sldId id="1460"/>
            <p14:sldId id="1455"/>
            <p14:sldId id="1462"/>
            <p14:sldId id="1465"/>
            <p14:sldId id="1467"/>
            <p14:sldId id="1468"/>
            <p14:sldId id="1470"/>
            <p14:sldId id="1471"/>
            <p14:sldId id="1472"/>
            <p14:sldId id="1466"/>
            <p14:sldId id="1475"/>
            <p14:sldId id="1459"/>
            <p14:sldId id="1356"/>
          </p14:sldIdLst>
        </p14:section>
        <p14:section name="Appendix" id="{A073DAE3-B461-442F-A3D3-6642BD875E45}">
          <p14:sldIdLst>
            <p14:sldId id="1477"/>
            <p14:sldId id="1478"/>
            <p14:sldId id="1479"/>
            <p14:sldId id="1480"/>
            <p14:sldId id="1481"/>
            <p14:sldId id="1482"/>
            <p14:sldId id="1453"/>
            <p14:sldId id="1454"/>
            <p14:sldId id="1458"/>
            <p14:sldId id="1457"/>
            <p14:sldId id="1451"/>
            <p14:sldId id="1461"/>
            <p14:sldId id="1463"/>
            <p14:sldId id="14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ark Grimes" initials="MG" lastIdx="2" clrIdx="4">
    <p:extLst>
      <p:ext uri="{19B8F6BF-5375-455C-9EA6-DF929625EA0E}">
        <p15:presenceInfo xmlns:p15="http://schemas.microsoft.com/office/powerpoint/2012/main" userId="S-1-5-21-124525095-708259637-1543119021-1085901" providerId="AD"/>
      </p:ext>
    </p:extLst>
  </p:cmAuthor>
  <p:cmAuthor id="5" name="Briana Busick" initials="BB" lastIdx="1" clrIdx="5">
    <p:extLst>
      <p:ext uri="{19B8F6BF-5375-455C-9EA6-DF929625EA0E}">
        <p15:presenceInfo xmlns:p15="http://schemas.microsoft.com/office/powerpoint/2012/main" userId="Briana Busic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C00"/>
    <a:srgbClr val="00B294"/>
    <a:srgbClr val="00188F"/>
    <a:srgbClr val="FFB900"/>
    <a:srgbClr val="B4009E"/>
    <a:srgbClr val="008272"/>
    <a:srgbClr val="0078D7"/>
    <a:srgbClr val="FFFFFF"/>
    <a:srgbClr val="52525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9780" autoAdjust="0"/>
    <p:restoredTop sz="89883" autoAdjust="0"/>
  </p:normalViewPr>
  <p:slideViewPr>
    <p:cSldViewPr snapToGrid="0">
      <p:cViewPr varScale="1">
        <p:scale>
          <a:sx n="58" d="100"/>
          <a:sy n="58" d="100"/>
        </p:scale>
        <p:origin x="60" y="531"/>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69" d="100"/>
          <a:sy n="69" d="100"/>
        </p:scale>
        <p:origin x="3264"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97"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notesMaster" Target="notesMasters/notesMaster1.xml"/><Relationship Id="rId95"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handoutMaster" Target="handoutMasters/handoutMaster1.xml"/><Relationship Id="rId9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is Aramins" userId="2cb9abb6-3927-4a0b-9549-08a071ddbd63" providerId="ADAL" clId="{F6F87E56-6130-4E93-BD85-F47D19E84BC0}"/>
  </pc:docChgLst>
  <pc:docChgLst>
    <pc:chgData name="Simon Gurevich" userId="87fdd597-9ec7-4e43-9066-c30e4b4be151" providerId="ADAL" clId="{65B7AD35-7943-464F-A1B4-6CB6389B0C65}"/>
    <pc:docChg chg="modSld">
      <pc:chgData name="Simon Gurevich" userId="87fdd597-9ec7-4e43-9066-c30e4b4be151" providerId="ADAL" clId="{65B7AD35-7943-464F-A1B4-6CB6389B0C65}" dt="2018-01-10T03:55:14.542" v="22" actId="20577"/>
      <pc:docMkLst>
        <pc:docMk/>
      </pc:docMkLst>
      <pc:sldChg chg="modSp">
        <pc:chgData name="Simon Gurevich" userId="87fdd597-9ec7-4e43-9066-c30e4b4be151" providerId="ADAL" clId="{65B7AD35-7943-464F-A1B4-6CB6389B0C65}" dt="2018-01-10T03:53:55.951" v="18" actId="20577"/>
        <pc:sldMkLst>
          <pc:docMk/>
          <pc:sldMk cId="2872345122" sldId="1429"/>
        </pc:sldMkLst>
        <pc:spChg chg="mod">
          <ac:chgData name="Simon Gurevich" userId="87fdd597-9ec7-4e43-9066-c30e4b4be151" providerId="ADAL" clId="{65B7AD35-7943-464F-A1B4-6CB6389B0C65}" dt="2018-01-10T03:53:55.951" v="18" actId="20577"/>
          <ac:spMkLst>
            <pc:docMk/>
            <pc:sldMk cId="2872345122" sldId="1429"/>
            <ac:spMk id="2" creationId="{00000000-0000-0000-0000-000000000000}"/>
          </ac:spMkLst>
        </pc:spChg>
      </pc:sldChg>
      <pc:sldChg chg="modSp">
        <pc:chgData name="Simon Gurevich" userId="87fdd597-9ec7-4e43-9066-c30e4b4be151" providerId="ADAL" clId="{65B7AD35-7943-464F-A1B4-6CB6389B0C65}" dt="2018-01-10T03:54:07.503" v="19" actId="20577"/>
        <pc:sldMkLst>
          <pc:docMk/>
          <pc:sldMk cId="398467333" sldId="1434"/>
        </pc:sldMkLst>
        <pc:spChg chg="mod">
          <ac:chgData name="Simon Gurevich" userId="87fdd597-9ec7-4e43-9066-c30e4b4be151" providerId="ADAL" clId="{65B7AD35-7943-464F-A1B4-6CB6389B0C65}" dt="2018-01-10T03:54:07.503" v="19" actId="20577"/>
          <ac:spMkLst>
            <pc:docMk/>
            <pc:sldMk cId="398467333" sldId="1434"/>
            <ac:spMk id="44" creationId="{00000000-0000-0000-0000-000000000000}"/>
          </ac:spMkLst>
        </pc:spChg>
      </pc:sldChg>
      <pc:sldChg chg="modSp">
        <pc:chgData name="Simon Gurevich" userId="87fdd597-9ec7-4e43-9066-c30e4b4be151" providerId="ADAL" clId="{65B7AD35-7943-464F-A1B4-6CB6389B0C65}" dt="2018-01-10T03:55:14.542" v="22" actId="20577"/>
        <pc:sldMkLst>
          <pc:docMk/>
          <pc:sldMk cId="402976341" sldId="1440"/>
        </pc:sldMkLst>
        <pc:spChg chg="mod">
          <ac:chgData name="Simon Gurevich" userId="87fdd597-9ec7-4e43-9066-c30e4b4be151" providerId="ADAL" clId="{65B7AD35-7943-464F-A1B4-6CB6389B0C65}" dt="2018-01-10T03:55:14.542" v="22" actId="20577"/>
          <ac:spMkLst>
            <pc:docMk/>
            <pc:sldMk cId="402976341" sldId="1440"/>
            <ac:spMk id="2" creationId="{00000000-0000-0000-0000-000000000000}"/>
          </ac:spMkLst>
        </pc:spChg>
      </pc:sldChg>
      <pc:sldChg chg="modSp">
        <pc:chgData name="Simon Gurevich" userId="87fdd597-9ec7-4e43-9066-c30e4b4be151" providerId="ADAL" clId="{65B7AD35-7943-464F-A1B4-6CB6389B0C65}" dt="2018-01-10T03:51:03.940" v="4" actId="20577"/>
        <pc:sldMkLst>
          <pc:docMk/>
          <pc:sldMk cId="3746460753" sldId="1485"/>
        </pc:sldMkLst>
        <pc:spChg chg="mod">
          <ac:chgData name="Simon Gurevich" userId="87fdd597-9ec7-4e43-9066-c30e4b4be151" providerId="ADAL" clId="{65B7AD35-7943-464F-A1B4-6CB6389B0C65}" dt="2018-01-10T03:51:03.940" v="4" actId="20577"/>
          <ac:spMkLst>
            <pc:docMk/>
            <pc:sldMk cId="3746460753" sldId="1485"/>
            <ac:spMk id="4" creationId="{00000000-0000-0000-0000-000000000000}"/>
          </ac:spMkLst>
        </pc:spChg>
      </pc:sldChg>
    </pc:docChg>
  </pc:docChgLst>
  <pc:docChgLst>
    <pc:chgData name="Mark Grimes" userId="b58058b7-2ab8-4142-95e7-f7e306e81118" providerId="ADAL" clId="{3E5C2689-A1F6-4FEE-AC63-CA1C481AF235}"/>
    <pc:docChg chg="undo custSel addSld delSld modSld sldOrd modSection">
      <pc:chgData name="Mark Grimes" userId="b58058b7-2ab8-4142-95e7-f7e306e81118" providerId="ADAL" clId="{3E5C2689-A1F6-4FEE-AC63-CA1C481AF235}" dt="2017-12-21T03:46:01.092" v="2298" actId="20577"/>
      <pc:docMkLst>
        <pc:docMk/>
      </pc:docMkLst>
      <pc:sldChg chg="addSp modSp">
        <pc:chgData name="Mark Grimes" userId="b58058b7-2ab8-4142-95e7-f7e306e81118" providerId="ADAL" clId="{3E5C2689-A1F6-4FEE-AC63-CA1C481AF235}" dt="2017-12-11T21:45:50.262" v="972" actId="1038"/>
        <pc:sldMkLst>
          <pc:docMk/>
          <pc:sldMk cId="2556654837" sldId="1389"/>
        </pc:sldMkLst>
        <pc:spChg chg="add mod">
          <ac:chgData name="Mark Grimes" userId="b58058b7-2ab8-4142-95e7-f7e306e81118" providerId="ADAL" clId="{3E5C2689-A1F6-4FEE-AC63-CA1C481AF235}" dt="2017-12-11T21:45:18.013" v="930" actId="164"/>
          <ac:spMkLst>
            <pc:docMk/>
            <pc:sldMk cId="2556654837" sldId="1389"/>
            <ac:spMk id="2" creationId="{64629B07-4E2C-41A9-B13F-1494D3C7F360}"/>
          </ac:spMkLst>
        </pc:spChg>
        <pc:spChg chg="add mod">
          <ac:chgData name="Mark Grimes" userId="b58058b7-2ab8-4142-95e7-f7e306e81118" providerId="ADAL" clId="{3E5C2689-A1F6-4FEE-AC63-CA1C481AF235}" dt="2017-12-11T21:45:41.740" v="935" actId="1076"/>
          <ac:spMkLst>
            <pc:docMk/>
            <pc:sldMk cId="2556654837" sldId="1389"/>
            <ac:spMk id="6" creationId="{50A5419B-A699-4CA7-861A-1905E57C6834}"/>
          </ac:spMkLst>
        </pc:spChg>
        <pc:spChg chg="mod">
          <ac:chgData name="Mark Grimes" userId="b58058b7-2ab8-4142-95e7-f7e306e81118" providerId="ADAL" clId="{3E5C2689-A1F6-4FEE-AC63-CA1C481AF235}" dt="2017-12-11T21:36:23.250" v="894" actId="20577"/>
          <ac:spMkLst>
            <pc:docMk/>
            <pc:sldMk cId="2556654837" sldId="1389"/>
            <ac:spMk id="9" creationId="{00000000-0000-0000-0000-000000000000}"/>
          </ac:spMkLst>
        </pc:spChg>
        <pc:grpChg chg="add mod">
          <ac:chgData name="Mark Grimes" userId="b58058b7-2ab8-4142-95e7-f7e306e81118" providerId="ADAL" clId="{3E5C2689-A1F6-4FEE-AC63-CA1C481AF235}" dt="2017-12-11T21:45:50.262" v="972" actId="1038"/>
          <ac:grpSpMkLst>
            <pc:docMk/>
            <pc:sldMk cId="2556654837" sldId="1389"/>
            <ac:grpSpMk id="3" creationId="{72A64586-99F4-4DF1-9B7F-D26478DC4626}"/>
          </ac:grpSpMkLst>
        </pc:grpChg>
        <pc:picChg chg="add mod">
          <ac:chgData name="Mark Grimes" userId="b58058b7-2ab8-4142-95e7-f7e306e81118" providerId="ADAL" clId="{3E5C2689-A1F6-4FEE-AC63-CA1C481AF235}" dt="2017-12-11T21:45:18.013" v="930" actId="164"/>
          <ac:picMkLst>
            <pc:docMk/>
            <pc:sldMk cId="2556654837" sldId="1389"/>
            <ac:picMk id="4" creationId="{AABBF866-C9A3-4214-8988-F2F326AB3286}"/>
          </ac:picMkLst>
        </pc:picChg>
        <pc:picChg chg="add mod">
          <ac:chgData name="Mark Grimes" userId="b58058b7-2ab8-4142-95e7-f7e306e81118" providerId="ADAL" clId="{3E5C2689-A1F6-4FEE-AC63-CA1C481AF235}" dt="2017-12-11T21:45:21.998" v="931" actId="1076"/>
          <ac:picMkLst>
            <pc:docMk/>
            <pc:sldMk cId="2556654837" sldId="1389"/>
            <ac:picMk id="5" creationId="{5A897313-B1BB-477F-BD16-74D9DB0BA648}"/>
          </ac:picMkLst>
        </pc:picChg>
      </pc:sldChg>
      <pc:sldChg chg="ord">
        <pc:chgData name="Mark Grimes" userId="b58058b7-2ab8-4142-95e7-f7e306e81118" providerId="ADAL" clId="{3E5C2689-A1F6-4FEE-AC63-CA1C481AF235}" dt="2017-12-20T16:55:21.060" v="1224" actId="20577"/>
        <pc:sldMkLst>
          <pc:docMk/>
          <pc:sldMk cId="3390817998" sldId="1394"/>
        </pc:sldMkLst>
      </pc:sldChg>
      <pc:sldChg chg="addSp modSp modNotesTx">
        <pc:chgData name="Mark Grimes" userId="b58058b7-2ab8-4142-95e7-f7e306e81118" providerId="ADAL" clId="{3E5C2689-A1F6-4FEE-AC63-CA1C481AF235}" dt="2017-12-20T17:09:09.623" v="1311" actId="20577"/>
        <pc:sldMkLst>
          <pc:docMk/>
          <pc:sldMk cId="3005286766" sldId="1399"/>
        </pc:sldMkLst>
        <pc:spChg chg="add mod">
          <ac:chgData name="Mark Grimes" userId="b58058b7-2ab8-4142-95e7-f7e306e81118" providerId="ADAL" clId="{3E5C2689-A1F6-4FEE-AC63-CA1C481AF235}" dt="2017-12-20T17:09:09.623" v="1311" actId="20577"/>
          <ac:spMkLst>
            <pc:docMk/>
            <pc:sldMk cId="3005286766" sldId="1399"/>
            <ac:spMk id="2" creationId="{EB903FC2-062D-4A76-9FB5-187AA1D10174}"/>
          </ac:spMkLst>
        </pc:spChg>
        <pc:spChg chg="mod">
          <ac:chgData name="Mark Grimes" userId="b58058b7-2ab8-4142-95e7-f7e306e81118" providerId="ADAL" clId="{3E5C2689-A1F6-4FEE-AC63-CA1C481AF235}" dt="2017-12-20T17:08:54.991" v="1301" actId="1076"/>
          <ac:spMkLst>
            <pc:docMk/>
            <pc:sldMk cId="3005286766" sldId="1399"/>
            <ac:spMk id="135" creationId="{00000000-0000-0000-0000-000000000000}"/>
          </ac:spMkLst>
        </pc:spChg>
      </pc:sldChg>
      <pc:sldChg chg="addSp modSp">
        <pc:chgData name="Mark Grimes" userId="b58058b7-2ab8-4142-95e7-f7e306e81118" providerId="ADAL" clId="{3E5C2689-A1F6-4FEE-AC63-CA1C481AF235}" dt="2017-12-20T17:26:43.759" v="1471" actId="20577"/>
        <pc:sldMkLst>
          <pc:docMk/>
          <pc:sldMk cId="555485380" sldId="1404"/>
        </pc:sldMkLst>
        <pc:spChg chg="mod">
          <ac:chgData name="Mark Grimes" userId="b58058b7-2ab8-4142-95e7-f7e306e81118" providerId="ADAL" clId="{3E5C2689-A1F6-4FEE-AC63-CA1C481AF235}" dt="2017-12-20T17:11:51.271" v="1390" actId="1076"/>
          <ac:spMkLst>
            <pc:docMk/>
            <pc:sldMk cId="555485380" sldId="1404"/>
            <ac:spMk id="2" creationId="{00000000-0000-0000-0000-000000000000}"/>
          </ac:spMkLst>
        </pc:spChg>
        <pc:spChg chg="mod">
          <ac:chgData name="Mark Grimes" userId="b58058b7-2ab8-4142-95e7-f7e306e81118" providerId="ADAL" clId="{3E5C2689-A1F6-4FEE-AC63-CA1C481AF235}" dt="2017-12-19T14:50:20.021" v="1074" actId="20577"/>
          <ac:spMkLst>
            <pc:docMk/>
            <pc:sldMk cId="555485380" sldId="1404"/>
            <ac:spMk id="4" creationId="{00000000-0000-0000-0000-000000000000}"/>
          </ac:spMkLst>
        </pc:spChg>
        <pc:spChg chg="add mod">
          <ac:chgData name="Mark Grimes" userId="b58058b7-2ab8-4142-95e7-f7e306e81118" providerId="ADAL" clId="{3E5C2689-A1F6-4FEE-AC63-CA1C481AF235}" dt="2017-12-20T17:26:43.759" v="1471" actId="20577"/>
          <ac:spMkLst>
            <pc:docMk/>
            <pc:sldMk cId="555485380" sldId="1404"/>
            <ac:spMk id="5" creationId="{60272994-0CDB-4CB2-839A-40CAB0565A97}"/>
          </ac:spMkLst>
        </pc:spChg>
        <pc:picChg chg="add mod">
          <ac:chgData name="Mark Grimes" userId="b58058b7-2ab8-4142-95e7-f7e306e81118" providerId="ADAL" clId="{3E5C2689-A1F6-4FEE-AC63-CA1C481AF235}" dt="2017-12-20T17:12:03.618" v="1394" actId="14100"/>
          <ac:picMkLst>
            <pc:docMk/>
            <pc:sldMk cId="555485380" sldId="1404"/>
            <ac:picMk id="6" creationId="{A261FF18-D082-49B3-AAE3-6C791FF5974B}"/>
          </ac:picMkLst>
        </pc:picChg>
      </pc:sldChg>
      <pc:sldChg chg="modSp">
        <pc:chgData name="Mark Grimes" userId="b58058b7-2ab8-4142-95e7-f7e306e81118" providerId="ADAL" clId="{3E5C2689-A1F6-4FEE-AC63-CA1C481AF235}" dt="2017-12-20T17:55:59.749" v="2265" actId="20577"/>
        <pc:sldMkLst>
          <pc:docMk/>
          <pc:sldMk cId="1964627818" sldId="1407"/>
        </pc:sldMkLst>
        <pc:graphicFrameChg chg="mod modGraphic">
          <ac:chgData name="Mark Grimes" userId="b58058b7-2ab8-4142-95e7-f7e306e81118" providerId="ADAL" clId="{3E5C2689-A1F6-4FEE-AC63-CA1C481AF235}" dt="2017-12-20T17:55:59.749" v="2265" actId="20577"/>
          <ac:graphicFrameMkLst>
            <pc:docMk/>
            <pc:sldMk cId="1964627818" sldId="1407"/>
            <ac:graphicFrameMk id="9" creationId="{00000000-0000-0000-0000-000000000000}"/>
          </ac:graphicFrameMkLst>
        </pc:graphicFrameChg>
      </pc:sldChg>
      <pc:sldChg chg="modSp">
        <pc:chgData name="Mark Grimes" userId="b58058b7-2ab8-4142-95e7-f7e306e81118" providerId="ADAL" clId="{3E5C2689-A1F6-4FEE-AC63-CA1C481AF235}" dt="2017-12-20T17:29:16.906" v="1549" actId="20577"/>
        <pc:sldMkLst>
          <pc:docMk/>
          <pc:sldMk cId="130144061" sldId="1410"/>
        </pc:sldMkLst>
        <pc:spChg chg="mod">
          <ac:chgData name="Mark Grimes" userId="b58058b7-2ab8-4142-95e7-f7e306e81118" providerId="ADAL" clId="{3E5C2689-A1F6-4FEE-AC63-CA1C481AF235}" dt="2017-12-20T17:28:56.211" v="1503" actId="20577"/>
          <ac:spMkLst>
            <pc:docMk/>
            <pc:sldMk cId="130144061" sldId="1410"/>
            <ac:spMk id="4" creationId="{00000000-0000-0000-0000-000000000000}"/>
          </ac:spMkLst>
        </pc:spChg>
        <pc:spChg chg="mod">
          <ac:chgData name="Mark Grimes" userId="b58058b7-2ab8-4142-95e7-f7e306e81118" providerId="ADAL" clId="{3E5C2689-A1F6-4FEE-AC63-CA1C481AF235}" dt="2017-12-20T17:29:16.906" v="1549" actId="20577"/>
          <ac:spMkLst>
            <pc:docMk/>
            <pc:sldMk cId="130144061" sldId="1410"/>
            <ac:spMk id="5" creationId="{00000000-0000-0000-0000-000000000000}"/>
          </ac:spMkLst>
        </pc:spChg>
      </pc:sldChg>
      <pc:sldChg chg="modSp ord">
        <pc:chgData name="Mark Grimes" userId="b58058b7-2ab8-4142-95e7-f7e306e81118" providerId="ADAL" clId="{3E5C2689-A1F6-4FEE-AC63-CA1C481AF235}" dt="2017-12-19T13:34:01.640" v="1051" actId="20577"/>
        <pc:sldMkLst>
          <pc:docMk/>
          <pc:sldMk cId="3584686058" sldId="1431"/>
        </pc:sldMkLst>
        <pc:spChg chg="mod">
          <ac:chgData name="Mark Grimes" userId="b58058b7-2ab8-4142-95e7-f7e306e81118" providerId="ADAL" clId="{3E5C2689-A1F6-4FEE-AC63-CA1C481AF235}" dt="2017-12-19T13:34:01.640" v="1051" actId="20577"/>
          <ac:spMkLst>
            <pc:docMk/>
            <pc:sldMk cId="3584686058" sldId="1431"/>
            <ac:spMk id="10" creationId="{00000000-0000-0000-0000-000000000000}"/>
          </ac:spMkLst>
        </pc:spChg>
      </pc:sldChg>
      <pc:sldChg chg="addSp delSp modSp">
        <pc:chgData name="Mark Grimes" userId="b58058b7-2ab8-4142-95e7-f7e306e81118" providerId="ADAL" clId="{3E5C2689-A1F6-4FEE-AC63-CA1C481AF235}" dt="2017-12-19T13:31:52.663" v="1047" actId="1076"/>
        <pc:sldMkLst>
          <pc:docMk/>
          <pc:sldMk cId="1129162551" sldId="1432"/>
        </pc:sldMkLst>
        <pc:spChg chg="del">
          <ac:chgData name="Mark Grimes" userId="b58058b7-2ab8-4142-95e7-f7e306e81118" providerId="ADAL" clId="{3E5C2689-A1F6-4FEE-AC63-CA1C481AF235}" dt="2017-12-19T13:31:08.524" v="1019" actId="478"/>
          <ac:spMkLst>
            <pc:docMk/>
            <pc:sldMk cId="1129162551" sldId="1432"/>
            <ac:spMk id="4" creationId="{00000000-0000-0000-0000-000000000000}"/>
          </ac:spMkLst>
        </pc:spChg>
        <pc:spChg chg="add del mod">
          <ac:chgData name="Mark Grimes" userId="b58058b7-2ab8-4142-95e7-f7e306e81118" providerId="ADAL" clId="{3E5C2689-A1F6-4FEE-AC63-CA1C481AF235}" dt="2017-12-19T13:31:12.501" v="1020" actId="478"/>
          <ac:spMkLst>
            <pc:docMk/>
            <pc:sldMk cId="1129162551" sldId="1432"/>
            <ac:spMk id="8" creationId="{61722945-A6A0-40EE-BD13-0D8C9E21D039}"/>
          </ac:spMkLst>
        </pc:spChg>
        <pc:spChg chg="mod">
          <ac:chgData name="Mark Grimes" userId="b58058b7-2ab8-4142-95e7-f7e306e81118" providerId="ADAL" clId="{3E5C2689-A1F6-4FEE-AC63-CA1C481AF235}" dt="2017-12-19T13:31:49.966" v="1046" actId="1076"/>
          <ac:spMkLst>
            <pc:docMk/>
            <pc:sldMk cId="1129162551" sldId="1432"/>
            <ac:spMk id="16" creationId="{00000000-0000-0000-0000-000000000000}"/>
          </ac:spMkLst>
        </pc:spChg>
        <pc:grpChg chg="del">
          <ac:chgData name="Mark Grimes" userId="b58058b7-2ab8-4142-95e7-f7e306e81118" providerId="ADAL" clId="{3E5C2689-A1F6-4FEE-AC63-CA1C481AF235}" dt="2017-12-19T13:30:38.895" v="1016" actId="165"/>
          <ac:grpSpMkLst>
            <pc:docMk/>
            <pc:sldMk cId="1129162551" sldId="1432"/>
            <ac:grpSpMk id="7" creationId="{00000000-0000-0000-0000-000000000000}"/>
          </ac:grpSpMkLst>
        </pc:grpChg>
        <pc:picChg chg="del mod topLvl">
          <ac:chgData name="Mark Grimes" userId="b58058b7-2ab8-4142-95e7-f7e306e81118" providerId="ADAL" clId="{3E5C2689-A1F6-4FEE-AC63-CA1C481AF235}" dt="2017-12-19T13:31:05.160" v="1018" actId="478"/>
          <ac:picMkLst>
            <pc:docMk/>
            <pc:sldMk cId="1129162551" sldId="1432"/>
            <ac:picMk id="13" creationId="{00000000-0000-0000-0000-000000000000}"/>
          </ac:picMkLst>
        </pc:picChg>
        <pc:picChg chg="mod topLvl">
          <ac:chgData name="Mark Grimes" userId="b58058b7-2ab8-4142-95e7-f7e306e81118" providerId="ADAL" clId="{3E5C2689-A1F6-4FEE-AC63-CA1C481AF235}" dt="2017-12-19T13:31:52.663" v="1047" actId="1076"/>
          <ac:picMkLst>
            <pc:docMk/>
            <pc:sldMk cId="1129162551" sldId="1432"/>
            <ac:picMk id="14" creationId="{00000000-0000-0000-0000-000000000000}"/>
          </ac:picMkLst>
        </pc:picChg>
      </pc:sldChg>
      <pc:sldChg chg="addSp modSp ord modNotesTx">
        <pc:chgData name="Mark Grimes" userId="b58058b7-2ab8-4142-95e7-f7e306e81118" providerId="ADAL" clId="{3E5C2689-A1F6-4FEE-AC63-CA1C481AF235}" dt="2017-12-21T03:46:01.092" v="2298" actId="20577"/>
        <pc:sldMkLst>
          <pc:docMk/>
          <pc:sldMk cId="398467333" sldId="1434"/>
        </pc:sldMkLst>
        <pc:spChg chg="add mod">
          <ac:chgData name="Mark Grimes" userId="b58058b7-2ab8-4142-95e7-f7e306e81118" providerId="ADAL" clId="{3E5C2689-A1F6-4FEE-AC63-CA1C481AF235}" dt="2017-12-21T03:46:01.092" v="2298" actId="20577"/>
          <ac:spMkLst>
            <pc:docMk/>
            <pc:sldMk cId="398467333" sldId="1434"/>
            <ac:spMk id="2" creationId="{A461B76F-F040-4C8E-ABC3-B2BE96752BCD}"/>
          </ac:spMkLst>
        </pc:spChg>
      </pc:sldChg>
      <pc:sldChg chg="ord">
        <pc:chgData name="Mark Grimes" userId="b58058b7-2ab8-4142-95e7-f7e306e81118" providerId="ADAL" clId="{3E5C2689-A1F6-4FEE-AC63-CA1C481AF235}" dt="2017-12-19T13:35:16.488" v="1052" actId="20577"/>
        <pc:sldMkLst>
          <pc:docMk/>
          <pc:sldMk cId="2574747814" sldId="1459"/>
        </pc:sldMkLst>
      </pc:sldChg>
      <pc:sldChg chg="ord">
        <pc:chgData name="Mark Grimes" userId="b58058b7-2ab8-4142-95e7-f7e306e81118" providerId="ADAL" clId="{3E5C2689-A1F6-4FEE-AC63-CA1C481AF235}" dt="2017-12-19T13:35:28.435" v="1053" actId="20577"/>
        <pc:sldMkLst>
          <pc:docMk/>
          <pc:sldMk cId="133059806" sldId="1475"/>
        </pc:sldMkLst>
      </pc:sldChg>
      <pc:sldChg chg="modSp add">
        <pc:chgData name="Mark Grimes" userId="b58058b7-2ab8-4142-95e7-f7e306e81118" providerId="ADAL" clId="{3E5C2689-A1F6-4FEE-AC63-CA1C481AF235}" dt="2017-12-11T20:49:02.041" v="463" actId="20577"/>
        <pc:sldMkLst>
          <pc:docMk/>
          <pc:sldMk cId="127178035" sldId="1484"/>
        </pc:sldMkLst>
        <pc:spChg chg="mod">
          <ac:chgData name="Mark Grimes" userId="b58058b7-2ab8-4142-95e7-f7e306e81118" providerId="ADAL" clId="{3E5C2689-A1F6-4FEE-AC63-CA1C481AF235}" dt="2017-12-11T20:47:12.607" v="70" actId="20577"/>
          <ac:spMkLst>
            <pc:docMk/>
            <pc:sldMk cId="127178035" sldId="1484"/>
            <ac:spMk id="4" creationId="{00000000-0000-0000-0000-000000000000}"/>
          </ac:spMkLst>
        </pc:spChg>
        <pc:spChg chg="mod">
          <ac:chgData name="Mark Grimes" userId="b58058b7-2ab8-4142-95e7-f7e306e81118" providerId="ADAL" clId="{3E5C2689-A1F6-4FEE-AC63-CA1C481AF235}" dt="2017-12-11T20:49:02.041" v="463" actId="20577"/>
          <ac:spMkLst>
            <pc:docMk/>
            <pc:sldMk cId="127178035" sldId="1484"/>
            <ac:spMk id="5" creationId="{00000000-0000-0000-0000-000000000000}"/>
          </ac:spMkLst>
        </pc:spChg>
      </pc:sldChg>
      <pc:sldChg chg="modSp add">
        <pc:chgData name="Mark Grimes" userId="b58058b7-2ab8-4142-95e7-f7e306e81118" providerId="ADAL" clId="{3E5C2689-A1F6-4FEE-AC63-CA1C481AF235}" dt="2017-12-11T21:47:11.360" v="1013" actId="20577"/>
        <pc:sldMkLst>
          <pc:docMk/>
          <pc:sldMk cId="3746460753" sldId="1485"/>
        </pc:sldMkLst>
        <pc:spChg chg="mod">
          <ac:chgData name="Mark Grimes" userId="b58058b7-2ab8-4142-95e7-f7e306e81118" providerId="ADAL" clId="{3E5C2689-A1F6-4FEE-AC63-CA1C481AF235}" dt="2017-12-11T20:49:36.845" v="512" actId="20577"/>
          <ac:spMkLst>
            <pc:docMk/>
            <pc:sldMk cId="3746460753" sldId="1485"/>
            <ac:spMk id="3" creationId="{00000000-0000-0000-0000-000000000000}"/>
          </ac:spMkLst>
        </pc:spChg>
        <pc:spChg chg="mod">
          <ac:chgData name="Mark Grimes" userId="b58058b7-2ab8-4142-95e7-f7e306e81118" providerId="ADAL" clId="{3E5C2689-A1F6-4FEE-AC63-CA1C481AF235}" dt="2017-12-11T21:47:11.360" v="1013" actId="20577"/>
          <ac:spMkLst>
            <pc:docMk/>
            <pc:sldMk cId="3746460753" sldId="1485"/>
            <ac:spMk id="4" creationId="{00000000-0000-0000-0000-000000000000}"/>
          </ac:spMkLst>
        </pc:spChg>
      </pc:sldChg>
      <pc:sldChg chg="add">
        <pc:chgData name="Mark Grimes" userId="b58058b7-2ab8-4142-95e7-f7e306e81118" providerId="ADAL" clId="{3E5C2689-A1F6-4FEE-AC63-CA1C481AF235}" dt="2017-12-20T17:05:31.948" v="1225" actId="20577"/>
        <pc:sldMkLst>
          <pc:docMk/>
          <pc:sldMk cId="632819556" sldId="1486"/>
        </pc:sldMkLst>
      </pc:sldChg>
      <pc:sldChg chg="add">
        <pc:chgData name="Mark Grimes" userId="b58058b7-2ab8-4142-95e7-f7e306e81118" providerId="ADAL" clId="{3E5C2689-A1F6-4FEE-AC63-CA1C481AF235}" dt="2017-12-20T17:05:31.948" v="1225" actId="20577"/>
        <pc:sldMkLst>
          <pc:docMk/>
          <pc:sldMk cId="2809799142" sldId="1489"/>
        </pc:sldMkLst>
      </pc:sldChg>
      <pc:sldChg chg="add">
        <pc:chgData name="Mark Grimes" userId="b58058b7-2ab8-4142-95e7-f7e306e81118" providerId="ADAL" clId="{3E5C2689-A1F6-4FEE-AC63-CA1C481AF235}" dt="2017-12-20T17:05:31.948" v="1225" actId="20577"/>
        <pc:sldMkLst>
          <pc:docMk/>
          <pc:sldMk cId="1050527603" sldId="1490"/>
        </pc:sldMkLst>
      </pc:sldChg>
      <pc:sldChg chg="add">
        <pc:chgData name="Mark Grimes" userId="b58058b7-2ab8-4142-95e7-f7e306e81118" providerId="ADAL" clId="{3E5C2689-A1F6-4FEE-AC63-CA1C481AF235}" dt="2017-12-20T17:05:31.948" v="1225" actId="20577"/>
        <pc:sldMkLst>
          <pc:docMk/>
          <pc:sldMk cId="2436722666" sldId="1491"/>
        </pc:sldMkLst>
      </pc:sldChg>
      <pc:sldChg chg="addSp delSp modSp add modNotesTx">
        <pc:chgData name="Mark Grimes" userId="b58058b7-2ab8-4142-95e7-f7e306e81118" providerId="ADAL" clId="{3E5C2689-A1F6-4FEE-AC63-CA1C481AF235}" dt="2017-12-20T17:51:07.908" v="2234" actId="404"/>
        <pc:sldMkLst>
          <pc:docMk/>
          <pc:sldMk cId="3392187401" sldId="1492"/>
        </pc:sldMkLst>
        <pc:spChg chg="mod">
          <ac:chgData name="Mark Grimes" userId="b58058b7-2ab8-4142-95e7-f7e306e81118" providerId="ADAL" clId="{3E5C2689-A1F6-4FEE-AC63-CA1C481AF235}" dt="2017-12-20T17:32:09.845" v="1574" actId="6549"/>
          <ac:spMkLst>
            <pc:docMk/>
            <pc:sldMk cId="3392187401" sldId="1492"/>
            <ac:spMk id="2" creationId="{64629B07-4E2C-41A9-B13F-1494D3C7F360}"/>
          </ac:spMkLst>
        </pc:spChg>
        <pc:spChg chg="del">
          <ac:chgData name="Mark Grimes" userId="b58058b7-2ab8-4142-95e7-f7e306e81118" providerId="ADAL" clId="{3E5C2689-A1F6-4FEE-AC63-CA1C481AF235}" dt="2017-12-20T17:32:16.239" v="1575" actId="478"/>
          <ac:spMkLst>
            <pc:docMk/>
            <pc:sldMk cId="3392187401" sldId="1492"/>
            <ac:spMk id="6" creationId="{50A5419B-A699-4CA7-861A-1905E57C6834}"/>
          </ac:spMkLst>
        </pc:spChg>
        <pc:spChg chg="add mod">
          <ac:chgData name="Mark Grimes" userId="b58058b7-2ab8-4142-95e7-f7e306e81118" providerId="ADAL" clId="{3E5C2689-A1F6-4FEE-AC63-CA1C481AF235}" dt="2017-12-20T17:34:56.335" v="1615" actId="14100"/>
          <ac:spMkLst>
            <pc:docMk/>
            <pc:sldMk cId="3392187401" sldId="1492"/>
            <ac:spMk id="7" creationId="{7F33BA0D-C292-45B0-AE43-030FFDB14DBD}"/>
          </ac:spMkLst>
        </pc:spChg>
        <pc:spChg chg="add mod">
          <ac:chgData name="Mark Grimes" userId="b58058b7-2ab8-4142-95e7-f7e306e81118" providerId="ADAL" clId="{3E5C2689-A1F6-4FEE-AC63-CA1C481AF235}" dt="2017-12-20T17:35:19.601" v="1617" actId="1076"/>
          <ac:spMkLst>
            <pc:docMk/>
            <pc:sldMk cId="3392187401" sldId="1492"/>
            <ac:spMk id="8" creationId="{540C8BC4-8242-4F54-8D58-9202EBEA8603}"/>
          </ac:spMkLst>
        </pc:spChg>
        <pc:spChg chg="mod">
          <ac:chgData name="Mark Grimes" userId="b58058b7-2ab8-4142-95e7-f7e306e81118" providerId="ADAL" clId="{3E5C2689-A1F6-4FEE-AC63-CA1C481AF235}" dt="2017-12-20T17:51:07.908" v="2234" actId="404"/>
          <ac:spMkLst>
            <pc:docMk/>
            <pc:sldMk cId="3392187401" sldId="1492"/>
            <ac:spMk id="9" creationId="{00000000-0000-0000-0000-000000000000}"/>
          </ac:spMkLst>
        </pc:spChg>
        <pc:spChg chg="mod">
          <ac:chgData name="Mark Grimes" userId="b58058b7-2ab8-4142-95e7-f7e306e81118" providerId="ADAL" clId="{3E5C2689-A1F6-4FEE-AC63-CA1C481AF235}" dt="2017-12-20T17:30:13.920" v="1573" actId="20577"/>
          <ac:spMkLst>
            <pc:docMk/>
            <pc:sldMk cId="3392187401" sldId="1492"/>
            <ac:spMk id="10" creationId="{00000000-0000-0000-0000-000000000000}"/>
          </ac:spMkLst>
        </pc:spChg>
        <pc:grpChg chg="del">
          <ac:chgData name="Mark Grimes" userId="b58058b7-2ab8-4142-95e7-f7e306e81118" providerId="ADAL" clId="{3E5C2689-A1F6-4FEE-AC63-CA1C481AF235}" dt="2017-12-20T17:32:16.239" v="1575" actId="478"/>
          <ac:grpSpMkLst>
            <pc:docMk/>
            <pc:sldMk cId="3392187401" sldId="1492"/>
            <ac:grpSpMk id="3" creationId="{72A64586-99F4-4DF1-9B7F-D26478DC4626}"/>
          </ac:grpSpMkLst>
        </pc:grpChg>
        <pc:picChg chg="del">
          <ac:chgData name="Mark Grimes" userId="b58058b7-2ab8-4142-95e7-f7e306e81118" providerId="ADAL" clId="{3E5C2689-A1F6-4FEE-AC63-CA1C481AF235}" dt="2017-12-20T17:32:16.239" v="1575" actId="478"/>
          <ac:picMkLst>
            <pc:docMk/>
            <pc:sldMk cId="3392187401" sldId="1492"/>
            <ac:picMk id="5" creationId="{5A897313-B1BB-477F-BD16-74D9DB0BA648}"/>
          </ac:picMkLst>
        </pc:picChg>
        <pc:picChg chg="add mod">
          <ac:chgData name="Mark Grimes" userId="b58058b7-2ab8-4142-95e7-f7e306e81118" providerId="ADAL" clId="{3E5C2689-A1F6-4FEE-AC63-CA1C481AF235}" dt="2017-12-20T17:44:05.199" v="1871" actId="1076"/>
          <ac:picMkLst>
            <pc:docMk/>
            <pc:sldMk cId="3392187401" sldId="1492"/>
            <ac:picMk id="12" creationId="{B42B58AA-22EF-444F-A788-BCC1F83B8DF4}"/>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4" dt="2016-12-12T13:19:12.269" idx="1">
    <p:pos x="10" y="10"/>
    <p:text>Was debating on including this at the end, as a summary of putting it all together?  Or else, place at the beginning, to only cover at a high level, to then dive deeper into the workshop on each topci?</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004B98-E6E1-4833-89C4-BF2E327CDF94}"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F4666DA4-2EA9-444F-AEB3-857E4D3894D5}">
      <dgm:prSet phldrT="[Text]"/>
      <dgm:spPr/>
      <dgm:t>
        <a:bodyPr/>
        <a:lstStyle/>
        <a:p>
          <a:r>
            <a:rPr lang="en-US" dirty="0"/>
            <a:t>Owner</a:t>
          </a:r>
        </a:p>
      </dgm:t>
    </dgm:pt>
    <dgm:pt modelId="{8D8EE7D9-2291-4904-81B9-87A016CE04E4}" type="parTrans" cxnId="{41616454-8138-443D-A598-4F52BD6B82B0}">
      <dgm:prSet/>
      <dgm:spPr/>
      <dgm:t>
        <a:bodyPr/>
        <a:lstStyle/>
        <a:p>
          <a:endParaRPr lang="en-US"/>
        </a:p>
      </dgm:t>
    </dgm:pt>
    <dgm:pt modelId="{1040B4BD-15EA-403C-928C-C81B58D8556E}" type="sibTrans" cxnId="{41616454-8138-443D-A598-4F52BD6B82B0}">
      <dgm:prSet/>
      <dgm:spPr/>
      <dgm:t>
        <a:bodyPr/>
        <a:lstStyle/>
        <a:p>
          <a:endParaRPr lang="en-US"/>
        </a:p>
      </dgm:t>
    </dgm:pt>
    <dgm:pt modelId="{098CA321-A8C9-4055-82F0-2C6CFDCA526A}">
      <dgm:prSet phldrT="[Text]"/>
      <dgm:spPr/>
      <dgm:t>
        <a:bodyPr/>
        <a:lstStyle/>
        <a:p>
          <a:r>
            <a:rPr lang="en-US" dirty="0"/>
            <a:t>Can perform all management operations for a resource and its child resources including access management and granting access to others.</a:t>
          </a:r>
        </a:p>
      </dgm:t>
    </dgm:pt>
    <dgm:pt modelId="{4DD7A632-663B-4A00-98F6-7461FF428D55}" type="parTrans" cxnId="{69C6E51E-9C43-4030-AD3C-1CFCEF8E59AE}">
      <dgm:prSet/>
      <dgm:spPr/>
      <dgm:t>
        <a:bodyPr/>
        <a:lstStyle/>
        <a:p>
          <a:endParaRPr lang="en-US"/>
        </a:p>
      </dgm:t>
    </dgm:pt>
    <dgm:pt modelId="{81196BE1-C9CD-4F11-8C14-20D601A4D264}" type="sibTrans" cxnId="{69C6E51E-9C43-4030-AD3C-1CFCEF8E59AE}">
      <dgm:prSet/>
      <dgm:spPr/>
      <dgm:t>
        <a:bodyPr/>
        <a:lstStyle/>
        <a:p>
          <a:endParaRPr lang="en-US"/>
        </a:p>
      </dgm:t>
    </dgm:pt>
    <dgm:pt modelId="{47D3C7F2-02BD-4348-9343-EA01C47A957E}">
      <dgm:prSet phldrT="[Text]"/>
      <dgm:spPr/>
      <dgm:t>
        <a:bodyPr/>
        <a:lstStyle/>
        <a:p>
          <a:r>
            <a:rPr lang="en-US" dirty="0"/>
            <a:t>Contributor</a:t>
          </a:r>
        </a:p>
      </dgm:t>
    </dgm:pt>
    <dgm:pt modelId="{570D69B4-00F4-4393-896A-BD416E421775}" type="parTrans" cxnId="{D1E62090-FBBC-4FA6-BA4F-9AD2975D2908}">
      <dgm:prSet/>
      <dgm:spPr/>
      <dgm:t>
        <a:bodyPr/>
        <a:lstStyle/>
        <a:p>
          <a:endParaRPr lang="en-US"/>
        </a:p>
      </dgm:t>
    </dgm:pt>
    <dgm:pt modelId="{F63FC4A4-CCBB-4B95-8BD4-4D95DA691301}" type="sibTrans" cxnId="{D1E62090-FBBC-4FA6-BA4F-9AD2975D2908}">
      <dgm:prSet/>
      <dgm:spPr/>
      <dgm:t>
        <a:bodyPr/>
        <a:lstStyle/>
        <a:p>
          <a:endParaRPr lang="en-US"/>
        </a:p>
      </dgm:t>
    </dgm:pt>
    <dgm:pt modelId="{E5A0FE00-A3FB-4730-A4C3-DC4D0F452BCF}">
      <dgm:prSet phldrT="[Text]"/>
      <dgm:spPr/>
      <dgm:t>
        <a:bodyPr/>
        <a:lstStyle/>
        <a:p>
          <a:r>
            <a:rPr lang="en-US" dirty="0"/>
            <a:t>Can perform all management operations for a resource including create and delete resources. </a:t>
          </a:r>
          <a:br>
            <a:rPr lang="en-US" dirty="0"/>
          </a:br>
          <a:r>
            <a:rPr lang="en-US" dirty="0"/>
            <a:t>A contributor cannot grant access to other.</a:t>
          </a:r>
        </a:p>
      </dgm:t>
    </dgm:pt>
    <dgm:pt modelId="{3E0A7069-CA3A-4CD4-8F4B-86852B654BE0}" type="parTrans" cxnId="{AA02B632-98C9-4D3B-B918-76013204FCE8}">
      <dgm:prSet/>
      <dgm:spPr/>
      <dgm:t>
        <a:bodyPr/>
        <a:lstStyle/>
        <a:p>
          <a:endParaRPr lang="en-US"/>
        </a:p>
      </dgm:t>
    </dgm:pt>
    <dgm:pt modelId="{389A5474-9AE6-4E31-885F-8B93AFAEA2FF}" type="sibTrans" cxnId="{AA02B632-98C9-4D3B-B918-76013204FCE8}">
      <dgm:prSet/>
      <dgm:spPr/>
      <dgm:t>
        <a:bodyPr/>
        <a:lstStyle/>
        <a:p>
          <a:endParaRPr lang="en-US"/>
        </a:p>
      </dgm:t>
    </dgm:pt>
    <dgm:pt modelId="{D045E789-1A34-4F59-B413-7097C0444B3B}">
      <dgm:prSet phldrT="[Text]"/>
      <dgm:spPr/>
      <dgm:t>
        <a:bodyPr/>
        <a:lstStyle/>
        <a:p>
          <a:r>
            <a:rPr lang="en-US" dirty="0"/>
            <a:t>Reader</a:t>
          </a:r>
        </a:p>
      </dgm:t>
    </dgm:pt>
    <dgm:pt modelId="{AFF3DC7D-9F3B-495C-82D0-863D2DB539DA}" type="parTrans" cxnId="{7DDD1307-B78B-4CE7-8326-5D4803862C7E}">
      <dgm:prSet/>
      <dgm:spPr/>
      <dgm:t>
        <a:bodyPr/>
        <a:lstStyle/>
        <a:p>
          <a:endParaRPr lang="en-US"/>
        </a:p>
      </dgm:t>
    </dgm:pt>
    <dgm:pt modelId="{3807B3D1-9E69-42BA-8312-5DBFF30642F9}" type="sibTrans" cxnId="{7DDD1307-B78B-4CE7-8326-5D4803862C7E}">
      <dgm:prSet/>
      <dgm:spPr/>
      <dgm:t>
        <a:bodyPr/>
        <a:lstStyle/>
        <a:p>
          <a:endParaRPr lang="en-US"/>
        </a:p>
      </dgm:t>
    </dgm:pt>
    <dgm:pt modelId="{E32B6046-3D2D-46E4-9D41-C9AFAB84A7A6}">
      <dgm:prSet phldrT="[Text]"/>
      <dgm:spPr/>
      <dgm:t>
        <a:bodyPr/>
        <a:lstStyle/>
        <a:p>
          <a:r>
            <a:rPr lang="en-US" dirty="0"/>
            <a:t>Has read-only access to a resource and its child resources. A reader cannot read secrets.</a:t>
          </a:r>
        </a:p>
      </dgm:t>
    </dgm:pt>
    <dgm:pt modelId="{29AA90A5-354C-4B75-B175-EF93B6D7899E}" type="parTrans" cxnId="{ED3986B0-FC9B-4010-A34E-4EF9C5E59180}">
      <dgm:prSet/>
      <dgm:spPr/>
      <dgm:t>
        <a:bodyPr/>
        <a:lstStyle/>
        <a:p>
          <a:endParaRPr lang="en-US"/>
        </a:p>
      </dgm:t>
    </dgm:pt>
    <dgm:pt modelId="{417FED98-8A07-44FA-80EE-B9AF25B96E41}" type="sibTrans" cxnId="{ED3986B0-FC9B-4010-A34E-4EF9C5E59180}">
      <dgm:prSet/>
      <dgm:spPr/>
      <dgm:t>
        <a:bodyPr/>
        <a:lstStyle/>
        <a:p>
          <a:endParaRPr lang="en-US"/>
        </a:p>
      </dgm:t>
    </dgm:pt>
    <dgm:pt modelId="{26EB68F3-BE31-43E9-B630-888D1976C792}" type="pres">
      <dgm:prSet presAssocID="{FC004B98-E6E1-4833-89C4-BF2E327CDF94}" presName="linearFlow" presStyleCnt="0">
        <dgm:presLayoutVars>
          <dgm:dir/>
          <dgm:animLvl val="lvl"/>
          <dgm:resizeHandles val="exact"/>
        </dgm:presLayoutVars>
      </dgm:prSet>
      <dgm:spPr/>
    </dgm:pt>
    <dgm:pt modelId="{FF0FD548-F668-4996-B303-B6259773469B}" type="pres">
      <dgm:prSet presAssocID="{F4666DA4-2EA9-444F-AEB3-857E4D3894D5}" presName="composite" presStyleCnt="0"/>
      <dgm:spPr/>
    </dgm:pt>
    <dgm:pt modelId="{6FB27D7A-0FB1-4ABC-9667-9A44708F74EA}" type="pres">
      <dgm:prSet presAssocID="{F4666DA4-2EA9-444F-AEB3-857E4D3894D5}" presName="parentText" presStyleLbl="alignNode1" presStyleIdx="0" presStyleCnt="3">
        <dgm:presLayoutVars>
          <dgm:chMax val="1"/>
          <dgm:bulletEnabled val="1"/>
        </dgm:presLayoutVars>
      </dgm:prSet>
      <dgm:spPr/>
    </dgm:pt>
    <dgm:pt modelId="{12923025-AE3B-40AF-B1D2-E78836227FD8}" type="pres">
      <dgm:prSet presAssocID="{F4666DA4-2EA9-444F-AEB3-857E4D3894D5}" presName="descendantText" presStyleLbl="alignAcc1" presStyleIdx="0" presStyleCnt="3">
        <dgm:presLayoutVars>
          <dgm:bulletEnabled val="1"/>
        </dgm:presLayoutVars>
      </dgm:prSet>
      <dgm:spPr/>
    </dgm:pt>
    <dgm:pt modelId="{897E390C-B751-4E24-BC70-DB039384F034}" type="pres">
      <dgm:prSet presAssocID="{1040B4BD-15EA-403C-928C-C81B58D8556E}" presName="sp" presStyleCnt="0"/>
      <dgm:spPr/>
    </dgm:pt>
    <dgm:pt modelId="{7D4F6C0F-2C55-46E9-9011-07B662026041}" type="pres">
      <dgm:prSet presAssocID="{47D3C7F2-02BD-4348-9343-EA01C47A957E}" presName="composite" presStyleCnt="0"/>
      <dgm:spPr/>
    </dgm:pt>
    <dgm:pt modelId="{DFA55E7A-D3B2-4BF1-96AB-BABCAD2B3D69}" type="pres">
      <dgm:prSet presAssocID="{47D3C7F2-02BD-4348-9343-EA01C47A957E}" presName="parentText" presStyleLbl="alignNode1" presStyleIdx="1" presStyleCnt="3">
        <dgm:presLayoutVars>
          <dgm:chMax val="1"/>
          <dgm:bulletEnabled val="1"/>
        </dgm:presLayoutVars>
      </dgm:prSet>
      <dgm:spPr/>
    </dgm:pt>
    <dgm:pt modelId="{1910F92D-45ED-4648-951A-0B47B09C495B}" type="pres">
      <dgm:prSet presAssocID="{47D3C7F2-02BD-4348-9343-EA01C47A957E}" presName="descendantText" presStyleLbl="alignAcc1" presStyleIdx="1" presStyleCnt="3">
        <dgm:presLayoutVars>
          <dgm:bulletEnabled val="1"/>
        </dgm:presLayoutVars>
      </dgm:prSet>
      <dgm:spPr/>
    </dgm:pt>
    <dgm:pt modelId="{4203E78F-B859-4CBE-AA69-7B950C795C3B}" type="pres">
      <dgm:prSet presAssocID="{F63FC4A4-CCBB-4B95-8BD4-4D95DA691301}" presName="sp" presStyleCnt="0"/>
      <dgm:spPr/>
    </dgm:pt>
    <dgm:pt modelId="{FC399805-47F7-4662-99D2-A8F9D6B05339}" type="pres">
      <dgm:prSet presAssocID="{D045E789-1A34-4F59-B413-7097C0444B3B}" presName="composite" presStyleCnt="0"/>
      <dgm:spPr/>
    </dgm:pt>
    <dgm:pt modelId="{B65AE470-89C8-40AB-8C4E-74DF3082D5DB}" type="pres">
      <dgm:prSet presAssocID="{D045E789-1A34-4F59-B413-7097C0444B3B}" presName="parentText" presStyleLbl="alignNode1" presStyleIdx="2" presStyleCnt="3">
        <dgm:presLayoutVars>
          <dgm:chMax val="1"/>
          <dgm:bulletEnabled val="1"/>
        </dgm:presLayoutVars>
      </dgm:prSet>
      <dgm:spPr/>
    </dgm:pt>
    <dgm:pt modelId="{318D6716-B916-46A1-95E7-58B4DF5345D4}" type="pres">
      <dgm:prSet presAssocID="{D045E789-1A34-4F59-B413-7097C0444B3B}" presName="descendantText" presStyleLbl="alignAcc1" presStyleIdx="2" presStyleCnt="3">
        <dgm:presLayoutVars>
          <dgm:bulletEnabled val="1"/>
        </dgm:presLayoutVars>
      </dgm:prSet>
      <dgm:spPr/>
    </dgm:pt>
  </dgm:ptLst>
  <dgm:cxnLst>
    <dgm:cxn modelId="{7DDD1307-B78B-4CE7-8326-5D4803862C7E}" srcId="{FC004B98-E6E1-4833-89C4-BF2E327CDF94}" destId="{D045E789-1A34-4F59-B413-7097C0444B3B}" srcOrd="2" destOrd="0" parTransId="{AFF3DC7D-9F3B-495C-82D0-863D2DB539DA}" sibTransId="{3807B3D1-9E69-42BA-8312-5DBFF30642F9}"/>
    <dgm:cxn modelId="{69C6E51E-9C43-4030-AD3C-1CFCEF8E59AE}" srcId="{F4666DA4-2EA9-444F-AEB3-857E4D3894D5}" destId="{098CA321-A8C9-4055-82F0-2C6CFDCA526A}" srcOrd="0" destOrd="0" parTransId="{4DD7A632-663B-4A00-98F6-7461FF428D55}" sibTransId="{81196BE1-C9CD-4F11-8C14-20D601A4D264}"/>
    <dgm:cxn modelId="{AA02B632-98C9-4D3B-B918-76013204FCE8}" srcId="{47D3C7F2-02BD-4348-9343-EA01C47A957E}" destId="{E5A0FE00-A3FB-4730-A4C3-DC4D0F452BCF}" srcOrd="0" destOrd="0" parTransId="{3E0A7069-CA3A-4CD4-8F4B-86852B654BE0}" sibTransId="{389A5474-9AE6-4E31-885F-8B93AFAEA2FF}"/>
    <dgm:cxn modelId="{1063DB38-767D-40A1-9D61-7FB6D10DCDF8}" type="presOf" srcId="{D045E789-1A34-4F59-B413-7097C0444B3B}" destId="{B65AE470-89C8-40AB-8C4E-74DF3082D5DB}" srcOrd="0" destOrd="0" presId="urn:microsoft.com/office/officeart/2005/8/layout/chevron2"/>
    <dgm:cxn modelId="{EDC2FB64-B8D4-4E75-86CC-73555737DFA9}" type="presOf" srcId="{E5A0FE00-A3FB-4730-A4C3-DC4D0F452BCF}" destId="{1910F92D-45ED-4648-951A-0B47B09C495B}" srcOrd="0" destOrd="0" presId="urn:microsoft.com/office/officeart/2005/8/layout/chevron2"/>
    <dgm:cxn modelId="{12CB7353-CF41-445E-99D9-C8F7B7257B4D}" type="presOf" srcId="{E32B6046-3D2D-46E4-9D41-C9AFAB84A7A6}" destId="{318D6716-B916-46A1-95E7-58B4DF5345D4}" srcOrd="0" destOrd="0" presId="urn:microsoft.com/office/officeart/2005/8/layout/chevron2"/>
    <dgm:cxn modelId="{41616454-8138-443D-A598-4F52BD6B82B0}" srcId="{FC004B98-E6E1-4833-89C4-BF2E327CDF94}" destId="{F4666DA4-2EA9-444F-AEB3-857E4D3894D5}" srcOrd="0" destOrd="0" parTransId="{8D8EE7D9-2291-4904-81B9-87A016CE04E4}" sibTransId="{1040B4BD-15EA-403C-928C-C81B58D8556E}"/>
    <dgm:cxn modelId="{D1E62090-FBBC-4FA6-BA4F-9AD2975D2908}" srcId="{FC004B98-E6E1-4833-89C4-BF2E327CDF94}" destId="{47D3C7F2-02BD-4348-9343-EA01C47A957E}" srcOrd="1" destOrd="0" parTransId="{570D69B4-00F4-4393-896A-BD416E421775}" sibTransId="{F63FC4A4-CCBB-4B95-8BD4-4D95DA691301}"/>
    <dgm:cxn modelId="{C4320BA5-E0DD-448D-A21A-551595D42E8F}" type="presOf" srcId="{47D3C7F2-02BD-4348-9343-EA01C47A957E}" destId="{DFA55E7A-D3B2-4BF1-96AB-BABCAD2B3D69}" srcOrd="0" destOrd="0" presId="urn:microsoft.com/office/officeart/2005/8/layout/chevron2"/>
    <dgm:cxn modelId="{9070BDA9-0E2F-4CF1-BC64-7281A3179D41}" type="presOf" srcId="{F4666DA4-2EA9-444F-AEB3-857E4D3894D5}" destId="{6FB27D7A-0FB1-4ABC-9667-9A44708F74EA}" srcOrd="0" destOrd="0" presId="urn:microsoft.com/office/officeart/2005/8/layout/chevron2"/>
    <dgm:cxn modelId="{ED3986B0-FC9B-4010-A34E-4EF9C5E59180}" srcId="{D045E789-1A34-4F59-B413-7097C0444B3B}" destId="{E32B6046-3D2D-46E4-9D41-C9AFAB84A7A6}" srcOrd="0" destOrd="0" parTransId="{29AA90A5-354C-4B75-B175-EF93B6D7899E}" sibTransId="{417FED98-8A07-44FA-80EE-B9AF25B96E41}"/>
    <dgm:cxn modelId="{2FC967B7-3EFE-400C-83F7-3C41E70C9089}" type="presOf" srcId="{098CA321-A8C9-4055-82F0-2C6CFDCA526A}" destId="{12923025-AE3B-40AF-B1D2-E78836227FD8}" srcOrd="0" destOrd="0" presId="urn:microsoft.com/office/officeart/2005/8/layout/chevron2"/>
    <dgm:cxn modelId="{4467E8BF-EDA6-4999-AB84-75D191958EDC}" type="presOf" srcId="{FC004B98-E6E1-4833-89C4-BF2E327CDF94}" destId="{26EB68F3-BE31-43E9-B630-888D1976C792}" srcOrd="0" destOrd="0" presId="urn:microsoft.com/office/officeart/2005/8/layout/chevron2"/>
    <dgm:cxn modelId="{E7299C2D-BB65-42CF-A735-75DE91B89779}" type="presParOf" srcId="{26EB68F3-BE31-43E9-B630-888D1976C792}" destId="{FF0FD548-F668-4996-B303-B6259773469B}" srcOrd="0" destOrd="0" presId="urn:microsoft.com/office/officeart/2005/8/layout/chevron2"/>
    <dgm:cxn modelId="{55A806D6-85C9-4B1F-89A1-3FED9690120F}" type="presParOf" srcId="{FF0FD548-F668-4996-B303-B6259773469B}" destId="{6FB27D7A-0FB1-4ABC-9667-9A44708F74EA}" srcOrd="0" destOrd="0" presId="urn:microsoft.com/office/officeart/2005/8/layout/chevron2"/>
    <dgm:cxn modelId="{26409A80-6151-4AE2-9780-A138B692DAFF}" type="presParOf" srcId="{FF0FD548-F668-4996-B303-B6259773469B}" destId="{12923025-AE3B-40AF-B1D2-E78836227FD8}" srcOrd="1" destOrd="0" presId="urn:microsoft.com/office/officeart/2005/8/layout/chevron2"/>
    <dgm:cxn modelId="{66775872-CAC6-4D1A-8AD3-E9287FB3A7E9}" type="presParOf" srcId="{26EB68F3-BE31-43E9-B630-888D1976C792}" destId="{897E390C-B751-4E24-BC70-DB039384F034}" srcOrd="1" destOrd="0" presId="urn:microsoft.com/office/officeart/2005/8/layout/chevron2"/>
    <dgm:cxn modelId="{BA6446E7-45BD-4789-9DEB-758995DFA849}" type="presParOf" srcId="{26EB68F3-BE31-43E9-B630-888D1976C792}" destId="{7D4F6C0F-2C55-46E9-9011-07B662026041}" srcOrd="2" destOrd="0" presId="urn:microsoft.com/office/officeart/2005/8/layout/chevron2"/>
    <dgm:cxn modelId="{82630765-0F51-4D85-BFEE-0289BA3C93F6}" type="presParOf" srcId="{7D4F6C0F-2C55-46E9-9011-07B662026041}" destId="{DFA55E7A-D3B2-4BF1-96AB-BABCAD2B3D69}" srcOrd="0" destOrd="0" presId="urn:microsoft.com/office/officeart/2005/8/layout/chevron2"/>
    <dgm:cxn modelId="{FE25878C-B27A-4DB7-80E0-8868322505A3}" type="presParOf" srcId="{7D4F6C0F-2C55-46E9-9011-07B662026041}" destId="{1910F92D-45ED-4648-951A-0B47B09C495B}" srcOrd="1" destOrd="0" presId="urn:microsoft.com/office/officeart/2005/8/layout/chevron2"/>
    <dgm:cxn modelId="{06B0958C-AF61-4A9A-8F9E-354CB49380D1}" type="presParOf" srcId="{26EB68F3-BE31-43E9-B630-888D1976C792}" destId="{4203E78F-B859-4CBE-AA69-7B950C795C3B}" srcOrd="3" destOrd="0" presId="urn:microsoft.com/office/officeart/2005/8/layout/chevron2"/>
    <dgm:cxn modelId="{965D775A-517F-44C8-ADD3-499E32FF485F}" type="presParOf" srcId="{26EB68F3-BE31-43E9-B630-888D1976C792}" destId="{FC399805-47F7-4662-99D2-A8F9D6B05339}" srcOrd="4" destOrd="0" presId="urn:microsoft.com/office/officeart/2005/8/layout/chevron2"/>
    <dgm:cxn modelId="{882764B9-2638-41C9-BAEF-E1A2EBBFE2F9}" type="presParOf" srcId="{FC399805-47F7-4662-99D2-A8F9D6B05339}" destId="{B65AE470-89C8-40AB-8C4E-74DF3082D5DB}" srcOrd="0" destOrd="0" presId="urn:microsoft.com/office/officeart/2005/8/layout/chevron2"/>
    <dgm:cxn modelId="{065B476D-6A21-4EBA-B50F-D673931AEBC7}" type="presParOf" srcId="{FC399805-47F7-4662-99D2-A8F9D6B05339}" destId="{318D6716-B916-46A1-95E7-58B4DF5345D4}"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27D7A-0FB1-4ABC-9667-9A44708F74EA}">
      <dsp:nvSpPr>
        <dsp:cNvPr id="0" name=""/>
        <dsp:cNvSpPr/>
      </dsp:nvSpPr>
      <dsp:spPr>
        <a:xfrm rot="5400000">
          <a:off x="-235210" y="235911"/>
          <a:ext cx="1568070" cy="1097649"/>
        </a:xfrm>
        <a:prstGeom prst="chevron">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Owner</a:t>
          </a:r>
        </a:p>
      </dsp:txBody>
      <dsp:txXfrm rot="-5400000">
        <a:off x="1" y="549526"/>
        <a:ext cx="1097649" cy="470421"/>
      </dsp:txXfrm>
    </dsp:sp>
    <dsp:sp modelId="{12923025-AE3B-40AF-B1D2-E78836227FD8}">
      <dsp:nvSpPr>
        <dsp:cNvPr id="0" name=""/>
        <dsp:cNvSpPr/>
      </dsp:nvSpPr>
      <dsp:spPr>
        <a:xfrm rot="5400000">
          <a:off x="3101364" y="-2003013"/>
          <a:ext cx="1019246" cy="5026675"/>
        </a:xfrm>
        <a:prstGeom prst="round2Same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Can perform all management operations for a resource and its child resources including access management and granting access to others.</a:t>
          </a:r>
        </a:p>
      </dsp:txBody>
      <dsp:txXfrm rot="-5400000">
        <a:off x="1097650" y="50456"/>
        <a:ext cx="4976920" cy="919736"/>
      </dsp:txXfrm>
    </dsp:sp>
    <dsp:sp modelId="{DFA55E7A-D3B2-4BF1-96AB-BABCAD2B3D69}">
      <dsp:nvSpPr>
        <dsp:cNvPr id="0" name=""/>
        <dsp:cNvSpPr/>
      </dsp:nvSpPr>
      <dsp:spPr>
        <a:xfrm rot="5400000">
          <a:off x="-235210" y="1609380"/>
          <a:ext cx="1568070" cy="1097649"/>
        </a:xfrm>
        <a:prstGeom prst="chevron">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Contributor</a:t>
          </a:r>
        </a:p>
      </dsp:txBody>
      <dsp:txXfrm rot="-5400000">
        <a:off x="1" y="1922995"/>
        <a:ext cx="1097649" cy="470421"/>
      </dsp:txXfrm>
    </dsp:sp>
    <dsp:sp modelId="{1910F92D-45ED-4648-951A-0B47B09C495B}">
      <dsp:nvSpPr>
        <dsp:cNvPr id="0" name=""/>
        <dsp:cNvSpPr/>
      </dsp:nvSpPr>
      <dsp:spPr>
        <a:xfrm rot="5400000">
          <a:off x="3101364" y="-629545"/>
          <a:ext cx="1019246" cy="5026675"/>
        </a:xfrm>
        <a:prstGeom prst="round2Same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Can perform all management operations for a resource including create and delete resources. </a:t>
          </a:r>
          <a:br>
            <a:rPr lang="en-US" sz="1700" kern="1200" dirty="0"/>
          </a:br>
          <a:r>
            <a:rPr lang="en-US" sz="1700" kern="1200" dirty="0"/>
            <a:t>A contributor cannot grant access to other.</a:t>
          </a:r>
        </a:p>
      </dsp:txBody>
      <dsp:txXfrm rot="-5400000">
        <a:off x="1097650" y="1423924"/>
        <a:ext cx="4976920" cy="919736"/>
      </dsp:txXfrm>
    </dsp:sp>
    <dsp:sp modelId="{B65AE470-89C8-40AB-8C4E-74DF3082D5DB}">
      <dsp:nvSpPr>
        <dsp:cNvPr id="0" name=""/>
        <dsp:cNvSpPr/>
      </dsp:nvSpPr>
      <dsp:spPr>
        <a:xfrm rot="5400000">
          <a:off x="-235210" y="2982848"/>
          <a:ext cx="1568070" cy="1097649"/>
        </a:xfrm>
        <a:prstGeom prst="chevron">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Reader</a:t>
          </a:r>
        </a:p>
      </dsp:txBody>
      <dsp:txXfrm rot="-5400000">
        <a:off x="1" y="3296463"/>
        <a:ext cx="1097649" cy="470421"/>
      </dsp:txXfrm>
    </dsp:sp>
    <dsp:sp modelId="{318D6716-B916-46A1-95E7-58B4DF5345D4}">
      <dsp:nvSpPr>
        <dsp:cNvPr id="0" name=""/>
        <dsp:cNvSpPr/>
      </dsp:nvSpPr>
      <dsp:spPr>
        <a:xfrm rot="5400000">
          <a:off x="3101364" y="743923"/>
          <a:ext cx="1019246" cy="5026675"/>
        </a:xfrm>
        <a:prstGeom prst="round2Same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Has read-only access to a resource and its child resources. A reader cannot read secrets.</a:t>
          </a:r>
        </a:p>
      </dsp:txBody>
      <dsp:txXfrm rot="-5400000">
        <a:off x="1097650" y="2797393"/>
        <a:ext cx="4976920" cy="91973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3/21/2018 4:56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3/21/2018 4:55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0596E5-6523-4DD8-A9ED-0418BD42519C}"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42931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149291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39018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046729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705199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136466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063836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Some resource name constrained unique across entire Azure. http://aka.ms/Azure/Naming</a:t>
            </a:r>
          </a:p>
          <a:p>
            <a:pPr lvl="1"/>
            <a:r>
              <a:rPr lang="en-US"/>
              <a:t>E.g. SQL Server Name, Storage Account Name, etc. must be unique across Azure not just subscription</a:t>
            </a:r>
          </a:p>
          <a:p>
            <a:r>
              <a:rPr lang="en-US"/>
              <a:t>Some resource name constrained by length</a:t>
            </a:r>
          </a:p>
          <a:p>
            <a:pPr lvl="1"/>
            <a:r>
              <a:rPr lang="en-US"/>
              <a:t>E.g. Search Service is constrained 2 to 15 characters</a:t>
            </a:r>
          </a:p>
          <a:p>
            <a:r>
              <a:rPr lang="en-US"/>
              <a:t>Some resource name constrained to alpha-numeric</a:t>
            </a:r>
          </a:p>
          <a:p>
            <a:pPr lvl="1"/>
            <a:r>
              <a:rPr lang="en-US"/>
              <a:t>E.g. Storage Account Name cannot have dash, dots, etc.</a:t>
            </a:r>
          </a:p>
          <a:p>
            <a:r>
              <a:rPr lang="en-US"/>
              <a:t>Some resource name constrained unique within account</a:t>
            </a:r>
          </a:p>
          <a:p>
            <a:pPr lvl="1"/>
            <a:r>
              <a:rPr lang="en-US"/>
              <a:t>E.g. Storage Table Name must be unique within Azure subscription account</a:t>
            </a:r>
          </a:p>
          <a:p>
            <a:r>
              <a:rPr lang="en-US"/>
              <a:t>Some resource names cannot be upper characters</a:t>
            </a:r>
          </a:p>
          <a:p>
            <a:pPr lvl="1"/>
            <a:r>
              <a:rPr lang="en-US"/>
              <a:t>E.g. Storage account names must be all lower case</a:t>
            </a:r>
          </a:p>
          <a:p>
            <a:r>
              <a:rPr lang="en-US"/>
              <a:t>Ensure unique Azure naming</a:t>
            </a:r>
          </a:p>
          <a:p>
            <a:r>
              <a:rPr lang="en-US"/>
              <a:t>Ensure case sensitivity requirements</a:t>
            </a:r>
          </a:p>
          <a:p>
            <a:r>
              <a:rPr lang="en-US"/>
              <a:t>Ensure application association</a:t>
            </a:r>
          </a:p>
          <a:p>
            <a:r>
              <a:rPr lang="en-US"/>
              <a:t>Ensure environment association</a:t>
            </a:r>
          </a:p>
          <a:p>
            <a:r>
              <a:rPr lang="en-US"/>
              <a:t>Ensure region association</a:t>
            </a:r>
          </a:p>
          <a:p>
            <a:r>
              <a:rPr lang="en-US"/>
              <a:t>Ensure stack association</a:t>
            </a:r>
          </a:p>
          <a:p>
            <a:r>
              <a:rPr lang="en-US"/>
              <a:t>Ensure instance association</a:t>
            </a:r>
          </a:p>
          <a:p>
            <a:r>
              <a:rPr lang="en-US"/>
              <a:t>Ensure object association</a:t>
            </a:r>
          </a:p>
          <a:p>
            <a:r>
              <a:rPr lang="en-US"/>
              <a:t>Place the naming pattern in an order that allows easier application level grouping for potential </a:t>
            </a:r>
            <a:r>
              <a:rPr lang="en-US" err="1"/>
              <a:t>showback</a:t>
            </a:r>
            <a:r>
              <a:rPr lang="en-US"/>
              <a:t>/chargeback billing</a:t>
            </a: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048013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2194833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6731941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077243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78124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0880991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4209665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84648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305308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5812445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0115482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3424078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3793229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485364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838785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6683730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up on this.  The current understanding is that this will eventually replace the EA portal and thus be entirely integrated into the Azure Portal.  So while this is mainly FYI, it is also important for planning.  It is already showing hints when you do filtered searches by </a:t>
            </a:r>
            <a:r>
              <a:rPr lang="en-US" b="1" dirty="0"/>
              <a:t>Scope</a:t>
            </a:r>
            <a:r>
              <a:rPr lang="en-US" b="0" dirty="0"/>
              <a:t> and Management Groups are there.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5272232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8808375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0682581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8094642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5304880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6369883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8747652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1628086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3266176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http://aka.ms/Azure/ARM</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349180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0346539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7338883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34343624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31350796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20181620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11602389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18068334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35928594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21179418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35428329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1438766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C228BF-9521-4230-8920-49A2A03F6166}"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40953592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7329999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24434922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28364959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21493241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23340022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109632682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35562812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38501669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58</a:t>
            </a:fld>
            <a:endParaRPr lang="en-US" dirty="0"/>
          </a:p>
        </p:txBody>
      </p:sp>
    </p:spTree>
    <p:extLst>
      <p:ext uri="{BB962C8B-B14F-4D97-AF65-F5344CB8AC3E}">
        <p14:creationId xmlns:p14="http://schemas.microsoft.com/office/powerpoint/2010/main" val="350492286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59</a:t>
            </a:fld>
            <a:endParaRPr lang="en-US" dirty="0"/>
          </a:p>
        </p:txBody>
      </p:sp>
    </p:spTree>
    <p:extLst>
      <p:ext uri="{BB962C8B-B14F-4D97-AF65-F5344CB8AC3E}">
        <p14:creationId xmlns:p14="http://schemas.microsoft.com/office/powerpoint/2010/main" val="1875146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76728901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60</a:t>
            </a:fld>
            <a:endParaRPr lang="en-US" dirty="0"/>
          </a:p>
        </p:txBody>
      </p:sp>
    </p:spTree>
    <p:extLst>
      <p:ext uri="{BB962C8B-B14F-4D97-AF65-F5344CB8AC3E}">
        <p14:creationId xmlns:p14="http://schemas.microsoft.com/office/powerpoint/2010/main" val="183798829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61</a:t>
            </a:fld>
            <a:endParaRPr lang="en-US" dirty="0"/>
          </a:p>
        </p:txBody>
      </p:sp>
    </p:spTree>
    <p:extLst>
      <p:ext uri="{BB962C8B-B14F-4D97-AF65-F5344CB8AC3E}">
        <p14:creationId xmlns:p14="http://schemas.microsoft.com/office/powerpoint/2010/main" val="290412325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62</a:t>
            </a:fld>
            <a:endParaRPr lang="en-US" dirty="0"/>
          </a:p>
        </p:txBody>
      </p:sp>
    </p:spTree>
    <p:extLst>
      <p:ext uri="{BB962C8B-B14F-4D97-AF65-F5344CB8AC3E}">
        <p14:creationId xmlns:p14="http://schemas.microsoft.com/office/powerpoint/2010/main" val="357558407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63</a:t>
            </a:fld>
            <a:endParaRPr lang="en-US" dirty="0"/>
          </a:p>
        </p:txBody>
      </p:sp>
    </p:spTree>
    <p:extLst>
      <p:ext uri="{BB962C8B-B14F-4D97-AF65-F5344CB8AC3E}">
        <p14:creationId xmlns:p14="http://schemas.microsoft.com/office/powerpoint/2010/main" val="299365268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64</a:t>
            </a:fld>
            <a:endParaRPr lang="en-US" dirty="0"/>
          </a:p>
        </p:txBody>
      </p:sp>
    </p:spTree>
    <p:extLst>
      <p:ext uri="{BB962C8B-B14F-4D97-AF65-F5344CB8AC3E}">
        <p14:creationId xmlns:p14="http://schemas.microsoft.com/office/powerpoint/2010/main" val="410533643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65</a:t>
            </a:fld>
            <a:endParaRPr lang="en-US" dirty="0"/>
          </a:p>
        </p:txBody>
      </p:sp>
    </p:spTree>
    <p:extLst>
      <p:ext uri="{BB962C8B-B14F-4D97-AF65-F5344CB8AC3E}">
        <p14:creationId xmlns:p14="http://schemas.microsoft.com/office/powerpoint/2010/main" val="16442364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66</a:t>
            </a:fld>
            <a:endParaRPr lang="en-US" dirty="0"/>
          </a:p>
        </p:txBody>
      </p:sp>
    </p:spTree>
    <p:extLst>
      <p:ext uri="{BB962C8B-B14F-4D97-AF65-F5344CB8AC3E}">
        <p14:creationId xmlns:p14="http://schemas.microsoft.com/office/powerpoint/2010/main" val="418080231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67</a:t>
            </a:fld>
            <a:endParaRPr lang="en-US" dirty="0"/>
          </a:p>
        </p:txBody>
      </p:sp>
    </p:spTree>
    <p:extLst>
      <p:ext uri="{BB962C8B-B14F-4D97-AF65-F5344CB8AC3E}">
        <p14:creationId xmlns:p14="http://schemas.microsoft.com/office/powerpoint/2010/main" val="286945247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68</a:t>
            </a:fld>
            <a:endParaRPr lang="en-US" dirty="0"/>
          </a:p>
        </p:txBody>
      </p:sp>
    </p:spTree>
    <p:extLst>
      <p:ext uri="{BB962C8B-B14F-4D97-AF65-F5344CB8AC3E}">
        <p14:creationId xmlns:p14="http://schemas.microsoft.com/office/powerpoint/2010/main" val="115138302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69</a:t>
            </a:fld>
            <a:endParaRPr lang="en-US" dirty="0"/>
          </a:p>
        </p:txBody>
      </p:sp>
    </p:spTree>
    <p:extLst>
      <p:ext uri="{BB962C8B-B14F-4D97-AF65-F5344CB8AC3E}">
        <p14:creationId xmlns:p14="http://schemas.microsoft.com/office/powerpoint/2010/main" val="3822891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http://aka.ms/Azure/Subscriptions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79309538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70</a:t>
            </a:fld>
            <a:endParaRPr lang="en-US" dirty="0"/>
          </a:p>
        </p:txBody>
      </p:sp>
    </p:spTree>
    <p:extLst>
      <p:ext uri="{BB962C8B-B14F-4D97-AF65-F5344CB8AC3E}">
        <p14:creationId xmlns:p14="http://schemas.microsoft.com/office/powerpoint/2010/main" val="180081871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71</a:t>
            </a:fld>
            <a:endParaRPr lang="en-US" dirty="0"/>
          </a:p>
        </p:txBody>
      </p:sp>
    </p:spTree>
    <p:extLst>
      <p:ext uri="{BB962C8B-B14F-4D97-AF65-F5344CB8AC3E}">
        <p14:creationId xmlns:p14="http://schemas.microsoft.com/office/powerpoint/2010/main" val="23767708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A5C127-CB05-47B6-8D1E-7BC74A68F50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72</a:t>
            </a:fld>
            <a:endParaRPr lang="en-US" dirty="0"/>
          </a:p>
        </p:txBody>
      </p:sp>
    </p:spTree>
    <p:extLst>
      <p:ext uri="{BB962C8B-B14F-4D97-AF65-F5344CB8AC3E}">
        <p14:creationId xmlns:p14="http://schemas.microsoft.com/office/powerpoint/2010/main" val="423436395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A5C127-CB05-47B6-8D1E-7BC74A68F50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73</a:t>
            </a:fld>
            <a:endParaRPr lang="en-US" dirty="0"/>
          </a:p>
        </p:txBody>
      </p:sp>
    </p:spTree>
    <p:extLst>
      <p:ext uri="{BB962C8B-B14F-4D97-AF65-F5344CB8AC3E}">
        <p14:creationId xmlns:p14="http://schemas.microsoft.com/office/powerpoint/2010/main" val="401117214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A5C127-CB05-47B6-8D1E-7BC74A68F50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74</a:t>
            </a:fld>
            <a:endParaRPr lang="en-US" dirty="0"/>
          </a:p>
        </p:txBody>
      </p:sp>
    </p:spTree>
    <p:extLst>
      <p:ext uri="{BB962C8B-B14F-4D97-AF65-F5344CB8AC3E}">
        <p14:creationId xmlns:p14="http://schemas.microsoft.com/office/powerpoint/2010/main" val="25930879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A5C127-CB05-47B6-8D1E-7BC74A68F50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75</a:t>
            </a:fld>
            <a:endParaRPr lang="en-US" dirty="0"/>
          </a:p>
        </p:txBody>
      </p:sp>
    </p:spTree>
    <p:extLst>
      <p:ext uri="{BB962C8B-B14F-4D97-AF65-F5344CB8AC3E}">
        <p14:creationId xmlns:p14="http://schemas.microsoft.com/office/powerpoint/2010/main" val="171537607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A5C127-CB05-47B6-8D1E-7BC74A68F50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76</a:t>
            </a:fld>
            <a:endParaRPr lang="en-US" dirty="0"/>
          </a:p>
        </p:txBody>
      </p:sp>
    </p:spTree>
    <p:extLst>
      <p:ext uri="{BB962C8B-B14F-4D97-AF65-F5344CB8AC3E}">
        <p14:creationId xmlns:p14="http://schemas.microsoft.com/office/powerpoint/2010/main" val="160877529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A5C127-CB05-47B6-8D1E-7BC74A68F50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77</a:t>
            </a:fld>
            <a:endParaRPr lang="en-US" dirty="0"/>
          </a:p>
        </p:txBody>
      </p:sp>
    </p:spTree>
    <p:extLst>
      <p:ext uri="{BB962C8B-B14F-4D97-AF65-F5344CB8AC3E}">
        <p14:creationId xmlns:p14="http://schemas.microsoft.com/office/powerpoint/2010/main" val="357441999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78</a:t>
            </a:fld>
            <a:endParaRPr lang="en-US" dirty="0"/>
          </a:p>
        </p:txBody>
      </p:sp>
    </p:spTree>
    <p:extLst>
      <p:ext uri="{BB962C8B-B14F-4D97-AF65-F5344CB8AC3E}">
        <p14:creationId xmlns:p14="http://schemas.microsoft.com/office/powerpoint/2010/main" val="265512627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79</a:t>
            </a:fld>
            <a:endParaRPr lang="en-US" dirty="0"/>
          </a:p>
        </p:txBody>
      </p:sp>
    </p:spTree>
    <p:extLst>
      <p:ext uri="{BB962C8B-B14F-4D97-AF65-F5344CB8AC3E}">
        <p14:creationId xmlns:p14="http://schemas.microsoft.com/office/powerpoint/2010/main" val="113229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27881747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80</a:t>
            </a:fld>
            <a:endParaRPr lang="en-US" dirty="0"/>
          </a:p>
        </p:txBody>
      </p:sp>
    </p:spTree>
    <p:extLst>
      <p:ext uri="{BB962C8B-B14F-4D97-AF65-F5344CB8AC3E}">
        <p14:creationId xmlns:p14="http://schemas.microsoft.com/office/powerpoint/2010/main" val="168769688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81</a:t>
            </a:fld>
            <a:endParaRPr lang="en-US" dirty="0"/>
          </a:p>
        </p:txBody>
      </p:sp>
    </p:spTree>
    <p:extLst>
      <p:ext uri="{BB962C8B-B14F-4D97-AF65-F5344CB8AC3E}">
        <p14:creationId xmlns:p14="http://schemas.microsoft.com/office/powerpoint/2010/main" val="231437240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82</a:t>
            </a:fld>
            <a:endParaRPr lang="en-US" dirty="0"/>
          </a:p>
        </p:txBody>
      </p:sp>
    </p:spTree>
    <p:extLst>
      <p:ext uri="{BB962C8B-B14F-4D97-AF65-F5344CB8AC3E}">
        <p14:creationId xmlns:p14="http://schemas.microsoft.com/office/powerpoint/2010/main" val="337829431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83</a:t>
            </a:fld>
            <a:endParaRPr lang="en-US" dirty="0"/>
          </a:p>
        </p:txBody>
      </p:sp>
    </p:spTree>
    <p:extLst>
      <p:ext uri="{BB962C8B-B14F-4D97-AF65-F5344CB8AC3E}">
        <p14:creationId xmlns:p14="http://schemas.microsoft.com/office/powerpoint/2010/main" val="226357947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84</a:t>
            </a:fld>
            <a:endParaRPr lang="en-US" dirty="0"/>
          </a:p>
        </p:txBody>
      </p:sp>
    </p:spTree>
    <p:extLst>
      <p:ext uri="{BB962C8B-B14F-4D97-AF65-F5344CB8AC3E}">
        <p14:creationId xmlns:p14="http://schemas.microsoft.com/office/powerpoint/2010/main" val="375239796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85</a:t>
            </a:fld>
            <a:endParaRPr lang="en-US" dirty="0"/>
          </a:p>
        </p:txBody>
      </p:sp>
    </p:spTree>
    <p:extLst>
      <p:ext uri="{BB962C8B-B14F-4D97-AF65-F5344CB8AC3E}">
        <p14:creationId xmlns:p14="http://schemas.microsoft.com/office/powerpoint/2010/main" val="2408040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6655562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bg>
      <p:bgRef idx="1001">
        <a:schemeClr val="bg2"/>
      </p:bgRef>
    </p:bg>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392" y="-992"/>
            <a:ext cx="12436475" cy="6995517"/>
          </a:xfrm>
          <a:prstGeom prst="rect">
            <a:avLst/>
          </a:prstGeom>
        </p:spPr>
      </p:pic>
      <p:sp>
        <p:nvSpPr>
          <p:cNvPr id="22" name="Rectangle 21"/>
          <p:cNvSpPr/>
          <p:nvPr userDrawn="1"/>
        </p:nvSpPr>
        <p:spPr bwMode="auto">
          <a:xfrm>
            <a:off x="272986" y="2125663"/>
            <a:ext cx="6402452" cy="365440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366168" y="2125677"/>
            <a:ext cx="7314889" cy="1828800"/>
          </a:xfrm>
          <a:noFill/>
        </p:spPr>
        <p:txBody>
          <a:bodyPr lIns="146304" tIns="91440" rIns="146304" bIns="91440" anchor="t" anchorCtr="0"/>
          <a:lstStyle>
            <a:lvl1pPr>
              <a:defRPr sz="6400" spc="-100" baseline="0">
                <a:gradFill>
                  <a:gsLst>
                    <a:gs pos="16162">
                      <a:schemeClr val="tx1"/>
                    </a:gs>
                    <a:gs pos="43000">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366168" y="3954457"/>
            <a:ext cx="7314889" cy="1737360"/>
          </a:xfrm>
        </p:spPr>
        <p:txBody>
          <a:bodyPr tIns="109728" bIns="109728">
            <a:noAutofit/>
          </a:bodyPr>
          <a:lstStyle>
            <a:lvl1pPr marL="0" indent="0">
              <a:spcBef>
                <a:spcPts val="0"/>
              </a:spcBef>
              <a:buNone/>
              <a:defRPr sz="3733">
                <a:gradFill>
                  <a:gsLst>
                    <a:gs pos="16162">
                      <a:schemeClr val="tx1"/>
                    </a:gs>
                    <a:gs pos="43000">
                      <a:schemeClr val="tx1"/>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609578" y="6240429"/>
            <a:ext cx="1284074" cy="274320"/>
          </a:xfrm>
          <a:prstGeom prst="rect">
            <a:avLst/>
          </a:prstGeom>
        </p:spPr>
      </p:pic>
    </p:spTree>
    <p:extLst>
      <p:ext uri="{BB962C8B-B14F-4D97-AF65-F5344CB8AC3E}">
        <p14:creationId xmlns:p14="http://schemas.microsoft.com/office/powerpoint/2010/main" val="5946756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168" y="1212851"/>
            <a:ext cx="11702553" cy="1935915"/>
          </a:xfrm>
        </p:spPr>
        <p:txBody>
          <a:bodyPr wrap="square">
            <a:spAutoFit/>
          </a:bodyPr>
          <a:lstStyle>
            <a:lvl1pPr>
              <a:defRPr sz="36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lvl1pPr>
              <a:defRPr sz="4800"/>
            </a:lvl1pPr>
          </a:lstStyle>
          <a:p>
            <a:r>
              <a:rPr lang="en-US"/>
              <a:t>Click to edit Master title style</a:t>
            </a:r>
          </a:p>
        </p:txBody>
      </p:sp>
    </p:spTree>
    <p:extLst>
      <p:ext uri="{BB962C8B-B14F-4D97-AF65-F5344CB8AC3E}">
        <p14:creationId xmlns:p14="http://schemas.microsoft.com/office/powerpoint/2010/main" val="267758422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66168" y="1212850"/>
            <a:ext cx="11702553" cy="1868204"/>
          </a:xfrm>
        </p:spPr>
        <p:txBody>
          <a:bodyPr lIns="164592" rIns="164592"/>
          <a:lstStyle>
            <a:lvl1pPr marL="0" indent="0">
              <a:buNone/>
              <a:defRPr sz="3600">
                <a:gradFill>
                  <a:gsLst>
                    <a:gs pos="1250">
                      <a:schemeClr val="tx2"/>
                    </a:gs>
                    <a:gs pos="99000">
                      <a:schemeClr val="tx2"/>
                    </a:gs>
                  </a:gsLst>
                  <a:lin ang="5400000" scaled="0"/>
                </a:gradFill>
              </a:defRPr>
            </a:lvl1pPr>
            <a:lvl2pPr marL="0" indent="0">
              <a:buFontTx/>
              <a:buNone/>
              <a:defRPr sz="1800"/>
            </a:lvl2pPr>
            <a:lvl3pPr marL="228564" indent="0">
              <a:buNone/>
              <a:defRPr sz="1800"/>
            </a:lvl3pPr>
            <a:lvl4pPr marL="457127" indent="0">
              <a:buNone/>
              <a:defRPr sz="1600"/>
            </a:lvl4pPr>
            <a:lvl5pPr marL="685691" indent="0">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a:t>Click to edit Master title style</a:t>
            </a:r>
          </a:p>
        </p:txBody>
      </p:sp>
      <p:sp>
        <p:nvSpPr>
          <p:cNvPr id="6" name="Text Placeholder 5"/>
          <p:cNvSpPr>
            <a:spLocks noGrp="1"/>
          </p:cNvSpPr>
          <p:nvPr>
            <p:ph type="body" sz="quarter" idx="10"/>
          </p:nvPr>
        </p:nvSpPr>
        <p:spPr>
          <a:xfrm>
            <a:off x="366168" y="1212850"/>
            <a:ext cx="11702553" cy="1868204"/>
          </a:xfrm>
        </p:spPr>
        <p:txBody>
          <a:bodyPr lIns="164592" rIns="164592"/>
          <a:lstStyle>
            <a:lvl1pPr marL="0" indent="0">
              <a:buNone/>
              <a:defRPr sz="3600">
                <a:gradFill>
                  <a:gsLst>
                    <a:gs pos="1250">
                      <a:schemeClr val="tx1"/>
                    </a:gs>
                    <a:gs pos="99000">
                      <a:schemeClr val="tx1"/>
                    </a:gs>
                  </a:gsLst>
                  <a:lin ang="5400000" scaled="0"/>
                </a:gradFill>
              </a:defRPr>
            </a:lvl1pPr>
            <a:lvl2pPr marL="0" indent="0">
              <a:buFontTx/>
              <a:buNone/>
              <a:defRPr sz="1800"/>
            </a:lvl2pPr>
            <a:lvl3pPr marL="228564" indent="0">
              <a:buNone/>
              <a:defRPr sz="1800"/>
            </a:lvl3pPr>
            <a:lvl4pPr marL="457127" indent="0">
              <a:buNone/>
              <a:defRPr sz="1600"/>
            </a:lvl4pPr>
            <a:lvl5pPr marL="685691" indent="0">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168" y="1212851"/>
            <a:ext cx="11702553" cy="1935915"/>
          </a:xfrm>
        </p:spPr>
        <p:txBody>
          <a:bodyPr wrap="square">
            <a:spAutoFit/>
          </a:bodyPr>
          <a:lstStyle>
            <a:lvl1pPr>
              <a:defRPr sz="3600">
                <a:gradFill>
                  <a:gsLst>
                    <a:gs pos="1250">
                      <a:schemeClr val="tx2"/>
                    </a:gs>
                    <a:gs pos="99000">
                      <a:schemeClr val="tx2"/>
                    </a:gs>
                  </a:gsLst>
                  <a:lin ang="5400000" scaled="0"/>
                </a:gradFill>
              </a:defRPr>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a:t>Click to edit Master title style</a:t>
            </a:r>
          </a:p>
        </p:txBody>
      </p:sp>
      <p:sp>
        <p:nvSpPr>
          <p:cNvPr id="4" name="Text Placeholder 3"/>
          <p:cNvSpPr>
            <a:spLocks noGrp="1"/>
          </p:cNvSpPr>
          <p:nvPr>
            <p:ph type="body" sz="quarter" idx="10"/>
          </p:nvPr>
        </p:nvSpPr>
        <p:spPr>
          <a:xfrm>
            <a:off x="365597" y="1211287"/>
            <a:ext cx="5608081" cy="1812804"/>
          </a:xfrm>
        </p:spPr>
        <p:txBody>
          <a:bodyPr wrap="square">
            <a:spAutoFit/>
          </a:bodyPr>
          <a:lstStyle>
            <a:lvl1pPr marL="287293" indent="-287293">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081" indent="-233158">
              <a:defRPr sz="1800"/>
            </a:lvl2pPr>
            <a:lvl3pPr marL="699475" indent="-168392">
              <a:tabLst/>
              <a:defRPr sz="1800"/>
            </a:lvl3pPr>
            <a:lvl4pPr marL="880818" indent="-181345">
              <a:defRPr sz="1600"/>
            </a:lvl4pPr>
            <a:lvl5pPr marL="1049211" indent="-168392">
              <a:tabLs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61209" y="1211287"/>
            <a:ext cx="5608081" cy="1812804"/>
          </a:xfrm>
        </p:spPr>
        <p:txBody>
          <a:bodyPr wrap="square">
            <a:spAutoFit/>
          </a:bodyPr>
          <a:lstStyle>
            <a:lvl1pPr marL="287293" indent="-287293">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081" indent="-233158">
              <a:defRPr sz="1800"/>
            </a:lvl2pPr>
            <a:lvl3pPr marL="699475" indent="-168392">
              <a:tabLst/>
              <a:defRPr sz="1800"/>
            </a:lvl3pPr>
            <a:lvl4pPr marL="880818" indent="-181345">
              <a:defRPr sz="1600"/>
            </a:lvl4pPr>
            <a:lvl5pPr marL="1049211" indent="-168392">
              <a:tabLs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168" y="2989432"/>
            <a:ext cx="11702553" cy="1098762"/>
          </a:xfrm>
          <a:noFill/>
        </p:spPr>
        <p:txBody>
          <a:bodyPr wrap="square" tIns="91440" bIns="91440" anchor="t" anchorCtr="0">
            <a:spAutoFit/>
          </a:bodyPr>
          <a:lstStyle>
            <a:lvl1pPr>
              <a:defRPr sz="66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4800" baseline="0"/>
            </a:lvl1pPr>
          </a:lstStyle>
          <a:p>
            <a:r>
              <a:rPr lang="en-US" dirty="0"/>
              <a:t>Slide for developer code</a:t>
            </a:r>
          </a:p>
        </p:txBody>
      </p:sp>
      <p:sp>
        <p:nvSpPr>
          <p:cNvPr id="3" name="Rectangle 2"/>
          <p:cNvSpPr/>
          <p:nvPr userDrawn="1"/>
        </p:nvSpPr>
        <p:spPr bwMode="hidden">
          <a:xfrm>
            <a:off x="3" y="1212849"/>
            <a:ext cx="12434888"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3" tIns="46633" rIns="46633" bIns="46633" numCol="1" spcCol="0" rtlCol="0" fromWordArt="0" anchor="ctr" anchorCtr="0" forceAA="0" compatLnSpc="1">
            <a:prstTxWarp prst="textNoShape">
              <a:avLst/>
            </a:prstTxWarp>
            <a:noAutofit/>
          </a:bodyPr>
          <a:lstStyle/>
          <a:p>
            <a:pPr algn="ctr" defTabSz="932325"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66169" y="1221161"/>
            <a:ext cx="11702551" cy="2037481"/>
          </a:xfrm>
        </p:spPr>
        <p:txBody>
          <a:bodyPr/>
          <a:lstStyle>
            <a:lvl1pPr marL="0" indent="0">
              <a:buNone/>
              <a:defRPr sz="36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98" indent="0">
              <a:buNone/>
              <a:defRPr sz="2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15" indent="0">
              <a:buNone/>
              <a:defRPr sz="20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34" indent="0">
              <a:buNone/>
              <a:defRPr sz="18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831" indent="0">
              <a:buNone/>
              <a:defRPr sz="18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6168" y="1212850"/>
            <a:ext cx="11702553" cy="3196837"/>
          </a:xfrm>
          <a:prstGeom prst="rect">
            <a:avLst/>
          </a:prstGeom>
        </p:spPr>
        <p:txBody>
          <a:bodyPr/>
          <a:lstStyle>
            <a:lvl1pPr marL="290467" indent="-290467">
              <a:buClr>
                <a:schemeClr val="tx1"/>
              </a:buClr>
              <a:buSzPct val="90000"/>
              <a:buFont typeface="Arial" pitchFamily="34" charset="0"/>
              <a:buChar char="•"/>
              <a:defRPr sz="48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410" indent="-280944">
              <a:buClr>
                <a:schemeClr val="tx1"/>
              </a:buClr>
              <a:buSzPct val="90000"/>
              <a:buFont typeface="Arial" pitchFamily="34" charset="0"/>
              <a:buChar char="•"/>
              <a:defRPr sz="426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77" indent="-290467">
              <a:buClr>
                <a:schemeClr val="tx1"/>
              </a:buClr>
              <a:buSzPct val="90000"/>
              <a:buFont typeface="Arial" pitchFamily="34" charset="0"/>
              <a:buChar char="•"/>
              <a:defRPr sz="3733">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41" indent="-228564">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004" indent="-228564">
              <a:buClr>
                <a:schemeClr val="tx1"/>
              </a:buClr>
              <a:buSzPct val="90000"/>
              <a:buFont typeface="Arial" pitchFamily="34" charset="0"/>
              <a:buChar char="•"/>
              <a:defRPr sz="2667">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4889"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4267"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60222110"/>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169" y="295278"/>
            <a:ext cx="11702551"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366168" y="1212855"/>
            <a:ext cx="11702553" cy="265515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087" r:id="rId2"/>
    <p:sldLayoutId id="2147484098" r:id="rId3"/>
    <p:sldLayoutId id="2147484107" r:id="rId4"/>
    <p:sldLayoutId id="2147484106" r:id="rId5"/>
    <p:sldLayoutId id="2147484092" r:id="rId6"/>
    <p:sldLayoutId id="2147484130" r:id="rId7"/>
    <p:sldLayoutId id="2147484094" r:id="rId8"/>
    <p:sldLayoutId id="2147484290" r:id="rId9"/>
    <p:sldLayoutId id="2147484291" r:id="rId10"/>
  </p:sldLayoutIdLst>
  <p:transition>
    <p:fade/>
  </p:transition>
  <p:txStyles>
    <p:titleStyle>
      <a:lvl1pPr algn="l" defTabSz="932594" rtl="0" eaLnBrk="1" latinLnBrk="0" hangingPunct="1">
        <a:lnSpc>
          <a:spcPct val="90000"/>
        </a:lnSpc>
        <a:spcBef>
          <a:spcPct val="0"/>
        </a:spcBef>
        <a:buNone/>
        <a:defRPr lang="en-US" sz="5867" b="0" kern="1200" cap="none" spc="-10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94" rtl="0" eaLnBrk="1" latinLnBrk="0" hangingPunct="1">
        <a:defRPr sz="1800" kern="1200">
          <a:solidFill>
            <a:schemeClr val="tx1"/>
          </a:solidFill>
          <a:latin typeface="+mn-lt"/>
          <a:ea typeface="+mn-ea"/>
          <a:cs typeface="+mn-cs"/>
        </a:defRPr>
      </a:lvl1pPr>
      <a:lvl2pPr marL="466298" algn="l" defTabSz="932594" rtl="0" eaLnBrk="1" latinLnBrk="0" hangingPunct="1">
        <a:defRPr sz="1800" kern="1200">
          <a:solidFill>
            <a:schemeClr val="tx1"/>
          </a:solidFill>
          <a:latin typeface="+mn-lt"/>
          <a:ea typeface="+mn-ea"/>
          <a:cs typeface="+mn-cs"/>
        </a:defRPr>
      </a:lvl2pPr>
      <a:lvl3pPr marL="932594" algn="l" defTabSz="932594" rtl="0" eaLnBrk="1" latinLnBrk="0" hangingPunct="1">
        <a:defRPr sz="1800" kern="1200">
          <a:solidFill>
            <a:schemeClr val="tx1"/>
          </a:solidFill>
          <a:latin typeface="+mn-lt"/>
          <a:ea typeface="+mn-ea"/>
          <a:cs typeface="+mn-cs"/>
        </a:defRPr>
      </a:lvl3pPr>
      <a:lvl4pPr marL="1398892" algn="l" defTabSz="932594" rtl="0" eaLnBrk="1" latinLnBrk="0" hangingPunct="1">
        <a:defRPr sz="1800" kern="1200">
          <a:solidFill>
            <a:schemeClr val="tx1"/>
          </a:solidFill>
          <a:latin typeface="+mn-lt"/>
          <a:ea typeface="+mn-ea"/>
          <a:cs typeface="+mn-cs"/>
        </a:defRPr>
      </a:lvl4pPr>
      <a:lvl5pPr marL="1865188" algn="l" defTabSz="932594" rtl="0" eaLnBrk="1" latinLnBrk="0" hangingPunct="1">
        <a:defRPr sz="1800" kern="1200">
          <a:solidFill>
            <a:schemeClr val="tx1"/>
          </a:solidFill>
          <a:latin typeface="+mn-lt"/>
          <a:ea typeface="+mn-ea"/>
          <a:cs typeface="+mn-cs"/>
        </a:defRPr>
      </a:lvl5pPr>
      <a:lvl6pPr marL="2331487" algn="l" defTabSz="932594" rtl="0" eaLnBrk="1" latinLnBrk="0" hangingPunct="1">
        <a:defRPr sz="1800" kern="1200">
          <a:solidFill>
            <a:schemeClr val="tx1"/>
          </a:solidFill>
          <a:latin typeface="+mn-lt"/>
          <a:ea typeface="+mn-ea"/>
          <a:cs typeface="+mn-cs"/>
        </a:defRPr>
      </a:lvl6pPr>
      <a:lvl7pPr marL="2797783" algn="l" defTabSz="932594" rtl="0" eaLnBrk="1" latinLnBrk="0" hangingPunct="1">
        <a:defRPr sz="1800" kern="1200">
          <a:solidFill>
            <a:schemeClr val="tx1"/>
          </a:solidFill>
          <a:latin typeface="+mn-lt"/>
          <a:ea typeface="+mn-ea"/>
          <a:cs typeface="+mn-cs"/>
        </a:defRPr>
      </a:lvl7pPr>
      <a:lvl8pPr marL="3264080" algn="l" defTabSz="932594" rtl="0" eaLnBrk="1" latinLnBrk="0" hangingPunct="1">
        <a:defRPr sz="1800" kern="1200">
          <a:solidFill>
            <a:schemeClr val="tx1"/>
          </a:solidFill>
          <a:latin typeface="+mn-lt"/>
          <a:ea typeface="+mn-ea"/>
          <a:cs typeface="+mn-cs"/>
        </a:defRPr>
      </a:lvl8pPr>
      <a:lvl9pPr marL="3730379" algn="l" defTabSz="93259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231" userDrawn="1">
          <p15:clr>
            <a:srgbClr val="5ACBF0"/>
          </p15:clr>
        </p15:guide>
        <p15:guide id="3" pos="999" userDrawn="1">
          <p15:clr>
            <a:srgbClr val="5ACBF0"/>
          </p15:clr>
        </p15:guide>
        <p15:guide id="4" pos="1767" userDrawn="1">
          <p15:clr>
            <a:srgbClr val="5ACBF0"/>
          </p15:clr>
        </p15:guide>
        <p15:guide id="5" pos="2535" userDrawn="1">
          <p15:clr>
            <a:srgbClr val="5ACBF0"/>
          </p15:clr>
        </p15:guide>
        <p15:guide id="6" pos="3303" userDrawn="1">
          <p15:clr>
            <a:srgbClr val="5ACBF0"/>
          </p15:clr>
        </p15:guide>
        <p15:guide id="8" pos="4070" userDrawn="1">
          <p15:clr>
            <a:srgbClr val="5ACBF0"/>
          </p15:clr>
        </p15:guide>
        <p15:guide id="9" pos="4838" userDrawn="1">
          <p15:clr>
            <a:srgbClr val="5ACBF0"/>
          </p15:clr>
        </p15:guide>
        <p15:guide id="11" pos="5606" userDrawn="1">
          <p15:clr>
            <a:srgbClr val="5ACBF0"/>
          </p15:clr>
        </p15:guide>
        <p15:guide id="12" pos="6374" userDrawn="1">
          <p15:clr>
            <a:srgbClr val="5ACBF0"/>
          </p15:clr>
        </p15:guide>
        <p15:guide id="14" pos="7142" userDrawn="1">
          <p15:clr>
            <a:srgbClr val="5ACBF0"/>
          </p15:clr>
        </p15:guide>
        <p15:guide id="15" pos="7602" userDrawn="1">
          <p15:clr>
            <a:srgbClr val="5ACBF0"/>
          </p15:clr>
        </p15:guide>
        <p15:guide id="16" pos="384" userDrawn="1">
          <p15:clr>
            <a:srgbClr val="C35EA4"/>
          </p15:clr>
        </p15:guide>
        <p15:guide id="17" pos="7449"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6.emf"/><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7.emf"/><Relationship Id="rId5" Type="http://schemas.openxmlformats.org/officeDocument/2006/relationships/image" Target="../media/image16.png"/><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12.png"/><Relationship Id="rId7"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7.emf"/><Relationship Id="rId4" Type="http://schemas.openxmlformats.org/officeDocument/2006/relationships/image" Target="../media/image3.png"/><Relationship Id="rId9" Type="http://schemas.openxmlformats.org/officeDocument/2006/relationships/image" Target="../media/image8.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hyperlink" Target="http://aka.ms/Azure/Naming" TargetMode="External"/><Relationship Id="rId4" Type="http://schemas.openxmlformats.org/officeDocument/2006/relationships/image" Target="../media/image10.png"/><Relationship Id="rId9"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hyperlink" Target="http://aka.ms/Azure/Naming"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aka.ms/Azure/Subscriptions" TargetMode="External"/><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hyperlink" Target="https://aka.ms/Azure/Limit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hyperlink" Target="https://aka.ms/Azure/Mobile" TargetMode="External"/><Relationship Id="rId3" Type="http://schemas.openxmlformats.org/officeDocument/2006/relationships/hyperlink" Target="https://ea.azure.com/" TargetMode="External"/><Relationship Id="rId7" Type="http://schemas.openxmlformats.org/officeDocument/2006/relationships/hyperlink" Target="https://portal.azure.us/"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hyperlink" Target="https://shell.azure.com/" TargetMode="External"/><Relationship Id="rId5" Type="http://schemas.openxmlformats.org/officeDocument/2006/relationships/hyperlink" Target="https://portal.azure.com/" TargetMode="External"/><Relationship Id="rId4" Type="http://schemas.openxmlformats.org/officeDocument/2006/relationships/hyperlink" Target="https://account.windowsazure.com/"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26.e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28.emf"/><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hyperlink" Target="http://aka.ms/Azure/Subscriptions" TargetMode="External"/><Relationship Id="rId2" Type="http://schemas.openxmlformats.org/officeDocument/2006/relationships/notesSlide" Target="../notesSlides/notesSlide28.xml"/><Relationship Id="rId1" Type="http://schemas.openxmlformats.org/officeDocument/2006/relationships/slideLayout" Target="../slideLayouts/slideLayout6.xml"/><Relationship Id="rId5" Type="http://schemas.openxmlformats.org/officeDocument/2006/relationships/image" Target="../media/image30.emf"/><Relationship Id="rId4" Type="http://schemas.openxmlformats.org/officeDocument/2006/relationships/image" Target="../media/image29.emf"/></Relationships>
</file>

<file path=ppt/slides/_rels/slide2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aka.ms/Azure/MgtGroups" TargetMode="External"/><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39.xml"/><Relationship Id="rId1" Type="http://schemas.openxmlformats.org/officeDocument/2006/relationships/slideLayout" Target="../slideLayouts/slideLayout4.xml"/><Relationship Id="rId5" Type="http://schemas.openxmlformats.org/officeDocument/2006/relationships/hyperlink" Target="http://aka.ms/Azure/ARM" TargetMode="External"/><Relationship Id="rId4" Type="http://schemas.openxmlformats.org/officeDocument/2006/relationships/image" Target="../media/image37.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hyperlink" Target="http://aka.ms/Azure/tags"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using-tags#tags-and-billing" TargetMode="External"/><Relationship Id="rId2" Type="http://schemas.openxmlformats.org/officeDocument/2006/relationships/notesSlide" Target="../notesSlides/notesSlide48.xml"/><Relationship Id="rId1" Type="http://schemas.openxmlformats.org/officeDocument/2006/relationships/slideLayout" Target="../slideLayouts/slideLayout6.xml"/><Relationship Id="rId4" Type="http://schemas.openxmlformats.org/officeDocument/2006/relationships/hyperlink" Target="https://docs.microsoft.com/en-us/azure/billing-usage-rate-card-overview"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hyperlink" Target="http://aka.ms/Azure/Scaffold"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51.xml"/><Relationship Id="rId1" Type="http://schemas.openxmlformats.org/officeDocument/2006/relationships/slideLayout" Target="../slideLayouts/slideLayout4.xml"/><Relationship Id="rId4" Type="http://schemas.openxmlformats.org/officeDocument/2006/relationships/image" Target="../media/image42.e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4.png"/><Relationship Id="rId7" Type="http://schemas.openxmlformats.org/officeDocument/2006/relationships/diagramColors" Target="../diagrams/colors1.xml"/><Relationship Id="rId2" Type="http://schemas.openxmlformats.org/officeDocument/2006/relationships/notesSlide" Target="../notesSlides/notesSlide54.xml"/><Relationship Id="rId1" Type="http://schemas.openxmlformats.org/officeDocument/2006/relationships/slideLayout" Target="../slideLayouts/slideLayout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hyperlink" Target="https://docs.microsoft.com/en-us/azure/active-directory/role-based-access-built-in-roles" TargetMode="External"/><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9.xml"/><Relationship Id="rId1" Type="http://schemas.openxmlformats.org/officeDocument/2006/relationships/slideLayout" Target="../slideLayouts/slideLayout4.xml"/><Relationship Id="rId5" Type="http://schemas.openxmlformats.org/officeDocument/2006/relationships/image" Target="../media/image48.png"/><Relationship Id="rId4" Type="http://schemas.openxmlformats.org/officeDocument/2006/relationships/image" Target="../media/image47.png"/></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8.emf"/><Relationship Id="rId4" Type="http://schemas.openxmlformats.org/officeDocument/2006/relationships/image" Target="../media/image7.emf"/></Relationships>
</file>

<file path=ppt/slides/_rels/slide6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hyperlink" Target="http://aka.ms/Azure/Policies" TargetMode="External"/><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aka.ms/Azure/Subscriptions"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8.emf"/><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2275437"/>
            <a:ext cx="6231156" cy="1828800"/>
          </a:xfrm>
        </p:spPr>
        <p:txBody>
          <a:bodyPr/>
          <a:lstStyle/>
          <a:p>
            <a:r>
              <a:rPr lang="en-US" sz="5400" dirty="0">
                <a:latin typeface="Segoe UI Light" charset="0"/>
              </a:rPr>
              <a:t>Azure Solution Alignment Workshop</a:t>
            </a:r>
          </a:p>
        </p:txBody>
      </p:sp>
      <p:sp>
        <p:nvSpPr>
          <p:cNvPr id="3" name="Text Placeholder 2"/>
          <p:cNvSpPr>
            <a:spLocks noGrp="1"/>
          </p:cNvSpPr>
          <p:nvPr>
            <p:ph type="body" sz="quarter" idx="14"/>
          </p:nvPr>
        </p:nvSpPr>
        <p:spPr>
          <a:xfrm>
            <a:off x="366169" y="4227730"/>
            <a:ext cx="6537076" cy="1737360"/>
          </a:xfrm>
        </p:spPr>
        <p:txBody>
          <a:bodyPr vert="horz" wrap="square" lIns="146304" tIns="109728" rIns="146304" bIns="109728" rtlCol="0" anchor="t">
            <a:noAutofit/>
          </a:bodyPr>
          <a:lstStyle/>
          <a:p>
            <a:r>
              <a:rPr lang="en-US" dirty="0"/>
              <a:t>Azure Subscription Model Design Workshop</a:t>
            </a:r>
          </a:p>
        </p:txBody>
      </p:sp>
    </p:spTree>
    <p:extLst>
      <p:ext uri="{BB962C8B-B14F-4D97-AF65-F5344CB8AC3E}">
        <p14:creationId xmlns:p14="http://schemas.microsoft.com/office/powerpoint/2010/main" val="4010323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6169" y="295278"/>
            <a:ext cx="11702551" cy="917575"/>
          </a:xfrm>
        </p:spPr>
        <p:txBody>
          <a:bodyPr/>
          <a:lstStyle/>
          <a:p>
            <a:r>
              <a:rPr lang="en-US" dirty="0"/>
              <a:t>The pillars – Azure Resource Manager policies</a:t>
            </a:r>
          </a:p>
        </p:txBody>
      </p:sp>
      <p:sp>
        <p:nvSpPr>
          <p:cNvPr id="53" name="Text Placeholder 3"/>
          <p:cNvSpPr txBox="1">
            <a:spLocks/>
          </p:cNvSpPr>
          <p:nvPr/>
        </p:nvSpPr>
        <p:spPr>
          <a:xfrm>
            <a:off x="366169" y="1026081"/>
            <a:ext cx="11702553" cy="627864"/>
          </a:xfrm>
          <a:prstGeom prst="rect">
            <a:avLst/>
          </a:prstGeom>
        </p:spPr>
        <p:txBody>
          <a:bodyPr vert="horz" wrap="square" lIns="146304" tIns="91440" rIns="146304" bIns="91440" rtlCol="0">
            <a:spAutoFit/>
          </a:bodyPr>
          <a:lstStyle>
            <a:lvl1pPr marL="287293" marR="0" indent="-287293" algn="l" defTabSz="932594" rtl="0" eaLnBrk="1" fontAlgn="auto" latinLnBrk="0" hangingPunct="1">
              <a:lnSpc>
                <a:spcPct val="90000"/>
              </a:lnSpc>
              <a:spcBef>
                <a:spcPts val="1224"/>
              </a:spcBef>
              <a:spcAft>
                <a:spcPts val="0"/>
              </a:spcAft>
              <a:buClr>
                <a:schemeClr val="tx2"/>
              </a:buClr>
              <a:buSzPct val="90000"/>
              <a:buFont typeface="Arial" pitchFamily="34" charset="0"/>
              <a:buChar char="•"/>
              <a:tabLst/>
              <a:defRPr sz="3200" kern="1200" spc="0" baseline="0">
                <a:gradFill>
                  <a:gsLst>
                    <a:gs pos="1250">
                      <a:schemeClr val="tx2"/>
                    </a:gs>
                    <a:gs pos="99000">
                      <a:schemeClr val="tx2"/>
                    </a:gs>
                  </a:gsLst>
                  <a:lin ang="5400000" scaled="0"/>
                </a:gradFill>
                <a:latin typeface="+mj-lt"/>
                <a:ea typeface="+mn-ea"/>
                <a:cs typeface="+mn-cs"/>
              </a:defRPr>
            </a:lvl1pPr>
            <a:lvl2pPr marL="531081" marR="0" indent="-233158" algn="l" defTabSz="93259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699475" marR="0" indent="-168392" algn="l" defTabSz="93259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880818" marR="0" indent="-181345"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049211" marR="0" indent="-168392"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Scenario</a:t>
            </a:r>
          </a:p>
        </p:txBody>
      </p:sp>
      <p:pic>
        <p:nvPicPr>
          <p:cNvPr id="15" name="Picture 1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475011" y="4374790"/>
            <a:ext cx="751070" cy="2044577"/>
          </a:xfrm>
          <a:prstGeom prst="rect">
            <a:avLst/>
          </a:prstGeom>
        </p:spPr>
      </p:pic>
      <p:pic>
        <p:nvPicPr>
          <p:cNvPr id="16" name="Picture 1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36346" y="1883161"/>
            <a:ext cx="1078850" cy="2052039"/>
          </a:xfrm>
          <a:prstGeom prst="rect">
            <a:avLst/>
          </a:prstGeom>
        </p:spPr>
      </p:pic>
      <p:sp>
        <p:nvSpPr>
          <p:cNvPr id="17" name="TextBox 16"/>
          <p:cNvSpPr txBox="1"/>
          <p:nvPr/>
        </p:nvSpPr>
        <p:spPr>
          <a:xfrm>
            <a:off x="892173" y="3822076"/>
            <a:ext cx="935706" cy="647082"/>
          </a:xfrm>
          <a:prstGeom prst="rect">
            <a:avLst/>
          </a:prstGeom>
          <a:noFill/>
        </p:spPr>
        <p:txBody>
          <a:bodyPr wrap="none" lIns="186497" tIns="149198" rIns="186497" bIns="149198" rtlCol="0">
            <a:spAutoFit/>
          </a:bodyPr>
          <a:lstStyle/>
          <a:p>
            <a:pPr defTabSz="932504">
              <a:lnSpc>
                <a:spcPct val="90000"/>
              </a:lnSpc>
              <a:spcAft>
                <a:spcPts val="612"/>
              </a:spcAft>
            </a:pPr>
            <a:r>
              <a:rPr lang="en-US" sz="2448" kern="0" dirty="0">
                <a:gradFill>
                  <a:gsLst>
                    <a:gs pos="2917">
                      <a:srgbClr val="505050"/>
                    </a:gs>
                    <a:gs pos="30000">
                      <a:srgbClr val="505050"/>
                    </a:gs>
                  </a:gsLst>
                  <a:lin ang="5400000" scaled="0"/>
                </a:gradFill>
                <a:latin typeface="Segoe UI"/>
              </a:rPr>
              <a:t>Bob</a:t>
            </a:r>
          </a:p>
        </p:txBody>
      </p:sp>
      <p:sp>
        <p:nvSpPr>
          <p:cNvPr id="18" name="TextBox 17"/>
          <p:cNvSpPr txBox="1"/>
          <p:nvPr/>
        </p:nvSpPr>
        <p:spPr>
          <a:xfrm>
            <a:off x="1252146" y="6270255"/>
            <a:ext cx="1050135" cy="647082"/>
          </a:xfrm>
          <a:prstGeom prst="rect">
            <a:avLst/>
          </a:prstGeom>
          <a:noFill/>
        </p:spPr>
        <p:txBody>
          <a:bodyPr wrap="none" lIns="186497" tIns="149198" rIns="186497" bIns="149198" rtlCol="0">
            <a:spAutoFit/>
          </a:bodyPr>
          <a:lstStyle/>
          <a:p>
            <a:pPr defTabSz="932504">
              <a:lnSpc>
                <a:spcPct val="90000"/>
              </a:lnSpc>
              <a:spcAft>
                <a:spcPts val="612"/>
              </a:spcAft>
            </a:pPr>
            <a:r>
              <a:rPr lang="en-US" sz="2448" kern="0" dirty="0">
                <a:gradFill>
                  <a:gsLst>
                    <a:gs pos="2917">
                      <a:srgbClr val="505050"/>
                    </a:gs>
                    <a:gs pos="30000">
                      <a:srgbClr val="505050"/>
                    </a:gs>
                  </a:gsLst>
                  <a:lin ang="5400000" scaled="0"/>
                </a:gradFill>
                <a:latin typeface="Segoe UI"/>
              </a:rPr>
              <a:t>Alice</a:t>
            </a:r>
          </a:p>
        </p:txBody>
      </p:sp>
      <p:grpSp>
        <p:nvGrpSpPr>
          <p:cNvPr id="19" name="Group 18"/>
          <p:cNvGrpSpPr/>
          <p:nvPr/>
        </p:nvGrpSpPr>
        <p:grpSpPr>
          <a:xfrm>
            <a:off x="6242148" y="1212853"/>
            <a:ext cx="5503619" cy="5384796"/>
            <a:chOff x="6017873" y="-520846"/>
            <a:chExt cx="5396884" cy="5280365"/>
          </a:xfrm>
        </p:grpSpPr>
        <p:pic>
          <p:nvPicPr>
            <p:cNvPr id="20" name="World map" descr="world-map.png"/>
            <p:cNvPicPr>
              <a:picLocks noChangeAspect="1"/>
            </p:cNvPicPr>
            <p:nvPr/>
          </p:nvPicPr>
          <p:blipFill rotWithShape="1">
            <a:blip r:embed="rId5" cstate="screen">
              <a:grayscl/>
              <a:extLst>
                <a:ext uri="{28A0092B-C50C-407E-A947-70E740481C1C}">
                  <a14:useLocalDpi xmlns:a14="http://schemas.microsoft.com/office/drawing/2010/main"/>
                </a:ext>
              </a:extLst>
            </a:blip>
            <a:srcRect/>
            <a:stretch/>
          </p:blipFill>
          <p:spPr>
            <a:xfrm>
              <a:off x="6048673" y="2065279"/>
              <a:ext cx="5335284" cy="2694240"/>
            </a:xfrm>
            <a:prstGeom prst="rect">
              <a:avLst/>
            </a:prstGeom>
            <a:noFill/>
            <a:ln>
              <a:noFill/>
            </a:ln>
          </p:spPr>
        </p:pic>
        <p:sp>
          <p:nvSpPr>
            <p:cNvPr id="21" name="Rectangle 20"/>
            <p:cNvSpPr/>
            <p:nvPr/>
          </p:nvSpPr>
          <p:spPr bwMode="auto">
            <a:xfrm>
              <a:off x="6017873" y="-520846"/>
              <a:ext cx="5396884" cy="5139908"/>
            </a:xfrm>
            <a:prstGeom prst="rect">
              <a:avLst/>
            </a:prstGeom>
            <a:noFill/>
            <a:ln>
              <a:solidFill>
                <a:schemeClr val="accent2"/>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9" rIns="0" bIns="47559" numCol="1" rtlCol="0" anchor="ctr" anchorCtr="0" compatLnSpc="1">
              <a:prstTxWarp prst="textNoShape">
                <a:avLst/>
              </a:prstTxWarp>
            </a:bodyPr>
            <a:lstStyle/>
            <a:p>
              <a:pPr algn="ctr" defTabSz="950933" fontAlgn="base">
                <a:spcBef>
                  <a:spcPct val="0"/>
                </a:spcBef>
                <a:spcAft>
                  <a:spcPct val="0"/>
                </a:spcAft>
              </a:pPr>
              <a:endParaRPr lang="en-US" sz="2040" kern="0" dirty="0">
                <a:gradFill>
                  <a:gsLst>
                    <a:gs pos="5439">
                      <a:srgbClr val="F8F8F8"/>
                    </a:gs>
                    <a:gs pos="10000">
                      <a:srgbClr val="F8F8F8"/>
                    </a:gs>
                  </a:gsLst>
                  <a:lin ang="5400000" scaled="0"/>
                </a:gradFill>
                <a:latin typeface="Segoe UI"/>
              </a:endParaRPr>
            </a:p>
          </p:txBody>
        </p:sp>
      </p:grpSp>
      <p:pic>
        <p:nvPicPr>
          <p:cNvPr id="32" name="Picture 3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15277" y="4362673"/>
            <a:ext cx="601686" cy="2007267"/>
          </a:xfrm>
          <a:prstGeom prst="rect">
            <a:avLst/>
          </a:prstGeom>
        </p:spPr>
      </p:pic>
      <p:sp>
        <p:nvSpPr>
          <p:cNvPr id="33" name="TextBox 32"/>
          <p:cNvSpPr txBox="1"/>
          <p:nvPr/>
        </p:nvSpPr>
        <p:spPr>
          <a:xfrm>
            <a:off x="366167" y="6270255"/>
            <a:ext cx="945514" cy="647082"/>
          </a:xfrm>
          <a:prstGeom prst="rect">
            <a:avLst/>
          </a:prstGeom>
          <a:noFill/>
        </p:spPr>
        <p:txBody>
          <a:bodyPr wrap="none" lIns="186497" tIns="149198" rIns="186497" bIns="149198" rtlCol="0">
            <a:spAutoFit/>
          </a:bodyPr>
          <a:lstStyle/>
          <a:p>
            <a:pPr defTabSz="932504">
              <a:lnSpc>
                <a:spcPct val="90000"/>
              </a:lnSpc>
              <a:spcAft>
                <a:spcPts val="612"/>
              </a:spcAft>
            </a:pPr>
            <a:r>
              <a:rPr lang="en-US" sz="2448" kern="0" dirty="0">
                <a:gradFill>
                  <a:gsLst>
                    <a:gs pos="2917">
                      <a:srgbClr val="505050"/>
                    </a:gs>
                    <a:gs pos="30000">
                      <a:srgbClr val="505050"/>
                    </a:gs>
                  </a:gsLst>
                  <a:lin ang="5400000" scaled="0"/>
                </a:gradFill>
                <a:latin typeface="Segoe UI"/>
              </a:rPr>
              <a:t>Dan</a:t>
            </a:r>
          </a:p>
        </p:txBody>
      </p:sp>
      <p:cxnSp>
        <p:nvCxnSpPr>
          <p:cNvPr id="34" name="Straight Arrow Connector 33"/>
          <p:cNvCxnSpPr/>
          <p:nvPr/>
        </p:nvCxnSpPr>
        <p:spPr>
          <a:xfrm>
            <a:off x="8236950" y="3316724"/>
            <a:ext cx="1121502" cy="1452755"/>
          </a:xfrm>
          <a:prstGeom prst="straightConnector1">
            <a:avLst/>
          </a:prstGeom>
          <a:ln w="7620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35" name="Freeform 7"/>
          <p:cNvSpPr>
            <a:spLocks/>
          </p:cNvSpPr>
          <p:nvPr/>
        </p:nvSpPr>
        <p:spPr bwMode="auto">
          <a:xfrm>
            <a:off x="6934101" y="4675742"/>
            <a:ext cx="709879" cy="468021"/>
          </a:xfrm>
          <a:custGeom>
            <a:avLst/>
            <a:gdLst>
              <a:gd name="T0" fmla="*/ 462 w 550"/>
              <a:gd name="T1" fmla="*/ 159 h 362"/>
              <a:gd name="T2" fmla="*/ 462 w 550"/>
              <a:gd name="T3" fmla="*/ 152 h 362"/>
              <a:gd name="T4" fmla="*/ 311 w 550"/>
              <a:gd name="T5" fmla="*/ 0 h 362"/>
              <a:gd name="T6" fmla="*/ 184 w 550"/>
              <a:gd name="T7" fmla="*/ 68 h 362"/>
              <a:gd name="T8" fmla="*/ 143 w 550"/>
              <a:gd name="T9" fmla="*/ 57 h 362"/>
              <a:gd name="T10" fmla="*/ 94 w 550"/>
              <a:gd name="T11" fmla="*/ 72 h 362"/>
              <a:gd name="T12" fmla="*/ 55 w 550"/>
              <a:gd name="T13" fmla="*/ 143 h 362"/>
              <a:gd name="T14" fmla="*/ 0 w 550"/>
              <a:gd name="T15" fmla="*/ 243 h 362"/>
              <a:gd name="T16" fmla="*/ 106 w 550"/>
              <a:gd name="T17" fmla="*/ 362 h 362"/>
              <a:gd name="T18" fmla="*/ 119 w 550"/>
              <a:gd name="T19" fmla="*/ 362 h 362"/>
              <a:gd name="T20" fmla="*/ 131 w 550"/>
              <a:gd name="T21" fmla="*/ 362 h 362"/>
              <a:gd name="T22" fmla="*/ 379 w 550"/>
              <a:gd name="T23" fmla="*/ 362 h 362"/>
              <a:gd name="T24" fmla="*/ 384 w 550"/>
              <a:gd name="T25" fmla="*/ 362 h 362"/>
              <a:gd name="T26" fmla="*/ 390 w 550"/>
              <a:gd name="T27" fmla="*/ 362 h 362"/>
              <a:gd name="T28" fmla="*/ 409 w 550"/>
              <a:gd name="T29" fmla="*/ 362 h 362"/>
              <a:gd name="T30" fmla="*/ 448 w 550"/>
              <a:gd name="T31" fmla="*/ 362 h 362"/>
              <a:gd name="T32" fmla="*/ 550 w 550"/>
              <a:gd name="T33" fmla="*/ 260 h 362"/>
              <a:gd name="T34" fmla="*/ 462 w 550"/>
              <a:gd name="T35" fmla="*/ 159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0" h="362">
                <a:moveTo>
                  <a:pt x="462" y="159"/>
                </a:moveTo>
                <a:cubicBezTo>
                  <a:pt x="462" y="157"/>
                  <a:pt x="462" y="154"/>
                  <a:pt x="462" y="152"/>
                </a:cubicBezTo>
                <a:cubicBezTo>
                  <a:pt x="462" y="68"/>
                  <a:pt x="395" y="0"/>
                  <a:pt x="311" y="0"/>
                </a:cubicBezTo>
                <a:cubicBezTo>
                  <a:pt x="258" y="0"/>
                  <a:pt x="211" y="28"/>
                  <a:pt x="184" y="68"/>
                </a:cubicBezTo>
                <a:cubicBezTo>
                  <a:pt x="172" y="61"/>
                  <a:pt x="158" y="57"/>
                  <a:pt x="143" y="57"/>
                </a:cubicBezTo>
                <a:cubicBezTo>
                  <a:pt x="124" y="57"/>
                  <a:pt x="108" y="62"/>
                  <a:pt x="94" y="72"/>
                </a:cubicBezTo>
                <a:cubicBezTo>
                  <a:pt x="70" y="87"/>
                  <a:pt x="55" y="113"/>
                  <a:pt x="55" y="143"/>
                </a:cubicBezTo>
                <a:cubicBezTo>
                  <a:pt x="22" y="164"/>
                  <a:pt x="0" y="201"/>
                  <a:pt x="0" y="243"/>
                </a:cubicBezTo>
                <a:cubicBezTo>
                  <a:pt x="0" y="305"/>
                  <a:pt x="46" y="355"/>
                  <a:pt x="106" y="362"/>
                </a:cubicBezTo>
                <a:cubicBezTo>
                  <a:pt x="110" y="362"/>
                  <a:pt x="115" y="362"/>
                  <a:pt x="119" y="362"/>
                </a:cubicBezTo>
                <a:cubicBezTo>
                  <a:pt x="123" y="362"/>
                  <a:pt x="127" y="362"/>
                  <a:pt x="131" y="362"/>
                </a:cubicBezTo>
                <a:cubicBezTo>
                  <a:pt x="187" y="362"/>
                  <a:pt x="318" y="362"/>
                  <a:pt x="379" y="362"/>
                </a:cubicBezTo>
                <a:cubicBezTo>
                  <a:pt x="381" y="362"/>
                  <a:pt x="383" y="362"/>
                  <a:pt x="384" y="362"/>
                </a:cubicBezTo>
                <a:cubicBezTo>
                  <a:pt x="390" y="362"/>
                  <a:pt x="390" y="362"/>
                  <a:pt x="390" y="362"/>
                </a:cubicBezTo>
                <a:cubicBezTo>
                  <a:pt x="394" y="362"/>
                  <a:pt x="403" y="362"/>
                  <a:pt x="409" y="362"/>
                </a:cubicBezTo>
                <a:cubicBezTo>
                  <a:pt x="448" y="362"/>
                  <a:pt x="448" y="362"/>
                  <a:pt x="448" y="362"/>
                </a:cubicBezTo>
                <a:cubicBezTo>
                  <a:pt x="505" y="361"/>
                  <a:pt x="550" y="316"/>
                  <a:pt x="550" y="260"/>
                </a:cubicBezTo>
                <a:cubicBezTo>
                  <a:pt x="550" y="209"/>
                  <a:pt x="512" y="166"/>
                  <a:pt x="462" y="159"/>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grpSp>
        <p:nvGrpSpPr>
          <p:cNvPr id="36" name="Group 35"/>
          <p:cNvGrpSpPr/>
          <p:nvPr/>
        </p:nvGrpSpPr>
        <p:grpSpPr>
          <a:xfrm>
            <a:off x="9106429" y="4629007"/>
            <a:ext cx="709879" cy="493065"/>
            <a:chOff x="8612659" y="5027376"/>
            <a:chExt cx="696112" cy="483503"/>
          </a:xfrm>
        </p:grpSpPr>
        <p:sp>
          <p:nvSpPr>
            <p:cNvPr id="37" name="Freeform 7"/>
            <p:cNvSpPr>
              <a:spLocks/>
            </p:cNvSpPr>
            <p:nvPr/>
          </p:nvSpPr>
          <p:spPr bwMode="auto">
            <a:xfrm>
              <a:off x="8612659" y="5035395"/>
              <a:ext cx="696112" cy="458945"/>
            </a:xfrm>
            <a:custGeom>
              <a:avLst/>
              <a:gdLst>
                <a:gd name="T0" fmla="*/ 462 w 550"/>
                <a:gd name="T1" fmla="*/ 159 h 362"/>
                <a:gd name="T2" fmla="*/ 462 w 550"/>
                <a:gd name="T3" fmla="*/ 152 h 362"/>
                <a:gd name="T4" fmla="*/ 311 w 550"/>
                <a:gd name="T5" fmla="*/ 0 h 362"/>
                <a:gd name="T6" fmla="*/ 184 w 550"/>
                <a:gd name="T7" fmla="*/ 68 h 362"/>
                <a:gd name="T8" fmla="*/ 143 w 550"/>
                <a:gd name="T9" fmla="*/ 57 h 362"/>
                <a:gd name="T10" fmla="*/ 94 w 550"/>
                <a:gd name="T11" fmla="*/ 72 h 362"/>
                <a:gd name="T12" fmla="*/ 55 w 550"/>
                <a:gd name="T13" fmla="*/ 143 h 362"/>
                <a:gd name="T14" fmla="*/ 0 w 550"/>
                <a:gd name="T15" fmla="*/ 243 h 362"/>
                <a:gd name="T16" fmla="*/ 106 w 550"/>
                <a:gd name="T17" fmla="*/ 362 h 362"/>
                <a:gd name="T18" fmla="*/ 119 w 550"/>
                <a:gd name="T19" fmla="*/ 362 h 362"/>
                <a:gd name="T20" fmla="*/ 131 w 550"/>
                <a:gd name="T21" fmla="*/ 362 h 362"/>
                <a:gd name="T22" fmla="*/ 379 w 550"/>
                <a:gd name="T23" fmla="*/ 362 h 362"/>
                <a:gd name="T24" fmla="*/ 384 w 550"/>
                <a:gd name="T25" fmla="*/ 362 h 362"/>
                <a:gd name="T26" fmla="*/ 390 w 550"/>
                <a:gd name="T27" fmla="*/ 362 h 362"/>
                <a:gd name="T28" fmla="*/ 409 w 550"/>
                <a:gd name="T29" fmla="*/ 362 h 362"/>
                <a:gd name="T30" fmla="*/ 448 w 550"/>
                <a:gd name="T31" fmla="*/ 362 h 362"/>
                <a:gd name="T32" fmla="*/ 550 w 550"/>
                <a:gd name="T33" fmla="*/ 260 h 362"/>
                <a:gd name="T34" fmla="*/ 462 w 550"/>
                <a:gd name="T35" fmla="*/ 159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0" h="362">
                  <a:moveTo>
                    <a:pt x="462" y="159"/>
                  </a:moveTo>
                  <a:cubicBezTo>
                    <a:pt x="462" y="157"/>
                    <a:pt x="462" y="154"/>
                    <a:pt x="462" y="152"/>
                  </a:cubicBezTo>
                  <a:cubicBezTo>
                    <a:pt x="462" y="68"/>
                    <a:pt x="395" y="0"/>
                    <a:pt x="311" y="0"/>
                  </a:cubicBezTo>
                  <a:cubicBezTo>
                    <a:pt x="258" y="0"/>
                    <a:pt x="211" y="28"/>
                    <a:pt x="184" y="68"/>
                  </a:cubicBezTo>
                  <a:cubicBezTo>
                    <a:pt x="172" y="61"/>
                    <a:pt x="158" y="57"/>
                    <a:pt x="143" y="57"/>
                  </a:cubicBezTo>
                  <a:cubicBezTo>
                    <a:pt x="124" y="57"/>
                    <a:pt x="108" y="62"/>
                    <a:pt x="94" y="72"/>
                  </a:cubicBezTo>
                  <a:cubicBezTo>
                    <a:pt x="70" y="87"/>
                    <a:pt x="55" y="113"/>
                    <a:pt x="55" y="143"/>
                  </a:cubicBezTo>
                  <a:cubicBezTo>
                    <a:pt x="22" y="164"/>
                    <a:pt x="0" y="201"/>
                    <a:pt x="0" y="243"/>
                  </a:cubicBezTo>
                  <a:cubicBezTo>
                    <a:pt x="0" y="305"/>
                    <a:pt x="46" y="355"/>
                    <a:pt x="106" y="362"/>
                  </a:cubicBezTo>
                  <a:cubicBezTo>
                    <a:pt x="110" y="362"/>
                    <a:pt x="115" y="362"/>
                    <a:pt x="119" y="362"/>
                  </a:cubicBezTo>
                  <a:cubicBezTo>
                    <a:pt x="123" y="362"/>
                    <a:pt x="127" y="362"/>
                    <a:pt x="131" y="362"/>
                  </a:cubicBezTo>
                  <a:cubicBezTo>
                    <a:pt x="187" y="362"/>
                    <a:pt x="318" y="362"/>
                    <a:pt x="379" y="362"/>
                  </a:cubicBezTo>
                  <a:cubicBezTo>
                    <a:pt x="381" y="362"/>
                    <a:pt x="383" y="362"/>
                    <a:pt x="384" y="362"/>
                  </a:cubicBezTo>
                  <a:cubicBezTo>
                    <a:pt x="390" y="362"/>
                    <a:pt x="390" y="362"/>
                    <a:pt x="390" y="362"/>
                  </a:cubicBezTo>
                  <a:cubicBezTo>
                    <a:pt x="394" y="362"/>
                    <a:pt x="403" y="362"/>
                    <a:pt x="409" y="362"/>
                  </a:cubicBezTo>
                  <a:cubicBezTo>
                    <a:pt x="448" y="362"/>
                    <a:pt x="448" y="362"/>
                    <a:pt x="448" y="362"/>
                  </a:cubicBezTo>
                  <a:cubicBezTo>
                    <a:pt x="505" y="361"/>
                    <a:pt x="550" y="316"/>
                    <a:pt x="550" y="260"/>
                  </a:cubicBezTo>
                  <a:cubicBezTo>
                    <a:pt x="550" y="209"/>
                    <a:pt x="512" y="166"/>
                    <a:pt x="462" y="159"/>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38" name="&quot;Not Allowed&quot; Symbol 37"/>
            <p:cNvSpPr/>
            <p:nvPr/>
          </p:nvSpPr>
          <p:spPr bwMode="auto">
            <a:xfrm>
              <a:off x="8716315" y="5027376"/>
              <a:ext cx="483503" cy="483503"/>
            </a:xfrm>
            <a:prstGeom prst="noSmoking">
              <a:avLst>
                <a:gd name="adj" fmla="val 9851"/>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9" rIns="0" bIns="47559" numCol="1" rtlCol="0" anchor="ctr" anchorCtr="0" compatLnSpc="1">
              <a:prstTxWarp prst="textNoShape">
                <a:avLst/>
              </a:prstTxWarp>
            </a:bodyPr>
            <a:lstStyle/>
            <a:p>
              <a:pPr algn="ctr" defTabSz="950933" fontAlgn="base">
                <a:spcBef>
                  <a:spcPct val="0"/>
                </a:spcBef>
                <a:spcAft>
                  <a:spcPct val="0"/>
                </a:spcAft>
              </a:pPr>
              <a:endParaRPr lang="en-US" sz="2040" kern="0" dirty="0">
                <a:gradFill>
                  <a:gsLst>
                    <a:gs pos="5439">
                      <a:srgbClr val="F8F8F8"/>
                    </a:gs>
                    <a:gs pos="10000">
                      <a:srgbClr val="F8F8F8"/>
                    </a:gs>
                  </a:gsLst>
                  <a:lin ang="5400000" scaled="0"/>
                </a:gradFill>
                <a:latin typeface="Segoe UI"/>
              </a:endParaRPr>
            </a:p>
          </p:txBody>
        </p:sp>
      </p:grpSp>
      <p:cxnSp>
        <p:nvCxnSpPr>
          <p:cNvPr id="39" name="Straight Arrow Connector 38"/>
          <p:cNvCxnSpPr/>
          <p:nvPr/>
        </p:nvCxnSpPr>
        <p:spPr>
          <a:xfrm flipH="1">
            <a:off x="7244556" y="3402820"/>
            <a:ext cx="1005316" cy="1592871"/>
          </a:xfrm>
          <a:prstGeom prst="straightConnector1">
            <a:avLst/>
          </a:prstGeom>
          <a:ln w="7620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2214274" y="5118116"/>
            <a:ext cx="2162531" cy="1461915"/>
            <a:chOff x="1688377" y="5120734"/>
            <a:chExt cx="2120592" cy="1433563"/>
          </a:xfrm>
        </p:grpSpPr>
        <p:pic>
          <p:nvPicPr>
            <p:cNvPr id="41" name="Picture 40"/>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324855" y="5120734"/>
              <a:ext cx="780290" cy="780290"/>
            </a:xfrm>
            <a:prstGeom prst="rect">
              <a:avLst/>
            </a:prstGeom>
          </p:spPr>
        </p:pic>
        <p:sp>
          <p:nvSpPr>
            <p:cNvPr id="42" name="TextBox 41"/>
            <p:cNvSpPr txBox="1"/>
            <p:nvPr/>
          </p:nvSpPr>
          <p:spPr>
            <a:xfrm>
              <a:off x="1688377" y="5750359"/>
              <a:ext cx="2120592" cy="803938"/>
            </a:xfrm>
            <a:prstGeom prst="rect">
              <a:avLst/>
            </a:prstGeom>
            <a:noFill/>
          </p:spPr>
          <p:txBody>
            <a:bodyPr wrap="square" lIns="186497" tIns="149198" rIns="186497" bIns="149198" rtlCol="0">
              <a:spAutoFit/>
            </a:bodyPr>
            <a:lstStyle/>
            <a:p>
              <a:pPr algn="ctr" defTabSz="932504">
                <a:lnSpc>
                  <a:spcPct val="90000"/>
                </a:lnSpc>
                <a:spcAft>
                  <a:spcPts val="612"/>
                </a:spcAft>
              </a:pPr>
              <a:r>
                <a:rPr lang="en-US" sz="1836" kern="0" dirty="0">
                  <a:gradFill>
                    <a:gsLst>
                      <a:gs pos="2917">
                        <a:srgbClr val="505050"/>
                      </a:gs>
                      <a:gs pos="30000">
                        <a:srgbClr val="505050"/>
                      </a:gs>
                    </a:gsLst>
                    <a:lin ang="5400000" scaled="0"/>
                  </a:gradFill>
                  <a:latin typeface="Segoe UI"/>
                </a:rPr>
                <a:t>Storage Resource Policy</a:t>
              </a:r>
            </a:p>
          </p:txBody>
        </p:sp>
      </p:grpSp>
      <p:grpSp>
        <p:nvGrpSpPr>
          <p:cNvPr id="43" name="Group 42"/>
          <p:cNvGrpSpPr/>
          <p:nvPr/>
        </p:nvGrpSpPr>
        <p:grpSpPr>
          <a:xfrm>
            <a:off x="2517511" y="3013518"/>
            <a:ext cx="922409" cy="1509277"/>
            <a:chOff x="2467822" y="2954638"/>
            <a:chExt cx="904520" cy="1480007"/>
          </a:xfrm>
        </p:grpSpPr>
        <p:pic>
          <p:nvPicPr>
            <p:cNvPr id="44" name="Picture 43"/>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544817" y="2954638"/>
              <a:ext cx="780290" cy="780290"/>
            </a:xfrm>
            <a:prstGeom prst="rect">
              <a:avLst/>
            </a:prstGeom>
          </p:spPr>
        </p:pic>
        <p:sp>
          <p:nvSpPr>
            <p:cNvPr id="45" name="TextBox 44"/>
            <p:cNvSpPr txBox="1"/>
            <p:nvPr/>
          </p:nvSpPr>
          <p:spPr>
            <a:xfrm>
              <a:off x="2467822" y="3800112"/>
              <a:ext cx="904520" cy="634533"/>
            </a:xfrm>
            <a:prstGeom prst="rect">
              <a:avLst/>
            </a:prstGeom>
            <a:noFill/>
          </p:spPr>
          <p:txBody>
            <a:bodyPr wrap="square" lIns="186497" tIns="149198" rIns="186497" bIns="149198" rtlCol="0">
              <a:spAutoFit/>
            </a:bodyPr>
            <a:lstStyle/>
            <a:p>
              <a:pPr algn="ctr" defTabSz="932504">
                <a:lnSpc>
                  <a:spcPct val="90000"/>
                </a:lnSpc>
                <a:spcAft>
                  <a:spcPts val="612"/>
                </a:spcAft>
              </a:pPr>
              <a:r>
                <a:rPr lang="en-US" sz="2448" kern="0" dirty="0">
                  <a:gradFill>
                    <a:gsLst>
                      <a:gs pos="2917">
                        <a:srgbClr val="505050"/>
                      </a:gs>
                      <a:gs pos="30000">
                        <a:srgbClr val="505050"/>
                      </a:gs>
                    </a:gsLst>
                    <a:lin ang="5400000" scaled="0"/>
                  </a:gradFill>
                  <a:latin typeface="Segoe UI"/>
                </a:rPr>
                <a:t>LRS</a:t>
              </a:r>
            </a:p>
          </p:txBody>
        </p:sp>
      </p:grpSp>
      <p:grpSp>
        <p:nvGrpSpPr>
          <p:cNvPr id="46" name="Group 45"/>
          <p:cNvGrpSpPr/>
          <p:nvPr/>
        </p:nvGrpSpPr>
        <p:grpSpPr>
          <a:xfrm>
            <a:off x="3480507" y="3038955"/>
            <a:ext cx="1095937" cy="1483839"/>
            <a:chOff x="3412141" y="2979581"/>
            <a:chExt cx="1074683" cy="1455063"/>
          </a:xfrm>
        </p:grpSpPr>
        <p:pic>
          <p:nvPicPr>
            <p:cNvPr id="47" name="Picture 46"/>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552828" y="2979581"/>
              <a:ext cx="780290" cy="780290"/>
            </a:xfrm>
            <a:prstGeom prst="rect">
              <a:avLst/>
            </a:prstGeom>
          </p:spPr>
        </p:pic>
        <p:sp>
          <p:nvSpPr>
            <p:cNvPr id="48" name="TextBox 47"/>
            <p:cNvSpPr txBox="1"/>
            <p:nvPr/>
          </p:nvSpPr>
          <p:spPr>
            <a:xfrm>
              <a:off x="3412141" y="3800111"/>
              <a:ext cx="1074683" cy="634533"/>
            </a:xfrm>
            <a:prstGeom prst="rect">
              <a:avLst/>
            </a:prstGeom>
            <a:noFill/>
          </p:spPr>
          <p:txBody>
            <a:bodyPr wrap="square" lIns="186497" tIns="149198" rIns="186497" bIns="149198" rtlCol="0">
              <a:spAutoFit/>
            </a:bodyPr>
            <a:lstStyle/>
            <a:p>
              <a:pPr algn="ctr" defTabSz="932504">
                <a:lnSpc>
                  <a:spcPct val="90000"/>
                </a:lnSpc>
                <a:spcAft>
                  <a:spcPts val="612"/>
                </a:spcAft>
              </a:pPr>
              <a:r>
                <a:rPr lang="en-US" sz="2448" kern="0" dirty="0">
                  <a:gradFill>
                    <a:gsLst>
                      <a:gs pos="2917">
                        <a:srgbClr val="505050"/>
                      </a:gs>
                      <a:gs pos="30000">
                        <a:srgbClr val="505050"/>
                      </a:gs>
                    </a:gsLst>
                    <a:lin ang="5400000" scaled="0"/>
                  </a:gradFill>
                  <a:latin typeface="Segoe UI"/>
                </a:rPr>
                <a:t>GRS</a:t>
              </a:r>
            </a:p>
          </p:txBody>
        </p:sp>
      </p:grpSp>
      <p:grpSp>
        <p:nvGrpSpPr>
          <p:cNvPr id="49" name="Group 48"/>
          <p:cNvGrpSpPr/>
          <p:nvPr/>
        </p:nvGrpSpPr>
        <p:grpSpPr>
          <a:xfrm>
            <a:off x="4476702" y="3064393"/>
            <a:ext cx="1598908" cy="1458447"/>
            <a:chOff x="4191670" y="3004524"/>
            <a:chExt cx="1567899" cy="1430162"/>
          </a:xfrm>
        </p:grpSpPr>
        <p:pic>
          <p:nvPicPr>
            <p:cNvPr id="50" name="Picture 4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560839" y="3004524"/>
              <a:ext cx="780290" cy="780290"/>
            </a:xfrm>
            <a:prstGeom prst="rect">
              <a:avLst/>
            </a:prstGeom>
          </p:spPr>
        </p:pic>
        <p:sp>
          <p:nvSpPr>
            <p:cNvPr id="51" name="TextBox 50"/>
            <p:cNvSpPr txBox="1"/>
            <p:nvPr/>
          </p:nvSpPr>
          <p:spPr>
            <a:xfrm>
              <a:off x="4191670" y="3800153"/>
              <a:ext cx="1567899" cy="634533"/>
            </a:xfrm>
            <a:prstGeom prst="rect">
              <a:avLst/>
            </a:prstGeom>
            <a:noFill/>
          </p:spPr>
          <p:txBody>
            <a:bodyPr wrap="square" lIns="186497" tIns="149198" rIns="186497" bIns="149198" rtlCol="0">
              <a:spAutoFit/>
            </a:bodyPr>
            <a:lstStyle/>
            <a:p>
              <a:pPr algn="ctr" defTabSz="932504">
                <a:lnSpc>
                  <a:spcPct val="90000"/>
                </a:lnSpc>
                <a:spcAft>
                  <a:spcPts val="612"/>
                </a:spcAft>
              </a:pPr>
              <a:r>
                <a:rPr lang="en-US" sz="2448" kern="0" dirty="0">
                  <a:gradFill>
                    <a:gsLst>
                      <a:gs pos="2917">
                        <a:srgbClr val="505050"/>
                      </a:gs>
                      <a:gs pos="30000">
                        <a:srgbClr val="505050"/>
                      </a:gs>
                    </a:gsLst>
                    <a:lin ang="5400000" scaled="0"/>
                  </a:gradFill>
                  <a:latin typeface="Segoe UI"/>
                </a:rPr>
                <a:t>GRS-RA</a:t>
              </a:r>
            </a:p>
          </p:txBody>
        </p:sp>
      </p:grpSp>
      <p:sp>
        <p:nvSpPr>
          <p:cNvPr id="52" name="&quot;Not Allowed&quot; Symbol 51"/>
          <p:cNvSpPr/>
          <p:nvPr/>
        </p:nvSpPr>
        <p:spPr bwMode="auto">
          <a:xfrm>
            <a:off x="4730153" y="2914745"/>
            <a:ext cx="1055475" cy="1055475"/>
          </a:xfrm>
          <a:prstGeom prst="noSmoking">
            <a:avLst>
              <a:gd name="adj" fmla="val 9851"/>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9" rIns="0" bIns="47559" numCol="1" rtlCol="0" anchor="ctr" anchorCtr="0" compatLnSpc="1">
            <a:prstTxWarp prst="textNoShape">
              <a:avLst/>
            </a:prstTxWarp>
          </a:bodyPr>
          <a:lstStyle/>
          <a:p>
            <a:pPr algn="ctr" defTabSz="950933" fontAlgn="base">
              <a:spcBef>
                <a:spcPct val="0"/>
              </a:spcBef>
              <a:spcAft>
                <a:spcPct val="0"/>
              </a:spcAft>
            </a:pPr>
            <a:endParaRPr lang="en-US" sz="2040" kern="0" dirty="0">
              <a:gradFill>
                <a:gsLst>
                  <a:gs pos="5439">
                    <a:srgbClr val="F8F8F8"/>
                  </a:gs>
                  <a:gs pos="10000">
                    <a:srgbClr val="F8F8F8"/>
                  </a:gs>
                </a:gsLst>
                <a:lin ang="5400000" scaled="0"/>
              </a:gradFill>
              <a:latin typeface="Segoe UI"/>
            </a:endParaRPr>
          </a:p>
        </p:txBody>
      </p:sp>
    </p:spTree>
    <p:extLst>
      <p:ext uri="{BB962C8B-B14F-4D97-AF65-F5344CB8AC3E}">
        <p14:creationId xmlns:p14="http://schemas.microsoft.com/office/powerpoint/2010/main" val="2565117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path" presetSubtype="0" accel="50000" decel="50000" fill="hold" nodeType="clickEffect">
                                  <p:stCondLst>
                                    <p:cond delay="0"/>
                                  </p:stCondLst>
                                  <p:childTnLst>
                                    <p:animMotion origin="layout" path="M -6.25E-7 -2.96296E-6 L 0.23841 -2.96296E-6 C 0.34518 -2.96296E-6 0.47695 -0.15115 0.47695 -0.27361 L 0.47695 -0.54722 " pathEditMode="relative" rAng="0" ptsTypes="AAAA">
                                      <p:cBhvr>
                                        <p:cTn id="6" dur="2000" fill="hold"/>
                                        <p:tgtEl>
                                          <p:spTgt spid="40"/>
                                        </p:tgtEl>
                                        <p:attrNameLst>
                                          <p:attrName>ppt_x</p:attrName>
                                          <p:attrName>ppt_y</p:attrName>
                                        </p:attrNameLst>
                                      </p:cBhvr>
                                      <p:rCtr x="23841" y="-27361"/>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4.46828E-7 -3.74943E-6 L 0.31303 -0.07081 " pathEditMode="relative" rAng="0" ptsTypes="AA">
                                      <p:cBhvr>
                                        <p:cTn id="10" dur="2000" fill="hold"/>
                                        <p:tgtEl>
                                          <p:spTgt spid="43"/>
                                        </p:tgtEl>
                                        <p:attrNameLst>
                                          <p:attrName>ppt_x</p:attrName>
                                          <p:attrName>ppt_y</p:attrName>
                                        </p:attrNameLst>
                                      </p:cBhvr>
                                      <p:rCtr x="15652" y="-3541"/>
                                    </p:animMotion>
                                  </p:childTnLst>
                                </p:cTn>
                              </p:par>
                              <p:par>
                                <p:cTn id="11" presetID="63" presetClass="path" presetSubtype="0" accel="50000" decel="50000" fill="hold" nodeType="withEffect">
                                  <p:stCondLst>
                                    <p:cond delay="0"/>
                                  </p:stCondLst>
                                  <p:childTnLst>
                                    <p:animMotion origin="layout" path="M 3.87719E-6 5.44712E-7 L 0.32682 -0.07286 " pathEditMode="relative" rAng="0" ptsTypes="AA">
                                      <p:cBhvr>
                                        <p:cTn id="12" dur="2000" fill="hold"/>
                                        <p:tgtEl>
                                          <p:spTgt spid="46"/>
                                        </p:tgtEl>
                                        <p:attrNameLst>
                                          <p:attrName>ppt_x</p:attrName>
                                          <p:attrName>ppt_y</p:attrName>
                                        </p:attrNameLst>
                                      </p:cBhvr>
                                      <p:rCtr x="16341" y="-3654"/>
                                    </p:animMotion>
                                  </p:childTnLst>
                                </p:cTn>
                              </p:par>
                            </p:childTnLst>
                          </p:cTn>
                        </p:par>
                        <p:par>
                          <p:cTn id="13" fill="hold">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5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up)">
                                      <p:cBhvr>
                                        <p:cTn id="20" dur="500"/>
                                        <p:tgtEl>
                                          <p:spTgt spid="39"/>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up)">
                                      <p:cBhvr>
                                        <p:cTn id="28" dur="500"/>
                                        <p:tgtEl>
                                          <p:spTgt spid="34"/>
                                        </p:tgtEl>
                                      </p:cBhvr>
                                    </p:animEffect>
                                  </p:child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5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6169" y="295278"/>
            <a:ext cx="11702551" cy="917575"/>
          </a:xfrm>
        </p:spPr>
        <p:txBody>
          <a:bodyPr/>
          <a:lstStyle/>
          <a:p>
            <a:r>
              <a:rPr lang="en-US" dirty="0"/>
              <a:t>The core – Resource groups, tags, and RBAC</a:t>
            </a:r>
          </a:p>
        </p:txBody>
      </p:sp>
      <p:grpSp>
        <p:nvGrpSpPr>
          <p:cNvPr id="43" name="Group 42"/>
          <p:cNvGrpSpPr/>
          <p:nvPr/>
        </p:nvGrpSpPr>
        <p:grpSpPr>
          <a:xfrm>
            <a:off x="4973102" y="3644994"/>
            <a:ext cx="6965327" cy="2522825"/>
            <a:chOff x="4607107" y="2478948"/>
            <a:chExt cx="6830244" cy="2473898"/>
          </a:xfrm>
        </p:grpSpPr>
        <p:grpSp>
          <p:nvGrpSpPr>
            <p:cNvPr id="44" name="Group 43"/>
            <p:cNvGrpSpPr/>
            <p:nvPr/>
          </p:nvGrpSpPr>
          <p:grpSpPr>
            <a:xfrm>
              <a:off x="7141745" y="2478948"/>
              <a:ext cx="4295606" cy="2473898"/>
              <a:chOff x="3543613" y="2446760"/>
              <a:chExt cx="3912442" cy="2194558"/>
            </a:xfrm>
          </p:grpSpPr>
          <p:grpSp>
            <p:nvGrpSpPr>
              <p:cNvPr id="47" name="Group 46"/>
              <p:cNvGrpSpPr/>
              <p:nvPr/>
            </p:nvGrpSpPr>
            <p:grpSpPr>
              <a:xfrm>
                <a:off x="3543613" y="2674403"/>
                <a:ext cx="1893487" cy="1092273"/>
                <a:chOff x="946151" y="4616451"/>
                <a:chExt cx="2647950" cy="1584325"/>
              </a:xfrm>
            </p:grpSpPr>
            <p:sp>
              <p:nvSpPr>
                <p:cNvPr id="100" name="Freeform 17"/>
                <p:cNvSpPr>
                  <a:spLocks/>
                </p:cNvSpPr>
                <p:nvPr/>
              </p:nvSpPr>
              <p:spPr bwMode="auto">
                <a:xfrm>
                  <a:off x="1409701" y="4791076"/>
                  <a:ext cx="968375" cy="571500"/>
                </a:xfrm>
                <a:custGeom>
                  <a:avLst/>
                  <a:gdLst>
                    <a:gd name="T0" fmla="*/ 196 w 390"/>
                    <a:gd name="T1" fmla="*/ 230 h 230"/>
                    <a:gd name="T2" fmla="*/ 193 w 390"/>
                    <a:gd name="T3" fmla="*/ 230 h 230"/>
                    <a:gd name="T4" fmla="*/ 3 w 390"/>
                    <a:gd name="T5" fmla="*/ 120 h 230"/>
                    <a:gd name="T6" fmla="*/ 0 w 390"/>
                    <a:gd name="T7" fmla="*/ 115 h 230"/>
                    <a:gd name="T8" fmla="*/ 3 w 390"/>
                    <a:gd name="T9" fmla="*/ 110 h 230"/>
                    <a:gd name="T10" fmla="*/ 191 w 390"/>
                    <a:gd name="T11" fmla="*/ 1 h 230"/>
                    <a:gd name="T12" fmla="*/ 197 w 390"/>
                    <a:gd name="T13" fmla="*/ 1 h 230"/>
                    <a:gd name="T14" fmla="*/ 387 w 390"/>
                    <a:gd name="T15" fmla="*/ 111 h 230"/>
                    <a:gd name="T16" fmla="*/ 390 w 390"/>
                    <a:gd name="T17" fmla="*/ 116 h 230"/>
                    <a:gd name="T18" fmla="*/ 387 w 390"/>
                    <a:gd name="T19" fmla="*/ 121 h 230"/>
                    <a:gd name="T20" fmla="*/ 198 w 390"/>
                    <a:gd name="T21" fmla="*/ 230 h 230"/>
                    <a:gd name="T22" fmla="*/ 196 w 390"/>
                    <a:gd name="T23" fmla="*/ 23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0" h="230">
                      <a:moveTo>
                        <a:pt x="196" y="230"/>
                      </a:moveTo>
                      <a:cubicBezTo>
                        <a:pt x="195" y="230"/>
                        <a:pt x="194" y="230"/>
                        <a:pt x="193" y="230"/>
                      </a:cubicBezTo>
                      <a:cubicBezTo>
                        <a:pt x="3" y="120"/>
                        <a:pt x="3" y="120"/>
                        <a:pt x="3" y="120"/>
                      </a:cubicBezTo>
                      <a:cubicBezTo>
                        <a:pt x="1" y="119"/>
                        <a:pt x="0" y="117"/>
                        <a:pt x="0" y="115"/>
                      </a:cubicBezTo>
                      <a:cubicBezTo>
                        <a:pt x="0" y="113"/>
                        <a:pt x="1" y="111"/>
                        <a:pt x="3" y="110"/>
                      </a:cubicBezTo>
                      <a:cubicBezTo>
                        <a:pt x="191" y="1"/>
                        <a:pt x="191" y="1"/>
                        <a:pt x="191" y="1"/>
                      </a:cubicBezTo>
                      <a:cubicBezTo>
                        <a:pt x="193" y="0"/>
                        <a:pt x="195" y="0"/>
                        <a:pt x="197" y="1"/>
                      </a:cubicBezTo>
                      <a:cubicBezTo>
                        <a:pt x="387" y="111"/>
                        <a:pt x="387" y="111"/>
                        <a:pt x="387" y="111"/>
                      </a:cubicBezTo>
                      <a:cubicBezTo>
                        <a:pt x="389" y="112"/>
                        <a:pt x="390" y="114"/>
                        <a:pt x="390" y="116"/>
                      </a:cubicBezTo>
                      <a:cubicBezTo>
                        <a:pt x="390" y="118"/>
                        <a:pt x="389" y="120"/>
                        <a:pt x="387" y="121"/>
                      </a:cubicBezTo>
                      <a:cubicBezTo>
                        <a:pt x="198" y="230"/>
                        <a:pt x="198" y="230"/>
                        <a:pt x="198" y="230"/>
                      </a:cubicBezTo>
                      <a:cubicBezTo>
                        <a:pt x="197" y="230"/>
                        <a:pt x="197" y="230"/>
                        <a:pt x="196" y="230"/>
                      </a:cubicBez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01" name="Freeform 18"/>
                <p:cNvSpPr>
                  <a:spLocks/>
                </p:cNvSpPr>
                <p:nvPr/>
              </p:nvSpPr>
              <p:spPr bwMode="auto">
                <a:xfrm>
                  <a:off x="1343026" y="5181601"/>
                  <a:ext cx="498475" cy="842963"/>
                </a:xfrm>
                <a:custGeom>
                  <a:avLst/>
                  <a:gdLst>
                    <a:gd name="T0" fmla="*/ 195 w 201"/>
                    <a:gd name="T1" fmla="*/ 340 h 340"/>
                    <a:gd name="T2" fmla="*/ 192 w 201"/>
                    <a:gd name="T3" fmla="*/ 339 h 340"/>
                    <a:gd name="T4" fmla="*/ 3 w 201"/>
                    <a:gd name="T5" fmla="*/ 230 h 340"/>
                    <a:gd name="T6" fmla="*/ 0 w 201"/>
                    <a:gd name="T7" fmla="*/ 225 h 340"/>
                    <a:gd name="T8" fmla="*/ 0 w 201"/>
                    <a:gd name="T9" fmla="*/ 6 h 340"/>
                    <a:gd name="T10" fmla="*/ 3 w 201"/>
                    <a:gd name="T11" fmla="*/ 1 h 340"/>
                    <a:gd name="T12" fmla="*/ 9 w 201"/>
                    <a:gd name="T13" fmla="*/ 1 h 340"/>
                    <a:gd name="T14" fmla="*/ 198 w 201"/>
                    <a:gd name="T15" fmla="*/ 110 h 340"/>
                    <a:gd name="T16" fmla="*/ 201 w 201"/>
                    <a:gd name="T17" fmla="*/ 115 h 340"/>
                    <a:gd name="T18" fmla="*/ 201 w 201"/>
                    <a:gd name="T19" fmla="*/ 334 h 340"/>
                    <a:gd name="T20" fmla="*/ 198 w 201"/>
                    <a:gd name="T21" fmla="*/ 339 h 340"/>
                    <a:gd name="T22" fmla="*/ 195 w 201"/>
                    <a:gd name="T23"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340">
                      <a:moveTo>
                        <a:pt x="195" y="340"/>
                      </a:moveTo>
                      <a:cubicBezTo>
                        <a:pt x="194" y="340"/>
                        <a:pt x="193" y="339"/>
                        <a:pt x="192" y="339"/>
                      </a:cubicBezTo>
                      <a:cubicBezTo>
                        <a:pt x="3" y="230"/>
                        <a:pt x="3" y="230"/>
                        <a:pt x="3" y="230"/>
                      </a:cubicBezTo>
                      <a:cubicBezTo>
                        <a:pt x="1" y="229"/>
                        <a:pt x="0" y="227"/>
                        <a:pt x="0" y="225"/>
                      </a:cubicBezTo>
                      <a:cubicBezTo>
                        <a:pt x="0" y="6"/>
                        <a:pt x="0" y="6"/>
                        <a:pt x="0" y="6"/>
                      </a:cubicBezTo>
                      <a:cubicBezTo>
                        <a:pt x="0" y="4"/>
                        <a:pt x="1" y="2"/>
                        <a:pt x="3" y="1"/>
                      </a:cubicBezTo>
                      <a:cubicBezTo>
                        <a:pt x="5" y="0"/>
                        <a:pt x="7" y="0"/>
                        <a:pt x="9" y="1"/>
                      </a:cubicBezTo>
                      <a:cubicBezTo>
                        <a:pt x="198" y="110"/>
                        <a:pt x="198" y="110"/>
                        <a:pt x="198" y="110"/>
                      </a:cubicBezTo>
                      <a:cubicBezTo>
                        <a:pt x="200" y="111"/>
                        <a:pt x="201" y="113"/>
                        <a:pt x="201" y="115"/>
                      </a:cubicBezTo>
                      <a:cubicBezTo>
                        <a:pt x="201" y="334"/>
                        <a:pt x="201" y="334"/>
                        <a:pt x="201" y="334"/>
                      </a:cubicBezTo>
                      <a:cubicBezTo>
                        <a:pt x="201" y="336"/>
                        <a:pt x="200" y="338"/>
                        <a:pt x="198" y="339"/>
                      </a:cubicBezTo>
                      <a:cubicBezTo>
                        <a:pt x="197" y="339"/>
                        <a:pt x="196" y="340"/>
                        <a:pt x="195" y="340"/>
                      </a:cubicBez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02" name="Freeform 19"/>
                <p:cNvSpPr>
                  <a:spLocks/>
                </p:cNvSpPr>
                <p:nvPr/>
              </p:nvSpPr>
              <p:spPr bwMode="auto">
                <a:xfrm>
                  <a:off x="1946276" y="5183188"/>
                  <a:ext cx="498475" cy="841375"/>
                </a:xfrm>
                <a:custGeom>
                  <a:avLst/>
                  <a:gdLst>
                    <a:gd name="T0" fmla="*/ 6 w 201"/>
                    <a:gd name="T1" fmla="*/ 339 h 339"/>
                    <a:gd name="T2" fmla="*/ 3 w 201"/>
                    <a:gd name="T3" fmla="*/ 338 h 339"/>
                    <a:gd name="T4" fmla="*/ 0 w 201"/>
                    <a:gd name="T5" fmla="*/ 333 h 339"/>
                    <a:gd name="T6" fmla="*/ 0 w 201"/>
                    <a:gd name="T7" fmla="*/ 115 h 339"/>
                    <a:gd name="T8" fmla="*/ 3 w 201"/>
                    <a:gd name="T9" fmla="*/ 110 h 339"/>
                    <a:gd name="T10" fmla="*/ 192 w 201"/>
                    <a:gd name="T11" fmla="*/ 1 h 339"/>
                    <a:gd name="T12" fmla="*/ 198 w 201"/>
                    <a:gd name="T13" fmla="*/ 1 h 339"/>
                    <a:gd name="T14" fmla="*/ 201 w 201"/>
                    <a:gd name="T15" fmla="*/ 6 h 339"/>
                    <a:gd name="T16" fmla="*/ 201 w 201"/>
                    <a:gd name="T17" fmla="*/ 224 h 339"/>
                    <a:gd name="T18" fmla="*/ 198 w 201"/>
                    <a:gd name="T19" fmla="*/ 229 h 339"/>
                    <a:gd name="T20" fmla="*/ 9 w 201"/>
                    <a:gd name="T21" fmla="*/ 338 h 339"/>
                    <a:gd name="T22" fmla="*/ 6 w 201"/>
                    <a:gd name="T23" fmla="*/ 33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339">
                      <a:moveTo>
                        <a:pt x="6" y="339"/>
                      </a:moveTo>
                      <a:cubicBezTo>
                        <a:pt x="5" y="339"/>
                        <a:pt x="4" y="338"/>
                        <a:pt x="3" y="338"/>
                      </a:cubicBezTo>
                      <a:cubicBezTo>
                        <a:pt x="1" y="337"/>
                        <a:pt x="0" y="335"/>
                        <a:pt x="0" y="333"/>
                      </a:cubicBezTo>
                      <a:cubicBezTo>
                        <a:pt x="0" y="115"/>
                        <a:pt x="0" y="115"/>
                        <a:pt x="0" y="115"/>
                      </a:cubicBezTo>
                      <a:cubicBezTo>
                        <a:pt x="0" y="113"/>
                        <a:pt x="1" y="111"/>
                        <a:pt x="3" y="110"/>
                      </a:cubicBezTo>
                      <a:cubicBezTo>
                        <a:pt x="192" y="1"/>
                        <a:pt x="192" y="1"/>
                        <a:pt x="192" y="1"/>
                      </a:cubicBezTo>
                      <a:cubicBezTo>
                        <a:pt x="194" y="0"/>
                        <a:pt x="196" y="0"/>
                        <a:pt x="198" y="1"/>
                      </a:cubicBezTo>
                      <a:cubicBezTo>
                        <a:pt x="199" y="2"/>
                        <a:pt x="201" y="4"/>
                        <a:pt x="201" y="6"/>
                      </a:cubicBezTo>
                      <a:cubicBezTo>
                        <a:pt x="201" y="224"/>
                        <a:pt x="201" y="224"/>
                        <a:pt x="201" y="224"/>
                      </a:cubicBezTo>
                      <a:cubicBezTo>
                        <a:pt x="201" y="226"/>
                        <a:pt x="199" y="228"/>
                        <a:pt x="198" y="229"/>
                      </a:cubicBezTo>
                      <a:cubicBezTo>
                        <a:pt x="9" y="338"/>
                        <a:pt x="9" y="338"/>
                        <a:pt x="9" y="338"/>
                      </a:cubicBezTo>
                      <a:cubicBezTo>
                        <a:pt x="8" y="338"/>
                        <a:pt x="7" y="339"/>
                        <a:pt x="6" y="339"/>
                      </a:cubicBezTo>
                      <a:close/>
                    </a:path>
                  </a:pathLst>
                </a:custGeom>
                <a:solidFill>
                  <a:srgbClr val="2BA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03" name="Freeform 20"/>
                <p:cNvSpPr>
                  <a:spLocks/>
                </p:cNvSpPr>
                <p:nvPr/>
              </p:nvSpPr>
              <p:spPr bwMode="auto">
                <a:xfrm>
                  <a:off x="1409701" y="4791076"/>
                  <a:ext cx="968375" cy="571500"/>
                </a:xfrm>
                <a:custGeom>
                  <a:avLst/>
                  <a:gdLst>
                    <a:gd name="T0" fmla="*/ 196 w 390"/>
                    <a:gd name="T1" fmla="*/ 230 h 230"/>
                    <a:gd name="T2" fmla="*/ 193 w 390"/>
                    <a:gd name="T3" fmla="*/ 230 h 230"/>
                    <a:gd name="T4" fmla="*/ 3 w 390"/>
                    <a:gd name="T5" fmla="*/ 120 h 230"/>
                    <a:gd name="T6" fmla="*/ 0 w 390"/>
                    <a:gd name="T7" fmla="*/ 115 h 230"/>
                    <a:gd name="T8" fmla="*/ 3 w 390"/>
                    <a:gd name="T9" fmla="*/ 110 h 230"/>
                    <a:gd name="T10" fmla="*/ 191 w 390"/>
                    <a:gd name="T11" fmla="*/ 1 h 230"/>
                    <a:gd name="T12" fmla="*/ 197 w 390"/>
                    <a:gd name="T13" fmla="*/ 1 h 230"/>
                    <a:gd name="T14" fmla="*/ 387 w 390"/>
                    <a:gd name="T15" fmla="*/ 111 h 230"/>
                    <a:gd name="T16" fmla="*/ 390 w 390"/>
                    <a:gd name="T17" fmla="*/ 116 h 230"/>
                    <a:gd name="T18" fmla="*/ 387 w 390"/>
                    <a:gd name="T19" fmla="*/ 121 h 230"/>
                    <a:gd name="T20" fmla="*/ 198 w 390"/>
                    <a:gd name="T21" fmla="*/ 230 h 230"/>
                    <a:gd name="T22" fmla="*/ 196 w 390"/>
                    <a:gd name="T23" fmla="*/ 23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0" h="230">
                      <a:moveTo>
                        <a:pt x="196" y="230"/>
                      </a:moveTo>
                      <a:cubicBezTo>
                        <a:pt x="195" y="230"/>
                        <a:pt x="194" y="230"/>
                        <a:pt x="193" y="230"/>
                      </a:cubicBezTo>
                      <a:cubicBezTo>
                        <a:pt x="3" y="120"/>
                        <a:pt x="3" y="120"/>
                        <a:pt x="3" y="120"/>
                      </a:cubicBezTo>
                      <a:cubicBezTo>
                        <a:pt x="1" y="119"/>
                        <a:pt x="0" y="117"/>
                        <a:pt x="0" y="115"/>
                      </a:cubicBezTo>
                      <a:cubicBezTo>
                        <a:pt x="0" y="113"/>
                        <a:pt x="1" y="111"/>
                        <a:pt x="3" y="110"/>
                      </a:cubicBezTo>
                      <a:cubicBezTo>
                        <a:pt x="191" y="1"/>
                        <a:pt x="191" y="1"/>
                        <a:pt x="191" y="1"/>
                      </a:cubicBezTo>
                      <a:cubicBezTo>
                        <a:pt x="193" y="0"/>
                        <a:pt x="195" y="0"/>
                        <a:pt x="197" y="1"/>
                      </a:cubicBezTo>
                      <a:cubicBezTo>
                        <a:pt x="387" y="111"/>
                        <a:pt x="387" y="111"/>
                        <a:pt x="387" y="111"/>
                      </a:cubicBezTo>
                      <a:cubicBezTo>
                        <a:pt x="389" y="112"/>
                        <a:pt x="390" y="114"/>
                        <a:pt x="390" y="116"/>
                      </a:cubicBezTo>
                      <a:cubicBezTo>
                        <a:pt x="390" y="118"/>
                        <a:pt x="389" y="120"/>
                        <a:pt x="387" y="121"/>
                      </a:cubicBezTo>
                      <a:cubicBezTo>
                        <a:pt x="198" y="230"/>
                        <a:pt x="198" y="230"/>
                        <a:pt x="198" y="230"/>
                      </a:cubicBezTo>
                      <a:cubicBezTo>
                        <a:pt x="197" y="230"/>
                        <a:pt x="197" y="230"/>
                        <a:pt x="196" y="230"/>
                      </a:cubicBez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04" name="Freeform 21"/>
                <p:cNvSpPr>
                  <a:spLocks/>
                </p:cNvSpPr>
                <p:nvPr/>
              </p:nvSpPr>
              <p:spPr bwMode="auto">
                <a:xfrm>
                  <a:off x="1343026" y="5181601"/>
                  <a:ext cx="498475" cy="842963"/>
                </a:xfrm>
                <a:custGeom>
                  <a:avLst/>
                  <a:gdLst>
                    <a:gd name="T0" fmla="*/ 195 w 201"/>
                    <a:gd name="T1" fmla="*/ 340 h 340"/>
                    <a:gd name="T2" fmla="*/ 192 w 201"/>
                    <a:gd name="T3" fmla="*/ 339 h 340"/>
                    <a:gd name="T4" fmla="*/ 3 w 201"/>
                    <a:gd name="T5" fmla="*/ 230 h 340"/>
                    <a:gd name="T6" fmla="*/ 0 w 201"/>
                    <a:gd name="T7" fmla="*/ 225 h 340"/>
                    <a:gd name="T8" fmla="*/ 0 w 201"/>
                    <a:gd name="T9" fmla="*/ 6 h 340"/>
                    <a:gd name="T10" fmla="*/ 3 w 201"/>
                    <a:gd name="T11" fmla="*/ 1 h 340"/>
                    <a:gd name="T12" fmla="*/ 9 w 201"/>
                    <a:gd name="T13" fmla="*/ 1 h 340"/>
                    <a:gd name="T14" fmla="*/ 198 w 201"/>
                    <a:gd name="T15" fmla="*/ 110 h 340"/>
                    <a:gd name="T16" fmla="*/ 201 w 201"/>
                    <a:gd name="T17" fmla="*/ 115 h 340"/>
                    <a:gd name="T18" fmla="*/ 201 w 201"/>
                    <a:gd name="T19" fmla="*/ 334 h 340"/>
                    <a:gd name="T20" fmla="*/ 198 w 201"/>
                    <a:gd name="T21" fmla="*/ 339 h 340"/>
                    <a:gd name="T22" fmla="*/ 195 w 201"/>
                    <a:gd name="T23"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340">
                      <a:moveTo>
                        <a:pt x="195" y="340"/>
                      </a:moveTo>
                      <a:cubicBezTo>
                        <a:pt x="194" y="340"/>
                        <a:pt x="193" y="339"/>
                        <a:pt x="192" y="339"/>
                      </a:cubicBezTo>
                      <a:cubicBezTo>
                        <a:pt x="3" y="230"/>
                        <a:pt x="3" y="230"/>
                        <a:pt x="3" y="230"/>
                      </a:cubicBezTo>
                      <a:cubicBezTo>
                        <a:pt x="1" y="229"/>
                        <a:pt x="0" y="227"/>
                        <a:pt x="0" y="225"/>
                      </a:cubicBezTo>
                      <a:cubicBezTo>
                        <a:pt x="0" y="6"/>
                        <a:pt x="0" y="6"/>
                        <a:pt x="0" y="6"/>
                      </a:cubicBezTo>
                      <a:cubicBezTo>
                        <a:pt x="0" y="4"/>
                        <a:pt x="1" y="2"/>
                        <a:pt x="3" y="1"/>
                      </a:cubicBezTo>
                      <a:cubicBezTo>
                        <a:pt x="5" y="0"/>
                        <a:pt x="7" y="0"/>
                        <a:pt x="9" y="1"/>
                      </a:cubicBezTo>
                      <a:cubicBezTo>
                        <a:pt x="198" y="110"/>
                        <a:pt x="198" y="110"/>
                        <a:pt x="198" y="110"/>
                      </a:cubicBezTo>
                      <a:cubicBezTo>
                        <a:pt x="200" y="111"/>
                        <a:pt x="201" y="113"/>
                        <a:pt x="201" y="115"/>
                      </a:cubicBezTo>
                      <a:cubicBezTo>
                        <a:pt x="201" y="334"/>
                        <a:pt x="201" y="334"/>
                        <a:pt x="201" y="334"/>
                      </a:cubicBezTo>
                      <a:cubicBezTo>
                        <a:pt x="201" y="336"/>
                        <a:pt x="200" y="338"/>
                        <a:pt x="198" y="339"/>
                      </a:cubicBezTo>
                      <a:cubicBezTo>
                        <a:pt x="197" y="339"/>
                        <a:pt x="196" y="340"/>
                        <a:pt x="195" y="340"/>
                      </a:cubicBez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05" name="Freeform 22"/>
                <p:cNvSpPr>
                  <a:spLocks/>
                </p:cNvSpPr>
                <p:nvPr/>
              </p:nvSpPr>
              <p:spPr bwMode="auto">
                <a:xfrm>
                  <a:off x="1946276" y="5183188"/>
                  <a:ext cx="498475" cy="841375"/>
                </a:xfrm>
                <a:custGeom>
                  <a:avLst/>
                  <a:gdLst>
                    <a:gd name="T0" fmla="*/ 6 w 201"/>
                    <a:gd name="T1" fmla="*/ 339 h 339"/>
                    <a:gd name="T2" fmla="*/ 3 w 201"/>
                    <a:gd name="T3" fmla="*/ 338 h 339"/>
                    <a:gd name="T4" fmla="*/ 0 w 201"/>
                    <a:gd name="T5" fmla="*/ 333 h 339"/>
                    <a:gd name="T6" fmla="*/ 0 w 201"/>
                    <a:gd name="T7" fmla="*/ 115 h 339"/>
                    <a:gd name="T8" fmla="*/ 3 w 201"/>
                    <a:gd name="T9" fmla="*/ 110 h 339"/>
                    <a:gd name="T10" fmla="*/ 192 w 201"/>
                    <a:gd name="T11" fmla="*/ 1 h 339"/>
                    <a:gd name="T12" fmla="*/ 198 w 201"/>
                    <a:gd name="T13" fmla="*/ 1 h 339"/>
                    <a:gd name="T14" fmla="*/ 201 w 201"/>
                    <a:gd name="T15" fmla="*/ 6 h 339"/>
                    <a:gd name="T16" fmla="*/ 201 w 201"/>
                    <a:gd name="T17" fmla="*/ 224 h 339"/>
                    <a:gd name="T18" fmla="*/ 198 w 201"/>
                    <a:gd name="T19" fmla="*/ 229 h 339"/>
                    <a:gd name="T20" fmla="*/ 9 w 201"/>
                    <a:gd name="T21" fmla="*/ 338 h 339"/>
                    <a:gd name="T22" fmla="*/ 6 w 201"/>
                    <a:gd name="T23" fmla="*/ 33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339">
                      <a:moveTo>
                        <a:pt x="6" y="339"/>
                      </a:moveTo>
                      <a:cubicBezTo>
                        <a:pt x="5" y="339"/>
                        <a:pt x="4" y="338"/>
                        <a:pt x="3" y="338"/>
                      </a:cubicBezTo>
                      <a:cubicBezTo>
                        <a:pt x="1" y="337"/>
                        <a:pt x="0" y="335"/>
                        <a:pt x="0" y="333"/>
                      </a:cubicBezTo>
                      <a:cubicBezTo>
                        <a:pt x="0" y="115"/>
                        <a:pt x="0" y="115"/>
                        <a:pt x="0" y="115"/>
                      </a:cubicBezTo>
                      <a:cubicBezTo>
                        <a:pt x="0" y="113"/>
                        <a:pt x="1" y="111"/>
                        <a:pt x="3" y="110"/>
                      </a:cubicBezTo>
                      <a:cubicBezTo>
                        <a:pt x="192" y="1"/>
                        <a:pt x="192" y="1"/>
                        <a:pt x="192" y="1"/>
                      </a:cubicBezTo>
                      <a:cubicBezTo>
                        <a:pt x="194" y="0"/>
                        <a:pt x="196" y="0"/>
                        <a:pt x="198" y="1"/>
                      </a:cubicBezTo>
                      <a:cubicBezTo>
                        <a:pt x="199" y="2"/>
                        <a:pt x="201" y="4"/>
                        <a:pt x="201" y="6"/>
                      </a:cubicBezTo>
                      <a:cubicBezTo>
                        <a:pt x="201" y="224"/>
                        <a:pt x="201" y="224"/>
                        <a:pt x="201" y="224"/>
                      </a:cubicBezTo>
                      <a:cubicBezTo>
                        <a:pt x="201" y="226"/>
                        <a:pt x="199" y="228"/>
                        <a:pt x="198" y="229"/>
                      </a:cubicBezTo>
                      <a:cubicBezTo>
                        <a:pt x="9" y="338"/>
                        <a:pt x="9" y="338"/>
                        <a:pt x="9" y="338"/>
                      </a:cubicBezTo>
                      <a:cubicBezTo>
                        <a:pt x="8" y="338"/>
                        <a:pt x="7" y="339"/>
                        <a:pt x="6" y="339"/>
                      </a:cubicBezTo>
                      <a:close/>
                    </a:path>
                  </a:pathLst>
                </a:custGeom>
                <a:solidFill>
                  <a:srgbClr val="2BA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06" name="Freeform 23"/>
                <p:cNvSpPr>
                  <a:spLocks/>
                </p:cNvSpPr>
                <p:nvPr/>
              </p:nvSpPr>
              <p:spPr bwMode="auto">
                <a:xfrm>
                  <a:off x="2386014" y="4616451"/>
                  <a:ext cx="457200" cy="1584325"/>
                </a:xfrm>
                <a:custGeom>
                  <a:avLst/>
                  <a:gdLst>
                    <a:gd name="T0" fmla="*/ 113 w 184"/>
                    <a:gd name="T1" fmla="*/ 0 h 639"/>
                    <a:gd name="T2" fmla="*/ 0 w 184"/>
                    <a:gd name="T3" fmla="*/ 0 h 639"/>
                    <a:gd name="T4" fmla="*/ 0 w 184"/>
                    <a:gd name="T5" fmla="*/ 31 h 639"/>
                    <a:gd name="T6" fmla="*/ 113 w 184"/>
                    <a:gd name="T7" fmla="*/ 31 h 639"/>
                    <a:gd name="T8" fmla="*/ 153 w 184"/>
                    <a:gd name="T9" fmla="*/ 70 h 639"/>
                    <a:gd name="T10" fmla="*/ 153 w 184"/>
                    <a:gd name="T11" fmla="*/ 569 h 639"/>
                    <a:gd name="T12" fmla="*/ 113 w 184"/>
                    <a:gd name="T13" fmla="*/ 608 h 639"/>
                    <a:gd name="T14" fmla="*/ 0 w 184"/>
                    <a:gd name="T15" fmla="*/ 608 h 639"/>
                    <a:gd name="T16" fmla="*/ 0 w 184"/>
                    <a:gd name="T17" fmla="*/ 639 h 639"/>
                    <a:gd name="T18" fmla="*/ 113 w 184"/>
                    <a:gd name="T19" fmla="*/ 639 h 639"/>
                    <a:gd name="T20" fmla="*/ 184 w 184"/>
                    <a:gd name="T21" fmla="*/ 569 h 639"/>
                    <a:gd name="T22" fmla="*/ 184 w 184"/>
                    <a:gd name="T23" fmla="*/ 70 h 639"/>
                    <a:gd name="T24" fmla="*/ 113 w 184"/>
                    <a:gd name="T25" fmla="*/ 0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4" h="639">
                      <a:moveTo>
                        <a:pt x="113" y="0"/>
                      </a:moveTo>
                      <a:cubicBezTo>
                        <a:pt x="0" y="0"/>
                        <a:pt x="0" y="0"/>
                        <a:pt x="0" y="0"/>
                      </a:cubicBezTo>
                      <a:cubicBezTo>
                        <a:pt x="0" y="31"/>
                        <a:pt x="0" y="31"/>
                        <a:pt x="0" y="31"/>
                      </a:cubicBezTo>
                      <a:cubicBezTo>
                        <a:pt x="113" y="31"/>
                        <a:pt x="113" y="31"/>
                        <a:pt x="113" y="31"/>
                      </a:cubicBezTo>
                      <a:cubicBezTo>
                        <a:pt x="135" y="31"/>
                        <a:pt x="153" y="49"/>
                        <a:pt x="153" y="70"/>
                      </a:cubicBezTo>
                      <a:cubicBezTo>
                        <a:pt x="153" y="569"/>
                        <a:pt x="153" y="569"/>
                        <a:pt x="153" y="569"/>
                      </a:cubicBezTo>
                      <a:cubicBezTo>
                        <a:pt x="153" y="591"/>
                        <a:pt x="135" y="608"/>
                        <a:pt x="113" y="608"/>
                      </a:cubicBezTo>
                      <a:cubicBezTo>
                        <a:pt x="0" y="608"/>
                        <a:pt x="0" y="608"/>
                        <a:pt x="0" y="608"/>
                      </a:cubicBezTo>
                      <a:cubicBezTo>
                        <a:pt x="0" y="639"/>
                        <a:pt x="0" y="639"/>
                        <a:pt x="0" y="639"/>
                      </a:cubicBezTo>
                      <a:cubicBezTo>
                        <a:pt x="113" y="639"/>
                        <a:pt x="113" y="639"/>
                        <a:pt x="113" y="639"/>
                      </a:cubicBezTo>
                      <a:cubicBezTo>
                        <a:pt x="152" y="639"/>
                        <a:pt x="184" y="608"/>
                        <a:pt x="184" y="569"/>
                      </a:cubicBezTo>
                      <a:cubicBezTo>
                        <a:pt x="184" y="70"/>
                        <a:pt x="184" y="70"/>
                        <a:pt x="184" y="70"/>
                      </a:cubicBezTo>
                      <a:cubicBezTo>
                        <a:pt x="184" y="32"/>
                        <a:pt x="152" y="0"/>
                        <a:pt x="113" y="0"/>
                      </a:cubicBez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07" name="Freeform 24"/>
                <p:cNvSpPr>
                  <a:spLocks/>
                </p:cNvSpPr>
                <p:nvPr/>
              </p:nvSpPr>
              <p:spPr bwMode="auto">
                <a:xfrm>
                  <a:off x="946151" y="4616451"/>
                  <a:ext cx="455613" cy="1584325"/>
                </a:xfrm>
                <a:custGeom>
                  <a:avLst/>
                  <a:gdLst>
                    <a:gd name="T0" fmla="*/ 71 w 184"/>
                    <a:gd name="T1" fmla="*/ 608 h 639"/>
                    <a:gd name="T2" fmla="*/ 31 w 184"/>
                    <a:gd name="T3" fmla="*/ 569 h 639"/>
                    <a:gd name="T4" fmla="*/ 31 w 184"/>
                    <a:gd name="T5" fmla="*/ 70 h 639"/>
                    <a:gd name="T6" fmla="*/ 71 w 184"/>
                    <a:gd name="T7" fmla="*/ 31 h 639"/>
                    <a:gd name="T8" fmla="*/ 184 w 184"/>
                    <a:gd name="T9" fmla="*/ 31 h 639"/>
                    <a:gd name="T10" fmla="*/ 184 w 184"/>
                    <a:gd name="T11" fmla="*/ 0 h 639"/>
                    <a:gd name="T12" fmla="*/ 71 w 184"/>
                    <a:gd name="T13" fmla="*/ 0 h 639"/>
                    <a:gd name="T14" fmla="*/ 0 w 184"/>
                    <a:gd name="T15" fmla="*/ 70 h 639"/>
                    <a:gd name="T16" fmla="*/ 0 w 184"/>
                    <a:gd name="T17" fmla="*/ 569 h 639"/>
                    <a:gd name="T18" fmla="*/ 71 w 184"/>
                    <a:gd name="T19" fmla="*/ 639 h 639"/>
                    <a:gd name="T20" fmla="*/ 184 w 184"/>
                    <a:gd name="T21" fmla="*/ 639 h 639"/>
                    <a:gd name="T22" fmla="*/ 184 w 184"/>
                    <a:gd name="T23" fmla="*/ 608 h 639"/>
                    <a:gd name="T24" fmla="*/ 71 w 184"/>
                    <a:gd name="T25" fmla="*/ 608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4" h="639">
                      <a:moveTo>
                        <a:pt x="71" y="608"/>
                      </a:moveTo>
                      <a:cubicBezTo>
                        <a:pt x="49" y="608"/>
                        <a:pt x="31" y="591"/>
                        <a:pt x="31" y="569"/>
                      </a:cubicBezTo>
                      <a:cubicBezTo>
                        <a:pt x="31" y="70"/>
                        <a:pt x="31" y="70"/>
                        <a:pt x="31" y="70"/>
                      </a:cubicBezTo>
                      <a:cubicBezTo>
                        <a:pt x="31" y="49"/>
                        <a:pt x="49" y="31"/>
                        <a:pt x="71" y="31"/>
                      </a:cubicBezTo>
                      <a:cubicBezTo>
                        <a:pt x="184" y="31"/>
                        <a:pt x="184" y="31"/>
                        <a:pt x="184" y="31"/>
                      </a:cubicBezTo>
                      <a:cubicBezTo>
                        <a:pt x="184" y="0"/>
                        <a:pt x="184" y="0"/>
                        <a:pt x="184" y="0"/>
                      </a:cubicBezTo>
                      <a:cubicBezTo>
                        <a:pt x="71" y="0"/>
                        <a:pt x="71" y="0"/>
                        <a:pt x="71" y="0"/>
                      </a:cubicBezTo>
                      <a:cubicBezTo>
                        <a:pt x="32" y="0"/>
                        <a:pt x="0" y="32"/>
                        <a:pt x="0" y="70"/>
                      </a:cubicBezTo>
                      <a:cubicBezTo>
                        <a:pt x="0" y="569"/>
                        <a:pt x="0" y="569"/>
                        <a:pt x="0" y="569"/>
                      </a:cubicBezTo>
                      <a:cubicBezTo>
                        <a:pt x="0" y="608"/>
                        <a:pt x="32" y="639"/>
                        <a:pt x="71" y="639"/>
                      </a:cubicBezTo>
                      <a:cubicBezTo>
                        <a:pt x="184" y="639"/>
                        <a:pt x="184" y="639"/>
                        <a:pt x="184" y="639"/>
                      </a:cubicBezTo>
                      <a:cubicBezTo>
                        <a:pt x="184" y="608"/>
                        <a:pt x="184" y="608"/>
                        <a:pt x="184" y="608"/>
                      </a:cubicBezTo>
                      <a:lnTo>
                        <a:pt x="71" y="608"/>
                      </a:ln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08" name="Freeform 45"/>
                <p:cNvSpPr>
                  <a:spLocks noEditPoints="1"/>
                </p:cNvSpPr>
                <p:nvPr/>
              </p:nvSpPr>
              <p:spPr bwMode="auto">
                <a:xfrm>
                  <a:off x="3521076" y="5362576"/>
                  <a:ext cx="73025" cy="82550"/>
                </a:xfrm>
                <a:custGeom>
                  <a:avLst/>
                  <a:gdLst>
                    <a:gd name="T0" fmla="*/ 30 w 30"/>
                    <a:gd name="T1" fmla="*/ 16 h 33"/>
                    <a:gd name="T2" fmla="*/ 15 w 30"/>
                    <a:gd name="T3" fmla="*/ 33 h 33"/>
                    <a:gd name="T4" fmla="*/ 0 w 30"/>
                    <a:gd name="T5" fmla="*/ 17 h 33"/>
                    <a:gd name="T6" fmla="*/ 15 w 30"/>
                    <a:gd name="T7" fmla="*/ 0 h 33"/>
                    <a:gd name="T8" fmla="*/ 30 w 30"/>
                    <a:gd name="T9" fmla="*/ 16 h 33"/>
                    <a:gd name="T10" fmla="*/ 5 w 30"/>
                    <a:gd name="T11" fmla="*/ 17 h 33"/>
                    <a:gd name="T12" fmla="*/ 15 w 30"/>
                    <a:gd name="T13" fmla="*/ 30 h 33"/>
                    <a:gd name="T14" fmla="*/ 25 w 30"/>
                    <a:gd name="T15" fmla="*/ 16 h 33"/>
                    <a:gd name="T16" fmla="*/ 15 w 30"/>
                    <a:gd name="T17" fmla="*/ 3 h 33"/>
                    <a:gd name="T18" fmla="*/ 5 w 30"/>
                    <a:gd name="T19" fmla="*/ 1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3">
                      <a:moveTo>
                        <a:pt x="30" y="16"/>
                      </a:moveTo>
                      <a:cubicBezTo>
                        <a:pt x="30" y="27"/>
                        <a:pt x="23" y="33"/>
                        <a:pt x="15" y="33"/>
                      </a:cubicBezTo>
                      <a:cubicBezTo>
                        <a:pt x="6" y="33"/>
                        <a:pt x="0" y="27"/>
                        <a:pt x="0" y="17"/>
                      </a:cubicBezTo>
                      <a:cubicBezTo>
                        <a:pt x="0" y="7"/>
                        <a:pt x="6" y="0"/>
                        <a:pt x="15" y="0"/>
                      </a:cubicBezTo>
                      <a:cubicBezTo>
                        <a:pt x="24" y="0"/>
                        <a:pt x="30" y="7"/>
                        <a:pt x="30" y="16"/>
                      </a:cubicBezTo>
                      <a:close/>
                      <a:moveTo>
                        <a:pt x="5" y="17"/>
                      </a:moveTo>
                      <a:cubicBezTo>
                        <a:pt x="5" y="24"/>
                        <a:pt x="8" y="30"/>
                        <a:pt x="15" y="30"/>
                      </a:cubicBezTo>
                      <a:cubicBezTo>
                        <a:pt x="21" y="30"/>
                        <a:pt x="25" y="24"/>
                        <a:pt x="25" y="16"/>
                      </a:cubicBezTo>
                      <a:cubicBezTo>
                        <a:pt x="25" y="10"/>
                        <a:pt x="22" y="3"/>
                        <a:pt x="15" y="3"/>
                      </a:cubicBezTo>
                      <a:cubicBezTo>
                        <a:pt x="8" y="3"/>
                        <a:pt x="5" y="10"/>
                        <a:pt x="5"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grpSp>
          <p:grpSp>
            <p:nvGrpSpPr>
              <p:cNvPr id="48" name="Group 47"/>
              <p:cNvGrpSpPr/>
              <p:nvPr/>
            </p:nvGrpSpPr>
            <p:grpSpPr>
              <a:xfrm>
                <a:off x="4714764" y="3913448"/>
                <a:ext cx="417489" cy="394913"/>
                <a:chOff x="2316164" y="1370013"/>
                <a:chExt cx="2438400" cy="2392363"/>
              </a:xfrm>
            </p:grpSpPr>
            <p:sp>
              <p:nvSpPr>
                <p:cNvPr id="80" name="Freeform 28"/>
                <p:cNvSpPr>
                  <a:spLocks noEditPoints="1"/>
                </p:cNvSpPr>
                <p:nvPr/>
              </p:nvSpPr>
              <p:spPr bwMode="auto">
                <a:xfrm>
                  <a:off x="2316164" y="1370013"/>
                  <a:ext cx="2438400" cy="2389188"/>
                </a:xfrm>
                <a:custGeom>
                  <a:avLst/>
                  <a:gdLst>
                    <a:gd name="T0" fmla="*/ 0 w 982"/>
                    <a:gd name="T1" fmla="*/ 89 h 963"/>
                    <a:gd name="T2" fmla="*/ 6 w 982"/>
                    <a:gd name="T3" fmla="*/ 396 h 963"/>
                    <a:gd name="T4" fmla="*/ 590 w 982"/>
                    <a:gd name="T5" fmla="*/ 963 h 963"/>
                    <a:gd name="T6" fmla="*/ 982 w 982"/>
                    <a:gd name="T7" fmla="*/ 557 h 963"/>
                    <a:gd name="T8" fmla="*/ 404 w 982"/>
                    <a:gd name="T9" fmla="*/ 0 h 963"/>
                    <a:gd name="T10" fmla="*/ 80 w 982"/>
                    <a:gd name="T11" fmla="*/ 5 h 963"/>
                    <a:gd name="T12" fmla="*/ 0 w 982"/>
                    <a:gd name="T13" fmla="*/ 89 h 963"/>
                    <a:gd name="T14" fmla="*/ 221 w 982"/>
                    <a:gd name="T15" fmla="*/ 100 h 963"/>
                    <a:gd name="T16" fmla="*/ 223 w 982"/>
                    <a:gd name="T17" fmla="*/ 217 h 963"/>
                    <a:gd name="T18" fmla="*/ 106 w 982"/>
                    <a:gd name="T19" fmla="*/ 219 h 963"/>
                    <a:gd name="T20" fmla="*/ 104 w 982"/>
                    <a:gd name="T21" fmla="*/ 103 h 963"/>
                    <a:gd name="T22" fmla="*/ 221 w 982"/>
                    <a:gd name="T23" fmla="*/ 100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2" h="963">
                      <a:moveTo>
                        <a:pt x="0" y="89"/>
                      </a:moveTo>
                      <a:cubicBezTo>
                        <a:pt x="6" y="396"/>
                        <a:pt x="6" y="396"/>
                        <a:pt x="6" y="396"/>
                      </a:cubicBezTo>
                      <a:cubicBezTo>
                        <a:pt x="590" y="963"/>
                        <a:pt x="590" y="963"/>
                        <a:pt x="590" y="963"/>
                      </a:cubicBezTo>
                      <a:cubicBezTo>
                        <a:pt x="982" y="557"/>
                        <a:pt x="982" y="557"/>
                        <a:pt x="982" y="557"/>
                      </a:cubicBezTo>
                      <a:cubicBezTo>
                        <a:pt x="404" y="0"/>
                        <a:pt x="404" y="0"/>
                        <a:pt x="404" y="0"/>
                      </a:cubicBezTo>
                      <a:cubicBezTo>
                        <a:pt x="80" y="5"/>
                        <a:pt x="80" y="5"/>
                        <a:pt x="80" y="5"/>
                      </a:cubicBezTo>
                      <a:lnTo>
                        <a:pt x="0" y="89"/>
                      </a:lnTo>
                      <a:close/>
                      <a:moveTo>
                        <a:pt x="221" y="100"/>
                      </a:moveTo>
                      <a:cubicBezTo>
                        <a:pt x="254" y="132"/>
                        <a:pt x="255" y="184"/>
                        <a:pt x="223" y="217"/>
                      </a:cubicBezTo>
                      <a:cubicBezTo>
                        <a:pt x="191" y="250"/>
                        <a:pt x="139" y="251"/>
                        <a:pt x="106" y="219"/>
                      </a:cubicBezTo>
                      <a:cubicBezTo>
                        <a:pt x="74" y="187"/>
                        <a:pt x="73" y="135"/>
                        <a:pt x="104" y="103"/>
                      </a:cubicBezTo>
                      <a:cubicBezTo>
                        <a:pt x="136" y="70"/>
                        <a:pt x="188" y="69"/>
                        <a:pt x="221" y="100"/>
                      </a:cubicBezTo>
                      <a:close/>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81" name="Freeform 29"/>
                <p:cNvSpPr>
                  <a:spLocks/>
                </p:cNvSpPr>
                <p:nvPr/>
              </p:nvSpPr>
              <p:spPr bwMode="auto">
                <a:xfrm>
                  <a:off x="4665664" y="2771776"/>
                  <a:ext cx="58738" cy="73025"/>
                </a:xfrm>
                <a:custGeom>
                  <a:avLst/>
                  <a:gdLst>
                    <a:gd name="T0" fmla="*/ 24 w 24"/>
                    <a:gd name="T1" fmla="*/ 0 h 29"/>
                    <a:gd name="T2" fmla="*/ 23 w 24"/>
                    <a:gd name="T3" fmla="*/ 21 h 29"/>
                    <a:gd name="T4" fmla="*/ 16 w 24"/>
                    <a:gd name="T5" fmla="*/ 28 h 29"/>
                    <a:gd name="T6" fmla="*/ 5 w 24"/>
                    <a:gd name="T7" fmla="*/ 28 h 29"/>
                    <a:gd name="T8" fmla="*/ 2 w 24"/>
                    <a:gd name="T9" fmla="*/ 22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3" y="21"/>
                        <a:pt x="23" y="21"/>
                        <a:pt x="23" y="21"/>
                      </a:cubicBezTo>
                      <a:cubicBezTo>
                        <a:pt x="23" y="25"/>
                        <a:pt x="20" y="29"/>
                        <a:pt x="16" y="28"/>
                      </a:cubicBezTo>
                      <a:cubicBezTo>
                        <a:pt x="5" y="28"/>
                        <a:pt x="5" y="28"/>
                        <a:pt x="5" y="28"/>
                      </a:cubicBezTo>
                      <a:cubicBezTo>
                        <a:pt x="1" y="28"/>
                        <a:pt x="0" y="25"/>
                        <a:pt x="2" y="22"/>
                      </a:cubicBezTo>
                      <a:cubicBezTo>
                        <a:pt x="24" y="0"/>
                        <a:pt x="24" y="0"/>
                        <a:pt x="24" y="0"/>
                      </a:cubicBezTo>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82" name="Freeform 30"/>
                <p:cNvSpPr>
                  <a:spLocks/>
                </p:cNvSpPr>
                <p:nvPr/>
              </p:nvSpPr>
              <p:spPr bwMode="auto">
                <a:xfrm>
                  <a:off x="4595814" y="2841626"/>
                  <a:ext cx="61913" cy="71438"/>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83" name="Freeform 31"/>
                <p:cNvSpPr>
                  <a:spLocks/>
                </p:cNvSpPr>
                <p:nvPr/>
              </p:nvSpPr>
              <p:spPr bwMode="auto">
                <a:xfrm>
                  <a:off x="4525964" y="2913063"/>
                  <a:ext cx="61913" cy="69850"/>
                </a:xfrm>
                <a:custGeom>
                  <a:avLst/>
                  <a:gdLst>
                    <a:gd name="T0" fmla="*/ 25 w 25"/>
                    <a:gd name="T1" fmla="*/ 0 h 28"/>
                    <a:gd name="T2" fmla="*/ 24 w 25"/>
                    <a:gd name="T3" fmla="*/ 21 h 28"/>
                    <a:gd name="T4" fmla="*/ 17 w 25"/>
                    <a:gd name="T5" fmla="*/ 28 h 28"/>
                    <a:gd name="T6" fmla="*/ 6 w 25"/>
                    <a:gd name="T7" fmla="*/ 28 h 28"/>
                    <a:gd name="T8" fmla="*/ 3 w 25"/>
                    <a:gd name="T9" fmla="*/ 22 h 28"/>
                    <a:gd name="T10" fmla="*/ 25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5" y="0"/>
                      </a:moveTo>
                      <a:cubicBezTo>
                        <a:pt x="24" y="21"/>
                        <a:pt x="24" y="21"/>
                        <a:pt x="24" y="21"/>
                      </a:cubicBezTo>
                      <a:cubicBezTo>
                        <a:pt x="24" y="25"/>
                        <a:pt x="21" y="28"/>
                        <a:pt x="17" y="28"/>
                      </a:cubicBezTo>
                      <a:cubicBezTo>
                        <a:pt x="6" y="28"/>
                        <a:pt x="6" y="28"/>
                        <a:pt x="6" y="28"/>
                      </a:cubicBezTo>
                      <a:cubicBezTo>
                        <a:pt x="1" y="28"/>
                        <a:pt x="0" y="25"/>
                        <a:pt x="3" y="22"/>
                      </a:cubicBezTo>
                      <a:cubicBezTo>
                        <a:pt x="25" y="0"/>
                        <a:pt x="25" y="0"/>
                        <a:pt x="25" y="0"/>
                      </a:cubicBezTo>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84" name="Freeform 32"/>
                <p:cNvSpPr>
                  <a:spLocks/>
                </p:cNvSpPr>
                <p:nvPr/>
              </p:nvSpPr>
              <p:spPr bwMode="auto">
                <a:xfrm>
                  <a:off x="4459289" y="2982913"/>
                  <a:ext cx="61913" cy="71438"/>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85" name="Freeform 33"/>
                <p:cNvSpPr>
                  <a:spLocks/>
                </p:cNvSpPr>
                <p:nvPr/>
              </p:nvSpPr>
              <p:spPr bwMode="auto">
                <a:xfrm>
                  <a:off x="4389439" y="3054351"/>
                  <a:ext cx="61913" cy="69850"/>
                </a:xfrm>
                <a:custGeom>
                  <a:avLst/>
                  <a:gdLst>
                    <a:gd name="T0" fmla="*/ 25 w 25"/>
                    <a:gd name="T1" fmla="*/ 0 h 28"/>
                    <a:gd name="T2" fmla="*/ 24 w 25"/>
                    <a:gd name="T3" fmla="*/ 21 h 28"/>
                    <a:gd name="T4" fmla="*/ 17 w 25"/>
                    <a:gd name="T5" fmla="*/ 28 h 28"/>
                    <a:gd name="T6" fmla="*/ 5 w 25"/>
                    <a:gd name="T7" fmla="*/ 28 h 28"/>
                    <a:gd name="T8" fmla="*/ 3 w 25"/>
                    <a:gd name="T9" fmla="*/ 22 h 28"/>
                    <a:gd name="T10" fmla="*/ 25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5" y="0"/>
                      </a:moveTo>
                      <a:cubicBezTo>
                        <a:pt x="24" y="21"/>
                        <a:pt x="24" y="21"/>
                        <a:pt x="24" y="21"/>
                      </a:cubicBezTo>
                      <a:cubicBezTo>
                        <a:pt x="24" y="25"/>
                        <a:pt x="21" y="28"/>
                        <a:pt x="17" y="28"/>
                      </a:cubicBezTo>
                      <a:cubicBezTo>
                        <a:pt x="5" y="28"/>
                        <a:pt x="5" y="28"/>
                        <a:pt x="5" y="28"/>
                      </a:cubicBezTo>
                      <a:cubicBezTo>
                        <a:pt x="1" y="28"/>
                        <a:pt x="0" y="25"/>
                        <a:pt x="3" y="22"/>
                      </a:cubicBezTo>
                      <a:cubicBezTo>
                        <a:pt x="25" y="0"/>
                        <a:pt x="25" y="0"/>
                        <a:pt x="25" y="0"/>
                      </a:cubicBezTo>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86" name="Freeform 34"/>
                <p:cNvSpPr>
                  <a:spLocks/>
                </p:cNvSpPr>
                <p:nvPr/>
              </p:nvSpPr>
              <p:spPr bwMode="auto">
                <a:xfrm>
                  <a:off x="4322764" y="3124201"/>
                  <a:ext cx="58738" cy="71438"/>
                </a:xfrm>
                <a:custGeom>
                  <a:avLst/>
                  <a:gdLst>
                    <a:gd name="T0" fmla="*/ 24 w 24"/>
                    <a:gd name="T1" fmla="*/ 0 h 29"/>
                    <a:gd name="T2" fmla="*/ 24 w 24"/>
                    <a:gd name="T3" fmla="*/ 22 h 29"/>
                    <a:gd name="T4" fmla="*/ 16 w 24"/>
                    <a:gd name="T5" fmla="*/ 29 h 29"/>
                    <a:gd name="T6" fmla="*/ 5 w 24"/>
                    <a:gd name="T7" fmla="*/ 28 h 29"/>
                    <a:gd name="T8" fmla="*/ 3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4" y="0"/>
                        <a:pt x="24" y="0"/>
                        <a:pt x="24" y="0"/>
                      </a:cubicBezTo>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87" name="Freeform 35"/>
                <p:cNvSpPr>
                  <a:spLocks/>
                </p:cNvSpPr>
                <p:nvPr/>
              </p:nvSpPr>
              <p:spPr bwMode="auto">
                <a:xfrm>
                  <a:off x="4252914" y="3195638"/>
                  <a:ext cx="61913" cy="69850"/>
                </a:xfrm>
                <a:custGeom>
                  <a:avLst/>
                  <a:gdLst>
                    <a:gd name="T0" fmla="*/ 25 w 25"/>
                    <a:gd name="T1" fmla="*/ 0 h 28"/>
                    <a:gd name="T2" fmla="*/ 24 w 25"/>
                    <a:gd name="T3" fmla="*/ 21 h 28"/>
                    <a:gd name="T4" fmla="*/ 17 w 25"/>
                    <a:gd name="T5" fmla="*/ 28 h 28"/>
                    <a:gd name="T6" fmla="*/ 5 w 25"/>
                    <a:gd name="T7" fmla="*/ 28 h 28"/>
                    <a:gd name="T8" fmla="*/ 3 w 25"/>
                    <a:gd name="T9" fmla="*/ 22 h 28"/>
                    <a:gd name="T10" fmla="*/ 25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5" y="0"/>
                      </a:moveTo>
                      <a:cubicBezTo>
                        <a:pt x="24" y="21"/>
                        <a:pt x="24" y="21"/>
                        <a:pt x="24" y="21"/>
                      </a:cubicBezTo>
                      <a:cubicBezTo>
                        <a:pt x="24" y="25"/>
                        <a:pt x="21" y="28"/>
                        <a:pt x="17" y="28"/>
                      </a:cubicBezTo>
                      <a:cubicBezTo>
                        <a:pt x="5" y="28"/>
                        <a:pt x="5" y="28"/>
                        <a:pt x="5" y="28"/>
                      </a:cubicBezTo>
                      <a:cubicBezTo>
                        <a:pt x="1" y="28"/>
                        <a:pt x="0" y="25"/>
                        <a:pt x="3" y="22"/>
                      </a:cubicBezTo>
                      <a:cubicBezTo>
                        <a:pt x="25" y="0"/>
                        <a:pt x="25" y="0"/>
                        <a:pt x="25" y="0"/>
                      </a:cubicBezTo>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88" name="Freeform 36"/>
                <p:cNvSpPr>
                  <a:spLocks/>
                </p:cNvSpPr>
                <p:nvPr/>
              </p:nvSpPr>
              <p:spPr bwMode="auto">
                <a:xfrm>
                  <a:off x="4186239" y="3265488"/>
                  <a:ext cx="58738" cy="73025"/>
                </a:xfrm>
                <a:custGeom>
                  <a:avLst/>
                  <a:gdLst>
                    <a:gd name="T0" fmla="*/ 24 w 24"/>
                    <a:gd name="T1" fmla="*/ 0 h 29"/>
                    <a:gd name="T2" fmla="*/ 24 w 24"/>
                    <a:gd name="T3" fmla="*/ 22 h 29"/>
                    <a:gd name="T4" fmla="*/ 16 w 24"/>
                    <a:gd name="T5" fmla="*/ 29 h 29"/>
                    <a:gd name="T6" fmla="*/ 5 w 24"/>
                    <a:gd name="T7" fmla="*/ 28 h 29"/>
                    <a:gd name="T8" fmla="*/ 3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4" y="26"/>
                        <a:pt x="20" y="29"/>
                        <a:pt x="16" y="29"/>
                      </a:cubicBezTo>
                      <a:cubicBezTo>
                        <a:pt x="5" y="28"/>
                        <a:pt x="5" y="28"/>
                        <a:pt x="5" y="28"/>
                      </a:cubicBezTo>
                      <a:cubicBezTo>
                        <a:pt x="1" y="28"/>
                        <a:pt x="0" y="25"/>
                        <a:pt x="3" y="23"/>
                      </a:cubicBezTo>
                      <a:cubicBezTo>
                        <a:pt x="24" y="0"/>
                        <a:pt x="24" y="0"/>
                        <a:pt x="24" y="0"/>
                      </a:cubicBezTo>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89" name="Freeform 37"/>
                <p:cNvSpPr>
                  <a:spLocks/>
                </p:cNvSpPr>
                <p:nvPr/>
              </p:nvSpPr>
              <p:spPr bwMode="auto">
                <a:xfrm>
                  <a:off x="4116389" y="3335338"/>
                  <a:ext cx="61913" cy="71438"/>
                </a:xfrm>
                <a:custGeom>
                  <a:avLst/>
                  <a:gdLst>
                    <a:gd name="T0" fmla="*/ 25 w 25"/>
                    <a:gd name="T1" fmla="*/ 1 h 29"/>
                    <a:gd name="T2" fmla="*/ 24 w 25"/>
                    <a:gd name="T3" fmla="*/ 22 h 29"/>
                    <a:gd name="T4" fmla="*/ 17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5" y="1"/>
                      </a:moveTo>
                      <a:cubicBezTo>
                        <a:pt x="24" y="22"/>
                        <a:pt x="24" y="22"/>
                        <a:pt x="24" y="22"/>
                      </a:cubicBezTo>
                      <a:cubicBezTo>
                        <a:pt x="24" y="26"/>
                        <a:pt x="21" y="29"/>
                        <a:pt x="17" y="29"/>
                      </a:cubicBezTo>
                      <a:cubicBezTo>
                        <a:pt x="5" y="29"/>
                        <a:pt x="5" y="29"/>
                        <a:pt x="5" y="29"/>
                      </a:cubicBezTo>
                      <a:cubicBezTo>
                        <a:pt x="1" y="28"/>
                        <a:pt x="0" y="26"/>
                        <a:pt x="3" y="23"/>
                      </a:cubicBezTo>
                      <a:cubicBezTo>
                        <a:pt x="25" y="0"/>
                        <a:pt x="25" y="0"/>
                        <a:pt x="25" y="0"/>
                      </a:cubicBezTo>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90" name="Freeform 38"/>
                <p:cNvSpPr>
                  <a:spLocks/>
                </p:cNvSpPr>
                <p:nvPr/>
              </p:nvSpPr>
              <p:spPr bwMode="auto">
                <a:xfrm>
                  <a:off x="4049714" y="3406776"/>
                  <a:ext cx="58738" cy="73025"/>
                </a:xfrm>
                <a:custGeom>
                  <a:avLst/>
                  <a:gdLst>
                    <a:gd name="T0" fmla="*/ 24 w 24"/>
                    <a:gd name="T1" fmla="*/ 0 h 29"/>
                    <a:gd name="T2" fmla="*/ 24 w 24"/>
                    <a:gd name="T3" fmla="*/ 22 h 29"/>
                    <a:gd name="T4" fmla="*/ 16 w 24"/>
                    <a:gd name="T5" fmla="*/ 29 h 29"/>
                    <a:gd name="T6" fmla="*/ 5 w 24"/>
                    <a:gd name="T7" fmla="*/ 28 h 29"/>
                    <a:gd name="T8" fmla="*/ 2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3" y="26"/>
                        <a:pt x="20" y="29"/>
                        <a:pt x="16" y="29"/>
                      </a:cubicBezTo>
                      <a:cubicBezTo>
                        <a:pt x="5" y="28"/>
                        <a:pt x="5" y="28"/>
                        <a:pt x="5" y="28"/>
                      </a:cubicBezTo>
                      <a:cubicBezTo>
                        <a:pt x="1" y="28"/>
                        <a:pt x="0" y="25"/>
                        <a:pt x="2" y="23"/>
                      </a:cubicBezTo>
                      <a:cubicBezTo>
                        <a:pt x="24" y="0"/>
                        <a:pt x="24" y="0"/>
                        <a:pt x="24" y="0"/>
                      </a:cubicBezTo>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91" name="Freeform 39"/>
                <p:cNvSpPr>
                  <a:spLocks/>
                </p:cNvSpPr>
                <p:nvPr/>
              </p:nvSpPr>
              <p:spPr bwMode="auto">
                <a:xfrm>
                  <a:off x="3979864" y="3476626"/>
                  <a:ext cx="61913" cy="71438"/>
                </a:xfrm>
                <a:custGeom>
                  <a:avLst/>
                  <a:gdLst>
                    <a:gd name="T0" fmla="*/ 24 w 25"/>
                    <a:gd name="T1" fmla="*/ 1 h 29"/>
                    <a:gd name="T2" fmla="*/ 24 w 25"/>
                    <a:gd name="T3" fmla="*/ 22 h 29"/>
                    <a:gd name="T4" fmla="*/ 17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1"/>
                      </a:moveTo>
                      <a:cubicBezTo>
                        <a:pt x="24" y="22"/>
                        <a:pt x="24" y="22"/>
                        <a:pt x="24" y="22"/>
                      </a:cubicBezTo>
                      <a:cubicBezTo>
                        <a:pt x="24" y="26"/>
                        <a:pt x="21" y="29"/>
                        <a:pt x="17" y="29"/>
                      </a:cubicBezTo>
                      <a:cubicBezTo>
                        <a:pt x="5" y="29"/>
                        <a:pt x="5" y="29"/>
                        <a:pt x="5" y="29"/>
                      </a:cubicBezTo>
                      <a:cubicBezTo>
                        <a:pt x="1" y="28"/>
                        <a:pt x="0" y="26"/>
                        <a:pt x="3" y="23"/>
                      </a:cubicBezTo>
                      <a:cubicBezTo>
                        <a:pt x="25" y="0"/>
                        <a:pt x="25" y="0"/>
                        <a:pt x="25" y="0"/>
                      </a:cubicBezTo>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92" name="Freeform 40"/>
                <p:cNvSpPr>
                  <a:spLocks/>
                </p:cNvSpPr>
                <p:nvPr/>
              </p:nvSpPr>
              <p:spPr bwMode="auto">
                <a:xfrm>
                  <a:off x="3913189" y="3548063"/>
                  <a:ext cx="58738" cy="73025"/>
                </a:xfrm>
                <a:custGeom>
                  <a:avLst/>
                  <a:gdLst>
                    <a:gd name="T0" fmla="*/ 24 w 24"/>
                    <a:gd name="T1" fmla="*/ 0 h 29"/>
                    <a:gd name="T2" fmla="*/ 23 w 24"/>
                    <a:gd name="T3" fmla="*/ 22 h 29"/>
                    <a:gd name="T4" fmla="*/ 16 w 24"/>
                    <a:gd name="T5" fmla="*/ 29 h 29"/>
                    <a:gd name="T6" fmla="*/ 5 w 24"/>
                    <a:gd name="T7" fmla="*/ 28 h 29"/>
                    <a:gd name="T8" fmla="*/ 2 w 24"/>
                    <a:gd name="T9" fmla="*/ 22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3" y="22"/>
                        <a:pt x="23" y="22"/>
                        <a:pt x="23" y="22"/>
                      </a:cubicBezTo>
                      <a:cubicBezTo>
                        <a:pt x="23" y="26"/>
                        <a:pt x="20" y="29"/>
                        <a:pt x="16" y="29"/>
                      </a:cubicBezTo>
                      <a:cubicBezTo>
                        <a:pt x="5" y="28"/>
                        <a:pt x="5" y="28"/>
                        <a:pt x="5" y="28"/>
                      </a:cubicBezTo>
                      <a:cubicBezTo>
                        <a:pt x="1" y="28"/>
                        <a:pt x="0" y="25"/>
                        <a:pt x="2" y="22"/>
                      </a:cubicBezTo>
                      <a:cubicBezTo>
                        <a:pt x="24" y="0"/>
                        <a:pt x="24" y="0"/>
                        <a:pt x="24" y="0"/>
                      </a:cubicBezTo>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93" name="Freeform 41"/>
                <p:cNvSpPr>
                  <a:spLocks/>
                </p:cNvSpPr>
                <p:nvPr/>
              </p:nvSpPr>
              <p:spPr bwMode="auto">
                <a:xfrm>
                  <a:off x="3843339" y="3617913"/>
                  <a:ext cx="61913" cy="73025"/>
                </a:xfrm>
                <a:custGeom>
                  <a:avLst/>
                  <a:gdLst>
                    <a:gd name="T0" fmla="*/ 24 w 25"/>
                    <a:gd name="T1" fmla="*/ 1 h 29"/>
                    <a:gd name="T2" fmla="*/ 24 w 25"/>
                    <a:gd name="T3" fmla="*/ 22 h 29"/>
                    <a:gd name="T4" fmla="*/ 16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1"/>
                      </a:moveTo>
                      <a:cubicBezTo>
                        <a:pt x="24" y="22"/>
                        <a:pt x="24" y="22"/>
                        <a:pt x="24" y="22"/>
                      </a:cubicBezTo>
                      <a:cubicBezTo>
                        <a:pt x="24" y="26"/>
                        <a:pt x="21" y="29"/>
                        <a:pt x="16" y="29"/>
                      </a:cubicBezTo>
                      <a:cubicBezTo>
                        <a:pt x="5" y="29"/>
                        <a:pt x="5" y="29"/>
                        <a:pt x="5" y="29"/>
                      </a:cubicBezTo>
                      <a:cubicBezTo>
                        <a:pt x="1" y="28"/>
                        <a:pt x="0" y="26"/>
                        <a:pt x="3" y="23"/>
                      </a:cubicBezTo>
                      <a:cubicBezTo>
                        <a:pt x="25" y="0"/>
                        <a:pt x="25" y="0"/>
                        <a:pt x="25" y="0"/>
                      </a:cubicBezTo>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94" name="Freeform 42"/>
                <p:cNvSpPr>
                  <a:spLocks/>
                </p:cNvSpPr>
                <p:nvPr/>
              </p:nvSpPr>
              <p:spPr bwMode="auto">
                <a:xfrm>
                  <a:off x="3776664" y="3690938"/>
                  <a:ext cx="58738" cy="71438"/>
                </a:xfrm>
                <a:custGeom>
                  <a:avLst/>
                  <a:gdLst>
                    <a:gd name="T0" fmla="*/ 24 w 24"/>
                    <a:gd name="T1" fmla="*/ 0 h 29"/>
                    <a:gd name="T2" fmla="*/ 23 w 24"/>
                    <a:gd name="T3" fmla="*/ 22 h 29"/>
                    <a:gd name="T4" fmla="*/ 16 w 24"/>
                    <a:gd name="T5" fmla="*/ 29 h 29"/>
                    <a:gd name="T6" fmla="*/ 5 w 24"/>
                    <a:gd name="T7" fmla="*/ 28 h 29"/>
                    <a:gd name="T8" fmla="*/ 2 w 24"/>
                    <a:gd name="T9" fmla="*/ 22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3" y="22"/>
                        <a:pt x="23" y="22"/>
                        <a:pt x="23" y="22"/>
                      </a:cubicBezTo>
                      <a:cubicBezTo>
                        <a:pt x="23" y="26"/>
                        <a:pt x="20" y="29"/>
                        <a:pt x="16" y="29"/>
                      </a:cubicBezTo>
                      <a:cubicBezTo>
                        <a:pt x="5" y="28"/>
                        <a:pt x="5" y="28"/>
                        <a:pt x="5" y="28"/>
                      </a:cubicBezTo>
                      <a:cubicBezTo>
                        <a:pt x="1" y="28"/>
                        <a:pt x="0" y="25"/>
                        <a:pt x="2" y="22"/>
                      </a:cubicBezTo>
                      <a:cubicBezTo>
                        <a:pt x="24" y="0"/>
                        <a:pt x="24" y="0"/>
                        <a:pt x="24" y="0"/>
                      </a:cubicBezTo>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95" name="Freeform 43"/>
                <p:cNvSpPr>
                  <a:spLocks noEditPoints="1"/>
                </p:cNvSpPr>
                <p:nvPr/>
              </p:nvSpPr>
              <p:spPr bwMode="auto">
                <a:xfrm>
                  <a:off x="2449514" y="1493838"/>
                  <a:ext cx="546100" cy="546100"/>
                </a:xfrm>
                <a:custGeom>
                  <a:avLst/>
                  <a:gdLst>
                    <a:gd name="T0" fmla="*/ 108 w 220"/>
                    <a:gd name="T1" fmla="*/ 1 h 220"/>
                    <a:gd name="T2" fmla="*/ 1 w 220"/>
                    <a:gd name="T3" fmla="*/ 112 h 220"/>
                    <a:gd name="T4" fmla="*/ 112 w 220"/>
                    <a:gd name="T5" fmla="*/ 219 h 220"/>
                    <a:gd name="T6" fmla="*/ 219 w 220"/>
                    <a:gd name="T7" fmla="*/ 108 h 220"/>
                    <a:gd name="T8" fmla="*/ 108 w 220"/>
                    <a:gd name="T9" fmla="*/ 1 h 220"/>
                    <a:gd name="T10" fmla="*/ 112 w 220"/>
                    <a:gd name="T11" fmla="*/ 191 h 220"/>
                    <a:gd name="T12" fmla="*/ 29 w 220"/>
                    <a:gd name="T13" fmla="*/ 111 h 220"/>
                    <a:gd name="T14" fmla="*/ 109 w 220"/>
                    <a:gd name="T15" fmla="*/ 29 h 220"/>
                    <a:gd name="T16" fmla="*/ 191 w 220"/>
                    <a:gd name="T17" fmla="*/ 108 h 220"/>
                    <a:gd name="T18" fmla="*/ 112 w 220"/>
                    <a:gd name="T19" fmla="*/ 19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220">
                      <a:moveTo>
                        <a:pt x="108" y="1"/>
                      </a:moveTo>
                      <a:cubicBezTo>
                        <a:pt x="48" y="2"/>
                        <a:pt x="0" y="52"/>
                        <a:pt x="1" y="112"/>
                      </a:cubicBezTo>
                      <a:cubicBezTo>
                        <a:pt x="2" y="172"/>
                        <a:pt x="52" y="220"/>
                        <a:pt x="112" y="219"/>
                      </a:cubicBezTo>
                      <a:cubicBezTo>
                        <a:pt x="172" y="218"/>
                        <a:pt x="220" y="168"/>
                        <a:pt x="219" y="108"/>
                      </a:cubicBezTo>
                      <a:cubicBezTo>
                        <a:pt x="218" y="48"/>
                        <a:pt x="168" y="0"/>
                        <a:pt x="108" y="1"/>
                      </a:cubicBezTo>
                      <a:close/>
                      <a:moveTo>
                        <a:pt x="112" y="191"/>
                      </a:moveTo>
                      <a:cubicBezTo>
                        <a:pt x="67" y="192"/>
                        <a:pt x="30" y="156"/>
                        <a:pt x="29" y="111"/>
                      </a:cubicBezTo>
                      <a:cubicBezTo>
                        <a:pt x="28" y="66"/>
                        <a:pt x="64" y="29"/>
                        <a:pt x="109" y="29"/>
                      </a:cubicBezTo>
                      <a:cubicBezTo>
                        <a:pt x="153" y="28"/>
                        <a:pt x="190" y="63"/>
                        <a:pt x="191" y="108"/>
                      </a:cubicBezTo>
                      <a:cubicBezTo>
                        <a:pt x="192" y="153"/>
                        <a:pt x="156" y="190"/>
                        <a:pt x="112" y="191"/>
                      </a:cubicBezTo>
                      <a:close/>
                    </a:path>
                  </a:pathLst>
                </a:custGeom>
                <a:solidFill>
                  <a:srgbClr val="EE2A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96" name="Freeform 50"/>
                <p:cNvSpPr>
                  <a:spLocks/>
                </p:cNvSpPr>
                <p:nvPr/>
              </p:nvSpPr>
              <p:spPr bwMode="auto">
                <a:xfrm>
                  <a:off x="2990851" y="1906588"/>
                  <a:ext cx="455613" cy="454025"/>
                </a:xfrm>
                <a:custGeom>
                  <a:avLst/>
                  <a:gdLst>
                    <a:gd name="T0" fmla="*/ 213 w 287"/>
                    <a:gd name="T1" fmla="*/ 89 h 286"/>
                    <a:gd name="T2" fmla="*/ 14 w 287"/>
                    <a:gd name="T3" fmla="*/ 286 h 286"/>
                    <a:gd name="T4" fmla="*/ 0 w 287"/>
                    <a:gd name="T5" fmla="*/ 272 h 286"/>
                    <a:gd name="T6" fmla="*/ 197 w 287"/>
                    <a:gd name="T7" fmla="*/ 75 h 286"/>
                    <a:gd name="T8" fmla="*/ 138 w 287"/>
                    <a:gd name="T9" fmla="*/ 14 h 286"/>
                    <a:gd name="T10" fmla="*/ 151 w 287"/>
                    <a:gd name="T11" fmla="*/ 0 h 286"/>
                    <a:gd name="T12" fmla="*/ 287 w 287"/>
                    <a:gd name="T13" fmla="*/ 136 h 286"/>
                    <a:gd name="T14" fmla="*/ 273 w 287"/>
                    <a:gd name="T15" fmla="*/ 150 h 286"/>
                    <a:gd name="T16" fmla="*/ 213 w 287"/>
                    <a:gd name="T17" fmla="*/ 8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7" h="286">
                      <a:moveTo>
                        <a:pt x="213" y="89"/>
                      </a:moveTo>
                      <a:lnTo>
                        <a:pt x="14" y="286"/>
                      </a:lnTo>
                      <a:lnTo>
                        <a:pt x="0" y="272"/>
                      </a:lnTo>
                      <a:lnTo>
                        <a:pt x="197" y="75"/>
                      </a:lnTo>
                      <a:lnTo>
                        <a:pt x="138" y="14"/>
                      </a:lnTo>
                      <a:lnTo>
                        <a:pt x="151" y="0"/>
                      </a:lnTo>
                      <a:lnTo>
                        <a:pt x="287" y="136"/>
                      </a:lnTo>
                      <a:lnTo>
                        <a:pt x="273" y="150"/>
                      </a:lnTo>
                      <a:lnTo>
                        <a:pt x="213"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97" name="Freeform 51"/>
                <p:cNvSpPr>
                  <a:spLocks noEditPoints="1"/>
                </p:cNvSpPr>
                <p:nvPr/>
              </p:nvSpPr>
              <p:spPr bwMode="auto">
                <a:xfrm>
                  <a:off x="3086101" y="2220913"/>
                  <a:ext cx="481013" cy="481013"/>
                </a:xfrm>
                <a:custGeom>
                  <a:avLst/>
                  <a:gdLst>
                    <a:gd name="T0" fmla="*/ 99 w 194"/>
                    <a:gd name="T1" fmla="*/ 184 h 194"/>
                    <a:gd name="T2" fmla="*/ 125 w 194"/>
                    <a:gd name="T3" fmla="*/ 126 h 194"/>
                    <a:gd name="T4" fmla="*/ 67 w 194"/>
                    <a:gd name="T5" fmla="*/ 68 h 194"/>
                    <a:gd name="T6" fmla="*/ 10 w 194"/>
                    <a:gd name="T7" fmla="*/ 94 h 194"/>
                    <a:gd name="T8" fmla="*/ 0 w 194"/>
                    <a:gd name="T9" fmla="*/ 84 h 194"/>
                    <a:gd name="T10" fmla="*/ 185 w 194"/>
                    <a:gd name="T11" fmla="*/ 0 h 194"/>
                    <a:gd name="T12" fmla="*/ 194 w 194"/>
                    <a:gd name="T13" fmla="*/ 9 h 194"/>
                    <a:gd name="T14" fmla="*/ 109 w 194"/>
                    <a:gd name="T15" fmla="*/ 194 h 194"/>
                    <a:gd name="T16" fmla="*/ 99 w 194"/>
                    <a:gd name="T17" fmla="*/ 184 h 194"/>
                    <a:gd name="T18" fmla="*/ 170 w 194"/>
                    <a:gd name="T19" fmla="*/ 30 h 194"/>
                    <a:gd name="T20" fmla="*/ 174 w 194"/>
                    <a:gd name="T21" fmla="*/ 22 h 194"/>
                    <a:gd name="T22" fmla="*/ 177 w 194"/>
                    <a:gd name="T23" fmla="*/ 16 h 194"/>
                    <a:gd name="T24" fmla="*/ 177 w 194"/>
                    <a:gd name="T25" fmla="*/ 16 h 194"/>
                    <a:gd name="T26" fmla="*/ 164 w 194"/>
                    <a:gd name="T27" fmla="*/ 23 h 194"/>
                    <a:gd name="T28" fmla="*/ 79 w 194"/>
                    <a:gd name="T29" fmla="*/ 63 h 194"/>
                    <a:gd name="T30" fmla="*/ 131 w 194"/>
                    <a:gd name="T31" fmla="*/ 115 h 194"/>
                    <a:gd name="T32" fmla="*/ 170 w 194"/>
                    <a:gd name="T33" fmla="*/ 3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4" h="194">
                      <a:moveTo>
                        <a:pt x="99" y="184"/>
                      </a:moveTo>
                      <a:cubicBezTo>
                        <a:pt x="125" y="126"/>
                        <a:pt x="125" y="126"/>
                        <a:pt x="125" y="126"/>
                      </a:cubicBezTo>
                      <a:cubicBezTo>
                        <a:pt x="67" y="68"/>
                        <a:pt x="67" y="68"/>
                        <a:pt x="67" y="68"/>
                      </a:cubicBezTo>
                      <a:cubicBezTo>
                        <a:pt x="10" y="94"/>
                        <a:pt x="10" y="94"/>
                        <a:pt x="10" y="94"/>
                      </a:cubicBezTo>
                      <a:cubicBezTo>
                        <a:pt x="0" y="84"/>
                        <a:pt x="0" y="84"/>
                        <a:pt x="0" y="84"/>
                      </a:cubicBezTo>
                      <a:cubicBezTo>
                        <a:pt x="185" y="0"/>
                        <a:pt x="185" y="0"/>
                        <a:pt x="185" y="0"/>
                      </a:cubicBezTo>
                      <a:cubicBezTo>
                        <a:pt x="194" y="9"/>
                        <a:pt x="194" y="9"/>
                        <a:pt x="194" y="9"/>
                      </a:cubicBezTo>
                      <a:cubicBezTo>
                        <a:pt x="109" y="194"/>
                        <a:pt x="109" y="194"/>
                        <a:pt x="109" y="194"/>
                      </a:cubicBezTo>
                      <a:lnTo>
                        <a:pt x="99" y="184"/>
                      </a:lnTo>
                      <a:close/>
                      <a:moveTo>
                        <a:pt x="170" y="30"/>
                      </a:moveTo>
                      <a:cubicBezTo>
                        <a:pt x="171" y="27"/>
                        <a:pt x="173" y="25"/>
                        <a:pt x="174" y="22"/>
                      </a:cubicBezTo>
                      <a:cubicBezTo>
                        <a:pt x="175" y="20"/>
                        <a:pt x="176" y="18"/>
                        <a:pt x="177" y="16"/>
                      </a:cubicBezTo>
                      <a:cubicBezTo>
                        <a:pt x="177" y="16"/>
                        <a:pt x="177" y="16"/>
                        <a:pt x="177" y="16"/>
                      </a:cubicBezTo>
                      <a:cubicBezTo>
                        <a:pt x="172" y="19"/>
                        <a:pt x="167" y="21"/>
                        <a:pt x="164" y="23"/>
                      </a:cubicBezTo>
                      <a:cubicBezTo>
                        <a:pt x="79" y="63"/>
                        <a:pt x="79" y="63"/>
                        <a:pt x="79" y="63"/>
                      </a:cubicBezTo>
                      <a:cubicBezTo>
                        <a:pt x="131" y="115"/>
                        <a:pt x="131" y="115"/>
                        <a:pt x="131" y="115"/>
                      </a:cubicBezTo>
                      <a:lnTo>
                        <a:pt x="17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98" name="Freeform 52"/>
                <p:cNvSpPr>
                  <a:spLocks/>
                </p:cNvSpPr>
                <p:nvPr/>
              </p:nvSpPr>
              <p:spPr bwMode="auto">
                <a:xfrm>
                  <a:off x="3465514" y="2484438"/>
                  <a:ext cx="493713" cy="484188"/>
                </a:xfrm>
                <a:custGeom>
                  <a:avLst/>
                  <a:gdLst>
                    <a:gd name="T0" fmla="*/ 82 w 199"/>
                    <a:gd name="T1" fmla="*/ 195 h 195"/>
                    <a:gd name="T2" fmla="*/ 27 w 199"/>
                    <a:gd name="T3" fmla="*/ 164 h 195"/>
                    <a:gd name="T4" fmla="*/ 1 w 199"/>
                    <a:gd name="T5" fmla="*/ 101 h 195"/>
                    <a:gd name="T6" fmla="*/ 34 w 199"/>
                    <a:gd name="T7" fmla="*/ 35 h 195"/>
                    <a:gd name="T8" fmla="*/ 103 w 199"/>
                    <a:gd name="T9" fmla="*/ 2 h 195"/>
                    <a:gd name="T10" fmla="*/ 172 w 199"/>
                    <a:gd name="T11" fmla="*/ 30 h 195"/>
                    <a:gd name="T12" fmla="*/ 199 w 199"/>
                    <a:gd name="T13" fmla="*/ 72 h 195"/>
                    <a:gd name="T14" fmla="*/ 189 w 199"/>
                    <a:gd name="T15" fmla="*/ 82 h 195"/>
                    <a:gd name="T16" fmla="*/ 162 w 199"/>
                    <a:gd name="T17" fmla="*/ 38 h 195"/>
                    <a:gd name="T18" fmla="*/ 104 w 199"/>
                    <a:gd name="T19" fmla="*/ 14 h 195"/>
                    <a:gd name="T20" fmla="*/ 44 w 199"/>
                    <a:gd name="T21" fmla="*/ 43 h 195"/>
                    <a:gd name="T22" fmla="*/ 14 w 199"/>
                    <a:gd name="T23" fmla="*/ 102 h 195"/>
                    <a:gd name="T24" fmla="*/ 37 w 199"/>
                    <a:gd name="T25" fmla="*/ 157 h 195"/>
                    <a:gd name="T26" fmla="*/ 77 w 199"/>
                    <a:gd name="T27" fmla="*/ 181 h 195"/>
                    <a:gd name="T28" fmla="*/ 122 w 199"/>
                    <a:gd name="T29" fmla="*/ 137 h 195"/>
                    <a:gd name="T30" fmla="*/ 90 w 199"/>
                    <a:gd name="T31" fmla="*/ 105 h 195"/>
                    <a:gd name="T32" fmla="*/ 98 w 199"/>
                    <a:gd name="T33" fmla="*/ 96 h 195"/>
                    <a:gd name="T34" fmla="*/ 139 w 199"/>
                    <a:gd name="T35" fmla="*/ 137 h 195"/>
                    <a:gd name="T36" fmla="*/ 82 w 199"/>
                    <a:gd name="T3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9" h="195">
                      <a:moveTo>
                        <a:pt x="82" y="195"/>
                      </a:moveTo>
                      <a:cubicBezTo>
                        <a:pt x="60" y="189"/>
                        <a:pt x="42" y="178"/>
                        <a:pt x="27" y="164"/>
                      </a:cubicBezTo>
                      <a:cubicBezTo>
                        <a:pt x="9" y="145"/>
                        <a:pt x="0" y="124"/>
                        <a:pt x="1" y="101"/>
                      </a:cubicBezTo>
                      <a:cubicBezTo>
                        <a:pt x="3" y="77"/>
                        <a:pt x="13" y="55"/>
                        <a:pt x="34" y="35"/>
                      </a:cubicBezTo>
                      <a:cubicBezTo>
                        <a:pt x="54" y="14"/>
                        <a:pt x="77" y="3"/>
                        <a:pt x="103" y="2"/>
                      </a:cubicBezTo>
                      <a:cubicBezTo>
                        <a:pt x="129" y="0"/>
                        <a:pt x="152" y="10"/>
                        <a:pt x="172" y="30"/>
                      </a:cubicBezTo>
                      <a:cubicBezTo>
                        <a:pt x="184" y="42"/>
                        <a:pt x="193" y="56"/>
                        <a:pt x="199" y="72"/>
                      </a:cubicBezTo>
                      <a:cubicBezTo>
                        <a:pt x="189" y="82"/>
                        <a:pt x="189" y="82"/>
                        <a:pt x="189" y="82"/>
                      </a:cubicBezTo>
                      <a:cubicBezTo>
                        <a:pt x="183" y="64"/>
                        <a:pt x="174" y="49"/>
                        <a:pt x="162" y="38"/>
                      </a:cubicBezTo>
                      <a:cubicBezTo>
                        <a:pt x="146" y="21"/>
                        <a:pt x="126" y="13"/>
                        <a:pt x="104" y="14"/>
                      </a:cubicBezTo>
                      <a:cubicBezTo>
                        <a:pt x="82" y="15"/>
                        <a:pt x="62" y="25"/>
                        <a:pt x="44" y="43"/>
                      </a:cubicBezTo>
                      <a:cubicBezTo>
                        <a:pt x="26" y="62"/>
                        <a:pt x="16" y="81"/>
                        <a:pt x="14" y="102"/>
                      </a:cubicBezTo>
                      <a:cubicBezTo>
                        <a:pt x="13" y="122"/>
                        <a:pt x="21" y="140"/>
                        <a:pt x="37" y="157"/>
                      </a:cubicBezTo>
                      <a:cubicBezTo>
                        <a:pt x="50" y="169"/>
                        <a:pt x="63" y="177"/>
                        <a:pt x="77" y="181"/>
                      </a:cubicBezTo>
                      <a:cubicBezTo>
                        <a:pt x="122" y="137"/>
                        <a:pt x="122" y="137"/>
                        <a:pt x="122" y="137"/>
                      </a:cubicBezTo>
                      <a:cubicBezTo>
                        <a:pt x="90" y="105"/>
                        <a:pt x="90" y="105"/>
                        <a:pt x="90" y="105"/>
                      </a:cubicBezTo>
                      <a:cubicBezTo>
                        <a:pt x="98" y="96"/>
                        <a:pt x="98" y="96"/>
                        <a:pt x="98" y="96"/>
                      </a:cubicBezTo>
                      <a:cubicBezTo>
                        <a:pt x="139" y="137"/>
                        <a:pt x="139" y="137"/>
                        <a:pt x="139" y="137"/>
                      </a:cubicBezTo>
                      <a:lnTo>
                        <a:pt x="82" y="1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99" name="Freeform 53"/>
                <p:cNvSpPr>
                  <a:spLocks/>
                </p:cNvSpPr>
                <p:nvPr/>
              </p:nvSpPr>
              <p:spPr bwMode="auto">
                <a:xfrm>
                  <a:off x="3724276" y="2770188"/>
                  <a:ext cx="479425" cy="420688"/>
                </a:xfrm>
                <a:custGeom>
                  <a:avLst/>
                  <a:gdLst>
                    <a:gd name="T0" fmla="*/ 0 w 193"/>
                    <a:gd name="T1" fmla="*/ 111 h 170"/>
                    <a:gd name="T2" fmla="*/ 11 w 193"/>
                    <a:gd name="T3" fmla="*/ 101 h 170"/>
                    <a:gd name="T4" fmla="*/ 31 w 193"/>
                    <a:gd name="T5" fmla="*/ 139 h 170"/>
                    <a:gd name="T6" fmla="*/ 61 w 193"/>
                    <a:gd name="T7" fmla="*/ 157 h 170"/>
                    <a:gd name="T8" fmla="*/ 88 w 193"/>
                    <a:gd name="T9" fmla="*/ 147 h 170"/>
                    <a:gd name="T10" fmla="*/ 99 w 193"/>
                    <a:gd name="T11" fmla="*/ 125 h 170"/>
                    <a:gd name="T12" fmla="*/ 92 w 193"/>
                    <a:gd name="T13" fmla="*/ 84 h 170"/>
                    <a:gd name="T14" fmla="*/ 86 w 193"/>
                    <a:gd name="T15" fmla="*/ 38 h 170"/>
                    <a:gd name="T16" fmla="*/ 99 w 193"/>
                    <a:gd name="T17" fmla="*/ 14 h 170"/>
                    <a:gd name="T18" fmla="*/ 134 w 193"/>
                    <a:gd name="T19" fmla="*/ 1 h 170"/>
                    <a:gd name="T20" fmla="*/ 174 w 193"/>
                    <a:gd name="T21" fmla="*/ 21 h 170"/>
                    <a:gd name="T22" fmla="*/ 193 w 193"/>
                    <a:gd name="T23" fmla="*/ 49 h 170"/>
                    <a:gd name="T24" fmla="*/ 184 w 193"/>
                    <a:gd name="T25" fmla="*/ 59 h 170"/>
                    <a:gd name="T26" fmla="*/ 164 w 193"/>
                    <a:gd name="T27" fmla="*/ 28 h 170"/>
                    <a:gd name="T28" fmla="*/ 135 w 193"/>
                    <a:gd name="T29" fmla="*/ 13 h 170"/>
                    <a:gd name="T30" fmla="*/ 110 w 193"/>
                    <a:gd name="T31" fmla="*/ 23 h 170"/>
                    <a:gd name="T32" fmla="*/ 99 w 193"/>
                    <a:gd name="T33" fmla="*/ 45 h 170"/>
                    <a:gd name="T34" fmla="*/ 106 w 193"/>
                    <a:gd name="T35" fmla="*/ 85 h 170"/>
                    <a:gd name="T36" fmla="*/ 112 w 193"/>
                    <a:gd name="T37" fmla="*/ 129 h 170"/>
                    <a:gd name="T38" fmla="*/ 99 w 193"/>
                    <a:gd name="T39" fmla="*/ 155 h 170"/>
                    <a:gd name="T40" fmla="*/ 63 w 193"/>
                    <a:gd name="T41" fmla="*/ 169 h 170"/>
                    <a:gd name="T42" fmla="*/ 23 w 193"/>
                    <a:gd name="T43" fmla="*/ 148 h 170"/>
                    <a:gd name="T44" fmla="*/ 9 w 193"/>
                    <a:gd name="T45" fmla="*/ 130 h 170"/>
                    <a:gd name="T46" fmla="*/ 0 w 193"/>
                    <a:gd name="T47" fmla="*/ 11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170">
                      <a:moveTo>
                        <a:pt x="0" y="111"/>
                      </a:moveTo>
                      <a:cubicBezTo>
                        <a:pt x="11" y="101"/>
                        <a:pt x="11" y="101"/>
                        <a:pt x="11" y="101"/>
                      </a:cubicBezTo>
                      <a:cubicBezTo>
                        <a:pt x="14" y="117"/>
                        <a:pt x="21" y="129"/>
                        <a:pt x="31" y="139"/>
                      </a:cubicBezTo>
                      <a:cubicBezTo>
                        <a:pt x="41" y="150"/>
                        <a:pt x="51" y="156"/>
                        <a:pt x="61" y="157"/>
                      </a:cubicBezTo>
                      <a:cubicBezTo>
                        <a:pt x="71" y="158"/>
                        <a:pt x="80" y="154"/>
                        <a:pt x="88" y="147"/>
                      </a:cubicBezTo>
                      <a:cubicBezTo>
                        <a:pt x="94" y="140"/>
                        <a:pt x="98" y="132"/>
                        <a:pt x="99" y="125"/>
                      </a:cubicBezTo>
                      <a:cubicBezTo>
                        <a:pt x="99" y="117"/>
                        <a:pt x="97" y="103"/>
                        <a:pt x="92" y="84"/>
                      </a:cubicBezTo>
                      <a:cubicBezTo>
                        <a:pt x="86" y="63"/>
                        <a:pt x="84" y="47"/>
                        <a:pt x="86" y="38"/>
                      </a:cubicBezTo>
                      <a:cubicBezTo>
                        <a:pt x="87" y="29"/>
                        <a:pt x="92" y="21"/>
                        <a:pt x="99" y="14"/>
                      </a:cubicBezTo>
                      <a:cubicBezTo>
                        <a:pt x="108" y="5"/>
                        <a:pt x="120" y="0"/>
                        <a:pt x="134" y="1"/>
                      </a:cubicBezTo>
                      <a:cubicBezTo>
                        <a:pt x="148" y="2"/>
                        <a:pt x="161" y="9"/>
                        <a:pt x="174" y="21"/>
                      </a:cubicBezTo>
                      <a:cubicBezTo>
                        <a:pt x="182" y="29"/>
                        <a:pt x="188" y="38"/>
                        <a:pt x="193" y="49"/>
                      </a:cubicBezTo>
                      <a:cubicBezTo>
                        <a:pt x="184" y="59"/>
                        <a:pt x="184" y="59"/>
                        <a:pt x="184" y="59"/>
                      </a:cubicBezTo>
                      <a:cubicBezTo>
                        <a:pt x="179" y="47"/>
                        <a:pt x="173" y="37"/>
                        <a:pt x="164" y="28"/>
                      </a:cubicBezTo>
                      <a:cubicBezTo>
                        <a:pt x="155" y="19"/>
                        <a:pt x="145" y="14"/>
                        <a:pt x="135" y="13"/>
                      </a:cubicBezTo>
                      <a:cubicBezTo>
                        <a:pt x="125" y="13"/>
                        <a:pt x="117" y="16"/>
                        <a:pt x="110" y="23"/>
                      </a:cubicBezTo>
                      <a:cubicBezTo>
                        <a:pt x="103" y="30"/>
                        <a:pt x="99" y="37"/>
                        <a:pt x="99" y="45"/>
                      </a:cubicBezTo>
                      <a:cubicBezTo>
                        <a:pt x="98" y="53"/>
                        <a:pt x="100" y="66"/>
                        <a:pt x="106" y="85"/>
                      </a:cubicBezTo>
                      <a:cubicBezTo>
                        <a:pt x="111" y="105"/>
                        <a:pt x="113" y="120"/>
                        <a:pt x="112" y="129"/>
                      </a:cubicBezTo>
                      <a:cubicBezTo>
                        <a:pt x="110" y="139"/>
                        <a:pt x="106" y="147"/>
                        <a:pt x="99" y="155"/>
                      </a:cubicBezTo>
                      <a:cubicBezTo>
                        <a:pt x="88" y="165"/>
                        <a:pt x="76" y="170"/>
                        <a:pt x="63" y="169"/>
                      </a:cubicBezTo>
                      <a:cubicBezTo>
                        <a:pt x="49" y="168"/>
                        <a:pt x="36" y="161"/>
                        <a:pt x="23" y="148"/>
                      </a:cubicBezTo>
                      <a:cubicBezTo>
                        <a:pt x="18" y="144"/>
                        <a:pt x="13" y="138"/>
                        <a:pt x="9" y="130"/>
                      </a:cubicBezTo>
                      <a:cubicBezTo>
                        <a:pt x="4" y="123"/>
                        <a:pt x="1" y="116"/>
                        <a:pt x="0" y="1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grpSp>
          <p:pic>
            <p:nvPicPr>
              <p:cNvPr id="49" name="Picture 4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420485" y="2986787"/>
                <a:ext cx="472226" cy="455286"/>
              </a:xfrm>
              <a:prstGeom prst="rect">
                <a:avLst/>
              </a:prstGeom>
            </p:spPr>
          </p:pic>
          <p:pic>
            <p:nvPicPr>
              <p:cNvPr id="50" name="Picture 4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469209" y="3582270"/>
                <a:ext cx="472226" cy="455286"/>
              </a:xfrm>
              <a:prstGeom prst="rect">
                <a:avLst/>
              </a:prstGeom>
            </p:spPr>
          </p:pic>
          <p:pic>
            <p:nvPicPr>
              <p:cNvPr id="51" name="Picture 5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433604" y="2446760"/>
                <a:ext cx="472226" cy="455286"/>
              </a:xfrm>
              <a:prstGeom prst="rect">
                <a:avLst/>
              </a:prstGeom>
            </p:spPr>
          </p:pic>
          <p:grpSp>
            <p:nvGrpSpPr>
              <p:cNvPr id="52" name="Group 51"/>
              <p:cNvGrpSpPr/>
              <p:nvPr/>
            </p:nvGrpSpPr>
            <p:grpSpPr>
              <a:xfrm>
                <a:off x="6065308" y="3970706"/>
                <a:ext cx="417489" cy="394913"/>
                <a:chOff x="2316164" y="1370013"/>
                <a:chExt cx="2438400" cy="2392363"/>
              </a:xfrm>
            </p:grpSpPr>
            <p:sp>
              <p:nvSpPr>
                <p:cNvPr id="60" name="Freeform 28"/>
                <p:cNvSpPr>
                  <a:spLocks noEditPoints="1"/>
                </p:cNvSpPr>
                <p:nvPr/>
              </p:nvSpPr>
              <p:spPr bwMode="auto">
                <a:xfrm>
                  <a:off x="2316164" y="1370013"/>
                  <a:ext cx="2438400" cy="2389188"/>
                </a:xfrm>
                <a:custGeom>
                  <a:avLst/>
                  <a:gdLst>
                    <a:gd name="T0" fmla="*/ 0 w 982"/>
                    <a:gd name="T1" fmla="*/ 89 h 963"/>
                    <a:gd name="T2" fmla="*/ 6 w 982"/>
                    <a:gd name="T3" fmla="*/ 396 h 963"/>
                    <a:gd name="T4" fmla="*/ 590 w 982"/>
                    <a:gd name="T5" fmla="*/ 963 h 963"/>
                    <a:gd name="T6" fmla="*/ 982 w 982"/>
                    <a:gd name="T7" fmla="*/ 557 h 963"/>
                    <a:gd name="T8" fmla="*/ 404 w 982"/>
                    <a:gd name="T9" fmla="*/ 0 h 963"/>
                    <a:gd name="T10" fmla="*/ 80 w 982"/>
                    <a:gd name="T11" fmla="*/ 5 h 963"/>
                    <a:gd name="T12" fmla="*/ 0 w 982"/>
                    <a:gd name="T13" fmla="*/ 89 h 963"/>
                    <a:gd name="T14" fmla="*/ 221 w 982"/>
                    <a:gd name="T15" fmla="*/ 100 h 963"/>
                    <a:gd name="T16" fmla="*/ 223 w 982"/>
                    <a:gd name="T17" fmla="*/ 217 h 963"/>
                    <a:gd name="T18" fmla="*/ 106 w 982"/>
                    <a:gd name="T19" fmla="*/ 219 h 963"/>
                    <a:gd name="T20" fmla="*/ 104 w 982"/>
                    <a:gd name="T21" fmla="*/ 103 h 963"/>
                    <a:gd name="T22" fmla="*/ 221 w 982"/>
                    <a:gd name="T23" fmla="*/ 100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2" h="963">
                      <a:moveTo>
                        <a:pt x="0" y="89"/>
                      </a:moveTo>
                      <a:cubicBezTo>
                        <a:pt x="6" y="396"/>
                        <a:pt x="6" y="396"/>
                        <a:pt x="6" y="396"/>
                      </a:cubicBezTo>
                      <a:cubicBezTo>
                        <a:pt x="590" y="963"/>
                        <a:pt x="590" y="963"/>
                        <a:pt x="590" y="963"/>
                      </a:cubicBezTo>
                      <a:cubicBezTo>
                        <a:pt x="982" y="557"/>
                        <a:pt x="982" y="557"/>
                        <a:pt x="982" y="557"/>
                      </a:cubicBezTo>
                      <a:cubicBezTo>
                        <a:pt x="404" y="0"/>
                        <a:pt x="404" y="0"/>
                        <a:pt x="404" y="0"/>
                      </a:cubicBezTo>
                      <a:cubicBezTo>
                        <a:pt x="80" y="5"/>
                        <a:pt x="80" y="5"/>
                        <a:pt x="80" y="5"/>
                      </a:cubicBezTo>
                      <a:lnTo>
                        <a:pt x="0" y="89"/>
                      </a:lnTo>
                      <a:close/>
                      <a:moveTo>
                        <a:pt x="221" y="100"/>
                      </a:moveTo>
                      <a:cubicBezTo>
                        <a:pt x="254" y="132"/>
                        <a:pt x="255" y="184"/>
                        <a:pt x="223" y="217"/>
                      </a:cubicBezTo>
                      <a:cubicBezTo>
                        <a:pt x="191" y="250"/>
                        <a:pt x="139" y="251"/>
                        <a:pt x="106" y="219"/>
                      </a:cubicBezTo>
                      <a:cubicBezTo>
                        <a:pt x="74" y="187"/>
                        <a:pt x="73" y="135"/>
                        <a:pt x="104" y="103"/>
                      </a:cubicBezTo>
                      <a:cubicBezTo>
                        <a:pt x="136" y="70"/>
                        <a:pt x="188" y="69"/>
                        <a:pt x="221" y="100"/>
                      </a:cubicBezTo>
                      <a:close/>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61" name="Freeform 29"/>
                <p:cNvSpPr>
                  <a:spLocks/>
                </p:cNvSpPr>
                <p:nvPr/>
              </p:nvSpPr>
              <p:spPr bwMode="auto">
                <a:xfrm>
                  <a:off x="4665664" y="2771776"/>
                  <a:ext cx="58738" cy="73025"/>
                </a:xfrm>
                <a:custGeom>
                  <a:avLst/>
                  <a:gdLst>
                    <a:gd name="T0" fmla="*/ 24 w 24"/>
                    <a:gd name="T1" fmla="*/ 0 h 29"/>
                    <a:gd name="T2" fmla="*/ 23 w 24"/>
                    <a:gd name="T3" fmla="*/ 21 h 29"/>
                    <a:gd name="T4" fmla="*/ 16 w 24"/>
                    <a:gd name="T5" fmla="*/ 28 h 29"/>
                    <a:gd name="T6" fmla="*/ 5 w 24"/>
                    <a:gd name="T7" fmla="*/ 28 h 29"/>
                    <a:gd name="T8" fmla="*/ 2 w 24"/>
                    <a:gd name="T9" fmla="*/ 22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3" y="21"/>
                        <a:pt x="23" y="21"/>
                        <a:pt x="23" y="21"/>
                      </a:cubicBezTo>
                      <a:cubicBezTo>
                        <a:pt x="23" y="25"/>
                        <a:pt x="20" y="29"/>
                        <a:pt x="16" y="28"/>
                      </a:cubicBezTo>
                      <a:cubicBezTo>
                        <a:pt x="5" y="28"/>
                        <a:pt x="5" y="28"/>
                        <a:pt x="5" y="28"/>
                      </a:cubicBezTo>
                      <a:cubicBezTo>
                        <a:pt x="1" y="28"/>
                        <a:pt x="0" y="25"/>
                        <a:pt x="2" y="22"/>
                      </a:cubicBezTo>
                      <a:cubicBezTo>
                        <a:pt x="24" y="0"/>
                        <a:pt x="24" y="0"/>
                        <a:pt x="24" y="0"/>
                      </a:cubicBezTo>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62" name="Freeform 30"/>
                <p:cNvSpPr>
                  <a:spLocks/>
                </p:cNvSpPr>
                <p:nvPr/>
              </p:nvSpPr>
              <p:spPr bwMode="auto">
                <a:xfrm>
                  <a:off x="4595814" y="2841626"/>
                  <a:ext cx="61913" cy="71438"/>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63" name="Freeform 31"/>
                <p:cNvSpPr>
                  <a:spLocks/>
                </p:cNvSpPr>
                <p:nvPr/>
              </p:nvSpPr>
              <p:spPr bwMode="auto">
                <a:xfrm>
                  <a:off x="4525964" y="2913063"/>
                  <a:ext cx="61913" cy="69850"/>
                </a:xfrm>
                <a:custGeom>
                  <a:avLst/>
                  <a:gdLst>
                    <a:gd name="T0" fmla="*/ 25 w 25"/>
                    <a:gd name="T1" fmla="*/ 0 h 28"/>
                    <a:gd name="T2" fmla="*/ 24 w 25"/>
                    <a:gd name="T3" fmla="*/ 21 h 28"/>
                    <a:gd name="T4" fmla="*/ 17 w 25"/>
                    <a:gd name="T5" fmla="*/ 28 h 28"/>
                    <a:gd name="T6" fmla="*/ 6 w 25"/>
                    <a:gd name="T7" fmla="*/ 28 h 28"/>
                    <a:gd name="T8" fmla="*/ 3 w 25"/>
                    <a:gd name="T9" fmla="*/ 22 h 28"/>
                    <a:gd name="T10" fmla="*/ 25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5" y="0"/>
                      </a:moveTo>
                      <a:cubicBezTo>
                        <a:pt x="24" y="21"/>
                        <a:pt x="24" y="21"/>
                        <a:pt x="24" y="21"/>
                      </a:cubicBezTo>
                      <a:cubicBezTo>
                        <a:pt x="24" y="25"/>
                        <a:pt x="21" y="28"/>
                        <a:pt x="17" y="28"/>
                      </a:cubicBezTo>
                      <a:cubicBezTo>
                        <a:pt x="6" y="28"/>
                        <a:pt x="6" y="28"/>
                        <a:pt x="6" y="28"/>
                      </a:cubicBezTo>
                      <a:cubicBezTo>
                        <a:pt x="1" y="28"/>
                        <a:pt x="0" y="25"/>
                        <a:pt x="3" y="22"/>
                      </a:cubicBezTo>
                      <a:cubicBezTo>
                        <a:pt x="25" y="0"/>
                        <a:pt x="25" y="0"/>
                        <a:pt x="25" y="0"/>
                      </a:cubicBezTo>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64" name="Freeform 32"/>
                <p:cNvSpPr>
                  <a:spLocks/>
                </p:cNvSpPr>
                <p:nvPr/>
              </p:nvSpPr>
              <p:spPr bwMode="auto">
                <a:xfrm>
                  <a:off x="4459289" y="2982913"/>
                  <a:ext cx="61913" cy="71438"/>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65" name="Freeform 33"/>
                <p:cNvSpPr>
                  <a:spLocks/>
                </p:cNvSpPr>
                <p:nvPr/>
              </p:nvSpPr>
              <p:spPr bwMode="auto">
                <a:xfrm>
                  <a:off x="4389439" y="3054351"/>
                  <a:ext cx="61913" cy="69850"/>
                </a:xfrm>
                <a:custGeom>
                  <a:avLst/>
                  <a:gdLst>
                    <a:gd name="T0" fmla="*/ 25 w 25"/>
                    <a:gd name="T1" fmla="*/ 0 h 28"/>
                    <a:gd name="T2" fmla="*/ 24 w 25"/>
                    <a:gd name="T3" fmla="*/ 21 h 28"/>
                    <a:gd name="T4" fmla="*/ 17 w 25"/>
                    <a:gd name="T5" fmla="*/ 28 h 28"/>
                    <a:gd name="T6" fmla="*/ 5 w 25"/>
                    <a:gd name="T7" fmla="*/ 28 h 28"/>
                    <a:gd name="T8" fmla="*/ 3 w 25"/>
                    <a:gd name="T9" fmla="*/ 22 h 28"/>
                    <a:gd name="T10" fmla="*/ 25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5" y="0"/>
                      </a:moveTo>
                      <a:cubicBezTo>
                        <a:pt x="24" y="21"/>
                        <a:pt x="24" y="21"/>
                        <a:pt x="24" y="21"/>
                      </a:cubicBezTo>
                      <a:cubicBezTo>
                        <a:pt x="24" y="25"/>
                        <a:pt x="21" y="28"/>
                        <a:pt x="17" y="28"/>
                      </a:cubicBezTo>
                      <a:cubicBezTo>
                        <a:pt x="5" y="28"/>
                        <a:pt x="5" y="28"/>
                        <a:pt x="5" y="28"/>
                      </a:cubicBezTo>
                      <a:cubicBezTo>
                        <a:pt x="1" y="28"/>
                        <a:pt x="0" y="25"/>
                        <a:pt x="3" y="22"/>
                      </a:cubicBezTo>
                      <a:cubicBezTo>
                        <a:pt x="25" y="0"/>
                        <a:pt x="25" y="0"/>
                        <a:pt x="25" y="0"/>
                      </a:cubicBezTo>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66" name="Freeform 34"/>
                <p:cNvSpPr>
                  <a:spLocks/>
                </p:cNvSpPr>
                <p:nvPr/>
              </p:nvSpPr>
              <p:spPr bwMode="auto">
                <a:xfrm>
                  <a:off x="4322764" y="3124201"/>
                  <a:ext cx="58738" cy="71438"/>
                </a:xfrm>
                <a:custGeom>
                  <a:avLst/>
                  <a:gdLst>
                    <a:gd name="T0" fmla="*/ 24 w 24"/>
                    <a:gd name="T1" fmla="*/ 0 h 29"/>
                    <a:gd name="T2" fmla="*/ 24 w 24"/>
                    <a:gd name="T3" fmla="*/ 22 h 29"/>
                    <a:gd name="T4" fmla="*/ 16 w 24"/>
                    <a:gd name="T5" fmla="*/ 29 h 29"/>
                    <a:gd name="T6" fmla="*/ 5 w 24"/>
                    <a:gd name="T7" fmla="*/ 28 h 29"/>
                    <a:gd name="T8" fmla="*/ 3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4" y="0"/>
                        <a:pt x="24" y="0"/>
                        <a:pt x="24" y="0"/>
                      </a:cubicBezTo>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67" name="Freeform 35"/>
                <p:cNvSpPr>
                  <a:spLocks/>
                </p:cNvSpPr>
                <p:nvPr/>
              </p:nvSpPr>
              <p:spPr bwMode="auto">
                <a:xfrm>
                  <a:off x="4252914" y="3195638"/>
                  <a:ext cx="61913" cy="69850"/>
                </a:xfrm>
                <a:custGeom>
                  <a:avLst/>
                  <a:gdLst>
                    <a:gd name="T0" fmla="*/ 25 w 25"/>
                    <a:gd name="T1" fmla="*/ 0 h 28"/>
                    <a:gd name="T2" fmla="*/ 24 w 25"/>
                    <a:gd name="T3" fmla="*/ 21 h 28"/>
                    <a:gd name="T4" fmla="*/ 17 w 25"/>
                    <a:gd name="T5" fmla="*/ 28 h 28"/>
                    <a:gd name="T6" fmla="*/ 5 w 25"/>
                    <a:gd name="T7" fmla="*/ 28 h 28"/>
                    <a:gd name="T8" fmla="*/ 3 w 25"/>
                    <a:gd name="T9" fmla="*/ 22 h 28"/>
                    <a:gd name="T10" fmla="*/ 25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5" y="0"/>
                      </a:moveTo>
                      <a:cubicBezTo>
                        <a:pt x="24" y="21"/>
                        <a:pt x="24" y="21"/>
                        <a:pt x="24" y="21"/>
                      </a:cubicBezTo>
                      <a:cubicBezTo>
                        <a:pt x="24" y="25"/>
                        <a:pt x="21" y="28"/>
                        <a:pt x="17" y="28"/>
                      </a:cubicBezTo>
                      <a:cubicBezTo>
                        <a:pt x="5" y="28"/>
                        <a:pt x="5" y="28"/>
                        <a:pt x="5" y="28"/>
                      </a:cubicBezTo>
                      <a:cubicBezTo>
                        <a:pt x="1" y="28"/>
                        <a:pt x="0" y="25"/>
                        <a:pt x="3" y="22"/>
                      </a:cubicBezTo>
                      <a:cubicBezTo>
                        <a:pt x="25" y="0"/>
                        <a:pt x="25" y="0"/>
                        <a:pt x="25" y="0"/>
                      </a:cubicBezTo>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68" name="Freeform 36"/>
                <p:cNvSpPr>
                  <a:spLocks/>
                </p:cNvSpPr>
                <p:nvPr/>
              </p:nvSpPr>
              <p:spPr bwMode="auto">
                <a:xfrm>
                  <a:off x="4186239" y="3265488"/>
                  <a:ext cx="58738" cy="73025"/>
                </a:xfrm>
                <a:custGeom>
                  <a:avLst/>
                  <a:gdLst>
                    <a:gd name="T0" fmla="*/ 24 w 24"/>
                    <a:gd name="T1" fmla="*/ 0 h 29"/>
                    <a:gd name="T2" fmla="*/ 24 w 24"/>
                    <a:gd name="T3" fmla="*/ 22 h 29"/>
                    <a:gd name="T4" fmla="*/ 16 w 24"/>
                    <a:gd name="T5" fmla="*/ 29 h 29"/>
                    <a:gd name="T6" fmla="*/ 5 w 24"/>
                    <a:gd name="T7" fmla="*/ 28 h 29"/>
                    <a:gd name="T8" fmla="*/ 3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4" y="26"/>
                        <a:pt x="20" y="29"/>
                        <a:pt x="16" y="29"/>
                      </a:cubicBezTo>
                      <a:cubicBezTo>
                        <a:pt x="5" y="28"/>
                        <a:pt x="5" y="28"/>
                        <a:pt x="5" y="28"/>
                      </a:cubicBezTo>
                      <a:cubicBezTo>
                        <a:pt x="1" y="28"/>
                        <a:pt x="0" y="25"/>
                        <a:pt x="3" y="23"/>
                      </a:cubicBezTo>
                      <a:cubicBezTo>
                        <a:pt x="24" y="0"/>
                        <a:pt x="24" y="0"/>
                        <a:pt x="24" y="0"/>
                      </a:cubicBezTo>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69" name="Freeform 37"/>
                <p:cNvSpPr>
                  <a:spLocks/>
                </p:cNvSpPr>
                <p:nvPr/>
              </p:nvSpPr>
              <p:spPr bwMode="auto">
                <a:xfrm>
                  <a:off x="4116389" y="3335338"/>
                  <a:ext cx="61913" cy="71438"/>
                </a:xfrm>
                <a:custGeom>
                  <a:avLst/>
                  <a:gdLst>
                    <a:gd name="T0" fmla="*/ 25 w 25"/>
                    <a:gd name="T1" fmla="*/ 1 h 29"/>
                    <a:gd name="T2" fmla="*/ 24 w 25"/>
                    <a:gd name="T3" fmla="*/ 22 h 29"/>
                    <a:gd name="T4" fmla="*/ 17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5" y="1"/>
                      </a:moveTo>
                      <a:cubicBezTo>
                        <a:pt x="24" y="22"/>
                        <a:pt x="24" y="22"/>
                        <a:pt x="24" y="22"/>
                      </a:cubicBezTo>
                      <a:cubicBezTo>
                        <a:pt x="24" y="26"/>
                        <a:pt x="21" y="29"/>
                        <a:pt x="17" y="29"/>
                      </a:cubicBezTo>
                      <a:cubicBezTo>
                        <a:pt x="5" y="29"/>
                        <a:pt x="5" y="29"/>
                        <a:pt x="5" y="29"/>
                      </a:cubicBezTo>
                      <a:cubicBezTo>
                        <a:pt x="1" y="28"/>
                        <a:pt x="0" y="26"/>
                        <a:pt x="3" y="23"/>
                      </a:cubicBezTo>
                      <a:cubicBezTo>
                        <a:pt x="25" y="0"/>
                        <a:pt x="25" y="0"/>
                        <a:pt x="25" y="0"/>
                      </a:cubicBezTo>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70" name="Freeform 38"/>
                <p:cNvSpPr>
                  <a:spLocks/>
                </p:cNvSpPr>
                <p:nvPr/>
              </p:nvSpPr>
              <p:spPr bwMode="auto">
                <a:xfrm>
                  <a:off x="4049714" y="3406776"/>
                  <a:ext cx="58738" cy="73025"/>
                </a:xfrm>
                <a:custGeom>
                  <a:avLst/>
                  <a:gdLst>
                    <a:gd name="T0" fmla="*/ 24 w 24"/>
                    <a:gd name="T1" fmla="*/ 0 h 29"/>
                    <a:gd name="T2" fmla="*/ 24 w 24"/>
                    <a:gd name="T3" fmla="*/ 22 h 29"/>
                    <a:gd name="T4" fmla="*/ 16 w 24"/>
                    <a:gd name="T5" fmla="*/ 29 h 29"/>
                    <a:gd name="T6" fmla="*/ 5 w 24"/>
                    <a:gd name="T7" fmla="*/ 28 h 29"/>
                    <a:gd name="T8" fmla="*/ 2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3" y="26"/>
                        <a:pt x="20" y="29"/>
                        <a:pt x="16" y="29"/>
                      </a:cubicBezTo>
                      <a:cubicBezTo>
                        <a:pt x="5" y="28"/>
                        <a:pt x="5" y="28"/>
                        <a:pt x="5" y="28"/>
                      </a:cubicBezTo>
                      <a:cubicBezTo>
                        <a:pt x="1" y="28"/>
                        <a:pt x="0" y="25"/>
                        <a:pt x="2" y="23"/>
                      </a:cubicBezTo>
                      <a:cubicBezTo>
                        <a:pt x="24" y="0"/>
                        <a:pt x="24" y="0"/>
                        <a:pt x="24" y="0"/>
                      </a:cubicBezTo>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71" name="Freeform 39"/>
                <p:cNvSpPr>
                  <a:spLocks/>
                </p:cNvSpPr>
                <p:nvPr/>
              </p:nvSpPr>
              <p:spPr bwMode="auto">
                <a:xfrm>
                  <a:off x="3979864" y="3476626"/>
                  <a:ext cx="61913" cy="71438"/>
                </a:xfrm>
                <a:custGeom>
                  <a:avLst/>
                  <a:gdLst>
                    <a:gd name="T0" fmla="*/ 24 w 25"/>
                    <a:gd name="T1" fmla="*/ 1 h 29"/>
                    <a:gd name="T2" fmla="*/ 24 w 25"/>
                    <a:gd name="T3" fmla="*/ 22 h 29"/>
                    <a:gd name="T4" fmla="*/ 17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1"/>
                      </a:moveTo>
                      <a:cubicBezTo>
                        <a:pt x="24" y="22"/>
                        <a:pt x="24" y="22"/>
                        <a:pt x="24" y="22"/>
                      </a:cubicBezTo>
                      <a:cubicBezTo>
                        <a:pt x="24" y="26"/>
                        <a:pt x="21" y="29"/>
                        <a:pt x="17" y="29"/>
                      </a:cubicBezTo>
                      <a:cubicBezTo>
                        <a:pt x="5" y="29"/>
                        <a:pt x="5" y="29"/>
                        <a:pt x="5" y="29"/>
                      </a:cubicBezTo>
                      <a:cubicBezTo>
                        <a:pt x="1" y="28"/>
                        <a:pt x="0" y="26"/>
                        <a:pt x="3" y="23"/>
                      </a:cubicBezTo>
                      <a:cubicBezTo>
                        <a:pt x="25" y="0"/>
                        <a:pt x="25" y="0"/>
                        <a:pt x="25" y="0"/>
                      </a:cubicBezTo>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72" name="Freeform 40"/>
                <p:cNvSpPr>
                  <a:spLocks/>
                </p:cNvSpPr>
                <p:nvPr/>
              </p:nvSpPr>
              <p:spPr bwMode="auto">
                <a:xfrm>
                  <a:off x="3913189" y="3548063"/>
                  <a:ext cx="58738" cy="73025"/>
                </a:xfrm>
                <a:custGeom>
                  <a:avLst/>
                  <a:gdLst>
                    <a:gd name="T0" fmla="*/ 24 w 24"/>
                    <a:gd name="T1" fmla="*/ 0 h 29"/>
                    <a:gd name="T2" fmla="*/ 23 w 24"/>
                    <a:gd name="T3" fmla="*/ 22 h 29"/>
                    <a:gd name="T4" fmla="*/ 16 w 24"/>
                    <a:gd name="T5" fmla="*/ 29 h 29"/>
                    <a:gd name="T6" fmla="*/ 5 w 24"/>
                    <a:gd name="T7" fmla="*/ 28 h 29"/>
                    <a:gd name="T8" fmla="*/ 2 w 24"/>
                    <a:gd name="T9" fmla="*/ 22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3" y="22"/>
                        <a:pt x="23" y="22"/>
                        <a:pt x="23" y="22"/>
                      </a:cubicBezTo>
                      <a:cubicBezTo>
                        <a:pt x="23" y="26"/>
                        <a:pt x="20" y="29"/>
                        <a:pt x="16" y="29"/>
                      </a:cubicBezTo>
                      <a:cubicBezTo>
                        <a:pt x="5" y="28"/>
                        <a:pt x="5" y="28"/>
                        <a:pt x="5" y="28"/>
                      </a:cubicBezTo>
                      <a:cubicBezTo>
                        <a:pt x="1" y="28"/>
                        <a:pt x="0" y="25"/>
                        <a:pt x="2" y="22"/>
                      </a:cubicBezTo>
                      <a:cubicBezTo>
                        <a:pt x="24" y="0"/>
                        <a:pt x="24" y="0"/>
                        <a:pt x="24" y="0"/>
                      </a:cubicBezTo>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73" name="Freeform 41"/>
                <p:cNvSpPr>
                  <a:spLocks/>
                </p:cNvSpPr>
                <p:nvPr/>
              </p:nvSpPr>
              <p:spPr bwMode="auto">
                <a:xfrm>
                  <a:off x="3843339" y="3617913"/>
                  <a:ext cx="61913" cy="73025"/>
                </a:xfrm>
                <a:custGeom>
                  <a:avLst/>
                  <a:gdLst>
                    <a:gd name="T0" fmla="*/ 24 w 25"/>
                    <a:gd name="T1" fmla="*/ 1 h 29"/>
                    <a:gd name="T2" fmla="*/ 24 w 25"/>
                    <a:gd name="T3" fmla="*/ 22 h 29"/>
                    <a:gd name="T4" fmla="*/ 16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1"/>
                      </a:moveTo>
                      <a:cubicBezTo>
                        <a:pt x="24" y="22"/>
                        <a:pt x="24" y="22"/>
                        <a:pt x="24" y="22"/>
                      </a:cubicBezTo>
                      <a:cubicBezTo>
                        <a:pt x="24" y="26"/>
                        <a:pt x="21" y="29"/>
                        <a:pt x="16" y="29"/>
                      </a:cubicBezTo>
                      <a:cubicBezTo>
                        <a:pt x="5" y="29"/>
                        <a:pt x="5" y="29"/>
                        <a:pt x="5" y="29"/>
                      </a:cubicBezTo>
                      <a:cubicBezTo>
                        <a:pt x="1" y="28"/>
                        <a:pt x="0" y="26"/>
                        <a:pt x="3" y="23"/>
                      </a:cubicBezTo>
                      <a:cubicBezTo>
                        <a:pt x="25" y="0"/>
                        <a:pt x="25" y="0"/>
                        <a:pt x="25" y="0"/>
                      </a:cubicBezTo>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74" name="Freeform 42"/>
                <p:cNvSpPr>
                  <a:spLocks/>
                </p:cNvSpPr>
                <p:nvPr/>
              </p:nvSpPr>
              <p:spPr bwMode="auto">
                <a:xfrm>
                  <a:off x="3776664" y="3690938"/>
                  <a:ext cx="58738" cy="71438"/>
                </a:xfrm>
                <a:custGeom>
                  <a:avLst/>
                  <a:gdLst>
                    <a:gd name="T0" fmla="*/ 24 w 24"/>
                    <a:gd name="T1" fmla="*/ 0 h 29"/>
                    <a:gd name="T2" fmla="*/ 23 w 24"/>
                    <a:gd name="T3" fmla="*/ 22 h 29"/>
                    <a:gd name="T4" fmla="*/ 16 w 24"/>
                    <a:gd name="T5" fmla="*/ 29 h 29"/>
                    <a:gd name="T6" fmla="*/ 5 w 24"/>
                    <a:gd name="T7" fmla="*/ 28 h 29"/>
                    <a:gd name="T8" fmla="*/ 2 w 24"/>
                    <a:gd name="T9" fmla="*/ 22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3" y="22"/>
                        <a:pt x="23" y="22"/>
                        <a:pt x="23" y="22"/>
                      </a:cubicBezTo>
                      <a:cubicBezTo>
                        <a:pt x="23" y="26"/>
                        <a:pt x="20" y="29"/>
                        <a:pt x="16" y="29"/>
                      </a:cubicBezTo>
                      <a:cubicBezTo>
                        <a:pt x="5" y="28"/>
                        <a:pt x="5" y="28"/>
                        <a:pt x="5" y="28"/>
                      </a:cubicBezTo>
                      <a:cubicBezTo>
                        <a:pt x="1" y="28"/>
                        <a:pt x="0" y="25"/>
                        <a:pt x="2" y="22"/>
                      </a:cubicBezTo>
                      <a:cubicBezTo>
                        <a:pt x="24" y="0"/>
                        <a:pt x="24" y="0"/>
                        <a:pt x="24" y="0"/>
                      </a:cubicBezTo>
                    </a:path>
                  </a:pathLst>
                </a:custGeom>
                <a:solidFill>
                  <a:srgbClr val="DA1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75" name="Freeform 43"/>
                <p:cNvSpPr>
                  <a:spLocks noEditPoints="1"/>
                </p:cNvSpPr>
                <p:nvPr/>
              </p:nvSpPr>
              <p:spPr bwMode="auto">
                <a:xfrm>
                  <a:off x="2449514" y="1493838"/>
                  <a:ext cx="546100" cy="546100"/>
                </a:xfrm>
                <a:custGeom>
                  <a:avLst/>
                  <a:gdLst>
                    <a:gd name="T0" fmla="*/ 108 w 220"/>
                    <a:gd name="T1" fmla="*/ 1 h 220"/>
                    <a:gd name="T2" fmla="*/ 1 w 220"/>
                    <a:gd name="T3" fmla="*/ 112 h 220"/>
                    <a:gd name="T4" fmla="*/ 112 w 220"/>
                    <a:gd name="T5" fmla="*/ 219 h 220"/>
                    <a:gd name="T6" fmla="*/ 219 w 220"/>
                    <a:gd name="T7" fmla="*/ 108 h 220"/>
                    <a:gd name="T8" fmla="*/ 108 w 220"/>
                    <a:gd name="T9" fmla="*/ 1 h 220"/>
                    <a:gd name="T10" fmla="*/ 112 w 220"/>
                    <a:gd name="T11" fmla="*/ 191 h 220"/>
                    <a:gd name="T12" fmla="*/ 29 w 220"/>
                    <a:gd name="T13" fmla="*/ 111 h 220"/>
                    <a:gd name="T14" fmla="*/ 109 w 220"/>
                    <a:gd name="T15" fmla="*/ 29 h 220"/>
                    <a:gd name="T16" fmla="*/ 191 w 220"/>
                    <a:gd name="T17" fmla="*/ 108 h 220"/>
                    <a:gd name="T18" fmla="*/ 112 w 220"/>
                    <a:gd name="T19" fmla="*/ 19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220">
                      <a:moveTo>
                        <a:pt x="108" y="1"/>
                      </a:moveTo>
                      <a:cubicBezTo>
                        <a:pt x="48" y="2"/>
                        <a:pt x="0" y="52"/>
                        <a:pt x="1" y="112"/>
                      </a:cubicBezTo>
                      <a:cubicBezTo>
                        <a:pt x="2" y="172"/>
                        <a:pt x="52" y="220"/>
                        <a:pt x="112" y="219"/>
                      </a:cubicBezTo>
                      <a:cubicBezTo>
                        <a:pt x="172" y="218"/>
                        <a:pt x="220" y="168"/>
                        <a:pt x="219" y="108"/>
                      </a:cubicBezTo>
                      <a:cubicBezTo>
                        <a:pt x="218" y="48"/>
                        <a:pt x="168" y="0"/>
                        <a:pt x="108" y="1"/>
                      </a:cubicBezTo>
                      <a:close/>
                      <a:moveTo>
                        <a:pt x="112" y="191"/>
                      </a:moveTo>
                      <a:cubicBezTo>
                        <a:pt x="67" y="192"/>
                        <a:pt x="30" y="156"/>
                        <a:pt x="29" y="111"/>
                      </a:cubicBezTo>
                      <a:cubicBezTo>
                        <a:pt x="28" y="66"/>
                        <a:pt x="64" y="29"/>
                        <a:pt x="109" y="29"/>
                      </a:cubicBezTo>
                      <a:cubicBezTo>
                        <a:pt x="153" y="28"/>
                        <a:pt x="190" y="63"/>
                        <a:pt x="191" y="108"/>
                      </a:cubicBezTo>
                      <a:cubicBezTo>
                        <a:pt x="192" y="153"/>
                        <a:pt x="156" y="190"/>
                        <a:pt x="112" y="191"/>
                      </a:cubicBezTo>
                      <a:close/>
                    </a:path>
                  </a:pathLst>
                </a:custGeom>
                <a:solidFill>
                  <a:srgbClr val="EE2A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76" name="Freeform 50"/>
                <p:cNvSpPr>
                  <a:spLocks/>
                </p:cNvSpPr>
                <p:nvPr/>
              </p:nvSpPr>
              <p:spPr bwMode="auto">
                <a:xfrm>
                  <a:off x="2990851" y="1906588"/>
                  <a:ext cx="455613" cy="454025"/>
                </a:xfrm>
                <a:custGeom>
                  <a:avLst/>
                  <a:gdLst>
                    <a:gd name="T0" fmla="*/ 213 w 287"/>
                    <a:gd name="T1" fmla="*/ 89 h 286"/>
                    <a:gd name="T2" fmla="*/ 14 w 287"/>
                    <a:gd name="T3" fmla="*/ 286 h 286"/>
                    <a:gd name="T4" fmla="*/ 0 w 287"/>
                    <a:gd name="T5" fmla="*/ 272 h 286"/>
                    <a:gd name="T6" fmla="*/ 197 w 287"/>
                    <a:gd name="T7" fmla="*/ 75 h 286"/>
                    <a:gd name="T8" fmla="*/ 138 w 287"/>
                    <a:gd name="T9" fmla="*/ 14 h 286"/>
                    <a:gd name="T10" fmla="*/ 151 w 287"/>
                    <a:gd name="T11" fmla="*/ 0 h 286"/>
                    <a:gd name="T12" fmla="*/ 287 w 287"/>
                    <a:gd name="T13" fmla="*/ 136 h 286"/>
                    <a:gd name="T14" fmla="*/ 273 w 287"/>
                    <a:gd name="T15" fmla="*/ 150 h 286"/>
                    <a:gd name="T16" fmla="*/ 213 w 287"/>
                    <a:gd name="T17" fmla="*/ 8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7" h="286">
                      <a:moveTo>
                        <a:pt x="213" y="89"/>
                      </a:moveTo>
                      <a:lnTo>
                        <a:pt x="14" y="286"/>
                      </a:lnTo>
                      <a:lnTo>
                        <a:pt x="0" y="272"/>
                      </a:lnTo>
                      <a:lnTo>
                        <a:pt x="197" y="75"/>
                      </a:lnTo>
                      <a:lnTo>
                        <a:pt x="138" y="14"/>
                      </a:lnTo>
                      <a:lnTo>
                        <a:pt x="151" y="0"/>
                      </a:lnTo>
                      <a:lnTo>
                        <a:pt x="287" y="136"/>
                      </a:lnTo>
                      <a:lnTo>
                        <a:pt x="273" y="150"/>
                      </a:lnTo>
                      <a:lnTo>
                        <a:pt x="213"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77" name="Freeform 51"/>
                <p:cNvSpPr>
                  <a:spLocks noEditPoints="1"/>
                </p:cNvSpPr>
                <p:nvPr/>
              </p:nvSpPr>
              <p:spPr bwMode="auto">
                <a:xfrm>
                  <a:off x="3086101" y="2220913"/>
                  <a:ext cx="481013" cy="481013"/>
                </a:xfrm>
                <a:custGeom>
                  <a:avLst/>
                  <a:gdLst>
                    <a:gd name="T0" fmla="*/ 99 w 194"/>
                    <a:gd name="T1" fmla="*/ 184 h 194"/>
                    <a:gd name="T2" fmla="*/ 125 w 194"/>
                    <a:gd name="T3" fmla="*/ 126 h 194"/>
                    <a:gd name="T4" fmla="*/ 67 w 194"/>
                    <a:gd name="T5" fmla="*/ 68 h 194"/>
                    <a:gd name="T6" fmla="*/ 10 w 194"/>
                    <a:gd name="T7" fmla="*/ 94 h 194"/>
                    <a:gd name="T8" fmla="*/ 0 w 194"/>
                    <a:gd name="T9" fmla="*/ 84 h 194"/>
                    <a:gd name="T10" fmla="*/ 185 w 194"/>
                    <a:gd name="T11" fmla="*/ 0 h 194"/>
                    <a:gd name="T12" fmla="*/ 194 w 194"/>
                    <a:gd name="T13" fmla="*/ 9 h 194"/>
                    <a:gd name="T14" fmla="*/ 109 w 194"/>
                    <a:gd name="T15" fmla="*/ 194 h 194"/>
                    <a:gd name="T16" fmla="*/ 99 w 194"/>
                    <a:gd name="T17" fmla="*/ 184 h 194"/>
                    <a:gd name="T18" fmla="*/ 170 w 194"/>
                    <a:gd name="T19" fmla="*/ 30 h 194"/>
                    <a:gd name="T20" fmla="*/ 174 w 194"/>
                    <a:gd name="T21" fmla="*/ 22 h 194"/>
                    <a:gd name="T22" fmla="*/ 177 w 194"/>
                    <a:gd name="T23" fmla="*/ 16 h 194"/>
                    <a:gd name="T24" fmla="*/ 177 w 194"/>
                    <a:gd name="T25" fmla="*/ 16 h 194"/>
                    <a:gd name="T26" fmla="*/ 164 w 194"/>
                    <a:gd name="T27" fmla="*/ 23 h 194"/>
                    <a:gd name="T28" fmla="*/ 79 w 194"/>
                    <a:gd name="T29" fmla="*/ 63 h 194"/>
                    <a:gd name="T30" fmla="*/ 131 w 194"/>
                    <a:gd name="T31" fmla="*/ 115 h 194"/>
                    <a:gd name="T32" fmla="*/ 170 w 194"/>
                    <a:gd name="T33" fmla="*/ 3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4" h="194">
                      <a:moveTo>
                        <a:pt x="99" y="184"/>
                      </a:moveTo>
                      <a:cubicBezTo>
                        <a:pt x="125" y="126"/>
                        <a:pt x="125" y="126"/>
                        <a:pt x="125" y="126"/>
                      </a:cubicBezTo>
                      <a:cubicBezTo>
                        <a:pt x="67" y="68"/>
                        <a:pt x="67" y="68"/>
                        <a:pt x="67" y="68"/>
                      </a:cubicBezTo>
                      <a:cubicBezTo>
                        <a:pt x="10" y="94"/>
                        <a:pt x="10" y="94"/>
                        <a:pt x="10" y="94"/>
                      </a:cubicBezTo>
                      <a:cubicBezTo>
                        <a:pt x="0" y="84"/>
                        <a:pt x="0" y="84"/>
                        <a:pt x="0" y="84"/>
                      </a:cubicBezTo>
                      <a:cubicBezTo>
                        <a:pt x="185" y="0"/>
                        <a:pt x="185" y="0"/>
                        <a:pt x="185" y="0"/>
                      </a:cubicBezTo>
                      <a:cubicBezTo>
                        <a:pt x="194" y="9"/>
                        <a:pt x="194" y="9"/>
                        <a:pt x="194" y="9"/>
                      </a:cubicBezTo>
                      <a:cubicBezTo>
                        <a:pt x="109" y="194"/>
                        <a:pt x="109" y="194"/>
                        <a:pt x="109" y="194"/>
                      </a:cubicBezTo>
                      <a:lnTo>
                        <a:pt x="99" y="184"/>
                      </a:lnTo>
                      <a:close/>
                      <a:moveTo>
                        <a:pt x="170" y="30"/>
                      </a:moveTo>
                      <a:cubicBezTo>
                        <a:pt x="171" y="27"/>
                        <a:pt x="173" y="25"/>
                        <a:pt x="174" y="22"/>
                      </a:cubicBezTo>
                      <a:cubicBezTo>
                        <a:pt x="175" y="20"/>
                        <a:pt x="176" y="18"/>
                        <a:pt x="177" y="16"/>
                      </a:cubicBezTo>
                      <a:cubicBezTo>
                        <a:pt x="177" y="16"/>
                        <a:pt x="177" y="16"/>
                        <a:pt x="177" y="16"/>
                      </a:cubicBezTo>
                      <a:cubicBezTo>
                        <a:pt x="172" y="19"/>
                        <a:pt x="167" y="21"/>
                        <a:pt x="164" y="23"/>
                      </a:cubicBezTo>
                      <a:cubicBezTo>
                        <a:pt x="79" y="63"/>
                        <a:pt x="79" y="63"/>
                        <a:pt x="79" y="63"/>
                      </a:cubicBezTo>
                      <a:cubicBezTo>
                        <a:pt x="131" y="115"/>
                        <a:pt x="131" y="115"/>
                        <a:pt x="131" y="115"/>
                      </a:cubicBezTo>
                      <a:lnTo>
                        <a:pt x="17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78" name="Freeform 52"/>
                <p:cNvSpPr>
                  <a:spLocks/>
                </p:cNvSpPr>
                <p:nvPr/>
              </p:nvSpPr>
              <p:spPr bwMode="auto">
                <a:xfrm>
                  <a:off x="3465513" y="2484440"/>
                  <a:ext cx="493715" cy="484188"/>
                </a:xfrm>
                <a:custGeom>
                  <a:avLst/>
                  <a:gdLst>
                    <a:gd name="T0" fmla="*/ 82 w 199"/>
                    <a:gd name="T1" fmla="*/ 195 h 195"/>
                    <a:gd name="T2" fmla="*/ 27 w 199"/>
                    <a:gd name="T3" fmla="*/ 164 h 195"/>
                    <a:gd name="T4" fmla="*/ 1 w 199"/>
                    <a:gd name="T5" fmla="*/ 101 h 195"/>
                    <a:gd name="T6" fmla="*/ 34 w 199"/>
                    <a:gd name="T7" fmla="*/ 35 h 195"/>
                    <a:gd name="T8" fmla="*/ 103 w 199"/>
                    <a:gd name="T9" fmla="*/ 2 h 195"/>
                    <a:gd name="T10" fmla="*/ 172 w 199"/>
                    <a:gd name="T11" fmla="*/ 30 h 195"/>
                    <a:gd name="T12" fmla="*/ 199 w 199"/>
                    <a:gd name="T13" fmla="*/ 72 h 195"/>
                    <a:gd name="T14" fmla="*/ 189 w 199"/>
                    <a:gd name="T15" fmla="*/ 82 h 195"/>
                    <a:gd name="T16" fmla="*/ 162 w 199"/>
                    <a:gd name="T17" fmla="*/ 38 h 195"/>
                    <a:gd name="T18" fmla="*/ 104 w 199"/>
                    <a:gd name="T19" fmla="*/ 14 h 195"/>
                    <a:gd name="T20" fmla="*/ 44 w 199"/>
                    <a:gd name="T21" fmla="*/ 43 h 195"/>
                    <a:gd name="T22" fmla="*/ 14 w 199"/>
                    <a:gd name="T23" fmla="*/ 102 h 195"/>
                    <a:gd name="T24" fmla="*/ 37 w 199"/>
                    <a:gd name="T25" fmla="*/ 157 h 195"/>
                    <a:gd name="T26" fmla="*/ 77 w 199"/>
                    <a:gd name="T27" fmla="*/ 181 h 195"/>
                    <a:gd name="T28" fmla="*/ 122 w 199"/>
                    <a:gd name="T29" fmla="*/ 137 h 195"/>
                    <a:gd name="T30" fmla="*/ 90 w 199"/>
                    <a:gd name="T31" fmla="*/ 105 h 195"/>
                    <a:gd name="T32" fmla="*/ 98 w 199"/>
                    <a:gd name="T33" fmla="*/ 96 h 195"/>
                    <a:gd name="T34" fmla="*/ 139 w 199"/>
                    <a:gd name="T35" fmla="*/ 137 h 195"/>
                    <a:gd name="T36" fmla="*/ 82 w 199"/>
                    <a:gd name="T3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9" h="195">
                      <a:moveTo>
                        <a:pt x="82" y="195"/>
                      </a:moveTo>
                      <a:cubicBezTo>
                        <a:pt x="60" y="189"/>
                        <a:pt x="42" y="178"/>
                        <a:pt x="27" y="164"/>
                      </a:cubicBezTo>
                      <a:cubicBezTo>
                        <a:pt x="9" y="145"/>
                        <a:pt x="0" y="124"/>
                        <a:pt x="1" y="101"/>
                      </a:cubicBezTo>
                      <a:cubicBezTo>
                        <a:pt x="3" y="77"/>
                        <a:pt x="13" y="55"/>
                        <a:pt x="34" y="35"/>
                      </a:cubicBezTo>
                      <a:cubicBezTo>
                        <a:pt x="54" y="14"/>
                        <a:pt x="77" y="3"/>
                        <a:pt x="103" y="2"/>
                      </a:cubicBezTo>
                      <a:cubicBezTo>
                        <a:pt x="129" y="0"/>
                        <a:pt x="152" y="10"/>
                        <a:pt x="172" y="30"/>
                      </a:cubicBezTo>
                      <a:cubicBezTo>
                        <a:pt x="184" y="42"/>
                        <a:pt x="193" y="56"/>
                        <a:pt x="199" y="72"/>
                      </a:cubicBezTo>
                      <a:cubicBezTo>
                        <a:pt x="189" y="82"/>
                        <a:pt x="189" y="82"/>
                        <a:pt x="189" y="82"/>
                      </a:cubicBezTo>
                      <a:cubicBezTo>
                        <a:pt x="183" y="64"/>
                        <a:pt x="174" y="49"/>
                        <a:pt x="162" y="38"/>
                      </a:cubicBezTo>
                      <a:cubicBezTo>
                        <a:pt x="146" y="21"/>
                        <a:pt x="126" y="13"/>
                        <a:pt x="104" y="14"/>
                      </a:cubicBezTo>
                      <a:cubicBezTo>
                        <a:pt x="82" y="15"/>
                        <a:pt x="62" y="25"/>
                        <a:pt x="44" y="43"/>
                      </a:cubicBezTo>
                      <a:cubicBezTo>
                        <a:pt x="26" y="62"/>
                        <a:pt x="16" y="81"/>
                        <a:pt x="14" y="102"/>
                      </a:cubicBezTo>
                      <a:cubicBezTo>
                        <a:pt x="13" y="122"/>
                        <a:pt x="21" y="140"/>
                        <a:pt x="37" y="157"/>
                      </a:cubicBezTo>
                      <a:cubicBezTo>
                        <a:pt x="50" y="169"/>
                        <a:pt x="63" y="177"/>
                        <a:pt x="77" y="181"/>
                      </a:cubicBezTo>
                      <a:cubicBezTo>
                        <a:pt x="122" y="137"/>
                        <a:pt x="122" y="137"/>
                        <a:pt x="122" y="137"/>
                      </a:cubicBezTo>
                      <a:cubicBezTo>
                        <a:pt x="90" y="105"/>
                        <a:pt x="90" y="105"/>
                        <a:pt x="90" y="105"/>
                      </a:cubicBezTo>
                      <a:cubicBezTo>
                        <a:pt x="98" y="96"/>
                        <a:pt x="98" y="96"/>
                        <a:pt x="98" y="96"/>
                      </a:cubicBezTo>
                      <a:cubicBezTo>
                        <a:pt x="139" y="137"/>
                        <a:pt x="139" y="137"/>
                        <a:pt x="139" y="137"/>
                      </a:cubicBezTo>
                      <a:lnTo>
                        <a:pt x="82" y="1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79" name="Freeform 53"/>
                <p:cNvSpPr>
                  <a:spLocks/>
                </p:cNvSpPr>
                <p:nvPr/>
              </p:nvSpPr>
              <p:spPr bwMode="auto">
                <a:xfrm>
                  <a:off x="3724276" y="2770188"/>
                  <a:ext cx="479425" cy="420688"/>
                </a:xfrm>
                <a:custGeom>
                  <a:avLst/>
                  <a:gdLst>
                    <a:gd name="T0" fmla="*/ 0 w 193"/>
                    <a:gd name="T1" fmla="*/ 111 h 170"/>
                    <a:gd name="T2" fmla="*/ 11 w 193"/>
                    <a:gd name="T3" fmla="*/ 101 h 170"/>
                    <a:gd name="T4" fmla="*/ 31 w 193"/>
                    <a:gd name="T5" fmla="*/ 139 h 170"/>
                    <a:gd name="T6" fmla="*/ 61 w 193"/>
                    <a:gd name="T7" fmla="*/ 157 h 170"/>
                    <a:gd name="T8" fmla="*/ 88 w 193"/>
                    <a:gd name="T9" fmla="*/ 147 h 170"/>
                    <a:gd name="T10" fmla="*/ 99 w 193"/>
                    <a:gd name="T11" fmla="*/ 125 h 170"/>
                    <a:gd name="T12" fmla="*/ 92 w 193"/>
                    <a:gd name="T13" fmla="*/ 84 h 170"/>
                    <a:gd name="T14" fmla="*/ 86 w 193"/>
                    <a:gd name="T15" fmla="*/ 38 h 170"/>
                    <a:gd name="T16" fmla="*/ 99 w 193"/>
                    <a:gd name="T17" fmla="*/ 14 h 170"/>
                    <a:gd name="T18" fmla="*/ 134 w 193"/>
                    <a:gd name="T19" fmla="*/ 1 h 170"/>
                    <a:gd name="T20" fmla="*/ 174 w 193"/>
                    <a:gd name="T21" fmla="*/ 21 h 170"/>
                    <a:gd name="T22" fmla="*/ 193 w 193"/>
                    <a:gd name="T23" fmla="*/ 49 h 170"/>
                    <a:gd name="T24" fmla="*/ 184 w 193"/>
                    <a:gd name="T25" fmla="*/ 59 h 170"/>
                    <a:gd name="T26" fmla="*/ 164 w 193"/>
                    <a:gd name="T27" fmla="*/ 28 h 170"/>
                    <a:gd name="T28" fmla="*/ 135 w 193"/>
                    <a:gd name="T29" fmla="*/ 13 h 170"/>
                    <a:gd name="T30" fmla="*/ 110 w 193"/>
                    <a:gd name="T31" fmla="*/ 23 h 170"/>
                    <a:gd name="T32" fmla="*/ 99 w 193"/>
                    <a:gd name="T33" fmla="*/ 45 h 170"/>
                    <a:gd name="T34" fmla="*/ 106 w 193"/>
                    <a:gd name="T35" fmla="*/ 85 h 170"/>
                    <a:gd name="T36" fmla="*/ 112 w 193"/>
                    <a:gd name="T37" fmla="*/ 129 h 170"/>
                    <a:gd name="T38" fmla="*/ 99 w 193"/>
                    <a:gd name="T39" fmla="*/ 155 h 170"/>
                    <a:gd name="T40" fmla="*/ 63 w 193"/>
                    <a:gd name="T41" fmla="*/ 169 h 170"/>
                    <a:gd name="T42" fmla="*/ 23 w 193"/>
                    <a:gd name="T43" fmla="*/ 148 h 170"/>
                    <a:gd name="T44" fmla="*/ 9 w 193"/>
                    <a:gd name="T45" fmla="*/ 130 h 170"/>
                    <a:gd name="T46" fmla="*/ 0 w 193"/>
                    <a:gd name="T47" fmla="*/ 11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170">
                      <a:moveTo>
                        <a:pt x="0" y="111"/>
                      </a:moveTo>
                      <a:cubicBezTo>
                        <a:pt x="11" y="101"/>
                        <a:pt x="11" y="101"/>
                        <a:pt x="11" y="101"/>
                      </a:cubicBezTo>
                      <a:cubicBezTo>
                        <a:pt x="14" y="117"/>
                        <a:pt x="21" y="129"/>
                        <a:pt x="31" y="139"/>
                      </a:cubicBezTo>
                      <a:cubicBezTo>
                        <a:pt x="41" y="150"/>
                        <a:pt x="51" y="156"/>
                        <a:pt x="61" y="157"/>
                      </a:cubicBezTo>
                      <a:cubicBezTo>
                        <a:pt x="71" y="158"/>
                        <a:pt x="80" y="154"/>
                        <a:pt x="88" y="147"/>
                      </a:cubicBezTo>
                      <a:cubicBezTo>
                        <a:pt x="94" y="140"/>
                        <a:pt x="98" y="132"/>
                        <a:pt x="99" y="125"/>
                      </a:cubicBezTo>
                      <a:cubicBezTo>
                        <a:pt x="99" y="117"/>
                        <a:pt x="97" y="103"/>
                        <a:pt x="92" y="84"/>
                      </a:cubicBezTo>
                      <a:cubicBezTo>
                        <a:pt x="86" y="63"/>
                        <a:pt x="84" y="47"/>
                        <a:pt x="86" y="38"/>
                      </a:cubicBezTo>
                      <a:cubicBezTo>
                        <a:pt x="87" y="29"/>
                        <a:pt x="92" y="21"/>
                        <a:pt x="99" y="14"/>
                      </a:cubicBezTo>
                      <a:cubicBezTo>
                        <a:pt x="108" y="5"/>
                        <a:pt x="120" y="0"/>
                        <a:pt x="134" y="1"/>
                      </a:cubicBezTo>
                      <a:cubicBezTo>
                        <a:pt x="148" y="2"/>
                        <a:pt x="161" y="9"/>
                        <a:pt x="174" y="21"/>
                      </a:cubicBezTo>
                      <a:cubicBezTo>
                        <a:pt x="182" y="29"/>
                        <a:pt x="188" y="38"/>
                        <a:pt x="193" y="49"/>
                      </a:cubicBezTo>
                      <a:cubicBezTo>
                        <a:pt x="184" y="59"/>
                        <a:pt x="184" y="59"/>
                        <a:pt x="184" y="59"/>
                      </a:cubicBezTo>
                      <a:cubicBezTo>
                        <a:pt x="179" y="47"/>
                        <a:pt x="173" y="37"/>
                        <a:pt x="164" y="28"/>
                      </a:cubicBezTo>
                      <a:cubicBezTo>
                        <a:pt x="155" y="19"/>
                        <a:pt x="145" y="14"/>
                        <a:pt x="135" y="13"/>
                      </a:cubicBezTo>
                      <a:cubicBezTo>
                        <a:pt x="125" y="13"/>
                        <a:pt x="117" y="16"/>
                        <a:pt x="110" y="23"/>
                      </a:cubicBezTo>
                      <a:cubicBezTo>
                        <a:pt x="103" y="30"/>
                        <a:pt x="99" y="37"/>
                        <a:pt x="99" y="45"/>
                      </a:cubicBezTo>
                      <a:cubicBezTo>
                        <a:pt x="98" y="53"/>
                        <a:pt x="100" y="66"/>
                        <a:pt x="106" y="85"/>
                      </a:cubicBezTo>
                      <a:cubicBezTo>
                        <a:pt x="111" y="105"/>
                        <a:pt x="113" y="120"/>
                        <a:pt x="112" y="129"/>
                      </a:cubicBezTo>
                      <a:cubicBezTo>
                        <a:pt x="110" y="139"/>
                        <a:pt x="106" y="147"/>
                        <a:pt x="99" y="155"/>
                      </a:cubicBezTo>
                      <a:cubicBezTo>
                        <a:pt x="88" y="165"/>
                        <a:pt x="76" y="170"/>
                        <a:pt x="63" y="169"/>
                      </a:cubicBezTo>
                      <a:cubicBezTo>
                        <a:pt x="49" y="168"/>
                        <a:pt x="36" y="161"/>
                        <a:pt x="23" y="148"/>
                      </a:cubicBezTo>
                      <a:cubicBezTo>
                        <a:pt x="18" y="144"/>
                        <a:pt x="13" y="138"/>
                        <a:pt x="9" y="130"/>
                      </a:cubicBezTo>
                      <a:cubicBezTo>
                        <a:pt x="4" y="123"/>
                        <a:pt x="1" y="116"/>
                        <a:pt x="0" y="1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grpSp>
          <p:sp>
            <p:nvSpPr>
              <p:cNvPr id="54" name="TextBox 53"/>
              <p:cNvSpPr txBox="1"/>
              <p:nvPr/>
            </p:nvSpPr>
            <p:spPr>
              <a:xfrm>
                <a:off x="3609434" y="3811358"/>
                <a:ext cx="1607125" cy="829960"/>
              </a:xfrm>
              <a:prstGeom prst="rect">
                <a:avLst/>
              </a:prstGeom>
              <a:noFill/>
            </p:spPr>
            <p:txBody>
              <a:bodyPr wrap="square" rtlCol="0">
                <a:spAutoFit/>
              </a:bodyPr>
              <a:lstStyle/>
              <a:p>
                <a:pPr defTabSz="932504"/>
                <a:r>
                  <a:rPr lang="en-US" sz="1400" b="1" kern="0" dirty="0">
                    <a:gradFill>
                      <a:gsLst>
                        <a:gs pos="0">
                          <a:srgbClr val="505050"/>
                        </a:gs>
                        <a:gs pos="100000">
                          <a:srgbClr val="505050"/>
                        </a:gs>
                      </a:gsLst>
                      <a:lin ang="0" scaled="0"/>
                    </a:gradFill>
                    <a:latin typeface="Segoe UI" panose="020B0502040204020203" pitchFamily="34" charset="0"/>
                    <a:cs typeface="Segoe UI" panose="020B0502040204020203" pitchFamily="34" charset="0"/>
                  </a:rPr>
                  <a:t>Always Tag!</a:t>
                </a:r>
              </a:p>
              <a:p>
                <a:pPr marL="291407" indent="-291407" defTabSz="932504">
                  <a:buFont typeface="Arial" panose="020B0604020202020204" pitchFamily="34" charset="0"/>
                  <a:buChar char="•"/>
                </a:pPr>
                <a:r>
                  <a:rPr lang="en-US" sz="1400" kern="0" dirty="0">
                    <a:gradFill>
                      <a:gsLst>
                        <a:gs pos="0">
                          <a:srgbClr val="505050"/>
                        </a:gs>
                        <a:gs pos="100000">
                          <a:srgbClr val="505050"/>
                        </a:gs>
                      </a:gsLst>
                      <a:lin ang="0" scaled="0"/>
                    </a:gradFill>
                    <a:latin typeface="Segoe UI" panose="020B0502040204020203" pitchFamily="34" charset="0"/>
                    <a:cs typeface="Segoe UI" panose="020B0502040204020203" pitchFamily="34" charset="0"/>
                  </a:rPr>
                  <a:t>Owner</a:t>
                </a:r>
              </a:p>
              <a:p>
                <a:pPr marL="291407" indent="-291407" defTabSz="932504">
                  <a:buFont typeface="Arial" panose="020B0604020202020204" pitchFamily="34" charset="0"/>
                  <a:buChar char="•"/>
                </a:pPr>
                <a:r>
                  <a:rPr lang="en-US" sz="1400" kern="0" dirty="0">
                    <a:gradFill>
                      <a:gsLst>
                        <a:gs pos="0">
                          <a:srgbClr val="505050"/>
                        </a:gs>
                        <a:gs pos="100000">
                          <a:srgbClr val="505050"/>
                        </a:gs>
                      </a:gsLst>
                      <a:lin ang="0" scaled="0"/>
                    </a:gradFill>
                    <a:latin typeface="Segoe UI" panose="020B0502040204020203" pitchFamily="34" charset="0"/>
                    <a:cs typeface="Segoe UI" panose="020B0502040204020203" pitchFamily="34" charset="0"/>
                  </a:rPr>
                  <a:t>Dept.</a:t>
                </a:r>
              </a:p>
              <a:p>
                <a:pPr marL="291407" indent="-291407" defTabSz="932504">
                  <a:buFont typeface="Arial" panose="020B0604020202020204" pitchFamily="34" charset="0"/>
                  <a:buChar char="•"/>
                </a:pPr>
                <a:r>
                  <a:rPr lang="en-US" sz="1400" kern="0" dirty="0">
                    <a:gradFill>
                      <a:gsLst>
                        <a:gs pos="0">
                          <a:srgbClr val="505050"/>
                        </a:gs>
                        <a:gs pos="100000">
                          <a:srgbClr val="505050"/>
                        </a:gs>
                      </a:gsLst>
                      <a:lin ang="0" scaled="0"/>
                    </a:gradFill>
                    <a:latin typeface="Segoe UI" panose="020B0502040204020203" pitchFamily="34" charset="0"/>
                    <a:cs typeface="Segoe UI" panose="020B0502040204020203" pitchFamily="34" charset="0"/>
                  </a:rPr>
                  <a:t>Environment</a:t>
                </a:r>
              </a:p>
            </p:txBody>
          </p:sp>
          <p:grpSp>
            <p:nvGrpSpPr>
              <p:cNvPr id="55" name="Group 54"/>
              <p:cNvGrpSpPr/>
              <p:nvPr/>
            </p:nvGrpSpPr>
            <p:grpSpPr>
              <a:xfrm rot="16200000">
                <a:off x="4405886" y="3062854"/>
                <a:ext cx="1613803" cy="384554"/>
                <a:chOff x="1782447" y="4693123"/>
                <a:chExt cx="3448051" cy="792163"/>
              </a:xfrm>
            </p:grpSpPr>
            <p:sp>
              <p:nvSpPr>
                <p:cNvPr id="57" name="Freeform 25"/>
                <p:cNvSpPr>
                  <a:spLocks/>
                </p:cNvSpPr>
                <p:nvPr/>
              </p:nvSpPr>
              <p:spPr bwMode="auto">
                <a:xfrm>
                  <a:off x="1874522" y="4693123"/>
                  <a:ext cx="3267075" cy="703263"/>
                </a:xfrm>
                <a:custGeom>
                  <a:avLst/>
                  <a:gdLst>
                    <a:gd name="T0" fmla="*/ 1315 w 1315"/>
                    <a:gd name="T1" fmla="*/ 283 h 283"/>
                    <a:gd name="T2" fmla="*/ 1315 w 1315"/>
                    <a:gd name="T3" fmla="*/ 46 h 283"/>
                    <a:gd name="T4" fmla="*/ 1268 w 1315"/>
                    <a:gd name="T5" fmla="*/ 0 h 283"/>
                    <a:gd name="T6" fmla="*/ 46 w 1315"/>
                    <a:gd name="T7" fmla="*/ 0 h 283"/>
                    <a:gd name="T8" fmla="*/ 0 w 1315"/>
                    <a:gd name="T9" fmla="*/ 46 h 283"/>
                    <a:gd name="T10" fmla="*/ 0 w 1315"/>
                    <a:gd name="T11" fmla="*/ 283 h 283"/>
                  </a:gdLst>
                  <a:ahLst/>
                  <a:cxnLst>
                    <a:cxn ang="0">
                      <a:pos x="T0" y="T1"/>
                    </a:cxn>
                    <a:cxn ang="0">
                      <a:pos x="T2" y="T3"/>
                    </a:cxn>
                    <a:cxn ang="0">
                      <a:pos x="T4" y="T5"/>
                    </a:cxn>
                    <a:cxn ang="0">
                      <a:pos x="T6" y="T7"/>
                    </a:cxn>
                    <a:cxn ang="0">
                      <a:pos x="T8" y="T9"/>
                    </a:cxn>
                    <a:cxn ang="0">
                      <a:pos x="T10" y="T11"/>
                    </a:cxn>
                  </a:cxnLst>
                  <a:rect l="0" t="0" r="r" b="b"/>
                  <a:pathLst>
                    <a:path w="1315" h="283">
                      <a:moveTo>
                        <a:pt x="1315" y="283"/>
                      </a:moveTo>
                      <a:cubicBezTo>
                        <a:pt x="1315" y="46"/>
                        <a:pt x="1315" y="46"/>
                        <a:pt x="1315" y="46"/>
                      </a:cubicBezTo>
                      <a:cubicBezTo>
                        <a:pt x="1315" y="21"/>
                        <a:pt x="1294" y="0"/>
                        <a:pt x="1268" y="0"/>
                      </a:cubicBezTo>
                      <a:cubicBezTo>
                        <a:pt x="46" y="0"/>
                        <a:pt x="46" y="0"/>
                        <a:pt x="46" y="0"/>
                      </a:cubicBezTo>
                      <a:cubicBezTo>
                        <a:pt x="21" y="0"/>
                        <a:pt x="0" y="21"/>
                        <a:pt x="0" y="46"/>
                      </a:cubicBezTo>
                      <a:cubicBezTo>
                        <a:pt x="0" y="283"/>
                        <a:pt x="0" y="283"/>
                        <a:pt x="0" y="283"/>
                      </a:cubicBezTo>
                    </a:path>
                  </a:pathLst>
                </a:custGeom>
                <a:noFill/>
                <a:ln w="11113" cap="flat">
                  <a:solidFill>
                    <a:srgbClr val="7CCAF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58" name="Freeform 26"/>
                <p:cNvSpPr>
                  <a:spLocks/>
                </p:cNvSpPr>
                <p:nvPr/>
              </p:nvSpPr>
              <p:spPr bwMode="auto">
                <a:xfrm>
                  <a:off x="5051110" y="5305898"/>
                  <a:ext cx="179388" cy="179388"/>
                </a:xfrm>
                <a:custGeom>
                  <a:avLst/>
                  <a:gdLst>
                    <a:gd name="T0" fmla="*/ 68 w 72"/>
                    <a:gd name="T1" fmla="*/ 30 h 72"/>
                    <a:gd name="T2" fmla="*/ 29 w 72"/>
                    <a:gd name="T3" fmla="*/ 68 h 72"/>
                    <a:gd name="T4" fmla="*/ 4 w 72"/>
                    <a:gd name="T5" fmla="*/ 42 h 72"/>
                    <a:gd name="T6" fmla="*/ 42 w 72"/>
                    <a:gd name="T7" fmla="*/ 4 h 72"/>
                    <a:gd name="T8" fmla="*/ 68 w 72"/>
                    <a:gd name="T9" fmla="*/ 30 h 72"/>
                  </a:gdLst>
                  <a:ahLst/>
                  <a:cxnLst>
                    <a:cxn ang="0">
                      <a:pos x="T0" y="T1"/>
                    </a:cxn>
                    <a:cxn ang="0">
                      <a:pos x="T2" y="T3"/>
                    </a:cxn>
                    <a:cxn ang="0">
                      <a:pos x="T4" y="T5"/>
                    </a:cxn>
                    <a:cxn ang="0">
                      <a:pos x="T6" y="T7"/>
                    </a:cxn>
                    <a:cxn ang="0">
                      <a:pos x="T8" y="T9"/>
                    </a:cxn>
                  </a:cxnLst>
                  <a:rect l="0" t="0" r="r" b="b"/>
                  <a:pathLst>
                    <a:path w="72" h="72">
                      <a:moveTo>
                        <a:pt x="68" y="30"/>
                      </a:moveTo>
                      <a:cubicBezTo>
                        <a:pt x="72" y="52"/>
                        <a:pt x="52" y="72"/>
                        <a:pt x="29" y="68"/>
                      </a:cubicBezTo>
                      <a:cubicBezTo>
                        <a:pt x="17" y="65"/>
                        <a:pt x="6" y="55"/>
                        <a:pt x="4" y="42"/>
                      </a:cubicBezTo>
                      <a:cubicBezTo>
                        <a:pt x="0" y="19"/>
                        <a:pt x="19" y="0"/>
                        <a:pt x="42" y="4"/>
                      </a:cubicBezTo>
                      <a:cubicBezTo>
                        <a:pt x="55" y="6"/>
                        <a:pt x="65" y="17"/>
                        <a:pt x="68" y="3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59" name="Freeform 27"/>
                <p:cNvSpPr>
                  <a:spLocks/>
                </p:cNvSpPr>
                <p:nvPr/>
              </p:nvSpPr>
              <p:spPr bwMode="auto">
                <a:xfrm>
                  <a:off x="1782447" y="5305898"/>
                  <a:ext cx="179388" cy="179388"/>
                </a:xfrm>
                <a:custGeom>
                  <a:avLst/>
                  <a:gdLst>
                    <a:gd name="T0" fmla="*/ 68 w 72"/>
                    <a:gd name="T1" fmla="*/ 30 h 72"/>
                    <a:gd name="T2" fmla="*/ 30 w 72"/>
                    <a:gd name="T3" fmla="*/ 68 h 72"/>
                    <a:gd name="T4" fmla="*/ 4 w 72"/>
                    <a:gd name="T5" fmla="*/ 42 h 72"/>
                    <a:gd name="T6" fmla="*/ 42 w 72"/>
                    <a:gd name="T7" fmla="*/ 4 h 72"/>
                    <a:gd name="T8" fmla="*/ 68 w 72"/>
                    <a:gd name="T9" fmla="*/ 30 h 72"/>
                  </a:gdLst>
                  <a:ahLst/>
                  <a:cxnLst>
                    <a:cxn ang="0">
                      <a:pos x="T0" y="T1"/>
                    </a:cxn>
                    <a:cxn ang="0">
                      <a:pos x="T2" y="T3"/>
                    </a:cxn>
                    <a:cxn ang="0">
                      <a:pos x="T4" y="T5"/>
                    </a:cxn>
                    <a:cxn ang="0">
                      <a:pos x="T6" y="T7"/>
                    </a:cxn>
                    <a:cxn ang="0">
                      <a:pos x="T8" y="T9"/>
                    </a:cxn>
                  </a:cxnLst>
                  <a:rect l="0" t="0" r="r" b="b"/>
                  <a:pathLst>
                    <a:path w="72" h="72">
                      <a:moveTo>
                        <a:pt x="68" y="30"/>
                      </a:moveTo>
                      <a:cubicBezTo>
                        <a:pt x="72" y="52"/>
                        <a:pt x="53" y="72"/>
                        <a:pt x="30" y="68"/>
                      </a:cubicBezTo>
                      <a:cubicBezTo>
                        <a:pt x="17" y="65"/>
                        <a:pt x="7" y="55"/>
                        <a:pt x="4" y="42"/>
                      </a:cubicBezTo>
                      <a:cubicBezTo>
                        <a:pt x="0" y="19"/>
                        <a:pt x="20" y="0"/>
                        <a:pt x="42" y="4"/>
                      </a:cubicBezTo>
                      <a:cubicBezTo>
                        <a:pt x="55" y="6"/>
                        <a:pt x="66" y="17"/>
                        <a:pt x="68" y="3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grpSp>
          <p:sp>
            <p:nvSpPr>
              <p:cNvPr id="56" name="TextBox 55"/>
              <p:cNvSpPr txBox="1"/>
              <p:nvPr/>
            </p:nvSpPr>
            <p:spPr>
              <a:xfrm>
                <a:off x="6018663" y="2922876"/>
                <a:ext cx="1437392" cy="642550"/>
              </a:xfrm>
              <a:prstGeom prst="rect">
                <a:avLst/>
              </a:prstGeom>
              <a:noFill/>
            </p:spPr>
            <p:txBody>
              <a:bodyPr wrap="square" rtlCol="0">
                <a:spAutoFit/>
              </a:bodyPr>
              <a:lstStyle/>
              <a:p>
                <a:pPr defTabSz="932504"/>
                <a:r>
                  <a:rPr lang="en-US" sz="1400" kern="0" dirty="0">
                    <a:gradFill>
                      <a:gsLst>
                        <a:gs pos="0">
                          <a:srgbClr val="505050"/>
                        </a:gs>
                        <a:gs pos="100000">
                          <a:srgbClr val="505050"/>
                        </a:gs>
                      </a:gsLst>
                    </a:gradFill>
                    <a:latin typeface="Segoe UI" panose="020B0502040204020203" pitchFamily="34" charset="0"/>
                    <a:cs typeface="Segoe UI" panose="020B0502040204020203" pitchFamily="34" charset="0"/>
                  </a:rPr>
                  <a:t>Resources in a RG should be tagged as needed </a:t>
                </a:r>
              </a:p>
            </p:txBody>
          </p:sp>
        </p:grpSp>
        <p:pic>
          <p:nvPicPr>
            <p:cNvPr id="45" name="Picture 4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331368" y="3016571"/>
              <a:ext cx="620291" cy="620291"/>
            </a:xfrm>
            <a:prstGeom prst="rect">
              <a:avLst/>
            </a:prstGeom>
          </p:spPr>
        </p:pic>
        <p:sp>
          <p:nvSpPr>
            <p:cNvPr id="46" name="TextBox 45"/>
            <p:cNvSpPr txBox="1"/>
            <p:nvPr/>
          </p:nvSpPr>
          <p:spPr>
            <a:xfrm>
              <a:off x="4607107" y="2882552"/>
              <a:ext cx="2320888" cy="947371"/>
            </a:xfrm>
            <a:prstGeom prst="rect">
              <a:avLst/>
            </a:prstGeom>
            <a:noFill/>
          </p:spPr>
          <p:txBody>
            <a:bodyPr wrap="square" lIns="186497" tIns="149198" rIns="186497" bIns="149198" rtlCol="0">
              <a:spAutoFit/>
            </a:bodyPr>
            <a:lstStyle/>
            <a:p>
              <a:pPr defTabSz="932504">
                <a:lnSpc>
                  <a:spcPct val="90000"/>
                </a:lnSpc>
                <a:spcAft>
                  <a:spcPts val="612"/>
                </a:spcAft>
              </a:pPr>
              <a:r>
                <a:rPr lang="en-US" sz="1600" kern="0" dirty="0">
                  <a:gradFill>
                    <a:gsLst>
                      <a:gs pos="2917">
                        <a:srgbClr val="505050"/>
                      </a:gs>
                      <a:gs pos="30000">
                        <a:srgbClr val="505050"/>
                      </a:gs>
                    </a:gsLst>
                    <a:lin ang="5400000" scaled="0"/>
                  </a:gradFill>
                  <a:latin typeface="Segoe UI"/>
                </a:rPr>
                <a:t>Create roles with appropriate permissions</a:t>
              </a:r>
            </a:p>
          </p:txBody>
        </p:sp>
      </p:grpSp>
      <p:grpSp>
        <p:nvGrpSpPr>
          <p:cNvPr id="109" name="Group 108"/>
          <p:cNvGrpSpPr/>
          <p:nvPr/>
        </p:nvGrpSpPr>
        <p:grpSpPr>
          <a:xfrm>
            <a:off x="600202" y="1288981"/>
            <a:ext cx="3472575" cy="2756790"/>
            <a:chOff x="319110" y="1731052"/>
            <a:chExt cx="3405229" cy="2703326"/>
          </a:xfrm>
        </p:grpSpPr>
        <p:pic>
          <p:nvPicPr>
            <p:cNvPr id="110" name="Picture 109"/>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19110" y="1871578"/>
              <a:ext cx="524454" cy="1427678"/>
            </a:xfrm>
            <a:prstGeom prst="rect">
              <a:avLst/>
            </a:prstGeom>
          </p:spPr>
        </p:pic>
        <p:sp>
          <p:nvSpPr>
            <p:cNvPr id="111" name="TextBox 110"/>
            <p:cNvSpPr txBox="1"/>
            <p:nvPr/>
          </p:nvSpPr>
          <p:spPr>
            <a:xfrm>
              <a:off x="811140" y="1731052"/>
              <a:ext cx="2913199" cy="2703326"/>
            </a:xfrm>
            <a:prstGeom prst="rect">
              <a:avLst/>
            </a:prstGeom>
            <a:noFill/>
          </p:spPr>
          <p:txBody>
            <a:bodyPr wrap="square" lIns="186497" tIns="149198" rIns="186497" bIns="149198" rtlCol="0">
              <a:spAutoFit/>
            </a:bodyPr>
            <a:lstStyle/>
            <a:p>
              <a:pPr defTabSz="932504">
                <a:lnSpc>
                  <a:spcPct val="90000"/>
                </a:lnSpc>
                <a:spcAft>
                  <a:spcPts val="612"/>
                </a:spcAft>
              </a:pPr>
              <a:r>
                <a:rPr lang="en-US" sz="2000" kern="0" dirty="0">
                  <a:gradFill>
                    <a:gsLst>
                      <a:gs pos="2917">
                        <a:srgbClr val="505050"/>
                      </a:gs>
                      <a:gs pos="30000">
                        <a:srgbClr val="505050"/>
                      </a:gs>
                    </a:gsLst>
                    <a:lin ang="5400000" scaled="0"/>
                  </a:gradFill>
                  <a:latin typeface="Segoe UI"/>
                </a:rPr>
                <a:t>Finance/Business</a:t>
              </a:r>
            </a:p>
            <a:p>
              <a:pPr marL="349689" indent="-349689" defTabSz="932504">
                <a:lnSpc>
                  <a:spcPct val="90000"/>
                </a:lnSpc>
                <a:spcAft>
                  <a:spcPts val="612"/>
                </a:spcAft>
                <a:buFont typeface="Arial" panose="020B0604020202020204" pitchFamily="34" charset="0"/>
                <a:buChar char="•"/>
              </a:pPr>
              <a:r>
                <a:rPr lang="en-US" sz="1600" kern="0" dirty="0">
                  <a:gradFill>
                    <a:gsLst>
                      <a:gs pos="2917">
                        <a:srgbClr val="505050"/>
                      </a:gs>
                      <a:gs pos="30000">
                        <a:srgbClr val="505050"/>
                      </a:gs>
                    </a:gsLst>
                    <a:lin ang="5400000" scaled="0"/>
                  </a:gradFill>
                  <a:latin typeface="Segoe UI"/>
                </a:rPr>
                <a:t>Need to be able to break out costs by various dimensions such as customer, cost center, environment</a:t>
              </a:r>
            </a:p>
            <a:p>
              <a:pPr marL="349689" indent="-349689" defTabSz="932504">
                <a:lnSpc>
                  <a:spcPct val="90000"/>
                </a:lnSpc>
                <a:spcAft>
                  <a:spcPts val="612"/>
                </a:spcAft>
                <a:buFont typeface="Arial" panose="020B0604020202020204" pitchFamily="34" charset="0"/>
                <a:buChar char="•"/>
              </a:pPr>
              <a:endParaRPr lang="en-US" sz="1836" kern="0" dirty="0">
                <a:gradFill>
                  <a:gsLst>
                    <a:gs pos="2917">
                      <a:srgbClr val="505050"/>
                    </a:gs>
                    <a:gs pos="30000">
                      <a:srgbClr val="505050"/>
                    </a:gs>
                  </a:gsLst>
                  <a:lin ang="5400000" scaled="0"/>
                </a:gradFill>
                <a:latin typeface="Segoe UI"/>
              </a:endParaRPr>
            </a:p>
            <a:p>
              <a:pPr marL="349689" indent="-349689" defTabSz="932504">
                <a:lnSpc>
                  <a:spcPct val="90000"/>
                </a:lnSpc>
                <a:spcAft>
                  <a:spcPts val="612"/>
                </a:spcAft>
                <a:buFont typeface="Arial" panose="020B0604020202020204" pitchFamily="34" charset="0"/>
                <a:buChar char="•"/>
              </a:pPr>
              <a:endParaRPr lang="en-US" sz="1836" kern="0" dirty="0">
                <a:gradFill>
                  <a:gsLst>
                    <a:gs pos="2917">
                      <a:srgbClr val="505050"/>
                    </a:gs>
                    <a:gs pos="30000">
                      <a:srgbClr val="505050"/>
                    </a:gs>
                  </a:gsLst>
                  <a:lin ang="5400000" scaled="0"/>
                </a:gradFill>
                <a:latin typeface="Segoe UI"/>
              </a:endParaRPr>
            </a:p>
            <a:p>
              <a:pPr marL="349689" indent="-349689" defTabSz="932504">
                <a:lnSpc>
                  <a:spcPct val="90000"/>
                </a:lnSpc>
                <a:spcAft>
                  <a:spcPts val="612"/>
                </a:spcAft>
                <a:buFont typeface="Arial" panose="020B0604020202020204" pitchFamily="34" charset="0"/>
                <a:buChar char="•"/>
              </a:pPr>
              <a:endParaRPr lang="en-US" sz="1836" kern="0" dirty="0">
                <a:gradFill>
                  <a:gsLst>
                    <a:gs pos="2917">
                      <a:srgbClr val="505050"/>
                    </a:gs>
                    <a:gs pos="30000">
                      <a:srgbClr val="505050"/>
                    </a:gs>
                  </a:gsLst>
                  <a:lin ang="5400000" scaled="0"/>
                </a:gradFill>
                <a:latin typeface="Segoe UI"/>
              </a:endParaRPr>
            </a:p>
          </p:txBody>
        </p:sp>
      </p:grpSp>
      <p:sp>
        <p:nvSpPr>
          <p:cNvPr id="112" name="Isosceles Triangle 111"/>
          <p:cNvSpPr/>
          <p:nvPr/>
        </p:nvSpPr>
        <p:spPr bwMode="auto">
          <a:xfrm rot="5400000">
            <a:off x="4305801" y="4253434"/>
            <a:ext cx="594140" cy="512191"/>
          </a:xfrm>
          <a:prstGeom prst="triangl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9" rIns="0" bIns="47559" numCol="1" rtlCol="0" anchor="ctr" anchorCtr="0" compatLnSpc="1">
            <a:prstTxWarp prst="textNoShape">
              <a:avLst/>
            </a:prstTxWarp>
          </a:bodyPr>
          <a:lstStyle/>
          <a:p>
            <a:pPr algn="ctr" defTabSz="950933" fontAlgn="base">
              <a:spcBef>
                <a:spcPct val="0"/>
              </a:spcBef>
              <a:spcAft>
                <a:spcPct val="0"/>
              </a:spcAft>
            </a:pPr>
            <a:endParaRPr lang="en-US" sz="2040" kern="0" dirty="0">
              <a:gradFill>
                <a:gsLst>
                  <a:gs pos="5439">
                    <a:srgbClr val="F8F8F8"/>
                  </a:gs>
                  <a:gs pos="10000">
                    <a:srgbClr val="F8F8F8"/>
                  </a:gs>
                </a:gsLst>
                <a:lin ang="5400000" scaled="0"/>
              </a:gradFill>
              <a:latin typeface="Segoe UI"/>
            </a:endParaRPr>
          </a:p>
        </p:txBody>
      </p:sp>
      <p:grpSp>
        <p:nvGrpSpPr>
          <p:cNvPr id="113" name="Group 112"/>
          <p:cNvGrpSpPr/>
          <p:nvPr/>
        </p:nvGrpSpPr>
        <p:grpSpPr>
          <a:xfrm>
            <a:off x="600202" y="3168761"/>
            <a:ext cx="3415358" cy="2780771"/>
            <a:chOff x="4233076" y="3929875"/>
            <a:chExt cx="3370513" cy="2726842"/>
          </a:xfrm>
        </p:grpSpPr>
        <p:pic>
          <p:nvPicPr>
            <p:cNvPr id="114" name="Picture 113"/>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233076" y="4117994"/>
              <a:ext cx="528735" cy="1763898"/>
            </a:xfrm>
            <a:prstGeom prst="rect">
              <a:avLst/>
            </a:prstGeom>
          </p:spPr>
        </p:pic>
        <p:sp>
          <p:nvSpPr>
            <p:cNvPr id="115" name="TextBox 114"/>
            <p:cNvSpPr txBox="1"/>
            <p:nvPr/>
          </p:nvSpPr>
          <p:spPr>
            <a:xfrm>
              <a:off x="4742788" y="3929875"/>
              <a:ext cx="2860801" cy="2726842"/>
            </a:xfrm>
            <a:prstGeom prst="rect">
              <a:avLst/>
            </a:prstGeom>
            <a:noFill/>
          </p:spPr>
          <p:txBody>
            <a:bodyPr wrap="square" lIns="186497" tIns="149198" rIns="186497" bIns="149198" rtlCol="0">
              <a:spAutoFit/>
            </a:bodyPr>
            <a:lstStyle/>
            <a:p>
              <a:pPr defTabSz="932504">
                <a:lnSpc>
                  <a:spcPct val="90000"/>
                </a:lnSpc>
                <a:spcAft>
                  <a:spcPts val="612"/>
                </a:spcAft>
              </a:pPr>
              <a:r>
                <a:rPr lang="en-US" sz="2000" kern="0" dirty="0">
                  <a:gradFill>
                    <a:gsLst>
                      <a:gs pos="2917">
                        <a:srgbClr val="505050"/>
                      </a:gs>
                      <a:gs pos="30000">
                        <a:srgbClr val="505050"/>
                      </a:gs>
                    </a:gsLst>
                    <a:lin ang="5400000" scaled="0"/>
                  </a:gradFill>
                  <a:latin typeface="Segoe UI"/>
                </a:rPr>
                <a:t>Security/Risk Mgmt.</a:t>
              </a:r>
            </a:p>
            <a:p>
              <a:pPr marL="342900" lvl="1" indent="-342900" defTabSz="932594"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Want to ensure that those with “need” have access to resources </a:t>
              </a:r>
            </a:p>
            <a:p>
              <a:pPr marL="342900" lvl="1" indent="-342900" defTabSz="932594"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Want to design for “least privilege access” to ensure that the access is appropriate to the role</a:t>
              </a:r>
            </a:p>
            <a:p>
              <a:pPr marL="349689" indent="-349689" defTabSz="932504">
                <a:lnSpc>
                  <a:spcPct val="90000"/>
                </a:lnSpc>
                <a:spcAft>
                  <a:spcPts val="612"/>
                </a:spcAft>
                <a:buFont typeface="Arial" panose="020B0604020202020204" pitchFamily="34" charset="0"/>
                <a:buChar char="•"/>
              </a:pPr>
              <a:endParaRPr lang="en-US" sz="1836" kern="0" dirty="0">
                <a:gradFill>
                  <a:gsLst>
                    <a:gs pos="2917">
                      <a:srgbClr val="505050"/>
                    </a:gs>
                    <a:gs pos="30000">
                      <a:srgbClr val="505050"/>
                    </a:gs>
                  </a:gsLst>
                  <a:lin ang="5400000" scaled="0"/>
                </a:gradFill>
                <a:latin typeface="Segoe UI"/>
              </a:endParaRPr>
            </a:p>
          </p:txBody>
        </p:sp>
      </p:grpSp>
      <p:grpSp>
        <p:nvGrpSpPr>
          <p:cNvPr id="116" name="Group 115"/>
          <p:cNvGrpSpPr/>
          <p:nvPr/>
        </p:nvGrpSpPr>
        <p:grpSpPr>
          <a:xfrm>
            <a:off x="4335520" y="1288981"/>
            <a:ext cx="3722567" cy="2360335"/>
            <a:chOff x="11134073" y="1535903"/>
            <a:chExt cx="3650374" cy="2314560"/>
          </a:xfrm>
        </p:grpSpPr>
        <p:pic>
          <p:nvPicPr>
            <p:cNvPr id="117" name="Picture 116"/>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1134073" y="1678183"/>
              <a:ext cx="806944" cy="1534857"/>
            </a:xfrm>
            <a:prstGeom prst="rect">
              <a:avLst/>
            </a:prstGeom>
          </p:spPr>
        </p:pic>
        <p:sp>
          <p:nvSpPr>
            <p:cNvPr id="118" name="TextBox 117"/>
            <p:cNvSpPr txBox="1"/>
            <p:nvPr/>
          </p:nvSpPr>
          <p:spPr>
            <a:xfrm>
              <a:off x="11900540" y="1535903"/>
              <a:ext cx="2883907" cy="2314560"/>
            </a:xfrm>
            <a:prstGeom prst="rect">
              <a:avLst/>
            </a:prstGeom>
            <a:noFill/>
          </p:spPr>
          <p:txBody>
            <a:bodyPr wrap="square" lIns="186497" tIns="149198" rIns="186497" bIns="149198" rtlCol="0">
              <a:spAutoFit/>
            </a:bodyPr>
            <a:lstStyle/>
            <a:p>
              <a:pPr defTabSz="932504">
                <a:lnSpc>
                  <a:spcPct val="90000"/>
                </a:lnSpc>
                <a:spcAft>
                  <a:spcPts val="612"/>
                </a:spcAft>
              </a:pPr>
              <a:r>
                <a:rPr lang="en-US" sz="2000" kern="0" dirty="0">
                  <a:gradFill>
                    <a:gsLst>
                      <a:gs pos="2917">
                        <a:srgbClr val="505050"/>
                      </a:gs>
                      <a:gs pos="30000">
                        <a:srgbClr val="505050"/>
                      </a:gs>
                    </a:gsLst>
                    <a:lin ang="5400000" scaled="0"/>
                  </a:gradFill>
                  <a:latin typeface="Segoe UI"/>
                </a:rPr>
                <a:t>Technology Pro</a:t>
              </a:r>
            </a:p>
            <a:p>
              <a:pPr marL="349689" indent="-349689" defTabSz="932504">
                <a:lnSpc>
                  <a:spcPct val="90000"/>
                </a:lnSpc>
                <a:spcAft>
                  <a:spcPts val="612"/>
                </a:spcAft>
                <a:buFont typeface="Arial" panose="020B0604020202020204" pitchFamily="34" charset="0"/>
                <a:buChar char="•"/>
              </a:pPr>
              <a:r>
                <a:rPr lang="en-US" sz="1600" kern="0" dirty="0">
                  <a:gradFill>
                    <a:gsLst>
                      <a:gs pos="2917">
                        <a:srgbClr val="505050"/>
                      </a:gs>
                      <a:gs pos="30000">
                        <a:srgbClr val="505050"/>
                      </a:gs>
                    </a:gsLst>
                    <a:lin ang="5400000" scaled="0"/>
                  </a:gradFill>
                  <a:latin typeface="Segoe UI"/>
                </a:rPr>
                <a:t>Wants to maximize the use of a subscription (multiple apps)</a:t>
              </a:r>
            </a:p>
            <a:p>
              <a:pPr marL="349689" indent="-349689" defTabSz="932504">
                <a:lnSpc>
                  <a:spcPct val="90000"/>
                </a:lnSpc>
                <a:spcAft>
                  <a:spcPts val="612"/>
                </a:spcAft>
                <a:buFont typeface="Arial" panose="020B0604020202020204" pitchFamily="34" charset="0"/>
                <a:buChar char="•"/>
              </a:pPr>
              <a:r>
                <a:rPr lang="en-US" sz="1600" kern="0" dirty="0">
                  <a:gradFill>
                    <a:gsLst>
                      <a:gs pos="2917">
                        <a:srgbClr val="505050"/>
                      </a:gs>
                      <a:gs pos="30000">
                        <a:srgbClr val="505050"/>
                      </a:gs>
                    </a:gsLst>
                    <a:lin ang="5400000" scaled="0"/>
                  </a:gradFill>
                  <a:latin typeface="Segoe UI"/>
                </a:rPr>
                <a:t>Wants to know who owns certain resources</a:t>
              </a:r>
            </a:p>
            <a:p>
              <a:pPr marL="349689" indent="-349689" defTabSz="932504">
                <a:lnSpc>
                  <a:spcPct val="90000"/>
                </a:lnSpc>
                <a:spcAft>
                  <a:spcPts val="612"/>
                </a:spcAft>
                <a:buFont typeface="Arial" panose="020B0604020202020204" pitchFamily="34" charset="0"/>
                <a:buChar char="•"/>
              </a:pPr>
              <a:r>
                <a:rPr lang="en-US" sz="1600" kern="0" dirty="0">
                  <a:gradFill>
                    <a:gsLst>
                      <a:gs pos="2917">
                        <a:srgbClr val="505050"/>
                      </a:gs>
                      <a:gs pos="30000">
                        <a:srgbClr val="505050"/>
                      </a:gs>
                    </a:gsLst>
                    <a:lin ang="5400000" scaled="0"/>
                  </a:gradFill>
                  <a:latin typeface="Segoe UI"/>
                </a:rPr>
                <a:t>Wants to deploy and manage apps as a unit</a:t>
              </a:r>
            </a:p>
          </p:txBody>
        </p:sp>
      </p:grpSp>
      <p:sp>
        <p:nvSpPr>
          <p:cNvPr id="120" name="Rectangle 119"/>
          <p:cNvSpPr/>
          <p:nvPr/>
        </p:nvSpPr>
        <p:spPr>
          <a:xfrm>
            <a:off x="366168" y="6323281"/>
            <a:ext cx="11490551" cy="461665"/>
          </a:xfrm>
          <a:prstGeom prst="rect">
            <a:avLst/>
          </a:prstGeom>
        </p:spPr>
        <p:txBody>
          <a:bodyPr wrap="square">
            <a:spAutoFit/>
          </a:bodyPr>
          <a:lstStyle/>
          <a:p>
            <a:pPr defTabSz="932504"/>
            <a:r>
              <a:rPr lang="en-US" sz="1200" kern="0" dirty="0">
                <a:solidFill>
                  <a:sysClr val="windowText" lastClr="000000"/>
                </a:solidFill>
              </a:rPr>
              <a:t>Best practices on using Resource Tags: https://azure.microsoft.com/en-us/documentation/articles/resource-group-using-tags/</a:t>
            </a:r>
          </a:p>
          <a:p>
            <a:pPr defTabSz="932504"/>
            <a:r>
              <a:rPr lang="en-US" sz="1200" kern="0" dirty="0">
                <a:solidFill>
                  <a:sysClr val="windowText" lastClr="000000"/>
                </a:solidFill>
              </a:rPr>
              <a:t>Custom RBAC Roles: https://azure.microsoft.com/en-us/documentation/articles/role-based-access-control-custom-roles/</a:t>
            </a:r>
          </a:p>
        </p:txBody>
      </p:sp>
    </p:spTree>
    <p:extLst>
      <p:ext uri="{BB962C8B-B14F-4D97-AF65-F5344CB8AC3E}">
        <p14:creationId xmlns:p14="http://schemas.microsoft.com/office/powerpoint/2010/main" val="14881815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500"/>
                                        <p:tgtEl>
                                          <p:spTgt spid="109"/>
                                        </p:tgtEl>
                                      </p:cBhvr>
                                    </p:animEffect>
                                  </p:childTnLst>
                                  <p:subTnLst>
                                    <p:set>
                                      <p:cBhvr override="childStyle">
                                        <p:cTn dur="1" fill="hold" display="0" masterRel="nextClick" afterEffect="1"/>
                                        <p:tgtEl>
                                          <p:spTgt spid="109"/>
                                        </p:tgtEl>
                                        <p:attrNameLst>
                                          <p:attrName>style.visibility</p:attrName>
                                        </p:attrNameLst>
                                      </p:cBhvr>
                                      <p:to>
                                        <p:strVal val="hidden"/>
                                      </p:to>
                                    </p:set>
                                  </p:subTnLst>
                                </p:cTn>
                              </p:par>
                              <p:par>
                                <p:cTn id="8" presetID="1" presetClass="entr" presetSubtype="0" fill="hold" grpId="0" nodeType="withEffect">
                                  <p:stCondLst>
                                    <p:cond delay="0"/>
                                  </p:stCondLst>
                                  <p:childTnLst>
                                    <p:set>
                                      <p:cBhvr>
                                        <p:cTn id="9" dur="1" fill="hold">
                                          <p:stCondLst>
                                            <p:cond delay="0"/>
                                          </p:stCondLst>
                                        </p:cTn>
                                        <p:tgtEl>
                                          <p:spTgt spid="11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13"/>
                                        </p:tgtEl>
                                        <p:attrNameLst>
                                          <p:attrName>style.visibility</p:attrName>
                                        </p:attrNameLst>
                                      </p:cBhvr>
                                      <p:to>
                                        <p:strVal val="visible"/>
                                      </p:to>
                                    </p:set>
                                    <p:animEffect transition="in" filter="fade">
                                      <p:cBhvr>
                                        <p:cTn id="14" dur="500"/>
                                        <p:tgtEl>
                                          <p:spTgt spid="113"/>
                                        </p:tgtEl>
                                      </p:cBhvr>
                                    </p:animEffect>
                                  </p:childTnLst>
                                  <p:subTnLst>
                                    <p:set>
                                      <p:cBhvr override="childStyle">
                                        <p:cTn dur="1" fill="hold" display="0" masterRel="nextClick" afterEffect="1"/>
                                        <p:tgtEl>
                                          <p:spTgt spid="11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16"/>
                                        </p:tgtEl>
                                        <p:attrNameLst>
                                          <p:attrName>style.visibility</p:attrName>
                                        </p:attrNameLst>
                                      </p:cBhvr>
                                      <p:to>
                                        <p:strVal val="visible"/>
                                      </p:to>
                                    </p:set>
                                    <p:animEffect transition="in" filter="fade">
                                      <p:cBhvr>
                                        <p:cTn id="19"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6169" y="295278"/>
            <a:ext cx="11702551" cy="917575"/>
          </a:xfrm>
        </p:spPr>
        <p:txBody>
          <a:bodyPr/>
          <a:lstStyle/>
          <a:p>
            <a:r>
              <a:rPr lang="en-US" dirty="0"/>
              <a:t>The core – Res. locks, automation, Security Ctr.</a:t>
            </a:r>
          </a:p>
        </p:txBody>
      </p:sp>
      <p:grpSp>
        <p:nvGrpSpPr>
          <p:cNvPr id="121" name="Group 120"/>
          <p:cNvGrpSpPr/>
          <p:nvPr/>
        </p:nvGrpSpPr>
        <p:grpSpPr>
          <a:xfrm>
            <a:off x="5363442" y="3278850"/>
            <a:ext cx="1851398" cy="1595153"/>
            <a:chOff x="369497" y="1212850"/>
            <a:chExt cx="1815492" cy="1564217"/>
          </a:xfrm>
        </p:grpSpPr>
        <p:grpSp>
          <p:nvGrpSpPr>
            <p:cNvPr id="122" name="Group 4"/>
            <p:cNvGrpSpPr>
              <a:grpSpLocks noChangeAspect="1"/>
            </p:cNvGrpSpPr>
            <p:nvPr/>
          </p:nvGrpSpPr>
          <p:grpSpPr bwMode="auto">
            <a:xfrm>
              <a:off x="985837" y="1212850"/>
              <a:ext cx="1199152" cy="1564217"/>
              <a:chOff x="621" y="764"/>
              <a:chExt cx="992" cy="1294"/>
            </a:xfrm>
          </p:grpSpPr>
          <p:sp>
            <p:nvSpPr>
              <p:cNvPr id="124" name="Freeform 5"/>
              <p:cNvSpPr>
                <a:spLocks/>
              </p:cNvSpPr>
              <p:nvPr/>
            </p:nvSpPr>
            <p:spPr bwMode="auto">
              <a:xfrm>
                <a:off x="902" y="764"/>
                <a:ext cx="449" cy="504"/>
              </a:xfrm>
              <a:custGeom>
                <a:avLst/>
                <a:gdLst>
                  <a:gd name="T0" fmla="*/ 37 w 72"/>
                  <a:gd name="T1" fmla="*/ 0 h 81"/>
                  <a:gd name="T2" fmla="*/ 35 w 72"/>
                  <a:gd name="T3" fmla="*/ 0 h 81"/>
                  <a:gd name="T4" fmla="*/ 0 w 72"/>
                  <a:gd name="T5" fmla="*/ 35 h 81"/>
                  <a:gd name="T6" fmla="*/ 0 w 72"/>
                  <a:gd name="T7" fmla="*/ 81 h 81"/>
                  <a:gd name="T8" fmla="*/ 12 w 72"/>
                  <a:gd name="T9" fmla="*/ 81 h 81"/>
                  <a:gd name="T10" fmla="*/ 12 w 72"/>
                  <a:gd name="T11" fmla="*/ 35 h 81"/>
                  <a:gd name="T12" fmla="*/ 35 w 72"/>
                  <a:gd name="T13" fmla="*/ 12 h 81"/>
                  <a:gd name="T14" fmla="*/ 37 w 72"/>
                  <a:gd name="T15" fmla="*/ 12 h 81"/>
                  <a:gd name="T16" fmla="*/ 60 w 72"/>
                  <a:gd name="T17" fmla="*/ 35 h 81"/>
                  <a:gd name="T18" fmla="*/ 60 w 72"/>
                  <a:gd name="T19" fmla="*/ 38 h 81"/>
                  <a:gd name="T20" fmla="*/ 67 w 72"/>
                  <a:gd name="T21" fmla="*/ 38 h 81"/>
                  <a:gd name="T22" fmla="*/ 60 w 72"/>
                  <a:gd name="T23" fmla="*/ 45 h 81"/>
                  <a:gd name="T24" fmla="*/ 60 w 72"/>
                  <a:gd name="T25" fmla="*/ 55 h 81"/>
                  <a:gd name="T26" fmla="*/ 72 w 72"/>
                  <a:gd name="T27" fmla="*/ 55 h 81"/>
                  <a:gd name="T28" fmla="*/ 72 w 72"/>
                  <a:gd name="T29" fmla="*/ 35 h 81"/>
                  <a:gd name="T30" fmla="*/ 37 w 72"/>
                  <a:gd name="T31"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 h="81">
                    <a:moveTo>
                      <a:pt x="37" y="0"/>
                    </a:moveTo>
                    <a:cubicBezTo>
                      <a:pt x="35" y="0"/>
                      <a:pt x="35" y="0"/>
                      <a:pt x="35" y="0"/>
                    </a:cubicBezTo>
                    <a:cubicBezTo>
                      <a:pt x="15" y="0"/>
                      <a:pt x="0" y="16"/>
                      <a:pt x="0" y="35"/>
                    </a:cubicBezTo>
                    <a:cubicBezTo>
                      <a:pt x="0" y="81"/>
                      <a:pt x="0" y="81"/>
                      <a:pt x="0" y="81"/>
                    </a:cubicBezTo>
                    <a:cubicBezTo>
                      <a:pt x="12" y="81"/>
                      <a:pt x="12" y="81"/>
                      <a:pt x="12" y="81"/>
                    </a:cubicBezTo>
                    <a:cubicBezTo>
                      <a:pt x="12" y="35"/>
                      <a:pt x="12" y="35"/>
                      <a:pt x="12" y="35"/>
                    </a:cubicBezTo>
                    <a:cubicBezTo>
                      <a:pt x="12" y="23"/>
                      <a:pt x="22" y="12"/>
                      <a:pt x="35" y="12"/>
                    </a:cubicBezTo>
                    <a:cubicBezTo>
                      <a:pt x="37" y="12"/>
                      <a:pt x="37" y="12"/>
                      <a:pt x="37" y="12"/>
                    </a:cubicBezTo>
                    <a:cubicBezTo>
                      <a:pt x="50" y="12"/>
                      <a:pt x="60" y="23"/>
                      <a:pt x="60" y="35"/>
                    </a:cubicBezTo>
                    <a:cubicBezTo>
                      <a:pt x="60" y="38"/>
                      <a:pt x="60" y="38"/>
                      <a:pt x="60" y="38"/>
                    </a:cubicBezTo>
                    <a:cubicBezTo>
                      <a:pt x="67" y="38"/>
                      <a:pt x="67" y="38"/>
                      <a:pt x="67" y="38"/>
                    </a:cubicBezTo>
                    <a:cubicBezTo>
                      <a:pt x="60" y="45"/>
                      <a:pt x="60" y="45"/>
                      <a:pt x="60" y="45"/>
                    </a:cubicBezTo>
                    <a:cubicBezTo>
                      <a:pt x="60" y="55"/>
                      <a:pt x="60" y="55"/>
                      <a:pt x="60" y="55"/>
                    </a:cubicBezTo>
                    <a:cubicBezTo>
                      <a:pt x="72" y="55"/>
                      <a:pt x="72" y="55"/>
                      <a:pt x="72" y="55"/>
                    </a:cubicBezTo>
                    <a:cubicBezTo>
                      <a:pt x="72" y="35"/>
                      <a:pt x="72" y="35"/>
                      <a:pt x="72" y="35"/>
                    </a:cubicBezTo>
                    <a:cubicBezTo>
                      <a:pt x="72" y="16"/>
                      <a:pt x="56" y="0"/>
                      <a:pt x="37"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25" name="Freeform 6"/>
              <p:cNvSpPr>
                <a:spLocks/>
              </p:cNvSpPr>
              <p:nvPr/>
            </p:nvSpPr>
            <p:spPr bwMode="auto">
              <a:xfrm>
                <a:off x="621" y="1902"/>
                <a:ext cx="992" cy="156"/>
              </a:xfrm>
              <a:custGeom>
                <a:avLst/>
                <a:gdLst>
                  <a:gd name="T0" fmla="*/ 992 w 992"/>
                  <a:gd name="T1" fmla="*/ 156 h 156"/>
                  <a:gd name="T2" fmla="*/ 0 w 992"/>
                  <a:gd name="T3" fmla="*/ 156 h 156"/>
                  <a:gd name="T4" fmla="*/ 124 w 992"/>
                  <a:gd name="T5" fmla="*/ 0 h 156"/>
                  <a:gd name="T6" fmla="*/ 874 w 992"/>
                  <a:gd name="T7" fmla="*/ 0 h 156"/>
                  <a:gd name="T8" fmla="*/ 992 w 992"/>
                  <a:gd name="T9" fmla="*/ 156 h 156"/>
                </a:gdLst>
                <a:ahLst/>
                <a:cxnLst>
                  <a:cxn ang="0">
                    <a:pos x="T0" y="T1"/>
                  </a:cxn>
                  <a:cxn ang="0">
                    <a:pos x="T2" y="T3"/>
                  </a:cxn>
                  <a:cxn ang="0">
                    <a:pos x="T4" y="T5"/>
                  </a:cxn>
                  <a:cxn ang="0">
                    <a:pos x="T6" y="T7"/>
                  </a:cxn>
                  <a:cxn ang="0">
                    <a:pos x="T8" y="T9"/>
                  </a:cxn>
                </a:cxnLst>
                <a:rect l="0" t="0" r="r" b="b"/>
                <a:pathLst>
                  <a:path w="992" h="156">
                    <a:moveTo>
                      <a:pt x="992" y="156"/>
                    </a:moveTo>
                    <a:lnTo>
                      <a:pt x="0" y="156"/>
                    </a:lnTo>
                    <a:lnTo>
                      <a:pt x="124" y="0"/>
                    </a:lnTo>
                    <a:lnTo>
                      <a:pt x="874" y="0"/>
                    </a:lnTo>
                    <a:lnTo>
                      <a:pt x="992" y="156"/>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26" name="Rectangle 7"/>
              <p:cNvSpPr>
                <a:spLocks noChangeArrowheads="1"/>
              </p:cNvSpPr>
              <p:nvPr/>
            </p:nvSpPr>
            <p:spPr bwMode="auto">
              <a:xfrm>
                <a:off x="1033" y="1709"/>
                <a:ext cx="174" cy="144"/>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27" name="Rectangle 8"/>
              <p:cNvSpPr>
                <a:spLocks noChangeArrowheads="1"/>
              </p:cNvSpPr>
              <p:nvPr/>
            </p:nvSpPr>
            <p:spPr bwMode="auto">
              <a:xfrm>
                <a:off x="926" y="1821"/>
                <a:ext cx="394"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28" name="Rectangle 9"/>
              <p:cNvSpPr>
                <a:spLocks noChangeArrowheads="1"/>
              </p:cNvSpPr>
              <p:nvPr/>
            </p:nvSpPr>
            <p:spPr bwMode="auto">
              <a:xfrm>
                <a:off x="745" y="1268"/>
                <a:ext cx="750" cy="48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29" name="Rectangle 10"/>
              <p:cNvSpPr>
                <a:spLocks noChangeArrowheads="1"/>
              </p:cNvSpPr>
              <p:nvPr/>
            </p:nvSpPr>
            <p:spPr bwMode="auto">
              <a:xfrm>
                <a:off x="808" y="1311"/>
                <a:ext cx="637" cy="39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30" name="Oval 11"/>
              <p:cNvSpPr>
                <a:spLocks noChangeArrowheads="1"/>
              </p:cNvSpPr>
              <p:nvPr/>
            </p:nvSpPr>
            <p:spPr bwMode="auto">
              <a:xfrm>
                <a:off x="1064" y="1423"/>
                <a:ext cx="112" cy="11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31" name="Freeform 12"/>
              <p:cNvSpPr>
                <a:spLocks/>
              </p:cNvSpPr>
              <p:nvPr/>
            </p:nvSpPr>
            <p:spPr bwMode="auto">
              <a:xfrm>
                <a:off x="1076" y="1492"/>
                <a:ext cx="88" cy="130"/>
              </a:xfrm>
              <a:custGeom>
                <a:avLst/>
                <a:gdLst>
                  <a:gd name="T0" fmla="*/ 88 w 88"/>
                  <a:gd name="T1" fmla="*/ 130 h 130"/>
                  <a:gd name="T2" fmla="*/ 0 w 88"/>
                  <a:gd name="T3" fmla="*/ 130 h 130"/>
                  <a:gd name="T4" fmla="*/ 19 w 88"/>
                  <a:gd name="T5" fmla="*/ 0 h 130"/>
                  <a:gd name="T6" fmla="*/ 69 w 88"/>
                  <a:gd name="T7" fmla="*/ 0 h 130"/>
                  <a:gd name="T8" fmla="*/ 88 w 88"/>
                  <a:gd name="T9" fmla="*/ 130 h 130"/>
                </a:gdLst>
                <a:ahLst/>
                <a:cxnLst>
                  <a:cxn ang="0">
                    <a:pos x="T0" y="T1"/>
                  </a:cxn>
                  <a:cxn ang="0">
                    <a:pos x="T2" y="T3"/>
                  </a:cxn>
                  <a:cxn ang="0">
                    <a:pos x="T4" y="T5"/>
                  </a:cxn>
                  <a:cxn ang="0">
                    <a:pos x="T6" y="T7"/>
                  </a:cxn>
                  <a:cxn ang="0">
                    <a:pos x="T8" y="T9"/>
                  </a:cxn>
                </a:cxnLst>
                <a:rect l="0" t="0" r="r" b="b"/>
                <a:pathLst>
                  <a:path w="88" h="130">
                    <a:moveTo>
                      <a:pt x="88" y="130"/>
                    </a:moveTo>
                    <a:lnTo>
                      <a:pt x="0" y="130"/>
                    </a:lnTo>
                    <a:lnTo>
                      <a:pt x="19" y="0"/>
                    </a:lnTo>
                    <a:lnTo>
                      <a:pt x="69" y="0"/>
                    </a:lnTo>
                    <a:lnTo>
                      <a:pt x="88"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grpSp>
        <p:pic>
          <p:nvPicPr>
            <p:cNvPr id="123" name="Picture 12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69497" y="1822097"/>
              <a:ext cx="1262121" cy="876473"/>
            </a:xfrm>
            <a:prstGeom prst="rect">
              <a:avLst/>
            </a:prstGeom>
          </p:spPr>
        </p:pic>
      </p:grpSp>
      <p:grpSp>
        <p:nvGrpSpPr>
          <p:cNvPr id="132" name="Group 131"/>
          <p:cNvGrpSpPr/>
          <p:nvPr/>
        </p:nvGrpSpPr>
        <p:grpSpPr>
          <a:xfrm>
            <a:off x="5315923" y="1378804"/>
            <a:ext cx="826895" cy="2134045"/>
            <a:chOff x="1057418" y="4682792"/>
            <a:chExt cx="810859" cy="2092658"/>
          </a:xfrm>
        </p:grpSpPr>
        <p:grpSp>
          <p:nvGrpSpPr>
            <p:cNvPr id="133" name="Group 69"/>
            <p:cNvGrpSpPr>
              <a:grpSpLocks noChangeAspect="1"/>
            </p:cNvGrpSpPr>
            <p:nvPr/>
          </p:nvGrpSpPr>
          <p:grpSpPr bwMode="auto">
            <a:xfrm flipH="1">
              <a:off x="1057418" y="5092700"/>
              <a:ext cx="810859" cy="1682750"/>
              <a:chOff x="785" y="1988"/>
              <a:chExt cx="1116" cy="2316"/>
            </a:xfrm>
          </p:grpSpPr>
          <p:sp>
            <p:nvSpPr>
              <p:cNvPr id="140" name="Freeform 70"/>
              <p:cNvSpPr>
                <a:spLocks/>
              </p:cNvSpPr>
              <p:nvPr/>
            </p:nvSpPr>
            <p:spPr bwMode="auto">
              <a:xfrm>
                <a:off x="1139" y="2237"/>
                <a:ext cx="192" cy="192"/>
              </a:xfrm>
              <a:custGeom>
                <a:avLst/>
                <a:gdLst>
                  <a:gd name="T0" fmla="*/ 74 w 81"/>
                  <a:gd name="T1" fmla="*/ 33 h 81"/>
                  <a:gd name="T2" fmla="*/ 74 w 81"/>
                  <a:gd name="T3" fmla="*/ 7 h 81"/>
                  <a:gd name="T4" fmla="*/ 74 w 81"/>
                  <a:gd name="T5" fmla="*/ 7 h 81"/>
                  <a:gd name="T6" fmla="*/ 48 w 81"/>
                  <a:gd name="T7" fmla="*/ 7 h 81"/>
                  <a:gd name="T8" fmla="*/ 7 w 81"/>
                  <a:gd name="T9" fmla="*/ 48 h 81"/>
                  <a:gd name="T10" fmla="*/ 7 w 81"/>
                  <a:gd name="T11" fmla="*/ 74 h 81"/>
                  <a:gd name="T12" fmla="*/ 7 w 81"/>
                  <a:gd name="T13" fmla="*/ 74 h 81"/>
                  <a:gd name="T14" fmla="*/ 33 w 81"/>
                  <a:gd name="T15" fmla="*/ 74 h 81"/>
                  <a:gd name="T16" fmla="*/ 74 w 81"/>
                  <a:gd name="T17" fmla="*/ 3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81">
                    <a:moveTo>
                      <a:pt x="74" y="33"/>
                    </a:moveTo>
                    <a:cubicBezTo>
                      <a:pt x="81" y="26"/>
                      <a:pt x="81" y="14"/>
                      <a:pt x="74" y="7"/>
                    </a:cubicBezTo>
                    <a:cubicBezTo>
                      <a:pt x="74" y="7"/>
                      <a:pt x="74" y="7"/>
                      <a:pt x="74" y="7"/>
                    </a:cubicBezTo>
                    <a:cubicBezTo>
                      <a:pt x="67" y="0"/>
                      <a:pt x="55" y="0"/>
                      <a:pt x="48" y="7"/>
                    </a:cubicBezTo>
                    <a:cubicBezTo>
                      <a:pt x="7" y="48"/>
                      <a:pt x="7" y="48"/>
                      <a:pt x="7" y="48"/>
                    </a:cubicBezTo>
                    <a:cubicBezTo>
                      <a:pt x="0" y="56"/>
                      <a:pt x="0" y="67"/>
                      <a:pt x="7" y="74"/>
                    </a:cubicBezTo>
                    <a:cubicBezTo>
                      <a:pt x="7" y="74"/>
                      <a:pt x="7" y="74"/>
                      <a:pt x="7" y="74"/>
                    </a:cubicBezTo>
                    <a:cubicBezTo>
                      <a:pt x="14" y="81"/>
                      <a:pt x="25" y="81"/>
                      <a:pt x="33" y="74"/>
                    </a:cubicBezTo>
                    <a:lnTo>
                      <a:pt x="74"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41" name="Freeform 71"/>
              <p:cNvSpPr>
                <a:spLocks/>
              </p:cNvSpPr>
              <p:nvPr/>
            </p:nvSpPr>
            <p:spPr bwMode="auto">
              <a:xfrm>
                <a:off x="916" y="2282"/>
                <a:ext cx="325" cy="633"/>
              </a:xfrm>
              <a:custGeom>
                <a:avLst/>
                <a:gdLst>
                  <a:gd name="T0" fmla="*/ 0 w 137"/>
                  <a:gd name="T1" fmla="*/ 69 h 267"/>
                  <a:gd name="T2" fmla="*/ 69 w 137"/>
                  <a:gd name="T3" fmla="*/ 0 h 267"/>
                  <a:gd name="T4" fmla="*/ 69 w 137"/>
                  <a:gd name="T5" fmla="*/ 0 h 267"/>
                  <a:gd name="T6" fmla="*/ 137 w 137"/>
                  <a:gd name="T7" fmla="*/ 69 h 267"/>
                  <a:gd name="T8" fmla="*/ 137 w 137"/>
                  <a:gd name="T9" fmla="*/ 198 h 267"/>
                  <a:gd name="T10" fmla="*/ 69 w 137"/>
                  <a:gd name="T11" fmla="*/ 267 h 267"/>
                  <a:gd name="T12" fmla="*/ 69 w 137"/>
                  <a:gd name="T13" fmla="*/ 267 h 267"/>
                  <a:gd name="T14" fmla="*/ 0 w 137"/>
                  <a:gd name="T15" fmla="*/ 198 h 267"/>
                  <a:gd name="T16" fmla="*/ 0 w 137"/>
                  <a:gd name="T17" fmla="*/ 69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267">
                    <a:moveTo>
                      <a:pt x="0" y="69"/>
                    </a:moveTo>
                    <a:cubicBezTo>
                      <a:pt x="0" y="31"/>
                      <a:pt x="31" y="0"/>
                      <a:pt x="69" y="0"/>
                    </a:cubicBezTo>
                    <a:cubicBezTo>
                      <a:pt x="69" y="0"/>
                      <a:pt x="69" y="0"/>
                      <a:pt x="69" y="0"/>
                    </a:cubicBezTo>
                    <a:cubicBezTo>
                      <a:pt x="107" y="0"/>
                      <a:pt x="137" y="31"/>
                      <a:pt x="137" y="69"/>
                    </a:cubicBezTo>
                    <a:cubicBezTo>
                      <a:pt x="137" y="198"/>
                      <a:pt x="137" y="198"/>
                      <a:pt x="137" y="198"/>
                    </a:cubicBezTo>
                    <a:cubicBezTo>
                      <a:pt x="137" y="236"/>
                      <a:pt x="107" y="267"/>
                      <a:pt x="69" y="267"/>
                    </a:cubicBezTo>
                    <a:cubicBezTo>
                      <a:pt x="69" y="267"/>
                      <a:pt x="69" y="267"/>
                      <a:pt x="69" y="267"/>
                    </a:cubicBezTo>
                    <a:cubicBezTo>
                      <a:pt x="31" y="267"/>
                      <a:pt x="0" y="236"/>
                      <a:pt x="0" y="198"/>
                    </a:cubicBez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42" name="Freeform 72"/>
              <p:cNvSpPr>
                <a:spLocks/>
              </p:cNvSpPr>
              <p:nvPr/>
            </p:nvSpPr>
            <p:spPr bwMode="auto">
              <a:xfrm>
                <a:off x="899" y="2164"/>
                <a:ext cx="342" cy="474"/>
              </a:xfrm>
              <a:custGeom>
                <a:avLst/>
                <a:gdLst>
                  <a:gd name="T0" fmla="*/ 144 w 144"/>
                  <a:gd name="T1" fmla="*/ 182 h 200"/>
                  <a:gd name="T2" fmla="*/ 144 w 144"/>
                  <a:gd name="T3" fmla="*/ 0 h 200"/>
                  <a:gd name="T4" fmla="*/ 0 w 144"/>
                  <a:gd name="T5" fmla="*/ 120 h 200"/>
                  <a:gd name="T6" fmla="*/ 144 w 144"/>
                  <a:gd name="T7" fmla="*/ 182 h 200"/>
                </a:gdLst>
                <a:ahLst/>
                <a:cxnLst>
                  <a:cxn ang="0">
                    <a:pos x="T0" y="T1"/>
                  </a:cxn>
                  <a:cxn ang="0">
                    <a:pos x="T2" y="T3"/>
                  </a:cxn>
                  <a:cxn ang="0">
                    <a:pos x="T4" y="T5"/>
                  </a:cxn>
                  <a:cxn ang="0">
                    <a:pos x="T6" y="T7"/>
                  </a:cxn>
                </a:cxnLst>
                <a:rect l="0" t="0" r="r" b="b"/>
                <a:pathLst>
                  <a:path w="144" h="200">
                    <a:moveTo>
                      <a:pt x="144" y="182"/>
                    </a:moveTo>
                    <a:cubicBezTo>
                      <a:pt x="144" y="0"/>
                      <a:pt x="144" y="0"/>
                      <a:pt x="144" y="0"/>
                    </a:cubicBezTo>
                    <a:cubicBezTo>
                      <a:pt x="65" y="0"/>
                      <a:pt x="0" y="41"/>
                      <a:pt x="0" y="120"/>
                    </a:cubicBezTo>
                    <a:cubicBezTo>
                      <a:pt x="0" y="200"/>
                      <a:pt x="65" y="182"/>
                      <a:pt x="144" y="18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43" name="Freeform 73"/>
              <p:cNvSpPr>
                <a:spLocks/>
              </p:cNvSpPr>
              <p:nvPr/>
            </p:nvSpPr>
            <p:spPr bwMode="auto">
              <a:xfrm>
                <a:off x="916" y="2548"/>
                <a:ext cx="325" cy="630"/>
              </a:xfrm>
              <a:custGeom>
                <a:avLst/>
                <a:gdLst>
                  <a:gd name="T0" fmla="*/ 0 w 137"/>
                  <a:gd name="T1" fmla="*/ 68 h 266"/>
                  <a:gd name="T2" fmla="*/ 68 w 137"/>
                  <a:gd name="T3" fmla="*/ 0 h 266"/>
                  <a:gd name="T4" fmla="*/ 68 w 137"/>
                  <a:gd name="T5" fmla="*/ 0 h 266"/>
                  <a:gd name="T6" fmla="*/ 137 w 137"/>
                  <a:gd name="T7" fmla="*/ 68 h 266"/>
                  <a:gd name="T8" fmla="*/ 137 w 137"/>
                  <a:gd name="T9" fmla="*/ 197 h 266"/>
                  <a:gd name="T10" fmla="*/ 68 w 137"/>
                  <a:gd name="T11" fmla="*/ 266 h 266"/>
                  <a:gd name="T12" fmla="*/ 68 w 137"/>
                  <a:gd name="T13" fmla="*/ 266 h 266"/>
                  <a:gd name="T14" fmla="*/ 0 w 137"/>
                  <a:gd name="T15" fmla="*/ 197 h 266"/>
                  <a:gd name="T16" fmla="*/ 0 w 137"/>
                  <a:gd name="T17" fmla="*/ 68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266">
                    <a:moveTo>
                      <a:pt x="0" y="68"/>
                    </a:moveTo>
                    <a:cubicBezTo>
                      <a:pt x="0" y="30"/>
                      <a:pt x="30" y="0"/>
                      <a:pt x="68" y="0"/>
                    </a:cubicBezTo>
                    <a:cubicBezTo>
                      <a:pt x="68" y="0"/>
                      <a:pt x="68" y="0"/>
                      <a:pt x="68" y="0"/>
                    </a:cubicBezTo>
                    <a:cubicBezTo>
                      <a:pt x="106" y="0"/>
                      <a:pt x="137" y="30"/>
                      <a:pt x="137" y="68"/>
                    </a:cubicBezTo>
                    <a:cubicBezTo>
                      <a:pt x="137" y="197"/>
                      <a:pt x="137" y="197"/>
                      <a:pt x="137" y="197"/>
                    </a:cubicBezTo>
                    <a:cubicBezTo>
                      <a:pt x="137" y="235"/>
                      <a:pt x="106" y="266"/>
                      <a:pt x="68" y="266"/>
                    </a:cubicBezTo>
                    <a:cubicBezTo>
                      <a:pt x="68" y="266"/>
                      <a:pt x="68" y="266"/>
                      <a:pt x="68" y="266"/>
                    </a:cubicBezTo>
                    <a:cubicBezTo>
                      <a:pt x="30" y="266"/>
                      <a:pt x="0" y="235"/>
                      <a:pt x="0" y="197"/>
                    </a:cubicBezTo>
                    <a:lnTo>
                      <a:pt x="0"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44" name="Rectangle 74"/>
              <p:cNvSpPr>
                <a:spLocks noChangeArrowheads="1"/>
              </p:cNvSpPr>
              <p:nvPr/>
            </p:nvSpPr>
            <p:spPr bwMode="auto">
              <a:xfrm>
                <a:off x="880" y="2358"/>
                <a:ext cx="397" cy="18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45" name="Freeform 75"/>
              <p:cNvSpPr>
                <a:spLocks/>
              </p:cNvSpPr>
              <p:nvPr/>
            </p:nvSpPr>
            <p:spPr bwMode="auto">
              <a:xfrm>
                <a:off x="935" y="3633"/>
                <a:ext cx="389" cy="671"/>
              </a:xfrm>
              <a:custGeom>
                <a:avLst/>
                <a:gdLst>
                  <a:gd name="T0" fmla="*/ 15 w 164"/>
                  <a:gd name="T1" fmla="*/ 253 h 283"/>
                  <a:gd name="T2" fmla="*/ 35 w 164"/>
                  <a:gd name="T3" fmla="*/ 253 h 283"/>
                  <a:gd name="T4" fmla="*/ 96 w 164"/>
                  <a:gd name="T5" fmla="*/ 215 h 283"/>
                  <a:gd name="T6" fmla="*/ 108 w 164"/>
                  <a:gd name="T7" fmla="*/ 217 h 283"/>
                  <a:gd name="T8" fmla="*/ 94 w 164"/>
                  <a:gd name="T9" fmla="*/ 175 h 283"/>
                  <a:gd name="T10" fmla="*/ 94 w 164"/>
                  <a:gd name="T11" fmla="*/ 34 h 283"/>
                  <a:gd name="T12" fmla="*/ 129 w 164"/>
                  <a:gd name="T13" fmla="*/ 0 h 283"/>
                  <a:gd name="T14" fmla="*/ 164 w 164"/>
                  <a:gd name="T15" fmla="*/ 34 h 283"/>
                  <a:gd name="T16" fmla="*/ 164 w 164"/>
                  <a:gd name="T17" fmla="*/ 283 h 283"/>
                  <a:gd name="T18" fmla="*/ 0 w 164"/>
                  <a:gd name="T19" fmla="*/ 283 h 283"/>
                  <a:gd name="T20" fmla="*/ 0 w 164"/>
                  <a:gd name="T21" fmla="*/ 268 h 283"/>
                  <a:gd name="T22" fmla="*/ 15 w 164"/>
                  <a:gd name="T23" fmla="*/ 25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283">
                    <a:moveTo>
                      <a:pt x="15" y="253"/>
                    </a:moveTo>
                    <a:cubicBezTo>
                      <a:pt x="35" y="253"/>
                      <a:pt x="35" y="253"/>
                      <a:pt x="35" y="253"/>
                    </a:cubicBezTo>
                    <a:cubicBezTo>
                      <a:pt x="46" y="231"/>
                      <a:pt x="69" y="215"/>
                      <a:pt x="96" y="215"/>
                    </a:cubicBezTo>
                    <a:cubicBezTo>
                      <a:pt x="100" y="215"/>
                      <a:pt x="104" y="216"/>
                      <a:pt x="108" y="217"/>
                    </a:cubicBezTo>
                    <a:cubicBezTo>
                      <a:pt x="100" y="205"/>
                      <a:pt x="94" y="191"/>
                      <a:pt x="94" y="175"/>
                    </a:cubicBezTo>
                    <a:cubicBezTo>
                      <a:pt x="94" y="175"/>
                      <a:pt x="94" y="34"/>
                      <a:pt x="94" y="34"/>
                    </a:cubicBezTo>
                    <a:cubicBezTo>
                      <a:pt x="94" y="15"/>
                      <a:pt x="110" y="0"/>
                      <a:pt x="129" y="0"/>
                    </a:cubicBezTo>
                    <a:cubicBezTo>
                      <a:pt x="148" y="0"/>
                      <a:pt x="164" y="15"/>
                      <a:pt x="164" y="34"/>
                    </a:cubicBezTo>
                    <a:cubicBezTo>
                      <a:pt x="164" y="283"/>
                      <a:pt x="164" y="283"/>
                      <a:pt x="164" y="283"/>
                    </a:cubicBezTo>
                    <a:cubicBezTo>
                      <a:pt x="0" y="283"/>
                      <a:pt x="0" y="283"/>
                      <a:pt x="0" y="283"/>
                    </a:cubicBezTo>
                    <a:cubicBezTo>
                      <a:pt x="0" y="268"/>
                      <a:pt x="0" y="268"/>
                      <a:pt x="0" y="268"/>
                    </a:cubicBezTo>
                    <a:cubicBezTo>
                      <a:pt x="0" y="260"/>
                      <a:pt x="7" y="253"/>
                      <a:pt x="15" y="2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46" name="Freeform 76"/>
              <p:cNvSpPr>
                <a:spLocks/>
              </p:cNvSpPr>
              <p:nvPr/>
            </p:nvSpPr>
            <p:spPr bwMode="auto">
              <a:xfrm>
                <a:off x="1177" y="3633"/>
                <a:ext cx="390" cy="671"/>
              </a:xfrm>
              <a:custGeom>
                <a:avLst/>
                <a:gdLst>
                  <a:gd name="T0" fmla="*/ 15 w 164"/>
                  <a:gd name="T1" fmla="*/ 253 h 283"/>
                  <a:gd name="T2" fmla="*/ 35 w 164"/>
                  <a:gd name="T3" fmla="*/ 253 h 283"/>
                  <a:gd name="T4" fmla="*/ 96 w 164"/>
                  <a:gd name="T5" fmla="*/ 215 h 283"/>
                  <a:gd name="T6" fmla="*/ 108 w 164"/>
                  <a:gd name="T7" fmla="*/ 217 h 283"/>
                  <a:gd name="T8" fmla="*/ 94 w 164"/>
                  <a:gd name="T9" fmla="*/ 175 h 283"/>
                  <a:gd name="T10" fmla="*/ 94 w 164"/>
                  <a:gd name="T11" fmla="*/ 34 h 283"/>
                  <a:gd name="T12" fmla="*/ 129 w 164"/>
                  <a:gd name="T13" fmla="*/ 0 h 283"/>
                  <a:gd name="T14" fmla="*/ 164 w 164"/>
                  <a:gd name="T15" fmla="*/ 34 h 283"/>
                  <a:gd name="T16" fmla="*/ 164 w 164"/>
                  <a:gd name="T17" fmla="*/ 283 h 283"/>
                  <a:gd name="T18" fmla="*/ 0 w 164"/>
                  <a:gd name="T19" fmla="*/ 283 h 283"/>
                  <a:gd name="T20" fmla="*/ 0 w 164"/>
                  <a:gd name="T21" fmla="*/ 268 h 283"/>
                  <a:gd name="T22" fmla="*/ 15 w 164"/>
                  <a:gd name="T23" fmla="*/ 25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283">
                    <a:moveTo>
                      <a:pt x="15" y="253"/>
                    </a:moveTo>
                    <a:cubicBezTo>
                      <a:pt x="35" y="253"/>
                      <a:pt x="35" y="253"/>
                      <a:pt x="35" y="253"/>
                    </a:cubicBezTo>
                    <a:cubicBezTo>
                      <a:pt x="46" y="231"/>
                      <a:pt x="69" y="215"/>
                      <a:pt x="96" y="215"/>
                    </a:cubicBezTo>
                    <a:cubicBezTo>
                      <a:pt x="100" y="215"/>
                      <a:pt x="104" y="216"/>
                      <a:pt x="108" y="217"/>
                    </a:cubicBezTo>
                    <a:cubicBezTo>
                      <a:pt x="99" y="205"/>
                      <a:pt x="94" y="191"/>
                      <a:pt x="94" y="175"/>
                    </a:cubicBezTo>
                    <a:cubicBezTo>
                      <a:pt x="94" y="175"/>
                      <a:pt x="94" y="34"/>
                      <a:pt x="94" y="34"/>
                    </a:cubicBezTo>
                    <a:cubicBezTo>
                      <a:pt x="94" y="15"/>
                      <a:pt x="110" y="0"/>
                      <a:pt x="129" y="0"/>
                    </a:cubicBezTo>
                    <a:cubicBezTo>
                      <a:pt x="148" y="0"/>
                      <a:pt x="164" y="15"/>
                      <a:pt x="164" y="34"/>
                    </a:cubicBezTo>
                    <a:cubicBezTo>
                      <a:pt x="164" y="283"/>
                      <a:pt x="164" y="283"/>
                      <a:pt x="164" y="283"/>
                    </a:cubicBezTo>
                    <a:cubicBezTo>
                      <a:pt x="0" y="283"/>
                      <a:pt x="0" y="283"/>
                      <a:pt x="0" y="283"/>
                    </a:cubicBezTo>
                    <a:cubicBezTo>
                      <a:pt x="0" y="268"/>
                      <a:pt x="0" y="268"/>
                      <a:pt x="0" y="268"/>
                    </a:cubicBezTo>
                    <a:cubicBezTo>
                      <a:pt x="0" y="260"/>
                      <a:pt x="7" y="253"/>
                      <a:pt x="15" y="25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47" name="Freeform 77"/>
              <p:cNvSpPr>
                <a:spLocks/>
              </p:cNvSpPr>
              <p:nvPr/>
            </p:nvSpPr>
            <p:spPr bwMode="auto">
              <a:xfrm>
                <a:off x="951" y="2884"/>
                <a:ext cx="760" cy="1076"/>
              </a:xfrm>
              <a:custGeom>
                <a:avLst/>
                <a:gdLst>
                  <a:gd name="T0" fmla="*/ 0 w 320"/>
                  <a:gd name="T1" fmla="*/ 294 h 454"/>
                  <a:gd name="T2" fmla="*/ 160 w 320"/>
                  <a:gd name="T3" fmla="*/ 454 h 454"/>
                  <a:gd name="T4" fmla="*/ 160 w 320"/>
                  <a:gd name="T5" fmla="*/ 454 h 454"/>
                  <a:gd name="T6" fmla="*/ 320 w 320"/>
                  <a:gd name="T7" fmla="*/ 294 h 454"/>
                  <a:gd name="T8" fmla="*/ 320 w 320"/>
                  <a:gd name="T9" fmla="*/ 160 h 454"/>
                  <a:gd name="T10" fmla="*/ 160 w 320"/>
                  <a:gd name="T11" fmla="*/ 0 h 454"/>
                  <a:gd name="T12" fmla="*/ 160 w 320"/>
                  <a:gd name="T13" fmla="*/ 0 h 454"/>
                  <a:gd name="T14" fmla="*/ 0 w 320"/>
                  <a:gd name="T15" fmla="*/ 160 h 454"/>
                  <a:gd name="T16" fmla="*/ 0 w 320"/>
                  <a:gd name="T17" fmla="*/ 294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454">
                    <a:moveTo>
                      <a:pt x="0" y="294"/>
                    </a:moveTo>
                    <a:cubicBezTo>
                      <a:pt x="0" y="383"/>
                      <a:pt x="71" y="454"/>
                      <a:pt x="160" y="454"/>
                    </a:cubicBezTo>
                    <a:cubicBezTo>
                      <a:pt x="160" y="454"/>
                      <a:pt x="160" y="454"/>
                      <a:pt x="160" y="454"/>
                    </a:cubicBezTo>
                    <a:cubicBezTo>
                      <a:pt x="248" y="454"/>
                      <a:pt x="320" y="383"/>
                      <a:pt x="320" y="294"/>
                    </a:cubicBezTo>
                    <a:cubicBezTo>
                      <a:pt x="320" y="160"/>
                      <a:pt x="320" y="160"/>
                      <a:pt x="320" y="160"/>
                    </a:cubicBezTo>
                    <a:cubicBezTo>
                      <a:pt x="320" y="72"/>
                      <a:pt x="248" y="0"/>
                      <a:pt x="160" y="0"/>
                    </a:cubicBezTo>
                    <a:cubicBezTo>
                      <a:pt x="160" y="0"/>
                      <a:pt x="160" y="0"/>
                      <a:pt x="160" y="0"/>
                    </a:cubicBezTo>
                    <a:cubicBezTo>
                      <a:pt x="71" y="0"/>
                      <a:pt x="0" y="72"/>
                      <a:pt x="0" y="160"/>
                    </a:cubicBezTo>
                    <a:lnTo>
                      <a:pt x="0" y="2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48" name="Oval 78"/>
              <p:cNvSpPr>
                <a:spLocks noChangeArrowheads="1"/>
              </p:cNvSpPr>
              <p:nvPr/>
            </p:nvSpPr>
            <p:spPr bwMode="auto">
              <a:xfrm>
                <a:off x="1291" y="3389"/>
                <a:ext cx="33" cy="3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49" name="Oval 79"/>
              <p:cNvSpPr>
                <a:spLocks noChangeArrowheads="1"/>
              </p:cNvSpPr>
              <p:nvPr/>
            </p:nvSpPr>
            <p:spPr bwMode="auto">
              <a:xfrm>
                <a:off x="1011" y="3389"/>
                <a:ext cx="35" cy="3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50" name="Oval 80"/>
              <p:cNvSpPr>
                <a:spLocks noChangeArrowheads="1"/>
              </p:cNvSpPr>
              <p:nvPr/>
            </p:nvSpPr>
            <p:spPr bwMode="auto">
              <a:xfrm>
                <a:off x="1232" y="3792"/>
                <a:ext cx="35" cy="3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51" name="Freeform 81"/>
              <p:cNvSpPr>
                <a:spLocks/>
              </p:cNvSpPr>
              <p:nvPr/>
            </p:nvSpPr>
            <p:spPr bwMode="auto">
              <a:xfrm>
                <a:off x="1391" y="3847"/>
                <a:ext cx="176" cy="277"/>
              </a:xfrm>
              <a:custGeom>
                <a:avLst/>
                <a:gdLst>
                  <a:gd name="T0" fmla="*/ 9 w 176"/>
                  <a:gd name="T1" fmla="*/ 109 h 277"/>
                  <a:gd name="T2" fmla="*/ 176 w 176"/>
                  <a:gd name="T3" fmla="*/ 277 h 277"/>
                  <a:gd name="T4" fmla="*/ 176 w 176"/>
                  <a:gd name="T5" fmla="*/ 0 h 277"/>
                  <a:gd name="T6" fmla="*/ 0 w 176"/>
                  <a:gd name="T7" fmla="*/ 56 h 277"/>
                  <a:gd name="T8" fmla="*/ 9 w 176"/>
                  <a:gd name="T9" fmla="*/ 109 h 277"/>
                </a:gdLst>
                <a:ahLst/>
                <a:cxnLst>
                  <a:cxn ang="0">
                    <a:pos x="T0" y="T1"/>
                  </a:cxn>
                  <a:cxn ang="0">
                    <a:pos x="T2" y="T3"/>
                  </a:cxn>
                  <a:cxn ang="0">
                    <a:pos x="T4" y="T5"/>
                  </a:cxn>
                  <a:cxn ang="0">
                    <a:pos x="T6" y="T7"/>
                  </a:cxn>
                  <a:cxn ang="0">
                    <a:pos x="T8" y="T9"/>
                  </a:cxn>
                </a:cxnLst>
                <a:rect l="0" t="0" r="r" b="b"/>
                <a:pathLst>
                  <a:path w="176" h="277">
                    <a:moveTo>
                      <a:pt x="9" y="109"/>
                    </a:moveTo>
                    <a:lnTo>
                      <a:pt x="176" y="277"/>
                    </a:lnTo>
                    <a:lnTo>
                      <a:pt x="176" y="0"/>
                    </a:lnTo>
                    <a:lnTo>
                      <a:pt x="0" y="56"/>
                    </a:lnTo>
                    <a:lnTo>
                      <a:pt x="9" y="1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52" name="Freeform 82"/>
              <p:cNvSpPr>
                <a:spLocks/>
              </p:cNvSpPr>
              <p:nvPr/>
            </p:nvSpPr>
            <p:spPr bwMode="auto">
              <a:xfrm>
                <a:off x="1362" y="2944"/>
                <a:ext cx="83" cy="64"/>
              </a:xfrm>
              <a:custGeom>
                <a:avLst/>
                <a:gdLst>
                  <a:gd name="T0" fmla="*/ 64 w 83"/>
                  <a:gd name="T1" fmla="*/ 0 h 64"/>
                  <a:gd name="T2" fmla="*/ 0 w 83"/>
                  <a:gd name="T3" fmla="*/ 64 h 64"/>
                  <a:gd name="T4" fmla="*/ 83 w 83"/>
                  <a:gd name="T5" fmla="*/ 64 h 64"/>
                  <a:gd name="T6" fmla="*/ 64 w 83"/>
                  <a:gd name="T7" fmla="*/ 0 h 64"/>
                </a:gdLst>
                <a:ahLst/>
                <a:cxnLst>
                  <a:cxn ang="0">
                    <a:pos x="T0" y="T1"/>
                  </a:cxn>
                  <a:cxn ang="0">
                    <a:pos x="T2" y="T3"/>
                  </a:cxn>
                  <a:cxn ang="0">
                    <a:pos x="T4" y="T5"/>
                  </a:cxn>
                  <a:cxn ang="0">
                    <a:pos x="T6" y="T7"/>
                  </a:cxn>
                </a:cxnLst>
                <a:rect l="0" t="0" r="r" b="b"/>
                <a:pathLst>
                  <a:path w="83" h="64">
                    <a:moveTo>
                      <a:pt x="64" y="0"/>
                    </a:moveTo>
                    <a:lnTo>
                      <a:pt x="0" y="64"/>
                    </a:lnTo>
                    <a:lnTo>
                      <a:pt x="83" y="64"/>
                    </a:lnTo>
                    <a:lnTo>
                      <a:pt x="6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53" name="Rectangle 83"/>
              <p:cNvSpPr>
                <a:spLocks noChangeArrowheads="1"/>
              </p:cNvSpPr>
              <p:nvPr/>
            </p:nvSpPr>
            <p:spPr bwMode="auto">
              <a:xfrm>
                <a:off x="1336" y="2844"/>
                <a:ext cx="264" cy="197"/>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54" name="Freeform 84"/>
              <p:cNvSpPr>
                <a:spLocks/>
              </p:cNvSpPr>
              <p:nvPr/>
            </p:nvSpPr>
            <p:spPr bwMode="auto">
              <a:xfrm>
                <a:off x="1381" y="2981"/>
                <a:ext cx="131" cy="105"/>
              </a:xfrm>
              <a:custGeom>
                <a:avLst/>
                <a:gdLst>
                  <a:gd name="T0" fmla="*/ 102 w 131"/>
                  <a:gd name="T1" fmla="*/ 0 h 105"/>
                  <a:gd name="T2" fmla="*/ 0 w 131"/>
                  <a:gd name="T3" fmla="*/ 105 h 105"/>
                  <a:gd name="T4" fmla="*/ 131 w 131"/>
                  <a:gd name="T5" fmla="*/ 105 h 105"/>
                  <a:gd name="T6" fmla="*/ 102 w 131"/>
                  <a:gd name="T7" fmla="*/ 0 h 105"/>
                </a:gdLst>
                <a:ahLst/>
                <a:cxnLst>
                  <a:cxn ang="0">
                    <a:pos x="T0" y="T1"/>
                  </a:cxn>
                  <a:cxn ang="0">
                    <a:pos x="T2" y="T3"/>
                  </a:cxn>
                  <a:cxn ang="0">
                    <a:pos x="T4" y="T5"/>
                  </a:cxn>
                  <a:cxn ang="0">
                    <a:pos x="T6" y="T7"/>
                  </a:cxn>
                </a:cxnLst>
                <a:rect l="0" t="0" r="r" b="b"/>
                <a:pathLst>
                  <a:path w="131" h="105">
                    <a:moveTo>
                      <a:pt x="102" y="0"/>
                    </a:moveTo>
                    <a:lnTo>
                      <a:pt x="0" y="105"/>
                    </a:lnTo>
                    <a:lnTo>
                      <a:pt x="131" y="105"/>
                    </a:lnTo>
                    <a:lnTo>
                      <a:pt x="102"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55" name="Freeform 85"/>
              <p:cNvSpPr>
                <a:spLocks/>
              </p:cNvSpPr>
              <p:nvPr/>
            </p:nvSpPr>
            <p:spPr bwMode="auto">
              <a:xfrm>
                <a:off x="1403" y="3128"/>
                <a:ext cx="308" cy="349"/>
              </a:xfrm>
              <a:custGeom>
                <a:avLst/>
                <a:gdLst>
                  <a:gd name="T0" fmla="*/ 308 w 308"/>
                  <a:gd name="T1" fmla="*/ 0 h 349"/>
                  <a:gd name="T2" fmla="*/ 0 w 308"/>
                  <a:gd name="T3" fmla="*/ 0 h 349"/>
                  <a:gd name="T4" fmla="*/ 308 w 308"/>
                  <a:gd name="T5" fmla="*/ 349 h 349"/>
                  <a:gd name="T6" fmla="*/ 308 w 308"/>
                  <a:gd name="T7" fmla="*/ 0 h 349"/>
                </a:gdLst>
                <a:ahLst/>
                <a:cxnLst>
                  <a:cxn ang="0">
                    <a:pos x="T0" y="T1"/>
                  </a:cxn>
                  <a:cxn ang="0">
                    <a:pos x="T2" y="T3"/>
                  </a:cxn>
                  <a:cxn ang="0">
                    <a:pos x="T4" y="T5"/>
                  </a:cxn>
                  <a:cxn ang="0">
                    <a:pos x="T6" y="T7"/>
                  </a:cxn>
                </a:cxnLst>
                <a:rect l="0" t="0" r="r" b="b"/>
                <a:pathLst>
                  <a:path w="308" h="349">
                    <a:moveTo>
                      <a:pt x="308" y="0"/>
                    </a:moveTo>
                    <a:lnTo>
                      <a:pt x="0" y="0"/>
                    </a:lnTo>
                    <a:lnTo>
                      <a:pt x="308" y="349"/>
                    </a:lnTo>
                    <a:lnTo>
                      <a:pt x="308"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56" name="Freeform 86"/>
              <p:cNvSpPr>
                <a:spLocks/>
              </p:cNvSpPr>
              <p:nvPr/>
            </p:nvSpPr>
            <p:spPr bwMode="auto">
              <a:xfrm>
                <a:off x="1469" y="2282"/>
                <a:ext cx="328" cy="633"/>
              </a:xfrm>
              <a:custGeom>
                <a:avLst/>
                <a:gdLst>
                  <a:gd name="T0" fmla="*/ 0 w 138"/>
                  <a:gd name="T1" fmla="*/ 69 h 267"/>
                  <a:gd name="T2" fmla="*/ 69 w 138"/>
                  <a:gd name="T3" fmla="*/ 0 h 267"/>
                  <a:gd name="T4" fmla="*/ 69 w 138"/>
                  <a:gd name="T5" fmla="*/ 0 h 267"/>
                  <a:gd name="T6" fmla="*/ 138 w 138"/>
                  <a:gd name="T7" fmla="*/ 69 h 267"/>
                  <a:gd name="T8" fmla="*/ 138 w 138"/>
                  <a:gd name="T9" fmla="*/ 198 h 267"/>
                  <a:gd name="T10" fmla="*/ 69 w 138"/>
                  <a:gd name="T11" fmla="*/ 267 h 267"/>
                  <a:gd name="T12" fmla="*/ 69 w 138"/>
                  <a:gd name="T13" fmla="*/ 267 h 267"/>
                  <a:gd name="T14" fmla="*/ 0 w 138"/>
                  <a:gd name="T15" fmla="*/ 198 h 267"/>
                  <a:gd name="T16" fmla="*/ 0 w 138"/>
                  <a:gd name="T17" fmla="*/ 69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267">
                    <a:moveTo>
                      <a:pt x="0" y="69"/>
                    </a:moveTo>
                    <a:cubicBezTo>
                      <a:pt x="0" y="31"/>
                      <a:pt x="31" y="0"/>
                      <a:pt x="69" y="0"/>
                    </a:cubicBezTo>
                    <a:cubicBezTo>
                      <a:pt x="69" y="0"/>
                      <a:pt x="69" y="0"/>
                      <a:pt x="69" y="0"/>
                    </a:cubicBezTo>
                    <a:cubicBezTo>
                      <a:pt x="107" y="0"/>
                      <a:pt x="138" y="31"/>
                      <a:pt x="138" y="69"/>
                    </a:cubicBezTo>
                    <a:cubicBezTo>
                      <a:pt x="138" y="198"/>
                      <a:pt x="138" y="198"/>
                      <a:pt x="138" y="198"/>
                    </a:cubicBezTo>
                    <a:cubicBezTo>
                      <a:pt x="138" y="236"/>
                      <a:pt x="107" y="267"/>
                      <a:pt x="69" y="267"/>
                    </a:cubicBezTo>
                    <a:cubicBezTo>
                      <a:pt x="69" y="267"/>
                      <a:pt x="69" y="267"/>
                      <a:pt x="69" y="267"/>
                    </a:cubicBezTo>
                    <a:cubicBezTo>
                      <a:pt x="31" y="267"/>
                      <a:pt x="0" y="236"/>
                      <a:pt x="0" y="198"/>
                    </a:cubicBezTo>
                    <a:lnTo>
                      <a:pt x="0" y="69"/>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57" name="Freeform 87"/>
              <p:cNvSpPr>
                <a:spLocks/>
              </p:cNvSpPr>
              <p:nvPr/>
            </p:nvSpPr>
            <p:spPr bwMode="auto">
              <a:xfrm>
                <a:off x="1455" y="2107"/>
                <a:ext cx="342" cy="531"/>
              </a:xfrm>
              <a:custGeom>
                <a:avLst/>
                <a:gdLst>
                  <a:gd name="T0" fmla="*/ 144 w 144"/>
                  <a:gd name="T1" fmla="*/ 206 h 224"/>
                  <a:gd name="T2" fmla="*/ 144 w 144"/>
                  <a:gd name="T3" fmla="*/ 0 h 224"/>
                  <a:gd name="T4" fmla="*/ 0 w 144"/>
                  <a:gd name="T5" fmla="*/ 144 h 224"/>
                  <a:gd name="T6" fmla="*/ 144 w 144"/>
                  <a:gd name="T7" fmla="*/ 206 h 224"/>
                </a:gdLst>
                <a:ahLst/>
                <a:cxnLst>
                  <a:cxn ang="0">
                    <a:pos x="T0" y="T1"/>
                  </a:cxn>
                  <a:cxn ang="0">
                    <a:pos x="T2" y="T3"/>
                  </a:cxn>
                  <a:cxn ang="0">
                    <a:pos x="T4" y="T5"/>
                  </a:cxn>
                  <a:cxn ang="0">
                    <a:pos x="T6" y="T7"/>
                  </a:cxn>
                </a:cxnLst>
                <a:rect l="0" t="0" r="r" b="b"/>
                <a:pathLst>
                  <a:path w="144" h="224">
                    <a:moveTo>
                      <a:pt x="144" y="206"/>
                    </a:moveTo>
                    <a:cubicBezTo>
                      <a:pt x="144" y="0"/>
                      <a:pt x="144" y="0"/>
                      <a:pt x="144" y="0"/>
                    </a:cubicBezTo>
                    <a:cubicBezTo>
                      <a:pt x="64" y="0"/>
                      <a:pt x="0" y="65"/>
                      <a:pt x="0" y="144"/>
                    </a:cubicBezTo>
                    <a:cubicBezTo>
                      <a:pt x="0" y="224"/>
                      <a:pt x="64" y="206"/>
                      <a:pt x="144" y="20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58" name="Freeform 88"/>
              <p:cNvSpPr>
                <a:spLocks/>
              </p:cNvSpPr>
              <p:nvPr/>
            </p:nvSpPr>
            <p:spPr bwMode="auto">
              <a:xfrm>
                <a:off x="1719" y="1988"/>
                <a:ext cx="78" cy="218"/>
              </a:xfrm>
              <a:custGeom>
                <a:avLst/>
                <a:gdLst>
                  <a:gd name="T0" fmla="*/ 16 w 33"/>
                  <a:gd name="T1" fmla="*/ 92 h 92"/>
                  <a:gd name="T2" fmla="*/ 0 w 33"/>
                  <a:gd name="T3" fmla="*/ 76 h 92"/>
                  <a:gd name="T4" fmla="*/ 0 w 33"/>
                  <a:gd name="T5" fmla="*/ 17 h 92"/>
                  <a:gd name="T6" fmla="*/ 16 w 33"/>
                  <a:gd name="T7" fmla="*/ 0 h 92"/>
                  <a:gd name="T8" fmla="*/ 16 w 33"/>
                  <a:gd name="T9" fmla="*/ 0 h 92"/>
                  <a:gd name="T10" fmla="*/ 33 w 33"/>
                  <a:gd name="T11" fmla="*/ 17 h 92"/>
                  <a:gd name="T12" fmla="*/ 33 w 33"/>
                  <a:gd name="T13" fmla="*/ 76 h 92"/>
                  <a:gd name="T14" fmla="*/ 16 w 33"/>
                  <a:gd name="T15" fmla="*/ 92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92">
                    <a:moveTo>
                      <a:pt x="16" y="92"/>
                    </a:moveTo>
                    <a:cubicBezTo>
                      <a:pt x="7" y="92"/>
                      <a:pt x="0" y="85"/>
                      <a:pt x="0" y="76"/>
                    </a:cubicBezTo>
                    <a:cubicBezTo>
                      <a:pt x="0" y="17"/>
                      <a:pt x="0" y="17"/>
                      <a:pt x="0" y="17"/>
                    </a:cubicBezTo>
                    <a:cubicBezTo>
                      <a:pt x="0" y="8"/>
                      <a:pt x="7" y="0"/>
                      <a:pt x="16" y="0"/>
                    </a:cubicBezTo>
                    <a:cubicBezTo>
                      <a:pt x="16" y="0"/>
                      <a:pt x="16" y="0"/>
                      <a:pt x="16" y="0"/>
                    </a:cubicBezTo>
                    <a:cubicBezTo>
                      <a:pt x="25" y="0"/>
                      <a:pt x="33" y="8"/>
                      <a:pt x="33" y="17"/>
                    </a:cubicBezTo>
                    <a:cubicBezTo>
                      <a:pt x="33" y="76"/>
                      <a:pt x="33" y="76"/>
                      <a:pt x="33" y="76"/>
                    </a:cubicBezTo>
                    <a:cubicBezTo>
                      <a:pt x="33" y="85"/>
                      <a:pt x="25" y="92"/>
                      <a:pt x="16" y="9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59" name="Freeform 89"/>
              <p:cNvSpPr>
                <a:spLocks/>
              </p:cNvSpPr>
              <p:nvPr/>
            </p:nvSpPr>
            <p:spPr bwMode="auto">
              <a:xfrm>
                <a:off x="1586" y="1996"/>
                <a:ext cx="185" cy="182"/>
              </a:xfrm>
              <a:custGeom>
                <a:avLst/>
                <a:gdLst>
                  <a:gd name="T0" fmla="*/ 6 w 78"/>
                  <a:gd name="T1" fmla="*/ 6 h 77"/>
                  <a:gd name="T2" fmla="*/ 30 w 78"/>
                  <a:gd name="T3" fmla="*/ 6 h 77"/>
                  <a:gd name="T4" fmla="*/ 71 w 78"/>
                  <a:gd name="T5" fmla="*/ 48 h 77"/>
                  <a:gd name="T6" fmla="*/ 71 w 78"/>
                  <a:gd name="T7" fmla="*/ 71 h 77"/>
                  <a:gd name="T8" fmla="*/ 71 w 78"/>
                  <a:gd name="T9" fmla="*/ 71 h 77"/>
                  <a:gd name="T10" fmla="*/ 48 w 78"/>
                  <a:gd name="T11" fmla="*/ 71 h 77"/>
                  <a:gd name="T12" fmla="*/ 6 w 78"/>
                  <a:gd name="T13" fmla="*/ 29 h 77"/>
                  <a:gd name="T14" fmla="*/ 6 w 78"/>
                  <a:gd name="T15" fmla="*/ 6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6" y="6"/>
                    </a:moveTo>
                    <a:cubicBezTo>
                      <a:pt x="13" y="0"/>
                      <a:pt x="23" y="0"/>
                      <a:pt x="30" y="6"/>
                    </a:cubicBezTo>
                    <a:cubicBezTo>
                      <a:pt x="71" y="48"/>
                      <a:pt x="71" y="48"/>
                      <a:pt x="71" y="48"/>
                    </a:cubicBezTo>
                    <a:cubicBezTo>
                      <a:pt x="78" y="54"/>
                      <a:pt x="78" y="65"/>
                      <a:pt x="71" y="71"/>
                    </a:cubicBezTo>
                    <a:cubicBezTo>
                      <a:pt x="71" y="71"/>
                      <a:pt x="71" y="71"/>
                      <a:pt x="71" y="71"/>
                    </a:cubicBezTo>
                    <a:cubicBezTo>
                      <a:pt x="65" y="77"/>
                      <a:pt x="55" y="77"/>
                      <a:pt x="48" y="71"/>
                    </a:cubicBezTo>
                    <a:cubicBezTo>
                      <a:pt x="6" y="29"/>
                      <a:pt x="6" y="29"/>
                      <a:pt x="6" y="29"/>
                    </a:cubicBezTo>
                    <a:cubicBezTo>
                      <a:pt x="0" y="23"/>
                      <a:pt x="0" y="12"/>
                      <a:pt x="6" y="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60" name="Freeform 90"/>
              <p:cNvSpPr>
                <a:spLocks/>
              </p:cNvSpPr>
              <p:nvPr/>
            </p:nvSpPr>
            <p:spPr bwMode="auto">
              <a:xfrm>
                <a:off x="1510" y="2050"/>
                <a:ext cx="182" cy="183"/>
              </a:xfrm>
              <a:custGeom>
                <a:avLst/>
                <a:gdLst>
                  <a:gd name="T0" fmla="*/ 6 w 77"/>
                  <a:gd name="T1" fmla="*/ 6 h 77"/>
                  <a:gd name="T2" fmla="*/ 29 w 77"/>
                  <a:gd name="T3" fmla="*/ 6 h 77"/>
                  <a:gd name="T4" fmla="*/ 71 w 77"/>
                  <a:gd name="T5" fmla="*/ 48 h 77"/>
                  <a:gd name="T6" fmla="*/ 71 w 77"/>
                  <a:gd name="T7" fmla="*/ 71 h 77"/>
                  <a:gd name="T8" fmla="*/ 71 w 77"/>
                  <a:gd name="T9" fmla="*/ 71 h 77"/>
                  <a:gd name="T10" fmla="*/ 48 w 77"/>
                  <a:gd name="T11" fmla="*/ 71 h 77"/>
                  <a:gd name="T12" fmla="*/ 6 w 77"/>
                  <a:gd name="T13" fmla="*/ 29 h 77"/>
                  <a:gd name="T14" fmla="*/ 6 w 77"/>
                  <a:gd name="T15" fmla="*/ 6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7">
                    <a:moveTo>
                      <a:pt x="6" y="6"/>
                    </a:moveTo>
                    <a:cubicBezTo>
                      <a:pt x="12" y="0"/>
                      <a:pt x="23" y="0"/>
                      <a:pt x="29" y="6"/>
                    </a:cubicBezTo>
                    <a:cubicBezTo>
                      <a:pt x="71" y="48"/>
                      <a:pt x="71" y="48"/>
                      <a:pt x="71" y="48"/>
                    </a:cubicBezTo>
                    <a:cubicBezTo>
                      <a:pt x="77" y="54"/>
                      <a:pt x="77" y="64"/>
                      <a:pt x="71" y="71"/>
                    </a:cubicBezTo>
                    <a:cubicBezTo>
                      <a:pt x="71" y="71"/>
                      <a:pt x="71" y="71"/>
                      <a:pt x="71" y="71"/>
                    </a:cubicBezTo>
                    <a:cubicBezTo>
                      <a:pt x="65" y="77"/>
                      <a:pt x="54" y="77"/>
                      <a:pt x="48" y="71"/>
                    </a:cubicBezTo>
                    <a:cubicBezTo>
                      <a:pt x="6" y="29"/>
                      <a:pt x="6" y="29"/>
                      <a:pt x="6" y="29"/>
                    </a:cubicBezTo>
                    <a:cubicBezTo>
                      <a:pt x="0" y="23"/>
                      <a:pt x="0" y="12"/>
                      <a:pt x="6" y="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61" name="Freeform 91"/>
              <p:cNvSpPr>
                <a:spLocks/>
              </p:cNvSpPr>
              <p:nvPr/>
            </p:nvSpPr>
            <p:spPr bwMode="auto">
              <a:xfrm>
                <a:off x="1474" y="2143"/>
                <a:ext cx="185" cy="182"/>
              </a:xfrm>
              <a:custGeom>
                <a:avLst/>
                <a:gdLst>
                  <a:gd name="T0" fmla="*/ 6 w 78"/>
                  <a:gd name="T1" fmla="*/ 6 h 77"/>
                  <a:gd name="T2" fmla="*/ 30 w 78"/>
                  <a:gd name="T3" fmla="*/ 6 h 77"/>
                  <a:gd name="T4" fmla="*/ 71 w 78"/>
                  <a:gd name="T5" fmla="*/ 48 h 77"/>
                  <a:gd name="T6" fmla="*/ 71 w 78"/>
                  <a:gd name="T7" fmla="*/ 71 h 77"/>
                  <a:gd name="T8" fmla="*/ 71 w 78"/>
                  <a:gd name="T9" fmla="*/ 71 h 77"/>
                  <a:gd name="T10" fmla="*/ 48 w 78"/>
                  <a:gd name="T11" fmla="*/ 71 h 77"/>
                  <a:gd name="T12" fmla="*/ 6 w 78"/>
                  <a:gd name="T13" fmla="*/ 29 h 77"/>
                  <a:gd name="T14" fmla="*/ 6 w 78"/>
                  <a:gd name="T15" fmla="*/ 6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6" y="6"/>
                    </a:moveTo>
                    <a:cubicBezTo>
                      <a:pt x="13" y="0"/>
                      <a:pt x="23" y="0"/>
                      <a:pt x="30" y="6"/>
                    </a:cubicBezTo>
                    <a:cubicBezTo>
                      <a:pt x="71" y="48"/>
                      <a:pt x="71" y="48"/>
                      <a:pt x="71" y="48"/>
                    </a:cubicBezTo>
                    <a:cubicBezTo>
                      <a:pt x="78" y="54"/>
                      <a:pt x="78" y="65"/>
                      <a:pt x="71" y="71"/>
                    </a:cubicBezTo>
                    <a:cubicBezTo>
                      <a:pt x="71" y="71"/>
                      <a:pt x="71" y="71"/>
                      <a:pt x="71" y="71"/>
                    </a:cubicBezTo>
                    <a:cubicBezTo>
                      <a:pt x="65" y="77"/>
                      <a:pt x="55" y="77"/>
                      <a:pt x="48" y="71"/>
                    </a:cubicBezTo>
                    <a:cubicBezTo>
                      <a:pt x="6" y="29"/>
                      <a:pt x="6" y="29"/>
                      <a:pt x="6" y="29"/>
                    </a:cubicBezTo>
                    <a:cubicBezTo>
                      <a:pt x="0" y="23"/>
                      <a:pt x="0" y="13"/>
                      <a:pt x="6" y="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62" name="Rectangle 92"/>
              <p:cNvSpPr>
                <a:spLocks noChangeArrowheads="1"/>
              </p:cNvSpPr>
              <p:nvPr/>
            </p:nvSpPr>
            <p:spPr bwMode="auto">
              <a:xfrm>
                <a:off x="1434" y="2358"/>
                <a:ext cx="399" cy="18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63" name="Freeform 93"/>
              <p:cNvSpPr>
                <a:spLocks/>
              </p:cNvSpPr>
              <p:nvPr/>
            </p:nvSpPr>
            <p:spPr bwMode="auto">
              <a:xfrm>
                <a:off x="1469" y="2548"/>
                <a:ext cx="328" cy="630"/>
              </a:xfrm>
              <a:custGeom>
                <a:avLst/>
                <a:gdLst>
                  <a:gd name="T0" fmla="*/ 0 w 138"/>
                  <a:gd name="T1" fmla="*/ 68 h 266"/>
                  <a:gd name="T2" fmla="*/ 69 w 138"/>
                  <a:gd name="T3" fmla="*/ 0 h 266"/>
                  <a:gd name="T4" fmla="*/ 69 w 138"/>
                  <a:gd name="T5" fmla="*/ 0 h 266"/>
                  <a:gd name="T6" fmla="*/ 138 w 138"/>
                  <a:gd name="T7" fmla="*/ 68 h 266"/>
                  <a:gd name="T8" fmla="*/ 138 w 138"/>
                  <a:gd name="T9" fmla="*/ 197 h 266"/>
                  <a:gd name="T10" fmla="*/ 69 w 138"/>
                  <a:gd name="T11" fmla="*/ 266 h 266"/>
                  <a:gd name="T12" fmla="*/ 69 w 138"/>
                  <a:gd name="T13" fmla="*/ 266 h 266"/>
                  <a:gd name="T14" fmla="*/ 0 w 138"/>
                  <a:gd name="T15" fmla="*/ 197 h 266"/>
                  <a:gd name="T16" fmla="*/ 0 w 138"/>
                  <a:gd name="T17" fmla="*/ 68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266">
                    <a:moveTo>
                      <a:pt x="0" y="68"/>
                    </a:moveTo>
                    <a:cubicBezTo>
                      <a:pt x="0" y="30"/>
                      <a:pt x="31" y="0"/>
                      <a:pt x="69" y="0"/>
                    </a:cubicBezTo>
                    <a:cubicBezTo>
                      <a:pt x="69" y="0"/>
                      <a:pt x="69" y="0"/>
                      <a:pt x="69" y="0"/>
                    </a:cubicBezTo>
                    <a:cubicBezTo>
                      <a:pt x="107" y="0"/>
                      <a:pt x="138" y="30"/>
                      <a:pt x="138" y="68"/>
                    </a:cubicBezTo>
                    <a:cubicBezTo>
                      <a:pt x="138" y="197"/>
                      <a:pt x="138" y="197"/>
                      <a:pt x="138" y="197"/>
                    </a:cubicBezTo>
                    <a:cubicBezTo>
                      <a:pt x="138" y="235"/>
                      <a:pt x="107" y="266"/>
                      <a:pt x="69" y="266"/>
                    </a:cubicBezTo>
                    <a:cubicBezTo>
                      <a:pt x="69" y="266"/>
                      <a:pt x="69" y="266"/>
                      <a:pt x="69" y="266"/>
                    </a:cubicBezTo>
                    <a:cubicBezTo>
                      <a:pt x="31" y="266"/>
                      <a:pt x="0" y="235"/>
                      <a:pt x="0" y="197"/>
                    </a:cubicBezTo>
                    <a:lnTo>
                      <a:pt x="0" y="6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64" name="Freeform 94"/>
              <p:cNvSpPr>
                <a:spLocks/>
              </p:cNvSpPr>
              <p:nvPr/>
            </p:nvSpPr>
            <p:spPr bwMode="auto">
              <a:xfrm>
                <a:off x="1673" y="2851"/>
                <a:ext cx="65" cy="102"/>
              </a:xfrm>
              <a:custGeom>
                <a:avLst/>
                <a:gdLst>
                  <a:gd name="T0" fmla="*/ 0 w 27"/>
                  <a:gd name="T1" fmla="*/ 13 h 43"/>
                  <a:gd name="T2" fmla="*/ 13 w 27"/>
                  <a:gd name="T3" fmla="*/ 0 h 43"/>
                  <a:gd name="T4" fmla="*/ 13 w 27"/>
                  <a:gd name="T5" fmla="*/ 0 h 43"/>
                  <a:gd name="T6" fmla="*/ 27 w 27"/>
                  <a:gd name="T7" fmla="*/ 13 h 43"/>
                  <a:gd name="T8" fmla="*/ 27 w 27"/>
                  <a:gd name="T9" fmla="*/ 29 h 43"/>
                  <a:gd name="T10" fmla="*/ 13 w 27"/>
                  <a:gd name="T11" fmla="*/ 43 h 43"/>
                  <a:gd name="T12" fmla="*/ 13 w 27"/>
                  <a:gd name="T13" fmla="*/ 43 h 43"/>
                  <a:gd name="T14" fmla="*/ 0 w 27"/>
                  <a:gd name="T15" fmla="*/ 29 h 43"/>
                  <a:gd name="T16" fmla="*/ 0 w 27"/>
                  <a:gd name="T17" fmla="*/ 1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43">
                    <a:moveTo>
                      <a:pt x="0" y="13"/>
                    </a:moveTo>
                    <a:cubicBezTo>
                      <a:pt x="0" y="6"/>
                      <a:pt x="6" y="0"/>
                      <a:pt x="13" y="0"/>
                    </a:cubicBezTo>
                    <a:cubicBezTo>
                      <a:pt x="13" y="0"/>
                      <a:pt x="13" y="0"/>
                      <a:pt x="13" y="0"/>
                    </a:cubicBezTo>
                    <a:cubicBezTo>
                      <a:pt x="21" y="0"/>
                      <a:pt x="27" y="6"/>
                      <a:pt x="27" y="13"/>
                    </a:cubicBezTo>
                    <a:cubicBezTo>
                      <a:pt x="27" y="29"/>
                      <a:pt x="27" y="29"/>
                      <a:pt x="27" y="29"/>
                    </a:cubicBezTo>
                    <a:cubicBezTo>
                      <a:pt x="27" y="37"/>
                      <a:pt x="21" y="43"/>
                      <a:pt x="13" y="43"/>
                    </a:cubicBezTo>
                    <a:cubicBezTo>
                      <a:pt x="13" y="43"/>
                      <a:pt x="13" y="43"/>
                      <a:pt x="13" y="43"/>
                    </a:cubicBezTo>
                    <a:cubicBezTo>
                      <a:pt x="6" y="43"/>
                      <a:pt x="0" y="37"/>
                      <a:pt x="0" y="29"/>
                    </a:cubicBezTo>
                    <a:lnTo>
                      <a:pt x="0" y="13"/>
                    </a:lnTo>
                    <a:close/>
                  </a:path>
                </a:pathLst>
              </a:custGeom>
              <a:noFill/>
              <a:ln w="55563" cap="flat">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65" name="Freeform 95"/>
              <p:cNvSpPr>
                <a:spLocks/>
              </p:cNvSpPr>
              <p:nvPr/>
            </p:nvSpPr>
            <p:spPr bwMode="auto">
              <a:xfrm>
                <a:off x="1673" y="2690"/>
                <a:ext cx="65" cy="104"/>
              </a:xfrm>
              <a:custGeom>
                <a:avLst/>
                <a:gdLst>
                  <a:gd name="T0" fmla="*/ 0 w 27"/>
                  <a:gd name="T1" fmla="*/ 14 h 44"/>
                  <a:gd name="T2" fmla="*/ 13 w 27"/>
                  <a:gd name="T3" fmla="*/ 0 h 44"/>
                  <a:gd name="T4" fmla="*/ 13 w 27"/>
                  <a:gd name="T5" fmla="*/ 0 h 44"/>
                  <a:gd name="T6" fmla="*/ 27 w 27"/>
                  <a:gd name="T7" fmla="*/ 14 h 44"/>
                  <a:gd name="T8" fmla="*/ 27 w 27"/>
                  <a:gd name="T9" fmla="*/ 30 h 44"/>
                  <a:gd name="T10" fmla="*/ 13 w 27"/>
                  <a:gd name="T11" fmla="*/ 44 h 44"/>
                  <a:gd name="T12" fmla="*/ 13 w 27"/>
                  <a:gd name="T13" fmla="*/ 44 h 44"/>
                  <a:gd name="T14" fmla="*/ 0 w 27"/>
                  <a:gd name="T15" fmla="*/ 30 h 44"/>
                  <a:gd name="T16" fmla="*/ 0 w 27"/>
                  <a:gd name="T17" fmla="*/ 1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44">
                    <a:moveTo>
                      <a:pt x="0" y="14"/>
                    </a:moveTo>
                    <a:cubicBezTo>
                      <a:pt x="0" y="6"/>
                      <a:pt x="6" y="0"/>
                      <a:pt x="13" y="0"/>
                    </a:cubicBezTo>
                    <a:cubicBezTo>
                      <a:pt x="13" y="0"/>
                      <a:pt x="13" y="0"/>
                      <a:pt x="13" y="0"/>
                    </a:cubicBezTo>
                    <a:cubicBezTo>
                      <a:pt x="21" y="0"/>
                      <a:pt x="27" y="6"/>
                      <a:pt x="27" y="14"/>
                    </a:cubicBezTo>
                    <a:cubicBezTo>
                      <a:pt x="27" y="30"/>
                      <a:pt x="27" y="30"/>
                      <a:pt x="27" y="30"/>
                    </a:cubicBezTo>
                    <a:cubicBezTo>
                      <a:pt x="27" y="38"/>
                      <a:pt x="21" y="44"/>
                      <a:pt x="13" y="44"/>
                    </a:cubicBezTo>
                    <a:cubicBezTo>
                      <a:pt x="13" y="44"/>
                      <a:pt x="13" y="44"/>
                      <a:pt x="13" y="44"/>
                    </a:cubicBezTo>
                    <a:cubicBezTo>
                      <a:pt x="6" y="44"/>
                      <a:pt x="0" y="38"/>
                      <a:pt x="0" y="30"/>
                    </a:cubicBezTo>
                    <a:lnTo>
                      <a:pt x="0" y="14"/>
                    </a:lnTo>
                    <a:close/>
                  </a:path>
                </a:pathLst>
              </a:custGeom>
              <a:noFill/>
              <a:ln w="55563" cap="flat">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66" name="Line 96"/>
              <p:cNvSpPr>
                <a:spLocks noChangeShapeType="1"/>
              </p:cNvSpPr>
              <p:nvPr/>
            </p:nvSpPr>
            <p:spPr bwMode="auto">
              <a:xfrm flipV="1">
                <a:off x="1704" y="2775"/>
                <a:ext cx="0" cy="95"/>
              </a:xfrm>
              <a:prstGeom prst="line">
                <a:avLst/>
              </a:prstGeom>
              <a:noFill/>
              <a:ln w="55563"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67" name="Freeform 97"/>
              <p:cNvSpPr>
                <a:spLocks/>
              </p:cNvSpPr>
              <p:nvPr/>
            </p:nvSpPr>
            <p:spPr bwMode="auto">
              <a:xfrm>
                <a:off x="1673" y="2531"/>
                <a:ext cx="65" cy="102"/>
              </a:xfrm>
              <a:custGeom>
                <a:avLst/>
                <a:gdLst>
                  <a:gd name="T0" fmla="*/ 0 w 27"/>
                  <a:gd name="T1" fmla="*/ 14 h 43"/>
                  <a:gd name="T2" fmla="*/ 13 w 27"/>
                  <a:gd name="T3" fmla="*/ 0 h 43"/>
                  <a:gd name="T4" fmla="*/ 13 w 27"/>
                  <a:gd name="T5" fmla="*/ 0 h 43"/>
                  <a:gd name="T6" fmla="*/ 27 w 27"/>
                  <a:gd name="T7" fmla="*/ 14 h 43"/>
                  <a:gd name="T8" fmla="*/ 27 w 27"/>
                  <a:gd name="T9" fmla="*/ 30 h 43"/>
                  <a:gd name="T10" fmla="*/ 13 w 27"/>
                  <a:gd name="T11" fmla="*/ 43 h 43"/>
                  <a:gd name="T12" fmla="*/ 13 w 27"/>
                  <a:gd name="T13" fmla="*/ 43 h 43"/>
                  <a:gd name="T14" fmla="*/ 0 w 27"/>
                  <a:gd name="T15" fmla="*/ 30 h 43"/>
                  <a:gd name="T16" fmla="*/ 0 w 27"/>
                  <a:gd name="T17" fmla="*/ 1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43">
                    <a:moveTo>
                      <a:pt x="0" y="14"/>
                    </a:moveTo>
                    <a:cubicBezTo>
                      <a:pt x="0" y="6"/>
                      <a:pt x="6" y="0"/>
                      <a:pt x="13" y="0"/>
                    </a:cubicBezTo>
                    <a:cubicBezTo>
                      <a:pt x="13" y="0"/>
                      <a:pt x="13" y="0"/>
                      <a:pt x="13" y="0"/>
                    </a:cubicBezTo>
                    <a:cubicBezTo>
                      <a:pt x="21" y="0"/>
                      <a:pt x="27" y="6"/>
                      <a:pt x="27" y="14"/>
                    </a:cubicBezTo>
                    <a:cubicBezTo>
                      <a:pt x="27" y="30"/>
                      <a:pt x="27" y="30"/>
                      <a:pt x="27" y="30"/>
                    </a:cubicBezTo>
                    <a:cubicBezTo>
                      <a:pt x="27" y="37"/>
                      <a:pt x="21" y="43"/>
                      <a:pt x="13" y="43"/>
                    </a:cubicBezTo>
                    <a:cubicBezTo>
                      <a:pt x="13" y="43"/>
                      <a:pt x="13" y="43"/>
                      <a:pt x="13" y="43"/>
                    </a:cubicBezTo>
                    <a:cubicBezTo>
                      <a:pt x="6" y="43"/>
                      <a:pt x="0" y="37"/>
                      <a:pt x="0" y="30"/>
                    </a:cubicBezTo>
                    <a:lnTo>
                      <a:pt x="0" y="14"/>
                    </a:lnTo>
                    <a:close/>
                  </a:path>
                </a:pathLst>
              </a:custGeom>
              <a:noFill/>
              <a:ln w="55563" cap="flat">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68" name="Line 98"/>
              <p:cNvSpPr>
                <a:spLocks noChangeShapeType="1"/>
              </p:cNvSpPr>
              <p:nvPr/>
            </p:nvSpPr>
            <p:spPr bwMode="auto">
              <a:xfrm flipV="1">
                <a:off x="1704" y="2617"/>
                <a:ext cx="0" cy="94"/>
              </a:xfrm>
              <a:prstGeom prst="line">
                <a:avLst/>
              </a:prstGeom>
              <a:noFill/>
              <a:ln w="55563"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69" name="Freeform 99"/>
              <p:cNvSpPr>
                <a:spLocks/>
              </p:cNvSpPr>
              <p:nvPr/>
            </p:nvSpPr>
            <p:spPr bwMode="auto">
              <a:xfrm>
                <a:off x="785" y="2541"/>
                <a:ext cx="551" cy="701"/>
              </a:xfrm>
              <a:custGeom>
                <a:avLst/>
                <a:gdLst>
                  <a:gd name="T0" fmla="*/ 19 w 232"/>
                  <a:gd name="T1" fmla="*/ 104 h 296"/>
                  <a:gd name="T2" fmla="*/ 23 w 232"/>
                  <a:gd name="T3" fmla="*/ 104 h 296"/>
                  <a:gd name="T4" fmla="*/ 127 w 232"/>
                  <a:gd name="T5" fmla="*/ 0 h 296"/>
                  <a:gd name="T6" fmla="*/ 232 w 232"/>
                  <a:gd name="T7" fmla="*/ 105 h 296"/>
                  <a:gd name="T8" fmla="*/ 232 w 232"/>
                  <a:gd name="T9" fmla="*/ 192 h 296"/>
                  <a:gd name="T10" fmla="*/ 127 w 232"/>
                  <a:gd name="T11" fmla="*/ 296 h 296"/>
                  <a:gd name="T12" fmla="*/ 23 w 232"/>
                  <a:gd name="T13" fmla="*/ 192 h 296"/>
                  <a:gd name="T14" fmla="*/ 23 w 232"/>
                  <a:gd name="T15" fmla="*/ 142 h 296"/>
                  <a:gd name="T16" fmla="*/ 19 w 232"/>
                  <a:gd name="T17" fmla="*/ 142 h 296"/>
                  <a:gd name="T18" fmla="*/ 0 w 232"/>
                  <a:gd name="T19" fmla="*/ 123 h 296"/>
                  <a:gd name="T20" fmla="*/ 19 w 232"/>
                  <a:gd name="T21" fmla="*/ 104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2" h="296">
                    <a:moveTo>
                      <a:pt x="19" y="104"/>
                    </a:moveTo>
                    <a:cubicBezTo>
                      <a:pt x="23" y="104"/>
                      <a:pt x="23" y="104"/>
                      <a:pt x="23" y="104"/>
                    </a:cubicBezTo>
                    <a:cubicBezTo>
                      <a:pt x="24" y="47"/>
                      <a:pt x="70" y="0"/>
                      <a:pt x="127" y="0"/>
                    </a:cubicBezTo>
                    <a:cubicBezTo>
                      <a:pt x="185" y="0"/>
                      <a:pt x="232" y="47"/>
                      <a:pt x="232" y="105"/>
                    </a:cubicBezTo>
                    <a:cubicBezTo>
                      <a:pt x="232" y="192"/>
                      <a:pt x="232" y="192"/>
                      <a:pt x="232" y="192"/>
                    </a:cubicBezTo>
                    <a:cubicBezTo>
                      <a:pt x="232" y="249"/>
                      <a:pt x="185" y="296"/>
                      <a:pt x="127" y="296"/>
                    </a:cubicBezTo>
                    <a:cubicBezTo>
                      <a:pt x="70" y="296"/>
                      <a:pt x="23" y="249"/>
                      <a:pt x="23" y="192"/>
                    </a:cubicBezTo>
                    <a:cubicBezTo>
                      <a:pt x="23" y="142"/>
                      <a:pt x="23" y="142"/>
                      <a:pt x="23" y="142"/>
                    </a:cubicBezTo>
                    <a:cubicBezTo>
                      <a:pt x="19" y="142"/>
                      <a:pt x="19" y="142"/>
                      <a:pt x="19" y="142"/>
                    </a:cubicBezTo>
                    <a:cubicBezTo>
                      <a:pt x="9" y="142"/>
                      <a:pt x="0" y="134"/>
                      <a:pt x="0" y="123"/>
                    </a:cubicBezTo>
                    <a:cubicBezTo>
                      <a:pt x="0" y="112"/>
                      <a:pt x="9" y="104"/>
                      <a:pt x="19" y="10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70" name="Oval 100"/>
              <p:cNvSpPr>
                <a:spLocks noChangeArrowheads="1"/>
              </p:cNvSpPr>
              <p:nvPr/>
            </p:nvSpPr>
            <p:spPr bwMode="auto">
              <a:xfrm>
                <a:off x="1008" y="2870"/>
                <a:ext cx="45" cy="4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71" name="Oval 101"/>
              <p:cNvSpPr>
                <a:spLocks noChangeArrowheads="1"/>
              </p:cNvSpPr>
              <p:nvPr/>
            </p:nvSpPr>
            <p:spPr bwMode="auto">
              <a:xfrm>
                <a:off x="856" y="2870"/>
                <a:ext cx="45" cy="4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72" name="Freeform 102"/>
              <p:cNvSpPr>
                <a:spLocks/>
              </p:cNvSpPr>
              <p:nvPr/>
            </p:nvSpPr>
            <p:spPr bwMode="auto">
              <a:xfrm>
                <a:off x="1286" y="2808"/>
                <a:ext cx="98" cy="169"/>
              </a:xfrm>
              <a:custGeom>
                <a:avLst/>
                <a:gdLst>
                  <a:gd name="T0" fmla="*/ 21 w 41"/>
                  <a:gd name="T1" fmla="*/ 71 h 71"/>
                  <a:gd name="T2" fmla="*/ 41 w 41"/>
                  <a:gd name="T3" fmla="*/ 50 h 71"/>
                  <a:gd name="T4" fmla="*/ 41 w 41"/>
                  <a:gd name="T5" fmla="*/ 20 h 71"/>
                  <a:gd name="T6" fmla="*/ 21 w 41"/>
                  <a:gd name="T7" fmla="*/ 0 h 71"/>
                  <a:gd name="T8" fmla="*/ 21 w 41"/>
                  <a:gd name="T9" fmla="*/ 0 h 71"/>
                  <a:gd name="T10" fmla="*/ 0 w 41"/>
                  <a:gd name="T11" fmla="*/ 20 h 71"/>
                  <a:gd name="T12" fmla="*/ 0 w 41"/>
                  <a:gd name="T13" fmla="*/ 50 h 71"/>
                  <a:gd name="T14" fmla="*/ 21 w 41"/>
                  <a:gd name="T15" fmla="*/ 71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71">
                    <a:moveTo>
                      <a:pt x="21" y="71"/>
                    </a:moveTo>
                    <a:cubicBezTo>
                      <a:pt x="32" y="71"/>
                      <a:pt x="41" y="62"/>
                      <a:pt x="41" y="50"/>
                    </a:cubicBezTo>
                    <a:cubicBezTo>
                      <a:pt x="41" y="20"/>
                      <a:pt x="41" y="20"/>
                      <a:pt x="41" y="20"/>
                    </a:cubicBezTo>
                    <a:cubicBezTo>
                      <a:pt x="41" y="9"/>
                      <a:pt x="32" y="0"/>
                      <a:pt x="21" y="0"/>
                    </a:cubicBezTo>
                    <a:cubicBezTo>
                      <a:pt x="21" y="0"/>
                      <a:pt x="21" y="0"/>
                      <a:pt x="21" y="0"/>
                    </a:cubicBezTo>
                    <a:cubicBezTo>
                      <a:pt x="9" y="0"/>
                      <a:pt x="0" y="9"/>
                      <a:pt x="0" y="20"/>
                    </a:cubicBezTo>
                    <a:cubicBezTo>
                      <a:pt x="0" y="50"/>
                      <a:pt x="0" y="50"/>
                      <a:pt x="0" y="50"/>
                    </a:cubicBezTo>
                    <a:cubicBezTo>
                      <a:pt x="0" y="62"/>
                      <a:pt x="9" y="71"/>
                      <a:pt x="21" y="7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73" name="Freeform 103"/>
              <p:cNvSpPr>
                <a:spLocks/>
              </p:cNvSpPr>
              <p:nvPr/>
            </p:nvSpPr>
            <p:spPr bwMode="auto">
              <a:xfrm>
                <a:off x="1274" y="2842"/>
                <a:ext cx="84" cy="180"/>
              </a:xfrm>
              <a:custGeom>
                <a:avLst/>
                <a:gdLst>
                  <a:gd name="T0" fmla="*/ 17 w 35"/>
                  <a:gd name="T1" fmla="*/ 73 h 76"/>
                  <a:gd name="T2" fmla="*/ 35 w 35"/>
                  <a:gd name="T3" fmla="*/ 66 h 76"/>
                  <a:gd name="T4" fmla="*/ 35 w 35"/>
                  <a:gd name="T5" fmla="*/ 17 h 76"/>
                  <a:gd name="T6" fmla="*/ 17 w 35"/>
                  <a:gd name="T7" fmla="*/ 0 h 76"/>
                  <a:gd name="T8" fmla="*/ 17 w 35"/>
                  <a:gd name="T9" fmla="*/ 0 h 76"/>
                  <a:gd name="T10" fmla="*/ 0 w 35"/>
                  <a:gd name="T11" fmla="*/ 17 h 76"/>
                  <a:gd name="T12" fmla="*/ 0 w 35"/>
                  <a:gd name="T13" fmla="*/ 43 h 76"/>
                  <a:gd name="T14" fmla="*/ 17 w 35"/>
                  <a:gd name="T15" fmla="*/ 61 h 76"/>
                  <a:gd name="T16" fmla="*/ 17 w 35"/>
                  <a:gd name="T17" fmla="*/ 7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76">
                    <a:moveTo>
                      <a:pt x="17" y="73"/>
                    </a:moveTo>
                    <a:cubicBezTo>
                      <a:pt x="27" y="73"/>
                      <a:pt x="35" y="76"/>
                      <a:pt x="35" y="66"/>
                    </a:cubicBezTo>
                    <a:cubicBezTo>
                      <a:pt x="35" y="17"/>
                      <a:pt x="35" y="17"/>
                      <a:pt x="35" y="17"/>
                    </a:cubicBezTo>
                    <a:cubicBezTo>
                      <a:pt x="35" y="8"/>
                      <a:pt x="27" y="0"/>
                      <a:pt x="17" y="0"/>
                    </a:cubicBezTo>
                    <a:cubicBezTo>
                      <a:pt x="17" y="0"/>
                      <a:pt x="17" y="0"/>
                      <a:pt x="17" y="0"/>
                    </a:cubicBezTo>
                    <a:cubicBezTo>
                      <a:pt x="7" y="0"/>
                      <a:pt x="0" y="8"/>
                      <a:pt x="0" y="17"/>
                    </a:cubicBezTo>
                    <a:cubicBezTo>
                      <a:pt x="0" y="43"/>
                      <a:pt x="0" y="43"/>
                      <a:pt x="0" y="43"/>
                    </a:cubicBezTo>
                    <a:cubicBezTo>
                      <a:pt x="0" y="53"/>
                      <a:pt x="7" y="61"/>
                      <a:pt x="17" y="61"/>
                    </a:cubicBezTo>
                    <a:lnTo>
                      <a:pt x="17" y="7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74" name="Freeform 104"/>
              <p:cNvSpPr>
                <a:spLocks/>
              </p:cNvSpPr>
              <p:nvPr/>
            </p:nvSpPr>
            <p:spPr bwMode="auto">
              <a:xfrm>
                <a:off x="787" y="2993"/>
                <a:ext cx="250" cy="124"/>
              </a:xfrm>
              <a:custGeom>
                <a:avLst/>
                <a:gdLst>
                  <a:gd name="T0" fmla="*/ 52 w 105"/>
                  <a:gd name="T1" fmla="*/ 0 h 52"/>
                  <a:gd name="T2" fmla="*/ 105 w 105"/>
                  <a:gd name="T3" fmla="*/ 52 h 52"/>
                  <a:gd name="T4" fmla="*/ 0 w 105"/>
                  <a:gd name="T5" fmla="*/ 52 h 52"/>
                  <a:gd name="T6" fmla="*/ 52 w 105"/>
                  <a:gd name="T7" fmla="*/ 0 h 52"/>
                </a:gdLst>
                <a:ahLst/>
                <a:cxnLst>
                  <a:cxn ang="0">
                    <a:pos x="T0" y="T1"/>
                  </a:cxn>
                  <a:cxn ang="0">
                    <a:pos x="T2" y="T3"/>
                  </a:cxn>
                  <a:cxn ang="0">
                    <a:pos x="T4" y="T5"/>
                  </a:cxn>
                  <a:cxn ang="0">
                    <a:pos x="T6" y="T7"/>
                  </a:cxn>
                </a:cxnLst>
                <a:rect l="0" t="0" r="r" b="b"/>
                <a:pathLst>
                  <a:path w="105" h="52">
                    <a:moveTo>
                      <a:pt x="52" y="0"/>
                    </a:moveTo>
                    <a:cubicBezTo>
                      <a:pt x="81" y="0"/>
                      <a:pt x="105" y="23"/>
                      <a:pt x="105" y="52"/>
                    </a:cubicBezTo>
                    <a:cubicBezTo>
                      <a:pt x="0" y="52"/>
                      <a:pt x="0" y="52"/>
                      <a:pt x="0" y="52"/>
                    </a:cubicBezTo>
                    <a:cubicBezTo>
                      <a:pt x="0" y="23"/>
                      <a:pt x="23" y="0"/>
                      <a:pt x="5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75" name="Freeform 105"/>
              <p:cNvSpPr>
                <a:spLocks/>
              </p:cNvSpPr>
              <p:nvPr/>
            </p:nvSpPr>
            <p:spPr bwMode="auto">
              <a:xfrm>
                <a:off x="840" y="3192"/>
                <a:ext cx="251" cy="126"/>
              </a:xfrm>
              <a:custGeom>
                <a:avLst/>
                <a:gdLst>
                  <a:gd name="T0" fmla="*/ 53 w 106"/>
                  <a:gd name="T1" fmla="*/ 53 h 53"/>
                  <a:gd name="T2" fmla="*/ 0 w 106"/>
                  <a:gd name="T3" fmla="*/ 0 h 53"/>
                  <a:gd name="T4" fmla="*/ 106 w 106"/>
                  <a:gd name="T5" fmla="*/ 0 h 53"/>
                  <a:gd name="T6" fmla="*/ 53 w 106"/>
                  <a:gd name="T7" fmla="*/ 53 h 53"/>
                </a:gdLst>
                <a:ahLst/>
                <a:cxnLst>
                  <a:cxn ang="0">
                    <a:pos x="T0" y="T1"/>
                  </a:cxn>
                  <a:cxn ang="0">
                    <a:pos x="T2" y="T3"/>
                  </a:cxn>
                  <a:cxn ang="0">
                    <a:pos x="T4" y="T5"/>
                  </a:cxn>
                  <a:cxn ang="0">
                    <a:pos x="T6" y="T7"/>
                  </a:cxn>
                </a:cxnLst>
                <a:rect l="0" t="0" r="r" b="b"/>
                <a:pathLst>
                  <a:path w="106" h="53">
                    <a:moveTo>
                      <a:pt x="53" y="53"/>
                    </a:moveTo>
                    <a:cubicBezTo>
                      <a:pt x="24" y="53"/>
                      <a:pt x="0" y="29"/>
                      <a:pt x="0" y="0"/>
                    </a:cubicBezTo>
                    <a:cubicBezTo>
                      <a:pt x="106" y="0"/>
                      <a:pt x="106" y="0"/>
                      <a:pt x="106" y="0"/>
                    </a:cubicBezTo>
                    <a:cubicBezTo>
                      <a:pt x="106" y="29"/>
                      <a:pt x="82" y="53"/>
                      <a:pt x="53" y="5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76" name="Rectangle 106"/>
              <p:cNvSpPr>
                <a:spLocks noChangeArrowheads="1"/>
              </p:cNvSpPr>
              <p:nvPr/>
            </p:nvSpPr>
            <p:spPr bwMode="auto">
              <a:xfrm>
                <a:off x="958" y="3169"/>
                <a:ext cx="136" cy="73"/>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77" name="Freeform 107"/>
              <p:cNvSpPr>
                <a:spLocks/>
              </p:cNvSpPr>
              <p:nvPr/>
            </p:nvSpPr>
            <p:spPr bwMode="auto">
              <a:xfrm>
                <a:off x="928" y="2953"/>
                <a:ext cx="26" cy="52"/>
              </a:xfrm>
              <a:custGeom>
                <a:avLst/>
                <a:gdLst>
                  <a:gd name="T0" fmla="*/ 5 w 11"/>
                  <a:gd name="T1" fmla="*/ 22 h 22"/>
                  <a:gd name="T2" fmla="*/ 11 w 11"/>
                  <a:gd name="T3" fmla="*/ 16 h 22"/>
                  <a:gd name="T4" fmla="*/ 11 w 11"/>
                  <a:gd name="T5" fmla="*/ 6 h 22"/>
                  <a:gd name="T6" fmla="*/ 5 w 11"/>
                  <a:gd name="T7" fmla="*/ 0 h 22"/>
                  <a:gd name="T8" fmla="*/ 5 w 11"/>
                  <a:gd name="T9" fmla="*/ 0 h 22"/>
                  <a:gd name="T10" fmla="*/ 0 w 11"/>
                  <a:gd name="T11" fmla="*/ 6 h 22"/>
                  <a:gd name="T12" fmla="*/ 0 w 11"/>
                  <a:gd name="T13" fmla="*/ 16 h 22"/>
                  <a:gd name="T14" fmla="*/ 5 w 11"/>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2">
                    <a:moveTo>
                      <a:pt x="5" y="22"/>
                    </a:moveTo>
                    <a:cubicBezTo>
                      <a:pt x="9" y="22"/>
                      <a:pt x="11" y="19"/>
                      <a:pt x="11" y="16"/>
                    </a:cubicBezTo>
                    <a:cubicBezTo>
                      <a:pt x="11" y="6"/>
                      <a:pt x="11" y="6"/>
                      <a:pt x="11" y="6"/>
                    </a:cubicBezTo>
                    <a:cubicBezTo>
                      <a:pt x="11" y="3"/>
                      <a:pt x="9" y="0"/>
                      <a:pt x="5" y="0"/>
                    </a:cubicBezTo>
                    <a:cubicBezTo>
                      <a:pt x="5" y="0"/>
                      <a:pt x="5" y="0"/>
                      <a:pt x="5" y="0"/>
                    </a:cubicBezTo>
                    <a:cubicBezTo>
                      <a:pt x="2" y="0"/>
                      <a:pt x="0" y="3"/>
                      <a:pt x="0" y="6"/>
                    </a:cubicBezTo>
                    <a:cubicBezTo>
                      <a:pt x="0" y="16"/>
                      <a:pt x="0" y="16"/>
                      <a:pt x="0" y="16"/>
                    </a:cubicBezTo>
                    <a:cubicBezTo>
                      <a:pt x="0" y="19"/>
                      <a:pt x="2" y="22"/>
                      <a:pt x="5" y="22"/>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78" name="Freeform 108"/>
              <p:cNvSpPr>
                <a:spLocks/>
              </p:cNvSpPr>
              <p:nvPr/>
            </p:nvSpPr>
            <p:spPr bwMode="auto">
              <a:xfrm>
                <a:off x="873" y="2953"/>
                <a:ext cx="26" cy="52"/>
              </a:xfrm>
              <a:custGeom>
                <a:avLst/>
                <a:gdLst>
                  <a:gd name="T0" fmla="*/ 6 w 11"/>
                  <a:gd name="T1" fmla="*/ 22 h 22"/>
                  <a:gd name="T2" fmla="*/ 11 w 11"/>
                  <a:gd name="T3" fmla="*/ 16 h 22"/>
                  <a:gd name="T4" fmla="*/ 11 w 11"/>
                  <a:gd name="T5" fmla="*/ 6 h 22"/>
                  <a:gd name="T6" fmla="*/ 6 w 11"/>
                  <a:gd name="T7" fmla="*/ 0 h 22"/>
                  <a:gd name="T8" fmla="*/ 6 w 11"/>
                  <a:gd name="T9" fmla="*/ 0 h 22"/>
                  <a:gd name="T10" fmla="*/ 0 w 11"/>
                  <a:gd name="T11" fmla="*/ 6 h 22"/>
                  <a:gd name="T12" fmla="*/ 0 w 11"/>
                  <a:gd name="T13" fmla="*/ 16 h 22"/>
                  <a:gd name="T14" fmla="*/ 6 w 11"/>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2">
                    <a:moveTo>
                      <a:pt x="6" y="22"/>
                    </a:moveTo>
                    <a:cubicBezTo>
                      <a:pt x="9" y="22"/>
                      <a:pt x="11" y="19"/>
                      <a:pt x="11" y="16"/>
                    </a:cubicBezTo>
                    <a:cubicBezTo>
                      <a:pt x="11" y="6"/>
                      <a:pt x="11" y="6"/>
                      <a:pt x="11" y="6"/>
                    </a:cubicBezTo>
                    <a:cubicBezTo>
                      <a:pt x="11" y="3"/>
                      <a:pt x="9" y="0"/>
                      <a:pt x="6" y="0"/>
                    </a:cubicBezTo>
                    <a:cubicBezTo>
                      <a:pt x="6" y="0"/>
                      <a:pt x="6" y="0"/>
                      <a:pt x="6" y="0"/>
                    </a:cubicBezTo>
                    <a:cubicBezTo>
                      <a:pt x="3" y="0"/>
                      <a:pt x="0" y="3"/>
                      <a:pt x="0" y="6"/>
                    </a:cubicBezTo>
                    <a:cubicBezTo>
                      <a:pt x="0" y="16"/>
                      <a:pt x="0" y="16"/>
                      <a:pt x="0" y="16"/>
                    </a:cubicBezTo>
                    <a:cubicBezTo>
                      <a:pt x="0" y="19"/>
                      <a:pt x="3" y="22"/>
                      <a:pt x="6" y="22"/>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79" name="Freeform 109"/>
              <p:cNvSpPr>
                <a:spLocks/>
              </p:cNvSpPr>
              <p:nvPr/>
            </p:nvSpPr>
            <p:spPr bwMode="auto">
              <a:xfrm>
                <a:off x="1317" y="2977"/>
                <a:ext cx="81" cy="64"/>
              </a:xfrm>
              <a:custGeom>
                <a:avLst/>
                <a:gdLst>
                  <a:gd name="T0" fmla="*/ 19 w 81"/>
                  <a:gd name="T1" fmla="*/ 0 h 64"/>
                  <a:gd name="T2" fmla="*/ 81 w 81"/>
                  <a:gd name="T3" fmla="*/ 64 h 64"/>
                  <a:gd name="T4" fmla="*/ 0 w 81"/>
                  <a:gd name="T5" fmla="*/ 64 h 64"/>
                  <a:gd name="T6" fmla="*/ 19 w 81"/>
                  <a:gd name="T7" fmla="*/ 0 h 64"/>
                </a:gdLst>
                <a:ahLst/>
                <a:cxnLst>
                  <a:cxn ang="0">
                    <a:pos x="T0" y="T1"/>
                  </a:cxn>
                  <a:cxn ang="0">
                    <a:pos x="T2" y="T3"/>
                  </a:cxn>
                  <a:cxn ang="0">
                    <a:pos x="T4" y="T5"/>
                  </a:cxn>
                  <a:cxn ang="0">
                    <a:pos x="T6" y="T7"/>
                  </a:cxn>
                </a:cxnLst>
                <a:rect l="0" t="0" r="r" b="b"/>
                <a:pathLst>
                  <a:path w="81" h="64">
                    <a:moveTo>
                      <a:pt x="19" y="0"/>
                    </a:moveTo>
                    <a:lnTo>
                      <a:pt x="81" y="64"/>
                    </a:lnTo>
                    <a:lnTo>
                      <a:pt x="0" y="64"/>
                    </a:lnTo>
                    <a:lnTo>
                      <a:pt x="1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80" name="Freeform 110"/>
              <p:cNvSpPr>
                <a:spLocks/>
              </p:cNvSpPr>
              <p:nvPr/>
            </p:nvSpPr>
            <p:spPr bwMode="auto">
              <a:xfrm>
                <a:off x="1298" y="3022"/>
                <a:ext cx="83" cy="64"/>
              </a:xfrm>
              <a:custGeom>
                <a:avLst/>
                <a:gdLst>
                  <a:gd name="T0" fmla="*/ 19 w 83"/>
                  <a:gd name="T1" fmla="*/ 0 h 64"/>
                  <a:gd name="T2" fmla="*/ 83 w 83"/>
                  <a:gd name="T3" fmla="*/ 64 h 64"/>
                  <a:gd name="T4" fmla="*/ 0 w 83"/>
                  <a:gd name="T5" fmla="*/ 64 h 64"/>
                  <a:gd name="T6" fmla="*/ 19 w 83"/>
                  <a:gd name="T7" fmla="*/ 0 h 64"/>
                </a:gdLst>
                <a:ahLst/>
                <a:cxnLst>
                  <a:cxn ang="0">
                    <a:pos x="T0" y="T1"/>
                  </a:cxn>
                  <a:cxn ang="0">
                    <a:pos x="T2" y="T3"/>
                  </a:cxn>
                  <a:cxn ang="0">
                    <a:pos x="T4" y="T5"/>
                  </a:cxn>
                  <a:cxn ang="0">
                    <a:pos x="T6" y="T7"/>
                  </a:cxn>
                </a:cxnLst>
                <a:rect l="0" t="0" r="r" b="b"/>
                <a:pathLst>
                  <a:path w="83" h="64">
                    <a:moveTo>
                      <a:pt x="19" y="0"/>
                    </a:moveTo>
                    <a:lnTo>
                      <a:pt x="83" y="64"/>
                    </a:lnTo>
                    <a:lnTo>
                      <a:pt x="0" y="64"/>
                    </a:lnTo>
                    <a:lnTo>
                      <a:pt x="1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81" name="Freeform 111"/>
              <p:cNvSpPr>
                <a:spLocks/>
              </p:cNvSpPr>
              <p:nvPr/>
            </p:nvSpPr>
            <p:spPr bwMode="auto">
              <a:xfrm>
                <a:off x="1281" y="3067"/>
                <a:ext cx="81" cy="61"/>
              </a:xfrm>
              <a:custGeom>
                <a:avLst/>
                <a:gdLst>
                  <a:gd name="T0" fmla="*/ 20 w 81"/>
                  <a:gd name="T1" fmla="*/ 0 h 61"/>
                  <a:gd name="T2" fmla="*/ 81 w 81"/>
                  <a:gd name="T3" fmla="*/ 61 h 61"/>
                  <a:gd name="T4" fmla="*/ 0 w 81"/>
                  <a:gd name="T5" fmla="*/ 61 h 61"/>
                  <a:gd name="T6" fmla="*/ 20 w 81"/>
                  <a:gd name="T7" fmla="*/ 0 h 61"/>
                </a:gdLst>
                <a:ahLst/>
                <a:cxnLst>
                  <a:cxn ang="0">
                    <a:pos x="T0" y="T1"/>
                  </a:cxn>
                  <a:cxn ang="0">
                    <a:pos x="T2" y="T3"/>
                  </a:cxn>
                  <a:cxn ang="0">
                    <a:pos x="T4" y="T5"/>
                  </a:cxn>
                  <a:cxn ang="0">
                    <a:pos x="T6" y="T7"/>
                  </a:cxn>
                </a:cxnLst>
                <a:rect l="0" t="0" r="r" b="b"/>
                <a:pathLst>
                  <a:path w="81" h="61">
                    <a:moveTo>
                      <a:pt x="20" y="0"/>
                    </a:moveTo>
                    <a:lnTo>
                      <a:pt x="81" y="61"/>
                    </a:lnTo>
                    <a:lnTo>
                      <a:pt x="0" y="61"/>
                    </a:lnTo>
                    <a:lnTo>
                      <a:pt x="2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82" name="Freeform 112"/>
              <p:cNvSpPr>
                <a:spLocks/>
              </p:cNvSpPr>
              <p:nvPr/>
            </p:nvSpPr>
            <p:spPr bwMode="auto">
              <a:xfrm>
                <a:off x="1234" y="3112"/>
                <a:ext cx="64" cy="80"/>
              </a:xfrm>
              <a:custGeom>
                <a:avLst/>
                <a:gdLst>
                  <a:gd name="T0" fmla="*/ 0 w 64"/>
                  <a:gd name="T1" fmla="*/ 16 h 80"/>
                  <a:gd name="T2" fmla="*/ 64 w 64"/>
                  <a:gd name="T3" fmla="*/ 80 h 80"/>
                  <a:gd name="T4" fmla="*/ 64 w 64"/>
                  <a:gd name="T5" fmla="*/ 0 h 80"/>
                  <a:gd name="T6" fmla="*/ 0 w 64"/>
                  <a:gd name="T7" fmla="*/ 16 h 80"/>
                </a:gdLst>
                <a:ahLst/>
                <a:cxnLst>
                  <a:cxn ang="0">
                    <a:pos x="T0" y="T1"/>
                  </a:cxn>
                  <a:cxn ang="0">
                    <a:pos x="T2" y="T3"/>
                  </a:cxn>
                  <a:cxn ang="0">
                    <a:pos x="T4" y="T5"/>
                  </a:cxn>
                  <a:cxn ang="0">
                    <a:pos x="T6" y="T7"/>
                  </a:cxn>
                </a:cxnLst>
                <a:rect l="0" t="0" r="r" b="b"/>
                <a:pathLst>
                  <a:path w="64" h="80">
                    <a:moveTo>
                      <a:pt x="0" y="16"/>
                    </a:moveTo>
                    <a:lnTo>
                      <a:pt x="64" y="80"/>
                    </a:lnTo>
                    <a:lnTo>
                      <a:pt x="64" y="0"/>
                    </a:lnTo>
                    <a:lnTo>
                      <a:pt x="0" y="1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83" name="Freeform 113"/>
              <p:cNvSpPr>
                <a:spLocks/>
              </p:cNvSpPr>
              <p:nvPr/>
            </p:nvSpPr>
            <p:spPr bwMode="auto">
              <a:xfrm>
                <a:off x="840" y="3119"/>
                <a:ext cx="240" cy="73"/>
              </a:xfrm>
              <a:custGeom>
                <a:avLst/>
                <a:gdLst>
                  <a:gd name="T0" fmla="*/ 0 w 101"/>
                  <a:gd name="T1" fmla="*/ 0 h 31"/>
                  <a:gd name="T2" fmla="*/ 69 w 101"/>
                  <a:gd name="T3" fmla="*/ 0 h 31"/>
                  <a:gd name="T4" fmla="*/ 69 w 101"/>
                  <a:gd name="T5" fmla="*/ 0 h 31"/>
                  <a:gd name="T6" fmla="*/ 69 w 101"/>
                  <a:gd name="T7" fmla="*/ 0 h 31"/>
                  <a:gd name="T8" fmla="*/ 70 w 101"/>
                  <a:gd name="T9" fmla="*/ 0 h 31"/>
                  <a:gd name="T10" fmla="*/ 70 w 101"/>
                  <a:gd name="T11" fmla="*/ 0 h 31"/>
                  <a:gd name="T12" fmla="*/ 101 w 101"/>
                  <a:gd name="T13" fmla="*/ 31 h 31"/>
                  <a:gd name="T14" fmla="*/ 38 w 101"/>
                  <a:gd name="T15" fmla="*/ 31 h 31"/>
                  <a:gd name="T16" fmla="*/ 38 w 101"/>
                  <a:gd name="T17" fmla="*/ 31 h 31"/>
                  <a:gd name="T18" fmla="*/ 0 w 101"/>
                  <a:gd name="T19" fmla="*/ 31 h 31"/>
                  <a:gd name="T20" fmla="*/ 0 w 101"/>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 h="31">
                    <a:moveTo>
                      <a:pt x="0" y="0"/>
                    </a:moveTo>
                    <a:cubicBezTo>
                      <a:pt x="69" y="0"/>
                      <a:pt x="69" y="0"/>
                      <a:pt x="69" y="0"/>
                    </a:cubicBezTo>
                    <a:cubicBezTo>
                      <a:pt x="69" y="0"/>
                      <a:pt x="69" y="0"/>
                      <a:pt x="69" y="0"/>
                    </a:cubicBezTo>
                    <a:cubicBezTo>
                      <a:pt x="69" y="0"/>
                      <a:pt x="69" y="0"/>
                      <a:pt x="69" y="0"/>
                    </a:cubicBezTo>
                    <a:cubicBezTo>
                      <a:pt x="70" y="0"/>
                      <a:pt x="70" y="0"/>
                      <a:pt x="70" y="0"/>
                    </a:cubicBezTo>
                    <a:cubicBezTo>
                      <a:pt x="70" y="0"/>
                      <a:pt x="70" y="0"/>
                      <a:pt x="70" y="0"/>
                    </a:cubicBezTo>
                    <a:cubicBezTo>
                      <a:pt x="87" y="0"/>
                      <a:pt x="101" y="14"/>
                      <a:pt x="101" y="31"/>
                    </a:cubicBezTo>
                    <a:cubicBezTo>
                      <a:pt x="38" y="31"/>
                      <a:pt x="38" y="31"/>
                      <a:pt x="38" y="31"/>
                    </a:cubicBezTo>
                    <a:cubicBezTo>
                      <a:pt x="38" y="31"/>
                      <a:pt x="38" y="31"/>
                      <a:pt x="38" y="31"/>
                    </a:cubicBezTo>
                    <a:cubicBezTo>
                      <a:pt x="0" y="31"/>
                      <a:pt x="0" y="31"/>
                      <a:pt x="0" y="31"/>
                    </a:cubicBezTo>
                    <a:lnTo>
                      <a:pt x="0" y="0"/>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84" name="Freeform 114"/>
              <p:cNvSpPr>
                <a:spLocks/>
              </p:cNvSpPr>
              <p:nvPr/>
            </p:nvSpPr>
            <p:spPr bwMode="auto">
              <a:xfrm>
                <a:off x="968" y="3150"/>
                <a:ext cx="47" cy="42"/>
              </a:xfrm>
              <a:custGeom>
                <a:avLst/>
                <a:gdLst>
                  <a:gd name="T0" fmla="*/ 24 w 47"/>
                  <a:gd name="T1" fmla="*/ 0 h 42"/>
                  <a:gd name="T2" fmla="*/ 47 w 47"/>
                  <a:gd name="T3" fmla="*/ 42 h 42"/>
                  <a:gd name="T4" fmla="*/ 0 w 47"/>
                  <a:gd name="T5" fmla="*/ 42 h 42"/>
                  <a:gd name="T6" fmla="*/ 24 w 47"/>
                  <a:gd name="T7" fmla="*/ 0 h 42"/>
                </a:gdLst>
                <a:ahLst/>
                <a:cxnLst>
                  <a:cxn ang="0">
                    <a:pos x="T0" y="T1"/>
                  </a:cxn>
                  <a:cxn ang="0">
                    <a:pos x="T2" y="T3"/>
                  </a:cxn>
                  <a:cxn ang="0">
                    <a:pos x="T4" y="T5"/>
                  </a:cxn>
                  <a:cxn ang="0">
                    <a:pos x="T6" y="T7"/>
                  </a:cxn>
                </a:cxnLst>
                <a:rect l="0" t="0" r="r" b="b"/>
                <a:pathLst>
                  <a:path w="47" h="42">
                    <a:moveTo>
                      <a:pt x="24" y="0"/>
                    </a:moveTo>
                    <a:lnTo>
                      <a:pt x="47" y="42"/>
                    </a:lnTo>
                    <a:lnTo>
                      <a:pt x="0" y="42"/>
                    </a:lnTo>
                    <a:lnTo>
                      <a:pt x="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85" name="Freeform 115"/>
              <p:cNvSpPr>
                <a:spLocks/>
              </p:cNvSpPr>
              <p:nvPr/>
            </p:nvSpPr>
            <p:spPr bwMode="auto">
              <a:xfrm>
                <a:off x="840" y="3150"/>
                <a:ext cx="47" cy="42"/>
              </a:xfrm>
              <a:custGeom>
                <a:avLst/>
                <a:gdLst>
                  <a:gd name="T0" fmla="*/ 23 w 47"/>
                  <a:gd name="T1" fmla="*/ 0 h 42"/>
                  <a:gd name="T2" fmla="*/ 47 w 47"/>
                  <a:gd name="T3" fmla="*/ 42 h 42"/>
                  <a:gd name="T4" fmla="*/ 0 w 47"/>
                  <a:gd name="T5" fmla="*/ 42 h 42"/>
                  <a:gd name="T6" fmla="*/ 23 w 47"/>
                  <a:gd name="T7" fmla="*/ 0 h 42"/>
                </a:gdLst>
                <a:ahLst/>
                <a:cxnLst>
                  <a:cxn ang="0">
                    <a:pos x="T0" y="T1"/>
                  </a:cxn>
                  <a:cxn ang="0">
                    <a:pos x="T2" y="T3"/>
                  </a:cxn>
                  <a:cxn ang="0">
                    <a:pos x="T4" y="T5"/>
                  </a:cxn>
                  <a:cxn ang="0">
                    <a:pos x="T6" y="T7"/>
                  </a:cxn>
                </a:cxnLst>
                <a:rect l="0" t="0" r="r" b="b"/>
                <a:pathLst>
                  <a:path w="47" h="42">
                    <a:moveTo>
                      <a:pt x="23" y="0"/>
                    </a:moveTo>
                    <a:lnTo>
                      <a:pt x="47" y="42"/>
                    </a:lnTo>
                    <a:lnTo>
                      <a:pt x="0" y="42"/>
                    </a:lnTo>
                    <a:lnTo>
                      <a:pt x="2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86" name="Freeform 116"/>
              <p:cNvSpPr>
                <a:spLocks/>
              </p:cNvSpPr>
              <p:nvPr/>
            </p:nvSpPr>
            <p:spPr bwMode="auto">
              <a:xfrm>
                <a:off x="1362" y="3027"/>
                <a:ext cx="167" cy="101"/>
              </a:xfrm>
              <a:custGeom>
                <a:avLst/>
                <a:gdLst>
                  <a:gd name="T0" fmla="*/ 102 w 167"/>
                  <a:gd name="T1" fmla="*/ 0 h 101"/>
                  <a:gd name="T2" fmla="*/ 0 w 167"/>
                  <a:gd name="T3" fmla="*/ 101 h 101"/>
                  <a:gd name="T4" fmla="*/ 167 w 167"/>
                  <a:gd name="T5" fmla="*/ 101 h 101"/>
                  <a:gd name="T6" fmla="*/ 102 w 167"/>
                  <a:gd name="T7" fmla="*/ 0 h 101"/>
                </a:gdLst>
                <a:ahLst/>
                <a:cxnLst>
                  <a:cxn ang="0">
                    <a:pos x="T0" y="T1"/>
                  </a:cxn>
                  <a:cxn ang="0">
                    <a:pos x="T2" y="T3"/>
                  </a:cxn>
                  <a:cxn ang="0">
                    <a:pos x="T4" y="T5"/>
                  </a:cxn>
                  <a:cxn ang="0">
                    <a:pos x="T6" y="T7"/>
                  </a:cxn>
                </a:cxnLst>
                <a:rect l="0" t="0" r="r" b="b"/>
                <a:pathLst>
                  <a:path w="167" h="101">
                    <a:moveTo>
                      <a:pt x="102" y="0"/>
                    </a:moveTo>
                    <a:lnTo>
                      <a:pt x="0" y="101"/>
                    </a:lnTo>
                    <a:lnTo>
                      <a:pt x="167" y="101"/>
                    </a:lnTo>
                    <a:lnTo>
                      <a:pt x="102"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87" name="Freeform 117"/>
              <p:cNvSpPr>
                <a:spLocks/>
              </p:cNvSpPr>
              <p:nvPr/>
            </p:nvSpPr>
            <p:spPr bwMode="auto">
              <a:xfrm>
                <a:off x="1507" y="3297"/>
                <a:ext cx="166" cy="102"/>
              </a:xfrm>
              <a:custGeom>
                <a:avLst/>
                <a:gdLst>
                  <a:gd name="T0" fmla="*/ 102 w 166"/>
                  <a:gd name="T1" fmla="*/ 0 h 102"/>
                  <a:gd name="T2" fmla="*/ 0 w 166"/>
                  <a:gd name="T3" fmla="*/ 102 h 102"/>
                  <a:gd name="T4" fmla="*/ 166 w 166"/>
                  <a:gd name="T5" fmla="*/ 102 h 102"/>
                  <a:gd name="T6" fmla="*/ 102 w 166"/>
                  <a:gd name="T7" fmla="*/ 0 h 102"/>
                </a:gdLst>
                <a:ahLst/>
                <a:cxnLst>
                  <a:cxn ang="0">
                    <a:pos x="T0" y="T1"/>
                  </a:cxn>
                  <a:cxn ang="0">
                    <a:pos x="T2" y="T3"/>
                  </a:cxn>
                  <a:cxn ang="0">
                    <a:pos x="T4" y="T5"/>
                  </a:cxn>
                  <a:cxn ang="0">
                    <a:pos x="T6" y="T7"/>
                  </a:cxn>
                </a:cxnLst>
                <a:rect l="0" t="0" r="r" b="b"/>
                <a:pathLst>
                  <a:path w="166" h="102">
                    <a:moveTo>
                      <a:pt x="102" y="0"/>
                    </a:moveTo>
                    <a:lnTo>
                      <a:pt x="0" y="102"/>
                    </a:lnTo>
                    <a:lnTo>
                      <a:pt x="166" y="102"/>
                    </a:lnTo>
                    <a:lnTo>
                      <a:pt x="102"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88" name="Freeform 122"/>
              <p:cNvSpPr>
                <a:spLocks/>
              </p:cNvSpPr>
              <p:nvPr/>
            </p:nvSpPr>
            <p:spPr bwMode="auto">
              <a:xfrm>
                <a:off x="1901" y="20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89" name="Freeform 123"/>
              <p:cNvSpPr>
                <a:spLocks/>
              </p:cNvSpPr>
              <p:nvPr/>
            </p:nvSpPr>
            <p:spPr bwMode="auto">
              <a:xfrm>
                <a:off x="1899" y="208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90" name="Freeform 124"/>
              <p:cNvSpPr>
                <a:spLocks/>
              </p:cNvSpPr>
              <p:nvPr/>
            </p:nvSpPr>
            <p:spPr bwMode="auto">
              <a:xfrm>
                <a:off x="1901" y="20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91" name="Freeform 126"/>
              <p:cNvSpPr>
                <a:spLocks/>
              </p:cNvSpPr>
              <p:nvPr/>
            </p:nvSpPr>
            <p:spPr bwMode="auto">
              <a:xfrm>
                <a:off x="1899" y="2079"/>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92" name="Freeform 127"/>
              <p:cNvSpPr>
                <a:spLocks/>
              </p:cNvSpPr>
              <p:nvPr/>
            </p:nvSpPr>
            <p:spPr bwMode="auto">
              <a:xfrm>
                <a:off x="1899" y="20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93" name="Oval 130"/>
              <p:cNvSpPr>
                <a:spLocks noChangeArrowheads="1"/>
              </p:cNvSpPr>
              <p:nvPr/>
            </p:nvSpPr>
            <p:spPr bwMode="auto">
              <a:xfrm>
                <a:off x="1657" y="2173"/>
                <a:ext cx="71" cy="71"/>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94" name="Oval 138"/>
              <p:cNvSpPr>
                <a:spLocks noChangeArrowheads="1"/>
              </p:cNvSpPr>
              <p:nvPr/>
            </p:nvSpPr>
            <p:spPr bwMode="auto">
              <a:xfrm>
                <a:off x="1707" y="2131"/>
                <a:ext cx="21" cy="21"/>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95" name="Oval 139"/>
              <p:cNvSpPr>
                <a:spLocks noChangeArrowheads="1"/>
              </p:cNvSpPr>
              <p:nvPr/>
            </p:nvSpPr>
            <p:spPr bwMode="auto">
              <a:xfrm>
                <a:off x="1768" y="2131"/>
                <a:ext cx="24" cy="21"/>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96" name="Freeform 144"/>
              <p:cNvSpPr>
                <a:spLocks/>
              </p:cNvSpPr>
              <p:nvPr/>
            </p:nvSpPr>
            <p:spPr bwMode="auto">
              <a:xfrm>
                <a:off x="1662" y="2178"/>
                <a:ext cx="61" cy="64"/>
              </a:xfrm>
              <a:custGeom>
                <a:avLst/>
                <a:gdLst>
                  <a:gd name="T0" fmla="*/ 25 w 26"/>
                  <a:gd name="T1" fmla="*/ 9 h 27"/>
                  <a:gd name="T2" fmla="*/ 17 w 26"/>
                  <a:gd name="T3" fmla="*/ 9 h 27"/>
                  <a:gd name="T4" fmla="*/ 17 w 26"/>
                  <a:gd name="T5" fmla="*/ 1 h 27"/>
                  <a:gd name="T6" fmla="*/ 16 w 26"/>
                  <a:gd name="T7" fmla="*/ 0 h 27"/>
                  <a:gd name="T8" fmla="*/ 10 w 26"/>
                  <a:gd name="T9" fmla="*/ 0 h 27"/>
                  <a:gd name="T10" fmla="*/ 8 w 26"/>
                  <a:gd name="T11" fmla="*/ 1 h 27"/>
                  <a:gd name="T12" fmla="*/ 8 w 26"/>
                  <a:gd name="T13" fmla="*/ 9 h 27"/>
                  <a:gd name="T14" fmla="*/ 1 w 26"/>
                  <a:gd name="T15" fmla="*/ 9 h 27"/>
                  <a:gd name="T16" fmla="*/ 0 w 26"/>
                  <a:gd name="T17" fmla="*/ 10 h 27"/>
                  <a:gd name="T18" fmla="*/ 0 w 26"/>
                  <a:gd name="T19" fmla="*/ 17 h 27"/>
                  <a:gd name="T20" fmla="*/ 1 w 26"/>
                  <a:gd name="T21" fmla="*/ 18 h 27"/>
                  <a:gd name="T22" fmla="*/ 8 w 26"/>
                  <a:gd name="T23" fmla="*/ 18 h 27"/>
                  <a:gd name="T24" fmla="*/ 8 w 26"/>
                  <a:gd name="T25" fmla="*/ 25 h 27"/>
                  <a:gd name="T26" fmla="*/ 10 w 26"/>
                  <a:gd name="T27" fmla="*/ 27 h 27"/>
                  <a:gd name="T28" fmla="*/ 16 w 26"/>
                  <a:gd name="T29" fmla="*/ 27 h 27"/>
                  <a:gd name="T30" fmla="*/ 17 w 26"/>
                  <a:gd name="T31" fmla="*/ 25 h 27"/>
                  <a:gd name="T32" fmla="*/ 17 w 26"/>
                  <a:gd name="T33" fmla="*/ 18 h 27"/>
                  <a:gd name="T34" fmla="*/ 25 w 26"/>
                  <a:gd name="T35" fmla="*/ 18 h 27"/>
                  <a:gd name="T36" fmla="*/ 26 w 26"/>
                  <a:gd name="T37" fmla="*/ 17 h 27"/>
                  <a:gd name="T38" fmla="*/ 26 w 26"/>
                  <a:gd name="T39" fmla="*/ 10 h 27"/>
                  <a:gd name="T40" fmla="*/ 25 w 26"/>
                  <a:gd name="T41"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27">
                    <a:moveTo>
                      <a:pt x="25" y="9"/>
                    </a:moveTo>
                    <a:cubicBezTo>
                      <a:pt x="17" y="9"/>
                      <a:pt x="17" y="9"/>
                      <a:pt x="17" y="9"/>
                    </a:cubicBezTo>
                    <a:cubicBezTo>
                      <a:pt x="17" y="1"/>
                      <a:pt x="17" y="1"/>
                      <a:pt x="17" y="1"/>
                    </a:cubicBezTo>
                    <a:cubicBezTo>
                      <a:pt x="17" y="1"/>
                      <a:pt x="17" y="0"/>
                      <a:pt x="16" y="0"/>
                    </a:cubicBezTo>
                    <a:cubicBezTo>
                      <a:pt x="10" y="0"/>
                      <a:pt x="10" y="0"/>
                      <a:pt x="10" y="0"/>
                    </a:cubicBezTo>
                    <a:cubicBezTo>
                      <a:pt x="9" y="0"/>
                      <a:pt x="8" y="1"/>
                      <a:pt x="8" y="1"/>
                    </a:cubicBezTo>
                    <a:cubicBezTo>
                      <a:pt x="8" y="9"/>
                      <a:pt x="8" y="9"/>
                      <a:pt x="8" y="9"/>
                    </a:cubicBezTo>
                    <a:cubicBezTo>
                      <a:pt x="1" y="9"/>
                      <a:pt x="1" y="9"/>
                      <a:pt x="1" y="9"/>
                    </a:cubicBezTo>
                    <a:cubicBezTo>
                      <a:pt x="0" y="9"/>
                      <a:pt x="0" y="9"/>
                      <a:pt x="0" y="10"/>
                    </a:cubicBezTo>
                    <a:cubicBezTo>
                      <a:pt x="0" y="17"/>
                      <a:pt x="0" y="17"/>
                      <a:pt x="0" y="17"/>
                    </a:cubicBezTo>
                    <a:cubicBezTo>
                      <a:pt x="0" y="17"/>
                      <a:pt x="0" y="18"/>
                      <a:pt x="1" y="18"/>
                    </a:cubicBezTo>
                    <a:cubicBezTo>
                      <a:pt x="8" y="18"/>
                      <a:pt x="8" y="18"/>
                      <a:pt x="8" y="18"/>
                    </a:cubicBezTo>
                    <a:cubicBezTo>
                      <a:pt x="8" y="25"/>
                      <a:pt x="8" y="25"/>
                      <a:pt x="8" y="25"/>
                    </a:cubicBezTo>
                    <a:cubicBezTo>
                      <a:pt x="8" y="26"/>
                      <a:pt x="9" y="27"/>
                      <a:pt x="10" y="27"/>
                    </a:cubicBezTo>
                    <a:cubicBezTo>
                      <a:pt x="16" y="27"/>
                      <a:pt x="16" y="27"/>
                      <a:pt x="16" y="27"/>
                    </a:cubicBezTo>
                    <a:cubicBezTo>
                      <a:pt x="17" y="27"/>
                      <a:pt x="17" y="26"/>
                      <a:pt x="17" y="25"/>
                    </a:cubicBezTo>
                    <a:cubicBezTo>
                      <a:pt x="17" y="18"/>
                      <a:pt x="17" y="18"/>
                      <a:pt x="17" y="18"/>
                    </a:cubicBezTo>
                    <a:cubicBezTo>
                      <a:pt x="25" y="18"/>
                      <a:pt x="25" y="18"/>
                      <a:pt x="25" y="18"/>
                    </a:cubicBezTo>
                    <a:cubicBezTo>
                      <a:pt x="26" y="18"/>
                      <a:pt x="26" y="17"/>
                      <a:pt x="26" y="17"/>
                    </a:cubicBezTo>
                    <a:cubicBezTo>
                      <a:pt x="26" y="10"/>
                      <a:pt x="26" y="10"/>
                      <a:pt x="26" y="10"/>
                    </a:cubicBezTo>
                    <a:cubicBezTo>
                      <a:pt x="26" y="9"/>
                      <a:pt x="26" y="9"/>
                      <a:pt x="25" y="9"/>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97" name="Freeform 146"/>
              <p:cNvSpPr>
                <a:spLocks/>
              </p:cNvSpPr>
              <p:nvPr/>
            </p:nvSpPr>
            <p:spPr bwMode="auto">
              <a:xfrm>
                <a:off x="1638" y="2133"/>
                <a:ext cx="85" cy="225"/>
              </a:xfrm>
              <a:custGeom>
                <a:avLst/>
                <a:gdLst>
                  <a:gd name="T0" fmla="*/ 36 w 36"/>
                  <a:gd name="T1" fmla="*/ 18 h 95"/>
                  <a:gd name="T2" fmla="*/ 18 w 36"/>
                  <a:gd name="T3" fmla="*/ 0 h 95"/>
                  <a:gd name="T4" fmla="*/ 18 w 36"/>
                  <a:gd name="T5" fmla="*/ 0 h 95"/>
                  <a:gd name="T6" fmla="*/ 0 w 36"/>
                  <a:gd name="T7" fmla="*/ 18 h 95"/>
                  <a:gd name="T8" fmla="*/ 0 w 36"/>
                  <a:gd name="T9" fmla="*/ 77 h 95"/>
                  <a:gd name="T10" fmla="*/ 18 w 36"/>
                  <a:gd name="T11" fmla="*/ 95 h 95"/>
                  <a:gd name="T12" fmla="*/ 18 w 36"/>
                  <a:gd name="T13" fmla="*/ 95 h 95"/>
                  <a:gd name="T14" fmla="*/ 36 w 36"/>
                  <a:gd name="T15" fmla="*/ 77 h 95"/>
                  <a:gd name="T16" fmla="*/ 36 w 36"/>
                  <a:gd name="T17" fmla="*/ 1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95">
                    <a:moveTo>
                      <a:pt x="36" y="18"/>
                    </a:moveTo>
                    <a:cubicBezTo>
                      <a:pt x="36" y="8"/>
                      <a:pt x="28" y="0"/>
                      <a:pt x="18" y="0"/>
                    </a:cubicBezTo>
                    <a:cubicBezTo>
                      <a:pt x="18" y="0"/>
                      <a:pt x="18" y="0"/>
                      <a:pt x="18" y="0"/>
                    </a:cubicBezTo>
                    <a:cubicBezTo>
                      <a:pt x="8" y="0"/>
                      <a:pt x="0" y="8"/>
                      <a:pt x="0" y="18"/>
                    </a:cubicBezTo>
                    <a:cubicBezTo>
                      <a:pt x="0" y="77"/>
                      <a:pt x="0" y="77"/>
                      <a:pt x="0" y="77"/>
                    </a:cubicBezTo>
                    <a:cubicBezTo>
                      <a:pt x="0" y="87"/>
                      <a:pt x="8" y="95"/>
                      <a:pt x="18" y="95"/>
                    </a:cubicBezTo>
                    <a:cubicBezTo>
                      <a:pt x="18" y="95"/>
                      <a:pt x="18" y="95"/>
                      <a:pt x="18" y="95"/>
                    </a:cubicBezTo>
                    <a:cubicBezTo>
                      <a:pt x="28" y="95"/>
                      <a:pt x="36" y="87"/>
                      <a:pt x="36" y="77"/>
                    </a:cubicBezTo>
                    <a:lnTo>
                      <a:pt x="36" y="1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98" name="Freeform 147"/>
              <p:cNvSpPr>
                <a:spLocks/>
              </p:cNvSpPr>
              <p:nvPr/>
            </p:nvSpPr>
            <p:spPr bwMode="auto">
              <a:xfrm>
                <a:off x="1156" y="2088"/>
                <a:ext cx="85" cy="223"/>
              </a:xfrm>
              <a:custGeom>
                <a:avLst/>
                <a:gdLst>
                  <a:gd name="T0" fmla="*/ 36 w 36"/>
                  <a:gd name="T1" fmla="*/ 18 h 94"/>
                  <a:gd name="T2" fmla="*/ 18 w 36"/>
                  <a:gd name="T3" fmla="*/ 0 h 94"/>
                  <a:gd name="T4" fmla="*/ 18 w 36"/>
                  <a:gd name="T5" fmla="*/ 0 h 94"/>
                  <a:gd name="T6" fmla="*/ 0 w 36"/>
                  <a:gd name="T7" fmla="*/ 18 h 94"/>
                  <a:gd name="T8" fmla="*/ 0 w 36"/>
                  <a:gd name="T9" fmla="*/ 76 h 94"/>
                  <a:gd name="T10" fmla="*/ 18 w 36"/>
                  <a:gd name="T11" fmla="*/ 94 h 94"/>
                  <a:gd name="T12" fmla="*/ 18 w 36"/>
                  <a:gd name="T13" fmla="*/ 94 h 94"/>
                  <a:gd name="T14" fmla="*/ 36 w 36"/>
                  <a:gd name="T15" fmla="*/ 76 h 94"/>
                  <a:gd name="T16" fmla="*/ 36 w 36"/>
                  <a:gd name="T17" fmla="*/ 1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94">
                    <a:moveTo>
                      <a:pt x="36" y="18"/>
                    </a:moveTo>
                    <a:cubicBezTo>
                      <a:pt x="36" y="8"/>
                      <a:pt x="28" y="0"/>
                      <a:pt x="18" y="0"/>
                    </a:cubicBezTo>
                    <a:cubicBezTo>
                      <a:pt x="18" y="0"/>
                      <a:pt x="18" y="0"/>
                      <a:pt x="18" y="0"/>
                    </a:cubicBezTo>
                    <a:cubicBezTo>
                      <a:pt x="8" y="0"/>
                      <a:pt x="0" y="8"/>
                      <a:pt x="0" y="18"/>
                    </a:cubicBezTo>
                    <a:cubicBezTo>
                      <a:pt x="0" y="76"/>
                      <a:pt x="0" y="76"/>
                      <a:pt x="0" y="76"/>
                    </a:cubicBezTo>
                    <a:cubicBezTo>
                      <a:pt x="0" y="86"/>
                      <a:pt x="8" y="94"/>
                      <a:pt x="18" y="94"/>
                    </a:cubicBezTo>
                    <a:cubicBezTo>
                      <a:pt x="18" y="94"/>
                      <a:pt x="18" y="94"/>
                      <a:pt x="18" y="94"/>
                    </a:cubicBezTo>
                    <a:cubicBezTo>
                      <a:pt x="28" y="94"/>
                      <a:pt x="36" y="86"/>
                      <a:pt x="36" y="76"/>
                    </a:cubicBezTo>
                    <a:lnTo>
                      <a:pt x="36"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99" name="Freeform 148"/>
              <p:cNvSpPr>
                <a:spLocks/>
              </p:cNvSpPr>
              <p:nvPr/>
            </p:nvSpPr>
            <p:spPr bwMode="auto">
              <a:xfrm>
                <a:off x="911" y="2128"/>
                <a:ext cx="85" cy="230"/>
              </a:xfrm>
              <a:custGeom>
                <a:avLst/>
                <a:gdLst>
                  <a:gd name="T0" fmla="*/ 36 w 36"/>
                  <a:gd name="T1" fmla="*/ 97 h 97"/>
                  <a:gd name="T2" fmla="*/ 36 w 36"/>
                  <a:gd name="T3" fmla="*/ 18 h 97"/>
                  <a:gd name="T4" fmla="*/ 18 w 36"/>
                  <a:gd name="T5" fmla="*/ 0 h 97"/>
                  <a:gd name="T6" fmla="*/ 0 w 36"/>
                  <a:gd name="T7" fmla="*/ 18 h 97"/>
                  <a:gd name="T8" fmla="*/ 0 w 36"/>
                  <a:gd name="T9" fmla="*/ 97 h 97"/>
                  <a:gd name="T10" fmla="*/ 36 w 36"/>
                  <a:gd name="T11" fmla="*/ 97 h 97"/>
                </a:gdLst>
                <a:ahLst/>
                <a:cxnLst>
                  <a:cxn ang="0">
                    <a:pos x="T0" y="T1"/>
                  </a:cxn>
                  <a:cxn ang="0">
                    <a:pos x="T2" y="T3"/>
                  </a:cxn>
                  <a:cxn ang="0">
                    <a:pos x="T4" y="T5"/>
                  </a:cxn>
                  <a:cxn ang="0">
                    <a:pos x="T6" y="T7"/>
                  </a:cxn>
                  <a:cxn ang="0">
                    <a:pos x="T8" y="T9"/>
                  </a:cxn>
                  <a:cxn ang="0">
                    <a:pos x="T10" y="T11"/>
                  </a:cxn>
                </a:cxnLst>
                <a:rect l="0" t="0" r="r" b="b"/>
                <a:pathLst>
                  <a:path w="36" h="97">
                    <a:moveTo>
                      <a:pt x="36" y="97"/>
                    </a:moveTo>
                    <a:cubicBezTo>
                      <a:pt x="36" y="18"/>
                      <a:pt x="36" y="18"/>
                      <a:pt x="36" y="18"/>
                    </a:cubicBezTo>
                    <a:cubicBezTo>
                      <a:pt x="36" y="8"/>
                      <a:pt x="28" y="0"/>
                      <a:pt x="18" y="0"/>
                    </a:cubicBezTo>
                    <a:cubicBezTo>
                      <a:pt x="8" y="0"/>
                      <a:pt x="0" y="8"/>
                      <a:pt x="0" y="18"/>
                    </a:cubicBezTo>
                    <a:cubicBezTo>
                      <a:pt x="0" y="97"/>
                      <a:pt x="0" y="97"/>
                      <a:pt x="0" y="97"/>
                    </a:cubicBezTo>
                    <a:lnTo>
                      <a:pt x="36"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200" name="Freeform 149"/>
              <p:cNvSpPr>
                <a:spLocks/>
              </p:cNvSpPr>
              <p:nvPr/>
            </p:nvSpPr>
            <p:spPr bwMode="auto">
              <a:xfrm>
                <a:off x="1072" y="2045"/>
                <a:ext cx="86" cy="225"/>
              </a:xfrm>
              <a:custGeom>
                <a:avLst/>
                <a:gdLst>
                  <a:gd name="T0" fmla="*/ 36 w 36"/>
                  <a:gd name="T1" fmla="*/ 18 h 95"/>
                  <a:gd name="T2" fmla="*/ 18 w 36"/>
                  <a:gd name="T3" fmla="*/ 0 h 95"/>
                  <a:gd name="T4" fmla="*/ 18 w 36"/>
                  <a:gd name="T5" fmla="*/ 0 h 95"/>
                  <a:gd name="T6" fmla="*/ 0 w 36"/>
                  <a:gd name="T7" fmla="*/ 18 h 95"/>
                  <a:gd name="T8" fmla="*/ 0 w 36"/>
                  <a:gd name="T9" fmla="*/ 77 h 95"/>
                  <a:gd name="T10" fmla="*/ 18 w 36"/>
                  <a:gd name="T11" fmla="*/ 95 h 95"/>
                  <a:gd name="T12" fmla="*/ 18 w 36"/>
                  <a:gd name="T13" fmla="*/ 95 h 95"/>
                  <a:gd name="T14" fmla="*/ 36 w 36"/>
                  <a:gd name="T15" fmla="*/ 77 h 95"/>
                  <a:gd name="T16" fmla="*/ 36 w 36"/>
                  <a:gd name="T17" fmla="*/ 1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95">
                    <a:moveTo>
                      <a:pt x="36" y="18"/>
                    </a:moveTo>
                    <a:cubicBezTo>
                      <a:pt x="36" y="8"/>
                      <a:pt x="28" y="0"/>
                      <a:pt x="18" y="0"/>
                    </a:cubicBezTo>
                    <a:cubicBezTo>
                      <a:pt x="18" y="0"/>
                      <a:pt x="18" y="0"/>
                      <a:pt x="18" y="0"/>
                    </a:cubicBezTo>
                    <a:cubicBezTo>
                      <a:pt x="8" y="0"/>
                      <a:pt x="0" y="8"/>
                      <a:pt x="0" y="18"/>
                    </a:cubicBezTo>
                    <a:cubicBezTo>
                      <a:pt x="0" y="77"/>
                      <a:pt x="0" y="77"/>
                      <a:pt x="0" y="77"/>
                    </a:cubicBezTo>
                    <a:cubicBezTo>
                      <a:pt x="0" y="87"/>
                      <a:pt x="8" y="95"/>
                      <a:pt x="18" y="95"/>
                    </a:cubicBezTo>
                    <a:cubicBezTo>
                      <a:pt x="18" y="95"/>
                      <a:pt x="18" y="95"/>
                      <a:pt x="18" y="95"/>
                    </a:cubicBezTo>
                    <a:cubicBezTo>
                      <a:pt x="28" y="95"/>
                      <a:pt x="36" y="87"/>
                      <a:pt x="36" y="77"/>
                    </a:cubicBezTo>
                    <a:lnTo>
                      <a:pt x="36"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201" name="Freeform 150"/>
              <p:cNvSpPr>
                <a:spLocks/>
              </p:cNvSpPr>
              <p:nvPr/>
            </p:nvSpPr>
            <p:spPr bwMode="auto">
              <a:xfrm>
                <a:off x="987" y="2088"/>
                <a:ext cx="88" cy="223"/>
              </a:xfrm>
              <a:custGeom>
                <a:avLst/>
                <a:gdLst>
                  <a:gd name="T0" fmla="*/ 37 w 37"/>
                  <a:gd name="T1" fmla="*/ 18 h 94"/>
                  <a:gd name="T2" fmla="*/ 18 w 37"/>
                  <a:gd name="T3" fmla="*/ 0 h 94"/>
                  <a:gd name="T4" fmla="*/ 18 w 37"/>
                  <a:gd name="T5" fmla="*/ 0 h 94"/>
                  <a:gd name="T6" fmla="*/ 0 w 37"/>
                  <a:gd name="T7" fmla="*/ 18 h 94"/>
                  <a:gd name="T8" fmla="*/ 0 w 37"/>
                  <a:gd name="T9" fmla="*/ 76 h 94"/>
                  <a:gd name="T10" fmla="*/ 18 w 37"/>
                  <a:gd name="T11" fmla="*/ 94 h 94"/>
                  <a:gd name="T12" fmla="*/ 18 w 37"/>
                  <a:gd name="T13" fmla="*/ 94 h 94"/>
                  <a:gd name="T14" fmla="*/ 37 w 37"/>
                  <a:gd name="T15" fmla="*/ 76 h 94"/>
                  <a:gd name="T16" fmla="*/ 37 w 37"/>
                  <a:gd name="T17" fmla="*/ 1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94">
                    <a:moveTo>
                      <a:pt x="37" y="18"/>
                    </a:moveTo>
                    <a:cubicBezTo>
                      <a:pt x="37" y="8"/>
                      <a:pt x="28" y="0"/>
                      <a:pt x="18" y="0"/>
                    </a:cubicBezTo>
                    <a:cubicBezTo>
                      <a:pt x="18" y="0"/>
                      <a:pt x="18" y="0"/>
                      <a:pt x="18" y="0"/>
                    </a:cubicBezTo>
                    <a:cubicBezTo>
                      <a:pt x="8" y="0"/>
                      <a:pt x="0" y="8"/>
                      <a:pt x="0" y="18"/>
                    </a:cubicBezTo>
                    <a:cubicBezTo>
                      <a:pt x="0" y="76"/>
                      <a:pt x="0" y="76"/>
                      <a:pt x="0" y="76"/>
                    </a:cubicBezTo>
                    <a:cubicBezTo>
                      <a:pt x="0" y="86"/>
                      <a:pt x="8" y="94"/>
                      <a:pt x="18" y="94"/>
                    </a:cubicBezTo>
                    <a:cubicBezTo>
                      <a:pt x="18" y="94"/>
                      <a:pt x="18" y="94"/>
                      <a:pt x="18" y="94"/>
                    </a:cubicBezTo>
                    <a:cubicBezTo>
                      <a:pt x="28" y="94"/>
                      <a:pt x="37" y="86"/>
                      <a:pt x="37" y="76"/>
                    </a:cubicBezTo>
                    <a:lnTo>
                      <a:pt x="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grpSp>
        <p:grpSp>
          <p:nvGrpSpPr>
            <p:cNvPr id="134" name="Group 153"/>
            <p:cNvGrpSpPr>
              <a:grpSpLocks noChangeAspect="1"/>
            </p:cNvGrpSpPr>
            <p:nvPr/>
          </p:nvGrpSpPr>
          <p:grpSpPr bwMode="auto">
            <a:xfrm>
              <a:off x="1157685" y="4682792"/>
              <a:ext cx="615409" cy="701280"/>
              <a:chOff x="1985" y="3077"/>
              <a:chExt cx="516" cy="588"/>
            </a:xfrm>
          </p:grpSpPr>
          <p:sp>
            <p:nvSpPr>
              <p:cNvPr id="135" name="AutoShape 152"/>
              <p:cNvSpPr>
                <a:spLocks noChangeAspect="1" noChangeArrowheads="1" noTextEdit="1"/>
              </p:cNvSpPr>
              <p:nvPr/>
            </p:nvSpPr>
            <p:spPr bwMode="auto">
              <a:xfrm>
                <a:off x="1985" y="3077"/>
                <a:ext cx="516" cy="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36" name="Freeform 154"/>
              <p:cNvSpPr>
                <a:spLocks/>
              </p:cNvSpPr>
              <p:nvPr/>
            </p:nvSpPr>
            <p:spPr bwMode="auto">
              <a:xfrm>
                <a:off x="1977" y="3110"/>
                <a:ext cx="536" cy="518"/>
              </a:xfrm>
              <a:custGeom>
                <a:avLst/>
                <a:gdLst>
                  <a:gd name="T0" fmla="*/ 14 w 131"/>
                  <a:gd name="T1" fmla="*/ 7 h 127"/>
                  <a:gd name="T2" fmla="*/ 65 w 131"/>
                  <a:gd name="T3" fmla="*/ 127 h 127"/>
                  <a:gd name="T4" fmla="*/ 117 w 131"/>
                  <a:gd name="T5" fmla="*/ 7 h 127"/>
                  <a:gd name="T6" fmla="*/ 94 w 131"/>
                  <a:gd name="T7" fmla="*/ 13 h 127"/>
                  <a:gd name="T8" fmla="*/ 66 w 131"/>
                  <a:gd name="T9" fmla="*/ 1 h 127"/>
                  <a:gd name="T10" fmla="*/ 65 w 131"/>
                  <a:gd name="T11" fmla="*/ 0 h 127"/>
                  <a:gd name="T12" fmla="*/ 65 w 131"/>
                  <a:gd name="T13" fmla="*/ 1 h 127"/>
                  <a:gd name="T14" fmla="*/ 37 w 131"/>
                  <a:gd name="T15" fmla="*/ 13 h 127"/>
                  <a:gd name="T16" fmla="*/ 14 w 131"/>
                  <a:gd name="T17" fmla="*/ 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27">
                    <a:moveTo>
                      <a:pt x="14" y="7"/>
                    </a:moveTo>
                    <a:cubicBezTo>
                      <a:pt x="0" y="52"/>
                      <a:pt x="21" y="104"/>
                      <a:pt x="65" y="127"/>
                    </a:cubicBezTo>
                    <a:cubicBezTo>
                      <a:pt x="109" y="104"/>
                      <a:pt x="131" y="52"/>
                      <a:pt x="117" y="7"/>
                    </a:cubicBezTo>
                    <a:cubicBezTo>
                      <a:pt x="109" y="11"/>
                      <a:pt x="101" y="13"/>
                      <a:pt x="94" y="13"/>
                    </a:cubicBezTo>
                    <a:cubicBezTo>
                      <a:pt x="81" y="13"/>
                      <a:pt x="72" y="6"/>
                      <a:pt x="66" y="1"/>
                    </a:cubicBezTo>
                    <a:cubicBezTo>
                      <a:pt x="66" y="0"/>
                      <a:pt x="66" y="0"/>
                      <a:pt x="65" y="0"/>
                    </a:cubicBezTo>
                    <a:cubicBezTo>
                      <a:pt x="65" y="0"/>
                      <a:pt x="65" y="0"/>
                      <a:pt x="65" y="1"/>
                    </a:cubicBezTo>
                    <a:cubicBezTo>
                      <a:pt x="59" y="6"/>
                      <a:pt x="50" y="13"/>
                      <a:pt x="37" y="13"/>
                    </a:cubicBezTo>
                    <a:cubicBezTo>
                      <a:pt x="30" y="13"/>
                      <a:pt x="22" y="11"/>
                      <a:pt x="14"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37" name="Freeform 155"/>
              <p:cNvSpPr>
                <a:spLocks noEditPoints="1"/>
              </p:cNvSpPr>
              <p:nvPr/>
            </p:nvSpPr>
            <p:spPr bwMode="auto">
              <a:xfrm>
                <a:off x="1940" y="3077"/>
                <a:ext cx="610" cy="584"/>
              </a:xfrm>
              <a:custGeom>
                <a:avLst/>
                <a:gdLst>
                  <a:gd name="T0" fmla="*/ 74 w 149"/>
                  <a:gd name="T1" fmla="*/ 143 h 143"/>
                  <a:gd name="T2" fmla="*/ 73 w 149"/>
                  <a:gd name="T3" fmla="*/ 142 h 143"/>
                  <a:gd name="T4" fmla="*/ 18 w 149"/>
                  <a:gd name="T5" fmla="*/ 9 h 143"/>
                  <a:gd name="T6" fmla="*/ 20 w 149"/>
                  <a:gd name="T7" fmla="*/ 7 h 143"/>
                  <a:gd name="T8" fmla="*/ 23 w 149"/>
                  <a:gd name="T9" fmla="*/ 7 h 143"/>
                  <a:gd name="T10" fmla="*/ 46 w 149"/>
                  <a:gd name="T11" fmla="*/ 14 h 143"/>
                  <a:gd name="T12" fmla="*/ 69 w 149"/>
                  <a:gd name="T13" fmla="*/ 3 h 143"/>
                  <a:gd name="T14" fmla="*/ 72 w 149"/>
                  <a:gd name="T15" fmla="*/ 1 h 143"/>
                  <a:gd name="T16" fmla="*/ 77 w 149"/>
                  <a:gd name="T17" fmla="*/ 1 h 143"/>
                  <a:gd name="T18" fmla="*/ 80 w 149"/>
                  <a:gd name="T19" fmla="*/ 3 h 143"/>
                  <a:gd name="T20" fmla="*/ 103 w 149"/>
                  <a:gd name="T21" fmla="*/ 14 h 143"/>
                  <a:gd name="T22" fmla="*/ 126 w 149"/>
                  <a:gd name="T23" fmla="*/ 7 h 143"/>
                  <a:gd name="T24" fmla="*/ 129 w 149"/>
                  <a:gd name="T25" fmla="*/ 7 h 143"/>
                  <a:gd name="T26" fmla="*/ 131 w 149"/>
                  <a:gd name="T27" fmla="*/ 9 h 143"/>
                  <a:gd name="T28" fmla="*/ 76 w 149"/>
                  <a:gd name="T29" fmla="*/ 142 h 143"/>
                  <a:gd name="T30" fmla="*/ 74 w 149"/>
                  <a:gd name="T31" fmla="*/ 143 h 143"/>
                  <a:gd name="T32" fmla="*/ 23 w 149"/>
                  <a:gd name="T33" fmla="*/ 15 h 143"/>
                  <a:gd name="T34" fmla="*/ 74 w 149"/>
                  <a:gd name="T35" fmla="*/ 135 h 143"/>
                  <a:gd name="T36" fmla="*/ 126 w 149"/>
                  <a:gd name="T37" fmla="*/ 15 h 143"/>
                  <a:gd name="T38" fmla="*/ 103 w 149"/>
                  <a:gd name="T39" fmla="*/ 21 h 143"/>
                  <a:gd name="T40" fmla="*/ 75 w 149"/>
                  <a:gd name="T41" fmla="*/ 9 h 143"/>
                  <a:gd name="T42" fmla="*/ 74 w 149"/>
                  <a:gd name="T43" fmla="*/ 8 h 143"/>
                  <a:gd name="T44" fmla="*/ 74 w 149"/>
                  <a:gd name="T45" fmla="*/ 9 h 143"/>
                  <a:gd name="T46" fmla="*/ 46 w 149"/>
                  <a:gd name="T47" fmla="*/ 21 h 143"/>
                  <a:gd name="T48" fmla="*/ 23 w 149"/>
                  <a:gd name="T49" fmla="*/ 1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9" h="143">
                    <a:moveTo>
                      <a:pt x="74" y="143"/>
                    </a:moveTo>
                    <a:cubicBezTo>
                      <a:pt x="74" y="143"/>
                      <a:pt x="73" y="142"/>
                      <a:pt x="73" y="142"/>
                    </a:cubicBezTo>
                    <a:cubicBezTo>
                      <a:pt x="24" y="117"/>
                      <a:pt x="0" y="59"/>
                      <a:pt x="18" y="9"/>
                    </a:cubicBezTo>
                    <a:cubicBezTo>
                      <a:pt x="18" y="8"/>
                      <a:pt x="19" y="7"/>
                      <a:pt x="20" y="7"/>
                    </a:cubicBezTo>
                    <a:cubicBezTo>
                      <a:pt x="21" y="6"/>
                      <a:pt x="22" y="6"/>
                      <a:pt x="23" y="7"/>
                    </a:cubicBezTo>
                    <a:cubicBezTo>
                      <a:pt x="31" y="12"/>
                      <a:pt x="39" y="14"/>
                      <a:pt x="46" y="14"/>
                    </a:cubicBezTo>
                    <a:cubicBezTo>
                      <a:pt x="57" y="14"/>
                      <a:pt x="64" y="8"/>
                      <a:pt x="69" y="3"/>
                    </a:cubicBezTo>
                    <a:cubicBezTo>
                      <a:pt x="70" y="2"/>
                      <a:pt x="71" y="2"/>
                      <a:pt x="72" y="1"/>
                    </a:cubicBezTo>
                    <a:cubicBezTo>
                      <a:pt x="74" y="0"/>
                      <a:pt x="75" y="0"/>
                      <a:pt x="77" y="1"/>
                    </a:cubicBezTo>
                    <a:cubicBezTo>
                      <a:pt x="77" y="2"/>
                      <a:pt x="79" y="2"/>
                      <a:pt x="80" y="3"/>
                    </a:cubicBezTo>
                    <a:cubicBezTo>
                      <a:pt x="85" y="8"/>
                      <a:pt x="92" y="14"/>
                      <a:pt x="103" y="14"/>
                    </a:cubicBezTo>
                    <a:cubicBezTo>
                      <a:pt x="110" y="14"/>
                      <a:pt x="118" y="12"/>
                      <a:pt x="126" y="7"/>
                    </a:cubicBezTo>
                    <a:cubicBezTo>
                      <a:pt x="127" y="6"/>
                      <a:pt x="128" y="6"/>
                      <a:pt x="129" y="7"/>
                    </a:cubicBezTo>
                    <a:cubicBezTo>
                      <a:pt x="130" y="7"/>
                      <a:pt x="131" y="8"/>
                      <a:pt x="131" y="9"/>
                    </a:cubicBezTo>
                    <a:cubicBezTo>
                      <a:pt x="149" y="59"/>
                      <a:pt x="125" y="117"/>
                      <a:pt x="76" y="142"/>
                    </a:cubicBezTo>
                    <a:cubicBezTo>
                      <a:pt x="76" y="142"/>
                      <a:pt x="75" y="143"/>
                      <a:pt x="74" y="143"/>
                    </a:cubicBezTo>
                    <a:close/>
                    <a:moveTo>
                      <a:pt x="23" y="15"/>
                    </a:moveTo>
                    <a:cubicBezTo>
                      <a:pt x="9" y="60"/>
                      <a:pt x="30" y="112"/>
                      <a:pt x="74" y="135"/>
                    </a:cubicBezTo>
                    <a:cubicBezTo>
                      <a:pt x="118" y="112"/>
                      <a:pt x="140" y="60"/>
                      <a:pt x="126" y="15"/>
                    </a:cubicBezTo>
                    <a:cubicBezTo>
                      <a:pt x="118" y="19"/>
                      <a:pt x="110" y="21"/>
                      <a:pt x="103" y="21"/>
                    </a:cubicBezTo>
                    <a:cubicBezTo>
                      <a:pt x="90" y="21"/>
                      <a:pt x="81" y="14"/>
                      <a:pt x="75" y="9"/>
                    </a:cubicBezTo>
                    <a:cubicBezTo>
                      <a:pt x="75" y="8"/>
                      <a:pt x="75" y="8"/>
                      <a:pt x="74" y="8"/>
                    </a:cubicBezTo>
                    <a:cubicBezTo>
                      <a:pt x="74" y="8"/>
                      <a:pt x="74" y="8"/>
                      <a:pt x="74" y="9"/>
                    </a:cubicBezTo>
                    <a:cubicBezTo>
                      <a:pt x="68" y="14"/>
                      <a:pt x="59" y="21"/>
                      <a:pt x="46" y="21"/>
                    </a:cubicBezTo>
                    <a:cubicBezTo>
                      <a:pt x="39" y="21"/>
                      <a:pt x="31" y="19"/>
                      <a:pt x="23"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38" name="Freeform 156"/>
              <p:cNvSpPr>
                <a:spLocks/>
              </p:cNvSpPr>
              <p:nvPr/>
            </p:nvSpPr>
            <p:spPr bwMode="auto">
              <a:xfrm>
                <a:off x="1993" y="3089"/>
                <a:ext cx="250" cy="278"/>
              </a:xfrm>
              <a:custGeom>
                <a:avLst/>
                <a:gdLst>
                  <a:gd name="T0" fmla="*/ 6 w 61"/>
                  <a:gd name="T1" fmla="*/ 68 h 68"/>
                  <a:gd name="T2" fmla="*/ 8 w 61"/>
                  <a:gd name="T3" fmla="*/ 7 h 68"/>
                  <a:gd name="T4" fmla="*/ 61 w 61"/>
                  <a:gd name="T5" fmla="*/ 0 h 68"/>
                  <a:gd name="T6" fmla="*/ 61 w 61"/>
                  <a:gd name="T7" fmla="*/ 68 h 68"/>
                </a:gdLst>
                <a:ahLst/>
                <a:cxnLst>
                  <a:cxn ang="0">
                    <a:pos x="T0" y="T1"/>
                  </a:cxn>
                  <a:cxn ang="0">
                    <a:pos x="T2" y="T3"/>
                  </a:cxn>
                  <a:cxn ang="0">
                    <a:pos x="T4" y="T5"/>
                  </a:cxn>
                  <a:cxn ang="0">
                    <a:pos x="T6" y="T7"/>
                  </a:cxn>
                </a:cxnLst>
                <a:rect l="0" t="0" r="r" b="b"/>
                <a:pathLst>
                  <a:path w="61" h="68">
                    <a:moveTo>
                      <a:pt x="6" y="68"/>
                    </a:moveTo>
                    <a:cubicBezTo>
                      <a:pt x="0" y="48"/>
                      <a:pt x="1" y="27"/>
                      <a:pt x="8" y="7"/>
                    </a:cubicBezTo>
                    <a:cubicBezTo>
                      <a:pt x="39" y="25"/>
                      <a:pt x="54" y="6"/>
                      <a:pt x="61" y="0"/>
                    </a:cubicBezTo>
                    <a:cubicBezTo>
                      <a:pt x="61" y="68"/>
                      <a:pt x="61" y="68"/>
                      <a:pt x="61" y="68"/>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39" name="Freeform 157"/>
              <p:cNvSpPr>
                <a:spLocks/>
              </p:cNvSpPr>
              <p:nvPr/>
            </p:nvSpPr>
            <p:spPr bwMode="auto">
              <a:xfrm>
                <a:off x="2243" y="3367"/>
                <a:ext cx="229" cy="277"/>
              </a:xfrm>
              <a:custGeom>
                <a:avLst/>
                <a:gdLst>
                  <a:gd name="T0" fmla="*/ 0 w 56"/>
                  <a:gd name="T1" fmla="*/ 0 h 68"/>
                  <a:gd name="T2" fmla="*/ 0 w 56"/>
                  <a:gd name="T3" fmla="*/ 68 h 68"/>
                  <a:gd name="T4" fmla="*/ 56 w 56"/>
                  <a:gd name="T5" fmla="*/ 0 h 68"/>
                </a:gdLst>
                <a:ahLst/>
                <a:cxnLst>
                  <a:cxn ang="0">
                    <a:pos x="T0" y="T1"/>
                  </a:cxn>
                  <a:cxn ang="0">
                    <a:pos x="T2" y="T3"/>
                  </a:cxn>
                  <a:cxn ang="0">
                    <a:pos x="T4" y="T5"/>
                  </a:cxn>
                </a:cxnLst>
                <a:rect l="0" t="0" r="r" b="b"/>
                <a:pathLst>
                  <a:path w="56" h="68">
                    <a:moveTo>
                      <a:pt x="0" y="0"/>
                    </a:moveTo>
                    <a:cubicBezTo>
                      <a:pt x="0" y="68"/>
                      <a:pt x="0" y="68"/>
                      <a:pt x="0" y="68"/>
                    </a:cubicBezTo>
                    <a:cubicBezTo>
                      <a:pt x="28" y="54"/>
                      <a:pt x="48" y="29"/>
                      <a:pt x="56"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grpSp>
      </p:grpSp>
      <p:grpSp>
        <p:nvGrpSpPr>
          <p:cNvPr id="202" name="Group 201"/>
          <p:cNvGrpSpPr/>
          <p:nvPr/>
        </p:nvGrpSpPr>
        <p:grpSpPr>
          <a:xfrm>
            <a:off x="5157399" y="5237653"/>
            <a:ext cx="2421111" cy="1024724"/>
            <a:chOff x="1364032" y="3321197"/>
            <a:chExt cx="2695575" cy="1134021"/>
          </a:xfrm>
        </p:grpSpPr>
        <p:sp>
          <p:nvSpPr>
            <p:cNvPr id="203" name="Freeform 192"/>
            <p:cNvSpPr>
              <a:spLocks/>
            </p:cNvSpPr>
            <p:nvPr/>
          </p:nvSpPr>
          <p:spPr bwMode="auto">
            <a:xfrm>
              <a:off x="1364032" y="3321197"/>
              <a:ext cx="2695575" cy="1108075"/>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chemeClr val="tx2"/>
            </a:solidFill>
            <a:ln>
              <a:noFill/>
            </a:ln>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grpSp>
          <p:nvGrpSpPr>
            <p:cNvPr id="204" name="Group 160"/>
            <p:cNvGrpSpPr>
              <a:grpSpLocks noChangeAspect="1"/>
            </p:cNvGrpSpPr>
            <p:nvPr/>
          </p:nvGrpSpPr>
          <p:grpSpPr bwMode="auto">
            <a:xfrm>
              <a:off x="1814479" y="3631306"/>
              <a:ext cx="1497013" cy="823912"/>
              <a:chOff x="1787" y="2537"/>
              <a:chExt cx="943" cy="519"/>
            </a:xfrm>
          </p:grpSpPr>
          <p:sp>
            <p:nvSpPr>
              <p:cNvPr id="205" name="Freeform 161"/>
              <p:cNvSpPr>
                <a:spLocks noEditPoints="1"/>
              </p:cNvSpPr>
              <p:nvPr/>
            </p:nvSpPr>
            <p:spPr bwMode="auto">
              <a:xfrm>
                <a:off x="1787" y="2820"/>
                <a:ext cx="211" cy="212"/>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206" name="Freeform 163"/>
              <p:cNvSpPr>
                <a:spLocks noEditPoints="1"/>
              </p:cNvSpPr>
              <p:nvPr/>
            </p:nvSpPr>
            <p:spPr bwMode="auto">
              <a:xfrm>
                <a:off x="1930" y="2537"/>
                <a:ext cx="423" cy="426"/>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207" name="Freeform 164"/>
              <p:cNvSpPr>
                <a:spLocks noEditPoints="1"/>
              </p:cNvSpPr>
              <p:nvPr/>
            </p:nvSpPr>
            <p:spPr bwMode="auto">
              <a:xfrm>
                <a:off x="2260" y="2860"/>
                <a:ext cx="195" cy="196"/>
              </a:xfrm>
              <a:custGeom>
                <a:avLst/>
                <a:gdLst>
                  <a:gd name="T0" fmla="*/ 118 w 122"/>
                  <a:gd name="T1" fmla="*/ 74 h 122"/>
                  <a:gd name="T2" fmla="*/ 102 w 122"/>
                  <a:gd name="T3" fmla="*/ 64 h 122"/>
                  <a:gd name="T4" fmla="*/ 102 w 122"/>
                  <a:gd name="T5" fmla="*/ 64 h 122"/>
                  <a:gd name="T6" fmla="*/ 101 w 122"/>
                  <a:gd name="T7" fmla="*/ 54 h 122"/>
                  <a:gd name="T8" fmla="*/ 101 w 122"/>
                  <a:gd name="T9" fmla="*/ 53 h 122"/>
                  <a:gd name="T10" fmla="*/ 116 w 122"/>
                  <a:gd name="T11" fmla="*/ 41 h 122"/>
                  <a:gd name="T12" fmla="*/ 118 w 122"/>
                  <a:gd name="T13" fmla="*/ 34 h 122"/>
                  <a:gd name="T14" fmla="*/ 111 w 122"/>
                  <a:gd name="T15" fmla="*/ 30 h 122"/>
                  <a:gd name="T16" fmla="*/ 92 w 122"/>
                  <a:gd name="T17" fmla="*/ 34 h 122"/>
                  <a:gd name="T18" fmla="*/ 92 w 122"/>
                  <a:gd name="T19" fmla="*/ 35 h 122"/>
                  <a:gd name="T20" fmla="*/ 84 w 122"/>
                  <a:gd name="T21" fmla="*/ 28 h 122"/>
                  <a:gd name="T22" fmla="*/ 84 w 122"/>
                  <a:gd name="T23" fmla="*/ 27 h 122"/>
                  <a:gd name="T24" fmla="*/ 86 w 122"/>
                  <a:gd name="T25" fmla="*/ 8 h 122"/>
                  <a:gd name="T26" fmla="*/ 82 w 122"/>
                  <a:gd name="T27" fmla="*/ 1 h 122"/>
                  <a:gd name="T28" fmla="*/ 74 w 122"/>
                  <a:gd name="T29" fmla="*/ 4 h 122"/>
                  <a:gd name="T30" fmla="*/ 64 w 122"/>
                  <a:gd name="T31" fmla="*/ 20 h 122"/>
                  <a:gd name="T32" fmla="*/ 64 w 122"/>
                  <a:gd name="T33" fmla="*/ 21 h 122"/>
                  <a:gd name="T34" fmla="*/ 53 w 122"/>
                  <a:gd name="T35" fmla="*/ 21 h 122"/>
                  <a:gd name="T36" fmla="*/ 53 w 122"/>
                  <a:gd name="T37" fmla="*/ 21 h 122"/>
                  <a:gd name="T38" fmla="*/ 41 w 122"/>
                  <a:gd name="T39" fmla="*/ 6 h 122"/>
                  <a:gd name="T40" fmla="*/ 33 w 122"/>
                  <a:gd name="T41" fmla="*/ 4 h 122"/>
                  <a:gd name="T42" fmla="*/ 30 w 122"/>
                  <a:gd name="T43" fmla="*/ 12 h 122"/>
                  <a:gd name="T44" fmla="*/ 34 w 122"/>
                  <a:gd name="T45" fmla="*/ 30 h 122"/>
                  <a:gd name="T46" fmla="*/ 34 w 122"/>
                  <a:gd name="T47" fmla="*/ 30 h 122"/>
                  <a:gd name="T48" fmla="*/ 27 w 122"/>
                  <a:gd name="T49" fmla="*/ 38 h 122"/>
                  <a:gd name="T50" fmla="*/ 27 w 122"/>
                  <a:gd name="T51" fmla="*/ 38 h 122"/>
                  <a:gd name="T52" fmla="*/ 8 w 122"/>
                  <a:gd name="T53" fmla="*/ 36 h 122"/>
                  <a:gd name="T54" fmla="*/ 1 w 122"/>
                  <a:gd name="T55" fmla="*/ 40 h 122"/>
                  <a:gd name="T56" fmla="*/ 4 w 122"/>
                  <a:gd name="T57" fmla="*/ 48 h 122"/>
                  <a:gd name="T58" fmla="*/ 20 w 122"/>
                  <a:gd name="T59" fmla="*/ 58 h 122"/>
                  <a:gd name="T60" fmla="*/ 21 w 122"/>
                  <a:gd name="T61" fmla="*/ 69 h 122"/>
                  <a:gd name="T62" fmla="*/ 6 w 122"/>
                  <a:gd name="T63" fmla="*/ 81 h 122"/>
                  <a:gd name="T64" fmla="*/ 4 w 122"/>
                  <a:gd name="T65" fmla="*/ 89 h 122"/>
                  <a:gd name="T66" fmla="*/ 11 w 122"/>
                  <a:gd name="T67" fmla="*/ 92 h 122"/>
                  <a:gd name="T68" fmla="*/ 30 w 122"/>
                  <a:gd name="T69" fmla="*/ 88 h 122"/>
                  <a:gd name="T70" fmla="*/ 38 w 122"/>
                  <a:gd name="T71" fmla="*/ 96 h 122"/>
                  <a:gd name="T72" fmla="*/ 36 w 122"/>
                  <a:gd name="T73" fmla="*/ 114 h 122"/>
                  <a:gd name="T74" fmla="*/ 40 w 122"/>
                  <a:gd name="T75" fmla="*/ 121 h 122"/>
                  <a:gd name="T76" fmla="*/ 48 w 122"/>
                  <a:gd name="T77" fmla="*/ 118 h 122"/>
                  <a:gd name="T78" fmla="*/ 58 w 122"/>
                  <a:gd name="T79" fmla="*/ 102 h 122"/>
                  <a:gd name="T80" fmla="*/ 69 w 122"/>
                  <a:gd name="T81" fmla="*/ 102 h 122"/>
                  <a:gd name="T82" fmla="*/ 81 w 122"/>
                  <a:gd name="T83" fmla="*/ 116 h 122"/>
                  <a:gd name="T84" fmla="*/ 89 w 122"/>
                  <a:gd name="T85" fmla="*/ 118 h 122"/>
                  <a:gd name="T86" fmla="*/ 92 w 122"/>
                  <a:gd name="T87" fmla="*/ 111 h 122"/>
                  <a:gd name="T88" fmla="*/ 88 w 122"/>
                  <a:gd name="T89" fmla="*/ 92 h 122"/>
                  <a:gd name="T90" fmla="*/ 95 w 122"/>
                  <a:gd name="T91" fmla="*/ 84 h 122"/>
                  <a:gd name="T92" fmla="*/ 114 w 122"/>
                  <a:gd name="T93" fmla="*/ 86 h 122"/>
                  <a:gd name="T94" fmla="*/ 121 w 122"/>
                  <a:gd name="T95" fmla="*/ 82 h 122"/>
                  <a:gd name="T96" fmla="*/ 118 w 122"/>
                  <a:gd name="T97" fmla="*/ 74 h 122"/>
                  <a:gd name="T98" fmla="*/ 52 w 122"/>
                  <a:gd name="T99" fmla="*/ 86 h 122"/>
                  <a:gd name="T100" fmla="*/ 36 w 122"/>
                  <a:gd name="T101" fmla="*/ 53 h 122"/>
                  <a:gd name="T102" fmla="*/ 69 w 122"/>
                  <a:gd name="T103" fmla="*/ 37 h 122"/>
                  <a:gd name="T104" fmla="*/ 86 w 122"/>
                  <a:gd name="T105" fmla="*/ 70 h 122"/>
                  <a:gd name="T106" fmla="*/ 52 w 122"/>
                  <a:gd name="T10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 h="122">
                    <a:moveTo>
                      <a:pt x="118" y="74"/>
                    </a:moveTo>
                    <a:cubicBezTo>
                      <a:pt x="102" y="64"/>
                      <a:pt x="102" y="64"/>
                      <a:pt x="102" y="64"/>
                    </a:cubicBezTo>
                    <a:cubicBezTo>
                      <a:pt x="102" y="64"/>
                      <a:pt x="102" y="64"/>
                      <a:pt x="102" y="64"/>
                    </a:cubicBezTo>
                    <a:cubicBezTo>
                      <a:pt x="102" y="61"/>
                      <a:pt x="102" y="57"/>
                      <a:pt x="101" y="54"/>
                    </a:cubicBezTo>
                    <a:cubicBezTo>
                      <a:pt x="101" y="53"/>
                      <a:pt x="101" y="53"/>
                      <a:pt x="101" y="53"/>
                    </a:cubicBezTo>
                    <a:cubicBezTo>
                      <a:pt x="116" y="41"/>
                      <a:pt x="116" y="41"/>
                      <a:pt x="116" y="41"/>
                    </a:cubicBezTo>
                    <a:cubicBezTo>
                      <a:pt x="118" y="40"/>
                      <a:pt x="119" y="36"/>
                      <a:pt x="118" y="34"/>
                    </a:cubicBezTo>
                    <a:cubicBezTo>
                      <a:pt x="117" y="31"/>
                      <a:pt x="113" y="29"/>
                      <a:pt x="111" y="30"/>
                    </a:cubicBezTo>
                    <a:cubicBezTo>
                      <a:pt x="92" y="34"/>
                      <a:pt x="92" y="34"/>
                      <a:pt x="92" y="34"/>
                    </a:cubicBezTo>
                    <a:cubicBezTo>
                      <a:pt x="92" y="34"/>
                      <a:pt x="92" y="35"/>
                      <a:pt x="92" y="35"/>
                    </a:cubicBezTo>
                    <a:cubicBezTo>
                      <a:pt x="89" y="32"/>
                      <a:pt x="87" y="30"/>
                      <a:pt x="84" y="28"/>
                    </a:cubicBezTo>
                    <a:cubicBezTo>
                      <a:pt x="84" y="28"/>
                      <a:pt x="84" y="27"/>
                      <a:pt x="84" y="27"/>
                    </a:cubicBezTo>
                    <a:cubicBezTo>
                      <a:pt x="86" y="8"/>
                      <a:pt x="86" y="8"/>
                      <a:pt x="86" y="8"/>
                    </a:cubicBezTo>
                    <a:cubicBezTo>
                      <a:pt x="86" y="5"/>
                      <a:pt x="84" y="2"/>
                      <a:pt x="82" y="1"/>
                    </a:cubicBezTo>
                    <a:cubicBezTo>
                      <a:pt x="79" y="0"/>
                      <a:pt x="76" y="2"/>
                      <a:pt x="74" y="4"/>
                    </a:cubicBezTo>
                    <a:cubicBezTo>
                      <a:pt x="64" y="20"/>
                      <a:pt x="64" y="20"/>
                      <a:pt x="64" y="20"/>
                    </a:cubicBezTo>
                    <a:cubicBezTo>
                      <a:pt x="64" y="21"/>
                      <a:pt x="64" y="21"/>
                      <a:pt x="64" y="21"/>
                    </a:cubicBezTo>
                    <a:cubicBezTo>
                      <a:pt x="60" y="21"/>
                      <a:pt x="57" y="21"/>
                      <a:pt x="53" y="21"/>
                    </a:cubicBezTo>
                    <a:cubicBezTo>
                      <a:pt x="53" y="21"/>
                      <a:pt x="53" y="21"/>
                      <a:pt x="53" y="21"/>
                    </a:cubicBezTo>
                    <a:cubicBezTo>
                      <a:pt x="41" y="6"/>
                      <a:pt x="41" y="6"/>
                      <a:pt x="41" y="6"/>
                    </a:cubicBezTo>
                    <a:cubicBezTo>
                      <a:pt x="40" y="4"/>
                      <a:pt x="36" y="3"/>
                      <a:pt x="33" y="4"/>
                    </a:cubicBezTo>
                    <a:cubicBezTo>
                      <a:pt x="31" y="6"/>
                      <a:pt x="29" y="9"/>
                      <a:pt x="30" y="12"/>
                    </a:cubicBezTo>
                    <a:cubicBezTo>
                      <a:pt x="34" y="30"/>
                      <a:pt x="34" y="30"/>
                      <a:pt x="34" y="30"/>
                    </a:cubicBezTo>
                    <a:cubicBezTo>
                      <a:pt x="34" y="30"/>
                      <a:pt x="34" y="30"/>
                      <a:pt x="34" y="30"/>
                    </a:cubicBezTo>
                    <a:cubicBezTo>
                      <a:pt x="32" y="33"/>
                      <a:pt x="29" y="35"/>
                      <a:pt x="27" y="38"/>
                    </a:cubicBezTo>
                    <a:cubicBezTo>
                      <a:pt x="27" y="38"/>
                      <a:pt x="27" y="38"/>
                      <a:pt x="27" y="38"/>
                    </a:cubicBezTo>
                    <a:cubicBezTo>
                      <a:pt x="8" y="36"/>
                      <a:pt x="8" y="36"/>
                      <a:pt x="8" y="36"/>
                    </a:cubicBezTo>
                    <a:cubicBezTo>
                      <a:pt x="5" y="36"/>
                      <a:pt x="2" y="38"/>
                      <a:pt x="1" y="40"/>
                    </a:cubicBezTo>
                    <a:cubicBezTo>
                      <a:pt x="0" y="43"/>
                      <a:pt x="2" y="47"/>
                      <a:pt x="4" y="48"/>
                    </a:cubicBezTo>
                    <a:cubicBezTo>
                      <a:pt x="20" y="58"/>
                      <a:pt x="20" y="58"/>
                      <a:pt x="20" y="58"/>
                    </a:cubicBezTo>
                    <a:cubicBezTo>
                      <a:pt x="20" y="62"/>
                      <a:pt x="20" y="66"/>
                      <a:pt x="21" y="69"/>
                    </a:cubicBezTo>
                    <a:cubicBezTo>
                      <a:pt x="6" y="81"/>
                      <a:pt x="6" y="81"/>
                      <a:pt x="6" y="81"/>
                    </a:cubicBezTo>
                    <a:cubicBezTo>
                      <a:pt x="4" y="83"/>
                      <a:pt x="3" y="86"/>
                      <a:pt x="4" y="89"/>
                    </a:cubicBezTo>
                    <a:cubicBezTo>
                      <a:pt x="5" y="91"/>
                      <a:pt x="9" y="93"/>
                      <a:pt x="11" y="92"/>
                    </a:cubicBezTo>
                    <a:cubicBezTo>
                      <a:pt x="30" y="88"/>
                      <a:pt x="30" y="88"/>
                      <a:pt x="30" y="88"/>
                    </a:cubicBezTo>
                    <a:cubicBezTo>
                      <a:pt x="32" y="91"/>
                      <a:pt x="35" y="93"/>
                      <a:pt x="38" y="96"/>
                    </a:cubicBezTo>
                    <a:cubicBezTo>
                      <a:pt x="36" y="114"/>
                      <a:pt x="36" y="114"/>
                      <a:pt x="36" y="114"/>
                    </a:cubicBezTo>
                    <a:cubicBezTo>
                      <a:pt x="36" y="117"/>
                      <a:pt x="38" y="120"/>
                      <a:pt x="40" y="121"/>
                    </a:cubicBezTo>
                    <a:cubicBezTo>
                      <a:pt x="43" y="122"/>
                      <a:pt x="46" y="121"/>
                      <a:pt x="48" y="118"/>
                    </a:cubicBezTo>
                    <a:cubicBezTo>
                      <a:pt x="58" y="102"/>
                      <a:pt x="58" y="102"/>
                      <a:pt x="58" y="102"/>
                    </a:cubicBezTo>
                    <a:cubicBezTo>
                      <a:pt x="62" y="103"/>
                      <a:pt x="65" y="102"/>
                      <a:pt x="69" y="102"/>
                    </a:cubicBezTo>
                    <a:cubicBezTo>
                      <a:pt x="81" y="116"/>
                      <a:pt x="81" y="116"/>
                      <a:pt x="81" y="116"/>
                    </a:cubicBezTo>
                    <a:cubicBezTo>
                      <a:pt x="83" y="118"/>
                      <a:pt x="86" y="119"/>
                      <a:pt x="89" y="118"/>
                    </a:cubicBezTo>
                    <a:cubicBezTo>
                      <a:pt x="91" y="117"/>
                      <a:pt x="93" y="113"/>
                      <a:pt x="92" y="111"/>
                    </a:cubicBezTo>
                    <a:cubicBezTo>
                      <a:pt x="88" y="92"/>
                      <a:pt x="88" y="92"/>
                      <a:pt x="88" y="92"/>
                    </a:cubicBezTo>
                    <a:cubicBezTo>
                      <a:pt x="91" y="90"/>
                      <a:pt x="93" y="87"/>
                      <a:pt x="95" y="84"/>
                    </a:cubicBezTo>
                    <a:cubicBezTo>
                      <a:pt x="114" y="86"/>
                      <a:pt x="114" y="86"/>
                      <a:pt x="114" y="86"/>
                    </a:cubicBezTo>
                    <a:cubicBezTo>
                      <a:pt x="117" y="86"/>
                      <a:pt x="120" y="85"/>
                      <a:pt x="121" y="82"/>
                    </a:cubicBezTo>
                    <a:cubicBezTo>
                      <a:pt x="122" y="79"/>
                      <a:pt x="120" y="76"/>
                      <a:pt x="118" y="74"/>
                    </a:cubicBezTo>
                    <a:close/>
                    <a:moveTo>
                      <a:pt x="52" y="86"/>
                    </a:moveTo>
                    <a:cubicBezTo>
                      <a:pt x="39" y="82"/>
                      <a:pt x="31" y="67"/>
                      <a:pt x="36" y="53"/>
                    </a:cubicBezTo>
                    <a:cubicBezTo>
                      <a:pt x="41" y="39"/>
                      <a:pt x="56" y="32"/>
                      <a:pt x="69" y="37"/>
                    </a:cubicBezTo>
                    <a:cubicBezTo>
                      <a:pt x="83" y="41"/>
                      <a:pt x="90" y="56"/>
                      <a:pt x="86" y="70"/>
                    </a:cubicBezTo>
                    <a:cubicBezTo>
                      <a:pt x="81" y="84"/>
                      <a:pt x="66" y="91"/>
                      <a:pt x="52" y="86"/>
                    </a:cubicBezTo>
                    <a:close/>
                  </a:path>
                </a:pathLst>
              </a:custGeom>
              <a:solidFill>
                <a:srgbClr val="6D6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208" name="Freeform 172"/>
              <p:cNvSpPr>
                <a:spLocks noEditPoints="1"/>
              </p:cNvSpPr>
              <p:nvPr/>
            </p:nvSpPr>
            <p:spPr bwMode="auto">
              <a:xfrm>
                <a:off x="2439" y="2680"/>
                <a:ext cx="266" cy="267"/>
              </a:xfrm>
              <a:custGeom>
                <a:avLst/>
                <a:gdLst>
                  <a:gd name="T0" fmla="*/ 77 w 166"/>
                  <a:gd name="T1" fmla="*/ 3 h 166"/>
                  <a:gd name="T2" fmla="*/ 2 w 166"/>
                  <a:gd name="T3" fmla="*/ 88 h 166"/>
                  <a:gd name="T4" fmla="*/ 88 w 166"/>
                  <a:gd name="T5" fmla="*/ 163 h 166"/>
                  <a:gd name="T6" fmla="*/ 163 w 166"/>
                  <a:gd name="T7" fmla="*/ 78 h 166"/>
                  <a:gd name="T8" fmla="*/ 77 w 166"/>
                  <a:gd name="T9" fmla="*/ 3 h 166"/>
                  <a:gd name="T10" fmla="*/ 85 w 166"/>
                  <a:gd name="T11" fmla="*/ 121 h 166"/>
                  <a:gd name="T12" fmla="*/ 45 w 166"/>
                  <a:gd name="T13" fmla="*/ 86 h 166"/>
                  <a:gd name="T14" fmla="*/ 80 w 166"/>
                  <a:gd name="T15" fmla="*/ 45 h 166"/>
                  <a:gd name="T16" fmla="*/ 121 w 166"/>
                  <a:gd name="T17" fmla="*/ 81 h 166"/>
                  <a:gd name="T18" fmla="*/ 85 w 166"/>
                  <a:gd name="T19" fmla="*/ 12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77" y="3"/>
                    </a:moveTo>
                    <a:cubicBezTo>
                      <a:pt x="33" y="6"/>
                      <a:pt x="0" y="44"/>
                      <a:pt x="2" y="88"/>
                    </a:cubicBezTo>
                    <a:cubicBezTo>
                      <a:pt x="5" y="133"/>
                      <a:pt x="44" y="166"/>
                      <a:pt x="88" y="163"/>
                    </a:cubicBezTo>
                    <a:cubicBezTo>
                      <a:pt x="132" y="160"/>
                      <a:pt x="166" y="122"/>
                      <a:pt x="163" y="78"/>
                    </a:cubicBezTo>
                    <a:cubicBezTo>
                      <a:pt x="160" y="34"/>
                      <a:pt x="122" y="0"/>
                      <a:pt x="77" y="3"/>
                    </a:cubicBezTo>
                    <a:close/>
                    <a:moveTo>
                      <a:pt x="85" y="121"/>
                    </a:moveTo>
                    <a:cubicBezTo>
                      <a:pt x="64" y="122"/>
                      <a:pt x="46" y="106"/>
                      <a:pt x="45" y="86"/>
                    </a:cubicBezTo>
                    <a:cubicBezTo>
                      <a:pt x="43" y="65"/>
                      <a:pt x="59" y="46"/>
                      <a:pt x="80" y="45"/>
                    </a:cubicBezTo>
                    <a:cubicBezTo>
                      <a:pt x="101" y="44"/>
                      <a:pt x="119" y="60"/>
                      <a:pt x="121" y="81"/>
                    </a:cubicBezTo>
                    <a:cubicBezTo>
                      <a:pt x="122" y="101"/>
                      <a:pt x="106" y="120"/>
                      <a:pt x="85" y="121"/>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209" name="Freeform 173"/>
              <p:cNvSpPr>
                <a:spLocks/>
              </p:cNvSpPr>
              <p:nvPr/>
            </p:nvSpPr>
            <p:spPr bwMode="auto">
              <a:xfrm>
                <a:off x="2543" y="2652"/>
                <a:ext cx="45" cy="79"/>
              </a:xfrm>
              <a:custGeom>
                <a:avLst/>
                <a:gdLst>
                  <a:gd name="T0" fmla="*/ 27 w 28"/>
                  <a:gd name="T1" fmla="*/ 40 h 49"/>
                  <a:gd name="T2" fmla="*/ 22 w 28"/>
                  <a:gd name="T3" fmla="*/ 48 h 49"/>
                  <a:gd name="T4" fmla="*/ 7 w 28"/>
                  <a:gd name="T5" fmla="*/ 49 h 49"/>
                  <a:gd name="T6" fmla="*/ 0 w 28"/>
                  <a:gd name="T7" fmla="*/ 42 h 49"/>
                  <a:gd name="T8" fmla="*/ 2 w 28"/>
                  <a:gd name="T9" fmla="*/ 9 h 49"/>
                  <a:gd name="T10" fmla="*/ 10 w 28"/>
                  <a:gd name="T11" fmla="*/ 1 h 49"/>
                  <a:gd name="T12" fmla="*/ 12 w 28"/>
                  <a:gd name="T13" fmla="*/ 1 h 49"/>
                  <a:gd name="T14" fmla="*/ 21 w 28"/>
                  <a:gd name="T15" fmla="*/ 7 h 49"/>
                  <a:gd name="T16" fmla="*/ 27 w 28"/>
                  <a:gd name="T17" fmla="*/ 4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9">
                    <a:moveTo>
                      <a:pt x="27" y="40"/>
                    </a:moveTo>
                    <a:cubicBezTo>
                      <a:pt x="28" y="44"/>
                      <a:pt x="26" y="48"/>
                      <a:pt x="22" y="48"/>
                    </a:cubicBezTo>
                    <a:cubicBezTo>
                      <a:pt x="7" y="49"/>
                      <a:pt x="7" y="49"/>
                      <a:pt x="7" y="49"/>
                    </a:cubicBezTo>
                    <a:cubicBezTo>
                      <a:pt x="3" y="49"/>
                      <a:pt x="0" y="46"/>
                      <a:pt x="0" y="42"/>
                    </a:cubicBezTo>
                    <a:cubicBezTo>
                      <a:pt x="2" y="9"/>
                      <a:pt x="2" y="9"/>
                      <a:pt x="2" y="9"/>
                    </a:cubicBezTo>
                    <a:cubicBezTo>
                      <a:pt x="3" y="5"/>
                      <a:pt x="6" y="1"/>
                      <a:pt x="10" y="1"/>
                    </a:cubicBezTo>
                    <a:cubicBezTo>
                      <a:pt x="12" y="1"/>
                      <a:pt x="12" y="1"/>
                      <a:pt x="12" y="1"/>
                    </a:cubicBezTo>
                    <a:cubicBezTo>
                      <a:pt x="16" y="0"/>
                      <a:pt x="20" y="3"/>
                      <a:pt x="21" y="7"/>
                    </a:cubicBezTo>
                    <a:lnTo>
                      <a:pt x="27" y="4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210" name="Freeform 174"/>
              <p:cNvSpPr>
                <a:spLocks/>
              </p:cNvSpPr>
              <p:nvPr/>
            </p:nvSpPr>
            <p:spPr bwMode="auto">
              <a:xfrm>
                <a:off x="2555" y="2895"/>
                <a:ext cx="44" cy="79"/>
              </a:xfrm>
              <a:custGeom>
                <a:avLst/>
                <a:gdLst>
                  <a:gd name="T0" fmla="*/ 1 w 28"/>
                  <a:gd name="T1" fmla="*/ 9 h 49"/>
                  <a:gd name="T2" fmla="*/ 7 w 28"/>
                  <a:gd name="T3" fmla="*/ 1 h 49"/>
                  <a:gd name="T4" fmla="*/ 21 w 28"/>
                  <a:gd name="T5" fmla="*/ 0 h 49"/>
                  <a:gd name="T6" fmla="*/ 28 w 28"/>
                  <a:gd name="T7" fmla="*/ 7 h 49"/>
                  <a:gd name="T8" fmla="*/ 26 w 28"/>
                  <a:gd name="T9" fmla="*/ 40 h 49"/>
                  <a:gd name="T10" fmla="*/ 18 w 28"/>
                  <a:gd name="T11" fmla="*/ 48 h 49"/>
                  <a:gd name="T12" fmla="*/ 16 w 28"/>
                  <a:gd name="T13" fmla="*/ 48 h 49"/>
                  <a:gd name="T14" fmla="*/ 8 w 28"/>
                  <a:gd name="T15" fmla="*/ 42 h 49"/>
                  <a:gd name="T16" fmla="*/ 1 w 28"/>
                  <a:gd name="T17"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9">
                    <a:moveTo>
                      <a:pt x="1" y="9"/>
                    </a:moveTo>
                    <a:cubicBezTo>
                      <a:pt x="0" y="5"/>
                      <a:pt x="3" y="1"/>
                      <a:pt x="7" y="1"/>
                    </a:cubicBezTo>
                    <a:cubicBezTo>
                      <a:pt x="21" y="0"/>
                      <a:pt x="21" y="0"/>
                      <a:pt x="21" y="0"/>
                    </a:cubicBezTo>
                    <a:cubicBezTo>
                      <a:pt x="25" y="0"/>
                      <a:pt x="28" y="3"/>
                      <a:pt x="28" y="7"/>
                    </a:cubicBezTo>
                    <a:cubicBezTo>
                      <a:pt x="26" y="40"/>
                      <a:pt x="26" y="40"/>
                      <a:pt x="26" y="40"/>
                    </a:cubicBezTo>
                    <a:cubicBezTo>
                      <a:pt x="25" y="44"/>
                      <a:pt x="22" y="48"/>
                      <a:pt x="18" y="48"/>
                    </a:cubicBezTo>
                    <a:cubicBezTo>
                      <a:pt x="16" y="48"/>
                      <a:pt x="16" y="48"/>
                      <a:pt x="16" y="48"/>
                    </a:cubicBezTo>
                    <a:cubicBezTo>
                      <a:pt x="12" y="49"/>
                      <a:pt x="8" y="46"/>
                      <a:pt x="8" y="42"/>
                    </a:cubicBezTo>
                    <a:lnTo>
                      <a:pt x="1" y="9"/>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211" name="Freeform 175"/>
              <p:cNvSpPr>
                <a:spLocks/>
              </p:cNvSpPr>
              <p:nvPr/>
            </p:nvSpPr>
            <p:spPr bwMode="auto">
              <a:xfrm>
                <a:off x="2412" y="2795"/>
                <a:ext cx="79" cy="47"/>
              </a:xfrm>
              <a:custGeom>
                <a:avLst/>
                <a:gdLst>
                  <a:gd name="T0" fmla="*/ 40 w 49"/>
                  <a:gd name="T1" fmla="*/ 1 h 29"/>
                  <a:gd name="T2" fmla="*/ 47 w 49"/>
                  <a:gd name="T3" fmla="*/ 7 h 29"/>
                  <a:gd name="T4" fmla="*/ 48 w 49"/>
                  <a:gd name="T5" fmla="*/ 22 h 29"/>
                  <a:gd name="T6" fmla="*/ 42 w 49"/>
                  <a:gd name="T7" fmla="*/ 29 h 29"/>
                  <a:gd name="T8" fmla="*/ 8 w 49"/>
                  <a:gd name="T9" fmla="*/ 26 h 29"/>
                  <a:gd name="T10" fmla="*/ 0 w 49"/>
                  <a:gd name="T11" fmla="*/ 18 h 29"/>
                  <a:gd name="T12" fmla="*/ 0 w 49"/>
                  <a:gd name="T13" fmla="*/ 17 h 29"/>
                  <a:gd name="T14" fmla="*/ 7 w 49"/>
                  <a:gd name="T15" fmla="*/ 8 h 29"/>
                  <a:gd name="T16" fmla="*/ 40 w 49"/>
                  <a:gd name="T1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9">
                    <a:moveTo>
                      <a:pt x="40" y="1"/>
                    </a:moveTo>
                    <a:cubicBezTo>
                      <a:pt x="44" y="0"/>
                      <a:pt x="47" y="3"/>
                      <a:pt x="47" y="7"/>
                    </a:cubicBezTo>
                    <a:cubicBezTo>
                      <a:pt x="48" y="22"/>
                      <a:pt x="48" y="22"/>
                      <a:pt x="48" y="22"/>
                    </a:cubicBezTo>
                    <a:cubicBezTo>
                      <a:pt x="49" y="26"/>
                      <a:pt x="46" y="29"/>
                      <a:pt x="42" y="29"/>
                    </a:cubicBezTo>
                    <a:cubicBezTo>
                      <a:pt x="8" y="26"/>
                      <a:pt x="8" y="26"/>
                      <a:pt x="8" y="26"/>
                    </a:cubicBezTo>
                    <a:cubicBezTo>
                      <a:pt x="4" y="26"/>
                      <a:pt x="1" y="22"/>
                      <a:pt x="0" y="18"/>
                    </a:cubicBezTo>
                    <a:cubicBezTo>
                      <a:pt x="0" y="17"/>
                      <a:pt x="0" y="17"/>
                      <a:pt x="0" y="17"/>
                    </a:cubicBezTo>
                    <a:cubicBezTo>
                      <a:pt x="0" y="13"/>
                      <a:pt x="3" y="9"/>
                      <a:pt x="7" y="8"/>
                    </a:cubicBezTo>
                    <a:lnTo>
                      <a:pt x="40" y="1"/>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212" name="Freeform 176"/>
              <p:cNvSpPr>
                <a:spLocks/>
              </p:cNvSpPr>
              <p:nvPr/>
            </p:nvSpPr>
            <p:spPr bwMode="auto">
              <a:xfrm>
                <a:off x="2652" y="2784"/>
                <a:ext cx="78" cy="47"/>
              </a:xfrm>
              <a:custGeom>
                <a:avLst/>
                <a:gdLst>
                  <a:gd name="T0" fmla="*/ 9 w 49"/>
                  <a:gd name="T1" fmla="*/ 28 h 29"/>
                  <a:gd name="T2" fmla="*/ 2 w 49"/>
                  <a:gd name="T3" fmla="*/ 22 h 29"/>
                  <a:gd name="T4" fmla="*/ 1 w 49"/>
                  <a:gd name="T5" fmla="*/ 7 h 29"/>
                  <a:gd name="T6" fmla="*/ 8 w 49"/>
                  <a:gd name="T7" fmla="*/ 0 h 29"/>
                  <a:gd name="T8" fmla="*/ 41 w 49"/>
                  <a:gd name="T9" fmla="*/ 3 h 29"/>
                  <a:gd name="T10" fmla="*/ 49 w 49"/>
                  <a:gd name="T11" fmla="*/ 11 h 29"/>
                  <a:gd name="T12" fmla="*/ 49 w 49"/>
                  <a:gd name="T13" fmla="*/ 12 h 29"/>
                  <a:gd name="T14" fmla="*/ 42 w 49"/>
                  <a:gd name="T15" fmla="*/ 21 h 29"/>
                  <a:gd name="T16" fmla="*/ 9 w 49"/>
                  <a:gd name="T17"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9">
                    <a:moveTo>
                      <a:pt x="9" y="28"/>
                    </a:moveTo>
                    <a:cubicBezTo>
                      <a:pt x="5" y="29"/>
                      <a:pt x="2" y="26"/>
                      <a:pt x="2" y="22"/>
                    </a:cubicBezTo>
                    <a:cubicBezTo>
                      <a:pt x="1" y="7"/>
                      <a:pt x="1" y="7"/>
                      <a:pt x="1" y="7"/>
                    </a:cubicBezTo>
                    <a:cubicBezTo>
                      <a:pt x="0" y="3"/>
                      <a:pt x="4" y="0"/>
                      <a:pt x="8" y="0"/>
                    </a:cubicBezTo>
                    <a:cubicBezTo>
                      <a:pt x="41" y="3"/>
                      <a:pt x="41" y="3"/>
                      <a:pt x="41" y="3"/>
                    </a:cubicBezTo>
                    <a:cubicBezTo>
                      <a:pt x="45" y="3"/>
                      <a:pt x="49" y="7"/>
                      <a:pt x="49" y="11"/>
                    </a:cubicBezTo>
                    <a:cubicBezTo>
                      <a:pt x="49" y="12"/>
                      <a:pt x="49" y="12"/>
                      <a:pt x="49" y="12"/>
                    </a:cubicBezTo>
                    <a:cubicBezTo>
                      <a:pt x="49" y="16"/>
                      <a:pt x="46" y="20"/>
                      <a:pt x="42" y="21"/>
                    </a:cubicBezTo>
                    <a:lnTo>
                      <a:pt x="9" y="28"/>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213" name="Freeform 177"/>
              <p:cNvSpPr>
                <a:spLocks/>
              </p:cNvSpPr>
              <p:nvPr/>
            </p:nvSpPr>
            <p:spPr bwMode="auto">
              <a:xfrm>
                <a:off x="2447" y="2701"/>
                <a:ext cx="74" cy="72"/>
              </a:xfrm>
              <a:custGeom>
                <a:avLst/>
                <a:gdLst>
                  <a:gd name="T0" fmla="*/ 42 w 46"/>
                  <a:gd name="T1" fmla="*/ 21 h 45"/>
                  <a:gd name="T2" fmla="*/ 44 w 46"/>
                  <a:gd name="T3" fmla="*/ 30 h 45"/>
                  <a:gd name="T4" fmla="*/ 34 w 46"/>
                  <a:gd name="T5" fmla="*/ 41 h 45"/>
                  <a:gd name="T6" fmla="*/ 24 w 46"/>
                  <a:gd name="T7" fmla="*/ 41 h 45"/>
                  <a:gd name="T8" fmla="*/ 2 w 46"/>
                  <a:gd name="T9" fmla="*/ 16 h 45"/>
                  <a:gd name="T10" fmla="*/ 2 w 46"/>
                  <a:gd name="T11" fmla="*/ 5 h 45"/>
                  <a:gd name="T12" fmla="*/ 3 w 46"/>
                  <a:gd name="T13" fmla="*/ 4 h 45"/>
                  <a:gd name="T14" fmla="*/ 14 w 46"/>
                  <a:gd name="T15" fmla="*/ 2 h 45"/>
                  <a:gd name="T16" fmla="*/ 42 w 46"/>
                  <a:gd name="T17" fmla="*/ 2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5">
                    <a:moveTo>
                      <a:pt x="42" y="21"/>
                    </a:moveTo>
                    <a:cubicBezTo>
                      <a:pt x="46" y="23"/>
                      <a:pt x="46" y="27"/>
                      <a:pt x="44" y="30"/>
                    </a:cubicBezTo>
                    <a:cubicBezTo>
                      <a:pt x="34" y="41"/>
                      <a:pt x="34" y="41"/>
                      <a:pt x="34" y="41"/>
                    </a:cubicBezTo>
                    <a:cubicBezTo>
                      <a:pt x="31" y="45"/>
                      <a:pt x="27" y="45"/>
                      <a:pt x="24" y="41"/>
                    </a:cubicBezTo>
                    <a:cubicBezTo>
                      <a:pt x="2" y="16"/>
                      <a:pt x="2" y="16"/>
                      <a:pt x="2" y="16"/>
                    </a:cubicBezTo>
                    <a:cubicBezTo>
                      <a:pt x="0" y="13"/>
                      <a:pt x="0" y="8"/>
                      <a:pt x="2" y="5"/>
                    </a:cubicBezTo>
                    <a:cubicBezTo>
                      <a:pt x="3" y="4"/>
                      <a:pt x="3" y="4"/>
                      <a:pt x="3" y="4"/>
                    </a:cubicBezTo>
                    <a:cubicBezTo>
                      <a:pt x="6" y="1"/>
                      <a:pt x="11" y="0"/>
                      <a:pt x="14" y="2"/>
                    </a:cubicBezTo>
                    <a:lnTo>
                      <a:pt x="42" y="21"/>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214" name="Freeform 178"/>
              <p:cNvSpPr>
                <a:spLocks/>
              </p:cNvSpPr>
              <p:nvPr/>
            </p:nvSpPr>
            <p:spPr bwMode="auto">
              <a:xfrm>
                <a:off x="2622" y="2855"/>
                <a:ext cx="75" cy="71"/>
              </a:xfrm>
              <a:custGeom>
                <a:avLst/>
                <a:gdLst>
                  <a:gd name="T0" fmla="*/ 4 w 47"/>
                  <a:gd name="T1" fmla="*/ 23 h 44"/>
                  <a:gd name="T2" fmla="*/ 3 w 47"/>
                  <a:gd name="T3" fmla="*/ 14 h 44"/>
                  <a:gd name="T4" fmla="*/ 12 w 47"/>
                  <a:gd name="T5" fmla="*/ 3 h 44"/>
                  <a:gd name="T6" fmla="*/ 22 w 47"/>
                  <a:gd name="T7" fmla="*/ 3 h 44"/>
                  <a:gd name="T8" fmla="*/ 44 w 47"/>
                  <a:gd name="T9" fmla="*/ 28 h 44"/>
                  <a:gd name="T10" fmla="*/ 44 w 47"/>
                  <a:gd name="T11" fmla="*/ 39 h 44"/>
                  <a:gd name="T12" fmla="*/ 43 w 47"/>
                  <a:gd name="T13" fmla="*/ 40 h 44"/>
                  <a:gd name="T14" fmla="*/ 32 w 47"/>
                  <a:gd name="T15" fmla="*/ 42 h 44"/>
                  <a:gd name="T16" fmla="*/ 4 w 47"/>
                  <a:gd name="T17" fmla="*/ 2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4">
                    <a:moveTo>
                      <a:pt x="4" y="23"/>
                    </a:moveTo>
                    <a:cubicBezTo>
                      <a:pt x="1" y="21"/>
                      <a:pt x="0" y="17"/>
                      <a:pt x="3" y="14"/>
                    </a:cubicBezTo>
                    <a:cubicBezTo>
                      <a:pt x="12" y="3"/>
                      <a:pt x="12" y="3"/>
                      <a:pt x="12" y="3"/>
                    </a:cubicBezTo>
                    <a:cubicBezTo>
                      <a:pt x="15" y="0"/>
                      <a:pt x="19" y="0"/>
                      <a:pt x="22" y="3"/>
                    </a:cubicBezTo>
                    <a:cubicBezTo>
                      <a:pt x="44" y="28"/>
                      <a:pt x="44" y="28"/>
                      <a:pt x="44" y="28"/>
                    </a:cubicBezTo>
                    <a:cubicBezTo>
                      <a:pt x="47" y="31"/>
                      <a:pt x="46" y="36"/>
                      <a:pt x="44" y="39"/>
                    </a:cubicBezTo>
                    <a:cubicBezTo>
                      <a:pt x="43" y="40"/>
                      <a:pt x="43" y="40"/>
                      <a:pt x="43" y="40"/>
                    </a:cubicBezTo>
                    <a:cubicBezTo>
                      <a:pt x="40" y="43"/>
                      <a:pt x="35" y="44"/>
                      <a:pt x="32" y="42"/>
                    </a:cubicBezTo>
                    <a:lnTo>
                      <a:pt x="4" y="23"/>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215" name="Freeform 179"/>
              <p:cNvSpPr>
                <a:spLocks/>
              </p:cNvSpPr>
              <p:nvPr/>
            </p:nvSpPr>
            <p:spPr bwMode="auto">
              <a:xfrm>
                <a:off x="2460" y="2863"/>
                <a:ext cx="71" cy="76"/>
              </a:xfrm>
              <a:custGeom>
                <a:avLst/>
                <a:gdLst>
                  <a:gd name="T0" fmla="*/ 20 w 44"/>
                  <a:gd name="T1" fmla="*/ 4 h 47"/>
                  <a:gd name="T2" fmla="*/ 30 w 44"/>
                  <a:gd name="T3" fmla="*/ 3 h 47"/>
                  <a:gd name="T4" fmla="*/ 41 w 44"/>
                  <a:gd name="T5" fmla="*/ 13 h 47"/>
                  <a:gd name="T6" fmla="*/ 41 w 44"/>
                  <a:gd name="T7" fmla="*/ 23 h 47"/>
                  <a:gd name="T8" fmla="*/ 16 w 44"/>
                  <a:gd name="T9" fmla="*/ 44 h 47"/>
                  <a:gd name="T10" fmla="*/ 5 w 44"/>
                  <a:gd name="T11" fmla="*/ 44 h 47"/>
                  <a:gd name="T12" fmla="*/ 4 w 44"/>
                  <a:gd name="T13" fmla="*/ 43 h 47"/>
                  <a:gd name="T14" fmla="*/ 2 w 44"/>
                  <a:gd name="T15" fmla="*/ 32 h 47"/>
                  <a:gd name="T16" fmla="*/ 20 w 44"/>
                  <a:gd name="T17"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7">
                    <a:moveTo>
                      <a:pt x="20" y="4"/>
                    </a:moveTo>
                    <a:cubicBezTo>
                      <a:pt x="23" y="1"/>
                      <a:pt x="27" y="0"/>
                      <a:pt x="30" y="3"/>
                    </a:cubicBezTo>
                    <a:cubicBezTo>
                      <a:pt x="41" y="13"/>
                      <a:pt x="41" y="13"/>
                      <a:pt x="41" y="13"/>
                    </a:cubicBezTo>
                    <a:cubicBezTo>
                      <a:pt x="44" y="16"/>
                      <a:pt x="44" y="20"/>
                      <a:pt x="41" y="23"/>
                    </a:cubicBezTo>
                    <a:cubicBezTo>
                      <a:pt x="16" y="44"/>
                      <a:pt x="16" y="44"/>
                      <a:pt x="16" y="44"/>
                    </a:cubicBezTo>
                    <a:cubicBezTo>
                      <a:pt x="13" y="47"/>
                      <a:pt x="8" y="47"/>
                      <a:pt x="5" y="44"/>
                    </a:cubicBezTo>
                    <a:cubicBezTo>
                      <a:pt x="4" y="43"/>
                      <a:pt x="4" y="43"/>
                      <a:pt x="4" y="43"/>
                    </a:cubicBezTo>
                    <a:cubicBezTo>
                      <a:pt x="0" y="41"/>
                      <a:pt x="0" y="36"/>
                      <a:pt x="2" y="32"/>
                    </a:cubicBezTo>
                    <a:lnTo>
                      <a:pt x="20" y="4"/>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216" name="Freeform 180"/>
              <p:cNvSpPr>
                <a:spLocks/>
              </p:cNvSpPr>
              <p:nvPr/>
            </p:nvSpPr>
            <p:spPr bwMode="auto">
              <a:xfrm>
                <a:off x="2612" y="2688"/>
                <a:ext cx="70" cy="75"/>
              </a:xfrm>
              <a:custGeom>
                <a:avLst/>
                <a:gdLst>
                  <a:gd name="T0" fmla="*/ 24 w 44"/>
                  <a:gd name="T1" fmla="*/ 43 h 47"/>
                  <a:gd name="T2" fmla="*/ 14 w 44"/>
                  <a:gd name="T3" fmla="*/ 44 h 47"/>
                  <a:gd name="T4" fmla="*/ 3 w 44"/>
                  <a:gd name="T5" fmla="*/ 34 h 47"/>
                  <a:gd name="T6" fmla="*/ 3 w 44"/>
                  <a:gd name="T7" fmla="*/ 25 h 47"/>
                  <a:gd name="T8" fmla="*/ 28 w 44"/>
                  <a:gd name="T9" fmla="*/ 3 h 47"/>
                  <a:gd name="T10" fmla="*/ 40 w 44"/>
                  <a:gd name="T11" fmla="*/ 3 h 47"/>
                  <a:gd name="T12" fmla="*/ 41 w 44"/>
                  <a:gd name="T13" fmla="*/ 4 h 47"/>
                  <a:gd name="T14" fmla="*/ 42 w 44"/>
                  <a:gd name="T15" fmla="*/ 15 h 47"/>
                  <a:gd name="T16" fmla="*/ 24 w 44"/>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7">
                    <a:moveTo>
                      <a:pt x="24" y="43"/>
                    </a:moveTo>
                    <a:cubicBezTo>
                      <a:pt x="22" y="46"/>
                      <a:pt x="17" y="47"/>
                      <a:pt x="14" y="44"/>
                    </a:cubicBezTo>
                    <a:cubicBezTo>
                      <a:pt x="3" y="34"/>
                      <a:pt x="3" y="34"/>
                      <a:pt x="3" y="34"/>
                    </a:cubicBezTo>
                    <a:cubicBezTo>
                      <a:pt x="0" y="32"/>
                      <a:pt x="0" y="27"/>
                      <a:pt x="3" y="25"/>
                    </a:cubicBezTo>
                    <a:cubicBezTo>
                      <a:pt x="28" y="3"/>
                      <a:pt x="28" y="3"/>
                      <a:pt x="28" y="3"/>
                    </a:cubicBezTo>
                    <a:cubicBezTo>
                      <a:pt x="32" y="0"/>
                      <a:pt x="37" y="0"/>
                      <a:pt x="40" y="3"/>
                    </a:cubicBezTo>
                    <a:cubicBezTo>
                      <a:pt x="41" y="4"/>
                      <a:pt x="41" y="4"/>
                      <a:pt x="41" y="4"/>
                    </a:cubicBezTo>
                    <a:cubicBezTo>
                      <a:pt x="44" y="6"/>
                      <a:pt x="44" y="11"/>
                      <a:pt x="42" y="15"/>
                    </a:cubicBezTo>
                    <a:lnTo>
                      <a:pt x="24" y="43"/>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217" name="Freeform 181"/>
              <p:cNvSpPr>
                <a:spLocks/>
              </p:cNvSpPr>
              <p:nvPr/>
            </p:nvSpPr>
            <p:spPr bwMode="auto">
              <a:xfrm>
                <a:off x="2491" y="2667"/>
                <a:ext cx="62" cy="80"/>
              </a:xfrm>
              <a:custGeom>
                <a:avLst/>
                <a:gdLst>
                  <a:gd name="T0" fmla="*/ 36 w 39"/>
                  <a:gd name="T1" fmla="*/ 32 h 50"/>
                  <a:gd name="T2" fmla="*/ 34 w 39"/>
                  <a:gd name="T3" fmla="*/ 41 h 50"/>
                  <a:gd name="T4" fmla="*/ 21 w 39"/>
                  <a:gd name="T5" fmla="*/ 48 h 50"/>
                  <a:gd name="T6" fmla="*/ 12 w 39"/>
                  <a:gd name="T7" fmla="*/ 44 h 50"/>
                  <a:gd name="T8" fmla="*/ 1 w 39"/>
                  <a:gd name="T9" fmla="*/ 13 h 50"/>
                  <a:gd name="T10" fmla="*/ 5 w 39"/>
                  <a:gd name="T11" fmla="*/ 3 h 50"/>
                  <a:gd name="T12" fmla="*/ 6 w 39"/>
                  <a:gd name="T13" fmla="*/ 2 h 50"/>
                  <a:gd name="T14" fmla="*/ 17 w 39"/>
                  <a:gd name="T15" fmla="*/ 5 h 50"/>
                  <a:gd name="T16" fmla="*/ 36 w 39"/>
                  <a:gd name="T17"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0">
                    <a:moveTo>
                      <a:pt x="36" y="32"/>
                    </a:moveTo>
                    <a:cubicBezTo>
                      <a:pt x="39" y="35"/>
                      <a:pt x="38" y="40"/>
                      <a:pt x="34" y="41"/>
                    </a:cubicBezTo>
                    <a:cubicBezTo>
                      <a:pt x="21" y="48"/>
                      <a:pt x="21" y="48"/>
                      <a:pt x="21" y="48"/>
                    </a:cubicBezTo>
                    <a:cubicBezTo>
                      <a:pt x="17" y="50"/>
                      <a:pt x="13" y="48"/>
                      <a:pt x="12" y="44"/>
                    </a:cubicBezTo>
                    <a:cubicBezTo>
                      <a:pt x="1" y="13"/>
                      <a:pt x="1" y="13"/>
                      <a:pt x="1" y="13"/>
                    </a:cubicBezTo>
                    <a:cubicBezTo>
                      <a:pt x="0" y="9"/>
                      <a:pt x="2" y="4"/>
                      <a:pt x="5" y="3"/>
                    </a:cubicBezTo>
                    <a:cubicBezTo>
                      <a:pt x="6" y="2"/>
                      <a:pt x="6" y="2"/>
                      <a:pt x="6" y="2"/>
                    </a:cubicBezTo>
                    <a:cubicBezTo>
                      <a:pt x="10" y="0"/>
                      <a:pt x="15" y="1"/>
                      <a:pt x="17" y="5"/>
                    </a:cubicBezTo>
                    <a:lnTo>
                      <a:pt x="36" y="32"/>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218" name="Freeform 182"/>
              <p:cNvSpPr>
                <a:spLocks/>
              </p:cNvSpPr>
              <p:nvPr/>
            </p:nvSpPr>
            <p:spPr bwMode="auto">
              <a:xfrm>
                <a:off x="2591" y="2879"/>
                <a:ext cx="61" cy="81"/>
              </a:xfrm>
              <a:custGeom>
                <a:avLst/>
                <a:gdLst>
                  <a:gd name="T0" fmla="*/ 2 w 38"/>
                  <a:gd name="T1" fmla="*/ 18 h 50"/>
                  <a:gd name="T2" fmla="*/ 4 w 38"/>
                  <a:gd name="T3" fmla="*/ 9 h 50"/>
                  <a:gd name="T4" fmla="*/ 17 w 38"/>
                  <a:gd name="T5" fmla="*/ 2 h 50"/>
                  <a:gd name="T6" fmla="*/ 26 w 38"/>
                  <a:gd name="T7" fmla="*/ 6 h 50"/>
                  <a:gd name="T8" fmla="*/ 37 w 38"/>
                  <a:gd name="T9" fmla="*/ 37 h 50"/>
                  <a:gd name="T10" fmla="*/ 33 w 38"/>
                  <a:gd name="T11" fmla="*/ 48 h 50"/>
                  <a:gd name="T12" fmla="*/ 32 w 38"/>
                  <a:gd name="T13" fmla="*/ 48 h 50"/>
                  <a:gd name="T14" fmla="*/ 21 w 38"/>
                  <a:gd name="T15" fmla="*/ 45 h 50"/>
                  <a:gd name="T16" fmla="*/ 2 w 38"/>
                  <a:gd name="T17" fmla="*/ 1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50">
                    <a:moveTo>
                      <a:pt x="2" y="18"/>
                    </a:moveTo>
                    <a:cubicBezTo>
                      <a:pt x="0" y="15"/>
                      <a:pt x="1" y="10"/>
                      <a:pt x="4" y="9"/>
                    </a:cubicBezTo>
                    <a:cubicBezTo>
                      <a:pt x="17" y="2"/>
                      <a:pt x="17" y="2"/>
                      <a:pt x="17" y="2"/>
                    </a:cubicBezTo>
                    <a:cubicBezTo>
                      <a:pt x="21" y="0"/>
                      <a:pt x="25" y="2"/>
                      <a:pt x="26" y="6"/>
                    </a:cubicBezTo>
                    <a:cubicBezTo>
                      <a:pt x="37" y="37"/>
                      <a:pt x="37" y="37"/>
                      <a:pt x="37" y="37"/>
                    </a:cubicBezTo>
                    <a:cubicBezTo>
                      <a:pt x="38" y="41"/>
                      <a:pt x="37" y="46"/>
                      <a:pt x="33" y="48"/>
                    </a:cubicBezTo>
                    <a:cubicBezTo>
                      <a:pt x="32" y="48"/>
                      <a:pt x="32" y="48"/>
                      <a:pt x="32" y="48"/>
                    </a:cubicBezTo>
                    <a:cubicBezTo>
                      <a:pt x="28" y="50"/>
                      <a:pt x="23" y="49"/>
                      <a:pt x="21" y="45"/>
                    </a:cubicBezTo>
                    <a:lnTo>
                      <a:pt x="2" y="18"/>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219" name="Freeform 183"/>
              <p:cNvSpPr>
                <a:spLocks/>
              </p:cNvSpPr>
              <p:nvPr/>
            </p:nvSpPr>
            <p:spPr bwMode="auto">
              <a:xfrm>
                <a:off x="2427" y="2832"/>
                <a:ext cx="78" cy="63"/>
              </a:xfrm>
              <a:custGeom>
                <a:avLst/>
                <a:gdLst>
                  <a:gd name="T0" fmla="*/ 32 w 49"/>
                  <a:gd name="T1" fmla="*/ 2 h 39"/>
                  <a:gd name="T2" fmla="*/ 41 w 49"/>
                  <a:gd name="T3" fmla="*/ 5 h 39"/>
                  <a:gd name="T4" fmla="*/ 48 w 49"/>
                  <a:gd name="T5" fmla="*/ 18 h 39"/>
                  <a:gd name="T6" fmla="*/ 44 w 49"/>
                  <a:gd name="T7" fmla="*/ 27 h 39"/>
                  <a:gd name="T8" fmla="*/ 12 w 49"/>
                  <a:gd name="T9" fmla="*/ 38 h 39"/>
                  <a:gd name="T10" fmla="*/ 2 w 49"/>
                  <a:gd name="T11" fmla="*/ 33 h 39"/>
                  <a:gd name="T12" fmla="*/ 1 w 49"/>
                  <a:gd name="T13" fmla="*/ 32 h 39"/>
                  <a:gd name="T14" fmla="*/ 4 w 49"/>
                  <a:gd name="T15" fmla="*/ 21 h 39"/>
                  <a:gd name="T16" fmla="*/ 32 w 49"/>
                  <a:gd name="T17" fmla="*/ 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9">
                    <a:moveTo>
                      <a:pt x="32" y="2"/>
                    </a:moveTo>
                    <a:cubicBezTo>
                      <a:pt x="35" y="0"/>
                      <a:pt x="39" y="1"/>
                      <a:pt x="41" y="5"/>
                    </a:cubicBezTo>
                    <a:cubicBezTo>
                      <a:pt x="48" y="18"/>
                      <a:pt x="48" y="18"/>
                      <a:pt x="48" y="18"/>
                    </a:cubicBezTo>
                    <a:cubicBezTo>
                      <a:pt x="49" y="22"/>
                      <a:pt x="48" y="26"/>
                      <a:pt x="44" y="27"/>
                    </a:cubicBezTo>
                    <a:cubicBezTo>
                      <a:pt x="12" y="38"/>
                      <a:pt x="12" y="38"/>
                      <a:pt x="12" y="38"/>
                    </a:cubicBezTo>
                    <a:cubicBezTo>
                      <a:pt x="8" y="39"/>
                      <a:pt x="4" y="37"/>
                      <a:pt x="2" y="33"/>
                    </a:cubicBezTo>
                    <a:cubicBezTo>
                      <a:pt x="1" y="32"/>
                      <a:pt x="1" y="32"/>
                      <a:pt x="1" y="32"/>
                    </a:cubicBezTo>
                    <a:cubicBezTo>
                      <a:pt x="0" y="29"/>
                      <a:pt x="1" y="24"/>
                      <a:pt x="4" y="21"/>
                    </a:cubicBezTo>
                    <a:lnTo>
                      <a:pt x="32" y="2"/>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220" name="Freeform 184"/>
              <p:cNvSpPr>
                <a:spLocks/>
              </p:cNvSpPr>
              <p:nvPr/>
            </p:nvSpPr>
            <p:spPr bwMode="auto">
              <a:xfrm>
                <a:off x="2638" y="2731"/>
                <a:ext cx="80" cy="63"/>
              </a:xfrm>
              <a:custGeom>
                <a:avLst/>
                <a:gdLst>
                  <a:gd name="T0" fmla="*/ 17 w 50"/>
                  <a:gd name="T1" fmla="*/ 37 h 39"/>
                  <a:gd name="T2" fmla="*/ 8 w 50"/>
                  <a:gd name="T3" fmla="*/ 34 h 39"/>
                  <a:gd name="T4" fmla="*/ 1 w 50"/>
                  <a:gd name="T5" fmla="*/ 21 h 39"/>
                  <a:gd name="T6" fmla="*/ 5 w 50"/>
                  <a:gd name="T7" fmla="*/ 12 h 39"/>
                  <a:gd name="T8" fmla="*/ 37 w 50"/>
                  <a:gd name="T9" fmla="*/ 1 h 39"/>
                  <a:gd name="T10" fmla="*/ 47 w 50"/>
                  <a:gd name="T11" fmla="*/ 6 h 39"/>
                  <a:gd name="T12" fmla="*/ 48 w 50"/>
                  <a:gd name="T13" fmla="*/ 7 h 39"/>
                  <a:gd name="T14" fmla="*/ 45 w 50"/>
                  <a:gd name="T15" fmla="*/ 18 h 39"/>
                  <a:gd name="T16" fmla="*/ 17 w 50"/>
                  <a:gd name="T17" fmla="*/ 3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9">
                    <a:moveTo>
                      <a:pt x="17" y="37"/>
                    </a:moveTo>
                    <a:cubicBezTo>
                      <a:pt x="14" y="39"/>
                      <a:pt x="10" y="38"/>
                      <a:pt x="8" y="34"/>
                    </a:cubicBezTo>
                    <a:cubicBezTo>
                      <a:pt x="1" y="21"/>
                      <a:pt x="1" y="21"/>
                      <a:pt x="1" y="21"/>
                    </a:cubicBezTo>
                    <a:cubicBezTo>
                      <a:pt x="0" y="18"/>
                      <a:pt x="1" y="14"/>
                      <a:pt x="5" y="12"/>
                    </a:cubicBezTo>
                    <a:cubicBezTo>
                      <a:pt x="37" y="1"/>
                      <a:pt x="37" y="1"/>
                      <a:pt x="37" y="1"/>
                    </a:cubicBezTo>
                    <a:cubicBezTo>
                      <a:pt x="41" y="0"/>
                      <a:pt x="45" y="2"/>
                      <a:pt x="47" y="6"/>
                    </a:cubicBezTo>
                    <a:cubicBezTo>
                      <a:pt x="48" y="7"/>
                      <a:pt x="48" y="7"/>
                      <a:pt x="48" y="7"/>
                    </a:cubicBezTo>
                    <a:cubicBezTo>
                      <a:pt x="50" y="11"/>
                      <a:pt x="48" y="15"/>
                      <a:pt x="45" y="18"/>
                    </a:cubicBezTo>
                    <a:lnTo>
                      <a:pt x="17" y="37"/>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221" name="Freeform 185"/>
              <p:cNvSpPr>
                <a:spLocks/>
              </p:cNvSpPr>
              <p:nvPr/>
            </p:nvSpPr>
            <p:spPr bwMode="auto">
              <a:xfrm>
                <a:off x="2419" y="2752"/>
                <a:ext cx="80" cy="55"/>
              </a:xfrm>
              <a:custGeom>
                <a:avLst/>
                <a:gdLst>
                  <a:gd name="T0" fmla="*/ 44 w 50"/>
                  <a:gd name="T1" fmla="*/ 6 h 34"/>
                  <a:gd name="T2" fmla="*/ 49 w 50"/>
                  <a:gd name="T3" fmla="*/ 15 h 34"/>
                  <a:gd name="T4" fmla="*/ 44 w 50"/>
                  <a:gd name="T5" fmla="*/ 29 h 34"/>
                  <a:gd name="T6" fmla="*/ 35 w 50"/>
                  <a:gd name="T7" fmla="*/ 33 h 34"/>
                  <a:gd name="T8" fmla="*/ 5 w 50"/>
                  <a:gd name="T9" fmla="*/ 18 h 34"/>
                  <a:gd name="T10" fmla="*/ 1 w 50"/>
                  <a:gd name="T11" fmla="*/ 8 h 34"/>
                  <a:gd name="T12" fmla="*/ 1 w 50"/>
                  <a:gd name="T13" fmla="*/ 6 h 34"/>
                  <a:gd name="T14" fmla="*/ 11 w 50"/>
                  <a:gd name="T15" fmla="*/ 1 h 34"/>
                  <a:gd name="T16" fmla="*/ 44 w 50"/>
                  <a:gd name="T17"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4">
                    <a:moveTo>
                      <a:pt x="44" y="6"/>
                    </a:moveTo>
                    <a:cubicBezTo>
                      <a:pt x="48" y="7"/>
                      <a:pt x="50" y="11"/>
                      <a:pt x="49" y="15"/>
                    </a:cubicBezTo>
                    <a:cubicBezTo>
                      <a:pt x="44" y="29"/>
                      <a:pt x="44" y="29"/>
                      <a:pt x="44" y="29"/>
                    </a:cubicBezTo>
                    <a:cubicBezTo>
                      <a:pt x="43" y="33"/>
                      <a:pt x="39" y="34"/>
                      <a:pt x="35" y="33"/>
                    </a:cubicBezTo>
                    <a:cubicBezTo>
                      <a:pt x="5" y="18"/>
                      <a:pt x="5" y="18"/>
                      <a:pt x="5" y="18"/>
                    </a:cubicBezTo>
                    <a:cubicBezTo>
                      <a:pt x="2" y="16"/>
                      <a:pt x="0" y="11"/>
                      <a:pt x="1" y="8"/>
                    </a:cubicBezTo>
                    <a:cubicBezTo>
                      <a:pt x="1" y="6"/>
                      <a:pt x="1" y="6"/>
                      <a:pt x="1" y="6"/>
                    </a:cubicBezTo>
                    <a:cubicBezTo>
                      <a:pt x="3" y="2"/>
                      <a:pt x="7" y="0"/>
                      <a:pt x="11" y="1"/>
                    </a:cubicBezTo>
                    <a:lnTo>
                      <a:pt x="44" y="6"/>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222" name="Freeform 186"/>
              <p:cNvSpPr>
                <a:spLocks/>
              </p:cNvSpPr>
              <p:nvPr/>
            </p:nvSpPr>
            <p:spPr bwMode="auto">
              <a:xfrm>
                <a:off x="2644" y="2820"/>
                <a:ext cx="82" cy="54"/>
              </a:xfrm>
              <a:custGeom>
                <a:avLst/>
                <a:gdLst>
                  <a:gd name="T0" fmla="*/ 6 w 51"/>
                  <a:gd name="T1" fmla="*/ 28 h 34"/>
                  <a:gd name="T2" fmla="*/ 1 w 51"/>
                  <a:gd name="T3" fmla="*/ 19 h 34"/>
                  <a:gd name="T4" fmla="*/ 6 w 51"/>
                  <a:gd name="T5" fmla="*/ 5 h 34"/>
                  <a:gd name="T6" fmla="*/ 15 w 51"/>
                  <a:gd name="T7" fmla="*/ 2 h 34"/>
                  <a:gd name="T8" fmla="*/ 45 w 51"/>
                  <a:gd name="T9" fmla="*/ 16 h 34"/>
                  <a:gd name="T10" fmla="*/ 49 w 51"/>
                  <a:gd name="T11" fmla="*/ 27 h 34"/>
                  <a:gd name="T12" fmla="*/ 49 w 51"/>
                  <a:gd name="T13" fmla="*/ 28 h 34"/>
                  <a:gd name="T14" fmla="*/ 39 w 51"/>
                  <a:gd name="T15" fmla="*/ 34 h 34"/>
                  <a:gd name="T16" fmla="*/ 6 w 51"/>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34">
                    <a:moveTo>
                      <a:pt x="6" y="28"/>
                    </a:moveTo>
                    <a:cubicBezTo>
                      <a:pt x="2" y="27"/>
                      <a:pt x="0" y="23"/>
                      <a:pt x="1" y="19"/>
                    </a:cubicBezTo>
                    <a:cubicBezTo>
                      <a:pt x="6" y="5"/>
                      <a:pt x="6" y="5"/>
                      <a:pt x="6" y="5"/>
                    </a:cubicBezTo>
                    <a:cubicBezTo>
                      <a:pt x="7" y="1"/>
                      <a:pt x="11" y="0"/>
                      <a:pt x="15" y="2"/>
                    </a:cubicBezTo>
                    <a:cubicBezTo>
                      <a:pt x="45" y="16"/>
                      <a:pt x="45" y="16"/>
                      <a:pt x="45" y="16"/>
                    </a:cubicBezTo>
                    <a:cubicBezTo>
                      <a:pt x="49" y="18"/>
                      <a:pt x="51" y="23"/>
                      <a:pt x="49" y="27"/>
                    </a:cubicBezTo>
                    <a:cubicBezTo>
                      <a:pt x="49" y="28"/>
                      <a:pt x="49" y="28"/>
                      <a:pt x="49" y="28"/>
                    </a:cubicBezTo>
                    <a:cubicBezTo>
                      <a:pt x="48" y="32"/>
                      <a:pt x="43" y="34"/>
                      <a:pt x="39" y="34"/>
                    </a:cubicBezTo>
                    <a:lnTo>
                      <a:pt x="6" y="28"/>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223" name="Freeform 187"/>
              <p:cNvSpPr>
                <a:spLocks/>
              </p:cNvSpPr>
              <p:nvPr/>
            </p:nvSpPr>
            <p:spPr bwMode="auto">
              <a:xfrm>
                <a:off x="2510" y="2887"/>
                <a:ext cx="56" cy="81"/>
              </a:xfrm>
              <a:custGeom>
                <a:avLst/>
                <a:gdLst>
                  <a:gd name="T0" fmla="*/ 7 w 35"/>
                  <a:gd name="T1" fmla="*/ 6 h 50"/>
                  <a:gd name="T2" fmla="*/ 15 w 35"/>
                  <a:gd name="T3" fmla="*/ 1 h 50"/>
                  <a:gd name="T4" fmla="*/ 29 w 35"/>
                  <a:gd name="T5" fmla="*/ 6 h 50"/>
                  <a:gd name="T6" fmla="*/ 33 w 35"/>
                  <a:gd name="T7" fmla="*/ 14 h 50"/>
                  <a:gd name="T8" fmla="*/ 18 w 35"/>
                  <a:gd name="T9" fmla="*/ 44 h 50"/>
                  <a:gd name="T10" fmla="*/ 8 w 35"/>
                  <a:gd name="T11" fmla="*/ 49 h 50"/>
                  <a:gd name="T12" fmla="*/ 7 w 35"/>
                  <a:gd name="T13" fmla="*/ 48 h 50"/>
                  <a:gd name="T14" fmla="*/ 1 w 35"/>
                  <a:gd name="T15" fmla="*/ 39 h 50"/>
                  <a:gd name="T16" fmla="*/ 7 w 35"/>
                  <a:gd name="T17"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0">
                    <a:moveTo>
                      <a:pt x="7" y="6"/>
                    </a:moveTo>
                    <a:cubicBezTo>
                      <a:pt x="8" y="2"/>
                      <a:pt x="11" y="0"/>
                      <a:pt x="15" y="1"/>
                    </a:cubicBezTo>
                    <a:cubicBezTo>
                      <a:pt x="29" y="6"/>
                      <a:pt x="29" y="6"/>
                      <a:pt x="29" y="6"/>
                    </a:cubicBezTo>
                    <a:cubicBezTo>
                      <a:pt x="33" y="7"/>
                      <a:pt x="35" y="11"/>
                      <a:pt x="33" y="14"/>
                    </a:cubicBezTo>
                    <a:cubicBezTo>
                      <a:pt x="18" y="44"/>
                      <a:pt x="18" y="44"/>
                      <a:pt x="18" y="44"/>
                    </a:cubicBezTo>
                    <a:cubicBezTo>
                      <a:pt x="16" y="48"/>
                      <a:pt x="12" y="50"/>
                      <a:pt x="8" y="49"/>
                    </a:cubicBezTo>
                    <a:cubicBezTo>
                      <a:pt x="7" y="48"/>
                      <a:pt x="7" y="48"/>
                      <a:pt x="7" y="48"/>
                    </a:cubicBezTo>
                    <a:cubicBezTo>
                      <a:pt x="3" y="47"/>
                      <a:pt x="0" y="43"/>
                      <a:pt x="1" y="39"/>
                    </a:cubicBezTo>
                    <a:lnTo>
                      <a:pt x="7" y="6"/>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224" name="Freeform 188"/>
              <p:cNvSpPr>
                <a:spLocks/>
              </p:cNvSpPr>
              <p:nvPr/>
            </p:nvSpPr>
            <p:spPr bwMode="auto">
              <a:xfrm>
                <a:off x="2577" y="2659"/>
                <a:ext cx="56" cy="80"/>
              </a:xfrm>
              <a:custGeom>
                <a:avLst/>
                <a:gdLst>
                  <a:gd name="T0" fmla="*/ 28 w 35"/>
                  <a:gd name="T1" fmla="*/ 44 h 50"/>
                  <a:gd name="T2" fmla="*/ 20 w 35"/>
                  <a:gd name="T3" fmla="*/ 49 h 50"/>
                  <a:gd name="T4" fmla="*/ 6 w 35"/>
                  <a:gd name="T5" fmla="*/ 45 h 50"/>
                  <a:gd name="T6" fmla="*/ 2 w 35"/>
                  <a:gd name="T7" fmla="*/ 36 h 50"/>
                  <a:gd name="T8" fmla="*/ 17 w 35"/>
                  <a:gd name="T9" fmla="*/ 6 h 50"/>
                  <a:gd name="T10" fmla="*/ 27 w 35"/>
                  <a:gd name="T11" fmla="*/ 1 h 50"/>
                  <a:gd name="T12" fmla="*/ 28 w 35"/>
                  <a:gd name="T13" fmla="*/ 2 h 50"/>
                  <a:gd name="T14" fmla="*/ 34 w 35"/>
                  <a:gd name="T15" fmla="*/ 11 h 50"/>
                  <a:gd name="T16" fmla="*/ 28 w 35"/>
                  <a:gd name="T17"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0">
                    <a:moveTo>
                      <a:pt x="28" y="44"/>
                    </a:moveTo>
                    <a:cubicBezTo>
                      <a:pt x="27" y="48"/>
                      <a:pt x="24" y="50"/>
                      <a:pt x="20" y="49"/>
                    </a:cubicBezTo>
                    <a:cubicBezTo>
                      <a:pt x="6" y="45"/>
                      <a:pt x="6" y="45"/>
                      <a:pt x="6" y="45"/>
                    </a:cubicBezTo>
                    <a:cubicBezTo>
                      <a:pt x="2" y="43"/>
                      <a:pt x="0" y="39"/>
                      <a:pt x="2" y="36"/>
                    </a:cubicBezTo>
                    <a:cubicBezTo>
                      <a:pt x="17" y="6"/>
                      <a:pt x="17" y="6"/>
                      <a:pt x="17" y="6"/>
                    </a:cubicBezTo>
                    <a:cubicBezTo>
                      <a:pt x="19" y="2"/>
                      <a:pt x="23" y="0"/>
                      <a:pt x="27" y="1"/>
                    </a:cubicBezTo>
                    <a:cubicBezTo>
                      <a:pt x="28" y="2"/>
                      <a:pt x="28" y="2"/>
                      <a:pt x="28" y="2"/>
                    </a:cubicBezTo>
                    <a:cubicBezTo>
                      <a:pt x="32" y="3"/>
                      <a:pt x="35" y="7"/>
                      <a:pt x="34" y="11"/>
                    </a:cubicBezTo>
                    <a:lnTo>
                      <a:pt x="28" y="44"/>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grpSp>
      </p:grpSp>
      <p:grpSp>
        <p:nvGrpSpPr>
          <p:cNvPr id="225" name="Group 224"/>
          <p:cNvGrpSpPr/>
          <p:nvPr/>
        </p:nvGrpSpPr>
        <p:grpSpPr>
          <a:xfrm>
            <a:off x="617692" y="1435785"/>
            <a:ext cx="3955926" cy="2803533"/>
            <a:chOff x="-1021418" y="1731052"/>
            <a:chExt cx="3879205" cy="2749161"/>
          </a:xfrm>
        </p:grpSpPr>
        <p:pic>
          <p:nvPicPr>
            <p:cNvPr id="226" name="Picture 22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21418" y="1881889"/>
              <a:ext cx="736504" cy="2004925"/>
            </a:xfrm>
            <a:prstGeom prst="rect">
              <a:avLst/>
            </a:prstGeom>
          </p:spPr>
        </p:pic>
        <p:sp>
          <p:nvSpPr>
            <p:cNvPr id="227" name="TextBox 226"/>
            <p:cNvSpPr txBox="1"/>
            <p:nvPr/>
          </p:nvSpPr>
          <p:spPr>
            <a:xfrm>
              <a:off x="-198238" y="1731052"/>
              <a:ext cx="3056025" cy="2749161"/>
            </a:xfrm>
            <a:prstGeom prst="rect">
              <a:avLst/>
            </a:prstGeom>
            <a:noFill/>
          </p:spPr>
          <p:txBody>
            <a:bodyPr wrap="square" lIns="186497" tIns="149198" rIns="186497" bIns="149198" rtlCol="0">
              <a:spAutoFit/>
            </a:bodyPr>
            <a:lstStyle/>
            <a:p>
              <a:pPr defTabSz="932504">
                <a:lnSpc>
                  <a:spcPct val="90000"/>
                </a:lnSpc>
                <a:spcAft>
                  <a:spcPts val="612"/>
                </a:spcAft>
              </a:pPr>
              <a:r>
                <a:rPr lang="en-US" sz="2000" kern="0" dirty="0">
                  <a:gradFill>
                    <a:gsLst>
                      <a:gs pos="2917">
                        <a:srgbClr val="505050"/>
                      </a:gs>
                      <a:gs pos="30000">
                        <a:srgbClr val="505050"/>
                      </a:gs>
                    </a:gsLst>
                    <a:lin ang="5400000" scaled="0"/>
                  </a:gradFill>
                  <a:latin typeface="Segoe UI"/>
                </a:rPr>
                <a:t>Finance/Business</a:t>
              </a:r>
            </a:p>
            <a:p>
              <a:pPr marL="349689" indent="-349689" defTabSz="932504">
                <a:lnSpc>
                  <a:spcPct val="90000"/>
                </a:lnSpc>
                <a:spcAft>
                  <a:spcPts val="612"/>
                </a:spcAft>
                <a:buFont typeface="Arial" panose="020B0604020202020204" pitchFamily="34" charset="0"/>
                <a:buChar char="•"/>
              </a:pPr>
              <a:r>
                <a:rPr lang="en-US" sz="1600" kern="0" dirty="0">
                  <a:gradFill>
                    <a:gsLst>
                      <a:gs pos="2917">
                        <a:srgbClr val="505050"/>
                      </a:gs>
                      <a:gs pos="30000">
                        <a:srgbClr val="505050"/>
                      </a:gs>
                    </a:gsLst>
                    <a:lin ang="5400000" scaled="0"/>
                  </a:gradFill>
                  <a:latin typeface="Segoe UI"/>
                </a:rPr>
                <a:t>Not much to make </a:t>
              </a:r>
              <a:br>
                <a:rPr lang="en-US" sz="1600" kern="0" dirty="0">
                  <a:gradFill>
                    <a:gsLst>
                      <a:gs pos="2917">
                        <a:srgbClr val="505050"/>
                      </a:gs>
                      <a:gs pos="30000">
                        <a:srgbClr val="505050"/>
                      </a:gs>
                    </a:gsLst>
                    <a:lin ang="5400000" scaled="0"/>
                  </a:gradFill>
                  <a:latin typeface="Segoe UI"/>
                </a:rPr>
              </a:br>
              <a:r>
                <a:rPr lang="en-US" sz="1600" kern="0" dirty="0">
                  <a:gradFill>
                    <a:gsLst>
                      <a:gs pos="2917">
                        <a:srgbClr val="505050"/>
                      </a:gs>
                      <a:gs pos="30000">
                        <a:srgbClr val="505050"/>
                      </a:gs>
                    </a:gsLst>
                    <a:lin ang="5400000" scaled="0"/>
                  </a:gradFill>
                  <a:latin typeface="Segoe UI"/>
                </a:rPr>
                <a:t>finance happy here, but hey, what can you do?</a:t>
              </a:r>
            </a:p>
            <a:p>
              <a:pPr marL="349689" indent="-349689" defTabSz="932504">
                <a:lnSpc>
                  <a:spcPct val="90000"/>
                </a:lnSpc>
                <a:spcAft>
                  <a:spcPts val="612"/>
                </a:spcAft>
                <a:buFont typeface="Arial" panose="020B0604020202020204" pitchFamily="34" charset="0"/>
                <a:buChar char="•"/>
              </a:pPr>
              <a:r>
                <a:rPr lang="en-US" sz="1600" kern="0" dirty="0">
                  <a:gradFill>
                    <a:gsLst>
                      <a:gs pos="2917">
                        <a:srgbClr val="505050"/>
                      </a:gs>
                      <a:gs pos="30000">
                        <a:srgbClr val="505050"/>
                      </a:gs>
                    </a:gsLst>
                    <a:lin ang="5400000" scaled="0"/>
                  </a:gradFill>
                  <a:latin typeface="Segoe UI"/>
                </a:rPr>
                <a:t>From the business POV, these capabilities increase stability and availability</a:t>
              </a:r>
            </a:p>
            <a:p>
              <a:pPr marL="349689" indent="-349689" defTabSz="932504">
                <a:lnSpc>
                  <a:spcPct val="90000"/>
                </a:lnSpc>
                <a:spcAft>
                  <a:spcPts val="612"/>
                </a:spcAft>
                <a:buFont typeface="Arial" panose="020B0604020202020204" pitchFamily="34" charset="0"/>
                <a:buChar char="•"/>
              </a:pPr>
              <a:r>
                <a:rPr lang="en-US" sz="1600" kern="0" dirty="0">
                  <a:gradFill>
                    <a:gsLst>
                      <a:gs pos="2917">
                        <a:srgbClr val="505050"/>
                      </a:gs>
                      <a:gs pos="30000">
                        <a:srgbClr val="505050"/>
                      </a:gs>
                    </a:gsLst>
                    <a:lin ang="5400000" scaled="0"/>
                  </a:gradFill>
                  <a:latin typeface="Segoe UI"/>
                </a:rPr>
                <a:t>Smart use of automation allows business to be more flexible to demand</a:t>
              </a:r>
              <a:endParaRPr lang="en-US" sz="2040" kern="0" dirty="0">
                <a:gradFill>
                  <a:gsLst>
                    <a:gs pos="2917">
                      <a:srgbClr val="505050"/>
                    </a:gs>
                    <a:gs pos="30000">
                      <a:srgbClr val="505050"/>
                    </a:gs>
                  </a:gsLst>
                  <a:lin ang="5400000" scaled="0"/>
                </a:gradFill>
                <a:latin typeface="Segoe UI"/>
              </a:endParaRPr>
            </a:p>
          </p:txBody>
        </p:sp>
      </p:grpSp>
      <p:sp>
        <p:nvSpPr>
          <p:cNvPr id="228" name="Isosceles Triangle 227"/>
          <p:cNvSpPr/>
          <p:nvPr/>
        </p:nvSpPr>
        <p:spPr bwMode="auto">
          <a:xfrm rot="5400000">
            <a:off x="4494168" y="2723693"/>
            <a:ext cx="594140" cy="512191"/>
          </a:xfrm>
          <a:prstGeom prst="triangl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9" rIns="0" bIns="47559" numCol="1" rtlCol="0" anchor="ctr" anchorCtr="0" compatLnSpc="1">
            <a:prstTxWarp prst="textNoShape">
              <a:avLst/>
            </a:prstTxWarp>
          </a:bodyPr>
          <a:lstStyle/>
          <a:p>
            <a:pPr algn="ctr" defTabSz="950933" fontAlgn="base">
              <a:spcBef>
                <a:spcPct val="0"/>
              </a:spcBef>
              <a:spcAft>
                <a:spcPct val="0"/>
              </a:spcAft>
            </a:pPr>
            <a:endParaRPr lang="en-US" sz="2040" kern="0" dirty="0">
              <a:gradFill>
                <a:gsLst>
                  <a:gs pos="5439">
                    <a:srgbClr val="F8F8F8"/>
                  </a:gs>
                  <a:gs pos="10000">
                    <a:srgbClr val="F8F8F8"/>
                  </a:gs>
                </a:gsLst>
                <a:lin ang="5400000" scaled="0"/>
              </a:gradFill>
              <a:latin typeface="Segoe UI"/>
            </a:endParaRPr>
          </a:p>
        </p:txBody>
      </p:sp>
      <p:grpSp>
        <p:nvGrpSpPr>
          <p:cNvPr id="229" name="Group 228"/>
          <p:cNvGrpSpPr/>
          <p:nvPr/>
        </p:nvGrpSpPr>
        <p:grpSpPr>
          <a:xfrm>
            <a:off x="617692" y="4451085"/>
            <a:ext cx="3744447" cy="2195748"/>
            <a:chOff x="3882136" y="4022972"/>
            <a:chExt cx="3695282" cy="2153165"/>
          </a:xfrm>
        </p:grpSpPr>
        <p:pic>
          <p:nvPicPr>
            <p:cNvPr id="230" name="Picture 22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882136" y="4207799"/>
              <a:ext cx="590017" cy="1968338"/>
            </a:xfrm>
            <a:prstGeom prst="rect">
              <a:avLst/>
            </a:prstGeom>
          </p:spPr>
        </p:pic>
        <p:sp>
          <p:nvSpPr>
            <p:cNvPr id="231" name="TextBox 230"/>
            <p:cNvSpPr txBox="1"/>
            <p:nvPr/>
          </p:nvSpPr>
          <p:spPr>
            <a:xfrm>
              <a:off x="4710575" y="4022972"/>
              <a:ext cx="2866843" cy="1729054"/>
            </a:xfrm>
            <a:prstGeom prst="rect">
              <a:avLst/>
            </a:prstGeom>
            <a:noFill/>
          </p:spPr>
          <p:txBody>
            <a:bodyPr wrap="square" lIns="186497" tIns="149198" rIns="186497" bIns="149198" rtlCol="0">
              <a:spAutoFit/>
            </a:bodyPr>
            <a:lstStyle/>
            <a:p>
              <a:pPr defTabSz="932504">
                <a:lnSpc>
                  <a:spcPct val="90000"/>
                </a:lnSpc>
                <a:spcAft>
                  <a:spcPts val="612"/>
                </a:spcAft>
              </a:pPr>
              <a:r>
                <a:rPr lang="en-US" sz="2000" kern="0" dirty="0">
                  <a:gradFill>
                    <a:gsLst>
                      <a:gs pos="2917">
                        <a:srgbClr val="505050"/>
                      </a:gs>
                      <a:gs pos="30000">
                        <a:srgbClr val="505050"/>
                      </a:gs>
                    </a:gsLst>
                    <a:lin ang="5400000" scaled="0"/>
                  </a:gradFill>
                  <a:latin typeface="Segoe UI"/>
                </a:rPr>
                <a:t>Security/Risk Mgmt.</a:t>
              </a:r>
            </a:p>
            <a:p>
              <a:pPr marL="291407" indent="-291407" defTabSz="932504">
                <a:lnSpc>
                  <a:spcPct val="90000"/>
                </a:lnSpc>
                <a:spcAft>
                  <a:spcPts val="612"/>
                </a:spcAft>
                <a:buFont typeface="Arial" panose="020B0604020202020204" pitchFamily="34" charset="0"/>
                <a:buChar char="•"/>
              </a:pPr>
              <a:r>
                <a:rPr lang="en-US" sz="1600" kern="0" dirty="0">
                  <a:gradFill>
                    <a:gsLst>
                      <a:gs pos="2917">
                        <a:srgbClr val="505050"/>
                      </a:gs>
                      <a:gs pos="30000">
                        <a:srgbClr val="505050"/>
                      </a:gs>
                    </a:gsLst>
                    <a:lin ang="5400000" scaled="0"/>
                  </a:gradFill>
                  <a:latin typeface="Segoe UI"/>
                </a:rPr>
                <a:t>Gives the security and risk management teams the ability to see where they are vulnerable and how to address</a:t>
              </a:r>
              <a:endParaRPr lang="en-US" sz="2040" kern="0" dirty="0">
                <a:gradFill>
                  <a:gsLst>
                    <a:gs pos="2917">
                      <a:srgbClr val="505050"/>
                    </a:gs>
                    <a:gs pos="30000">
                      <a:srgbClr val="505050"/>
                    </a:gs>
                  </a:gsLst>
                  <a:lin ang="5400000" scaled="0"/>
                </a:gradFill>
                <a:latin typeface="Segoe UI"/>
              </a:endParaRPr>
            </a:p>
          </p:txBody>
        </p:sp>
      </p:grpSp>
      <p:grpSp>
        <p:nvGrpSpPr>
          <p:cNvPr id="232" name="Group 231"/>
          <p:cNvGrpSpPr/>
          <p:nvPr/>
        </p:nvGrpSpPr>
        <p:grpSpPr>
          <a:xfrm>
            <a:off x="7687138" y="1583142"/>
            <a:ext cx="4252969" cy="3246732"/>
            <a:chOff x="9578975" y="2058949"/>
            <a:chExt cx="4170489" cy="3183766"/>
          </a:xfrm>
        </p:grpSpPr>
        <p:pic>
          <p:nvPicPr>
            <p:cNvPr id="233" name="Picture 23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578975" y="2127998"/>
              <a:ext cx="1057927" cy="2012242"/>
            </a:xfrm>
            <a:prstGeom prst="rect">
              <a:avLst/>
            </a:prstGeom>
          </p:spPr>
        </p:pic>
        <p:sp>
          <p:nvSpPr>
            <p:cNvPr id="234" name="TextBox 233"/>
            <p:cNvSpPr txBox="1"/>
            <p:nvPr/>
          </p:nvSpPr>
          <p:spPr>
            <a:xfrm>
              <a:off x="10627673" y="2058949"/>
              <a:ext cx="3121791" cy="3183766"/>
            </a:xfrm>
            <a:prstGeom prst="rect">
              <a:avLst/>
            </a:prstGeom>
            <a:noFill/>
          </p:spPr>
          <p:txBody>
            <a:bodyPr wrap="square" lIns="186497" tIns="149198" rIns="186497" bIns="149198" rtlCol="0">
              <a:spAutoFit/>
            </a:bodyPr>
            <a:lstStyle/>
            <a:p>
              <a:pPr defTabSz="932504">
                <a:lnSpc>
                  <a:spcPct val="90000"/>
                </a:lnSpc>
                <a:spcAft>
                  <a:spcPts val="612"/>
                </a:spcAft>
              </a:pPr>
              <a:r>
                <a:rPr lang="en-US" sz="2000" kern="0" dirty="0">
                  <a:gradFill>
                    <a:gsLst>
                      <a:gs pos="2917">
                        <a:srgbClr val="505050"/>
                      </a:gs>
                      <a:gs pos="30000">
                        <a:srgbClr val="505050"/>
                      </a:gs>
                    </a:gsLst>
                    <a:lin ang="5400000" scaled="0"/>
                  </a:gradFill>
                  <a:latin typeface="Segoe UI"/>
                </a:rPr>
                <a:t>Technology Pro</a:t>
              </a:r>
            </a:p>
            <a:p>
              <a:pPr marL="349689" indent="-349689" defTabSz="932504">
                <a:lnSpc>
                  <a:spcPct val="90000"/>
                </a:lnSpc>
                <a:spcAft>
                  <a:spcPts val="612"/>
                </a:spcAft>
                <a:buFont typeface="Arial" panose="020B0604020202020204" pitchFamily="34" charset="0"/>
                <a:buChar char="•"/>
              </a:pPr>
              <a:r>
                <a:rPr lang="en-US" sz="1600" kern="0" dirty="0">
                  <a:gradFill>
                    <a:gsLst>
                      <a:gs pos="2917">
                        <a:srgbClr val="505050"/>
                      </a:gs>
                      <a:gs pos="30000">
                        <a:srgbClr val="505050"/>
                      </a:gs>
                    </a:gsLst>
                    <a:lin ang="5400000" scaled="0"/>
                  </a:gradFill>
                  <a:latin typeface="Segoe UI"/>
                </a:rPr>
                <a:t>Ensures stability of subscriptions by locking key resources from deletion or modification</a:t>
              </a:r>
            </a:p>
            <a:p>
              <a:pPr marL="349689" indent="-349689" defTabSz="932504">
                <a:lnSpc>
                  <a:spcPct val="90000"/>
                </a:lnSpc>
                <a:spcAft>
                  <a:spcPts val="612"/>
                </a:spcAft>
                <a:buFont typeface="Arial" panose="020B0604020202020204" pitchFamily="34" charset="0"/>
                <a:buChar char="•"/>
              </a:pPr>
              <a:r>
                <a:rPr lang="en-US" sz="1600" kern="0" dirty="0">
                  <a:gradFill>
                    <a:gsLst>
                      <a:gs pos="2917">
                        <a:srgbClr val="505050"/>
                      </a:gs>
                      <a:gs pos="30000">
                        <a:srgbClr val="505050"/>
                      </a:gs>
                    </a:gsLst>
                    <a:lin ang="5400000" scaled="0"/>
                  </a:gradFill>
                  <a:latin typeface="Segoe UI"/>
                </a:rPr>
                <a:t>Allow Technology Pros </a:t>
              </a:r>
              <a:br>
                <a:rPr lang="en-US" sz="1600" kern="0" dirty="0">
                  <a:gradFill>
                    <a:gsLst>
                      <a:gs pos="2917">
                        <a:srgbClr val="505050"/>
                      </a:gs>
                      <a:gs pos="30000">
                        <a:srgbClr val="505050"/>
                      </a:gs>
                    </a:gsLst>
                    <a:lin ang="5400000" scaled="0"/>
                  </a:gradFill>
                  <a:latin typeface="Segoe UI"/>
                </a:rPr>
              </a:br>
              <a:r>
                <a:rPr lang="en-US" sz="1600" kern="0" dirty="0">
                  <a:gradFill>
                    <a:gsLst>
                      <a:gs pos="2917">
                        <a:srgbClr val="505050"/>
                      </a:gs>
                      <a:gs pos="30000">
                        <a:srgbClr val="505050"/>
                      </a:gs>
                    </a:gsLst>
                    <a:lin ang="5400000" scaled="0"/>
                  </a:gradFill>
                  <a:latin typeface="Segoe UI"/>
                </a:rPr>
                <a:t>to create libraries of </a:t>
              </a:r>
              <a:br>
                <a:rPr lang="en-US" sz="1600" kern="0" dirty="0">
                  <a:gradFill>
                    <a:gsLst>
                      <a:gs pos="2917">
                        <a:srgbClr val="505050"/>
                      </a:gs>
                      <a:gs pos="30000">
                        <a:srgbClr val="505050"/>
                      </a:gs>
                    </a:gsLst>
                    <a:lin ang="5400000" scaled="0"/>
                  </a:gradFill>
                  <a:latin typeface="Segoe UI"/>
                </a:rPr>
              </a:br>
              <a:r>
                <a:rPr lang="en-US" sz="1600" kern="0" dirty="0">
                  <a:gradFill>
                    <a:gsLst>
                      <a:gs pos="2917">
                        <a:srgbClr val="505050"/>
                      </a:gs>
                      <a:gs pos="30000">
                        <a:srgbClr val="505050"/>
                      </a:gs>
                    </a:gsLst>
                    <a:lin ang="5400000" scaled="0"/>
                  </a:gradFill>
                  <a:latin typeface="Segoe UI"/>
                </a:rPr>
                <a:t>reusable code to manage their environments</a:t>
              </a:r>
            </a:p>
            <a:p>
              <a:pPr marL="349689" indent="-349689" defTabSz="932504">
                <a:lnSpc>
                  <a:spcPct val="90000"/>
                </a:lnSpc>
                <a:spcAft>
                  <a:spcPts val="612"/>
                </a:spcAft>
                <a:buFont typeface="Arial" panose="020B0604020202020204" pitchFamily="34" charset="0"/>
                <a:buChar char="•"/>
              </a:pPr>
              <a:r>
                <a:rPr lang="en-US" sz="1600" kern="0" dirty="0">
                  <a:gradFill>
                    <a:gsLst>
                      <a:gs pos="2917">
                        <a:srgbClr val="505050"/>
                      </a:gs>
                      <a:gs pos="30000">
                        <a:srgbClr val="505050"/>
                      </a:gs>
                    </a:gsLst>
                    <a:lin ang="5400000" scaled="0"/>
                  </a:gradFill>
                  <a:latin typeface="Segoe UI"/>
                </a:rPr>
                <a:t>Ensure that new resources aren’t accidently exposing the company’s information</a:t>
              </a:r>
            </a:p>
          </p:txBody>
        </p:sp>
      </p:grpSp>
      <p:sp>
        <p:nvSpPr>
          <p:cNvPr id="235" name="Isosceles Triangle 234"/>
          <p:cNvSpPr/>
          <p:nvPr/>
        </p:nvSpPr>
        <p:spPr bwMode="auto">
          <a:xfrm rot="5400000">
            <a:off x="4494167" y="4964709"/>
            <a:ext cx="594140" cy="512191"/>
          </a:xfrm>
          <a:prstGeom prst="triangl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9" rIns="0" bIns="47559" numCol="1" rtlCol="0" anchor="ctr" anchorCtr="0" compatLnSpc="1">
            <a:prstTxWarp prst="textNoShape">
              <a:avLst/>
            </a:prstTxWarp>
          </a:bodyPr>
          <a:lstStyle/>
          <a:p>
            <a:pPr algn="ctr" defTabSz="950933" fontAlgn="base">
              <a:spcBef>
                <a:spcPct val="0"/>
              </a:spcBef>
              <a:spcAft>
                <a:spcPct val="0"/>
              </a:spcAft>
            </a:pPr>
            <a:endParaRPr lang="en-US" sz="2040" kern="0" dirty="0">
              <a:gradFill>
                <a:gsLst>
                  <a:gs pos="5439">
                    <a:srgbClr val="F8F8F8"/>
                  </a:gs>
                  <a:gs pos="10000">
                    <a:srgbClr val="F8F8F8"/>
                  </a:gs>
                </a:gsLst>
                <a:lin ang="5400000" scaled="0"/>
              </a:gradFill>
              <a:latin typeface="Segoe UI"/>
            </a:endParaRPr>
          </a:p>
        </p:txBody>
      </p:sp>
      <p:sp>
        <p:nvSpPr>
          <p:cNvPr id="236" name="Isosceles Triangle 235"/>
          <p:cNvSpPr/>
          <p:nvPr/>
        </p:nvSpPr>
        <p:spPr bwMode="auto">
          <a:xfrm rot="16200000" flipH="1">
            <a:off x="6919135" y="2294265"/>
            <a:ext cx="594140" cy="512191"/>
          </a:xfrm>
          <a:prstGeom prst="triangl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9" rIns="0" bIns="47559" numCol="1" rtlCol="0" anchor="ctr" anchorCtr="0" compatLnSpc="1">
            <a:prstTxWarp prst="textNoShape">
              <a:avLst/>
            </a:prstTxWarp>
          </a:bodyPr>
          <a:lstStyle/>
          <a:p>
            <a:pPr algn="ctr" defTabSz="950933" fontAlgn="base">
              <a:spcBef>
                <a:spcPct val="0"/>
              </a:spcBef>
              <a:spcAft>
                <a:spcPct val="0"/>
              </a:spcAft>
            </a:pPr>
            <a:endParaRPr lang="en-US" sz="2040" kern="0" dirty="0">
              <a:gradFill>
                <a:gsLst>
                  <a:gs pos="5439">
                    <a:srgbClr val="F8F8F8"/>
                  </a:gs>
                  <a:gs pos="10000">
                    <a:srgbClr val="F8F8F8"/>
                  </a:gs>
                </a:gsLst>
                <a:lin ang="5400000" scaled="0"/>
              </a:gradFill>
              <a:latin typeface="Segoe UI"/>
            </a:endParaRPr>
          </a:p>
        </p:txBody>
      </p:sp>
    </p:spTree>
    <p:extLst>
      <p:ext uri="{BB962C8B-B14F-4D97-AF65-F5344CB8AC3E}">
        <p14:creationId xmlns:p14="http://schemas.microsoft.com/office/powerpoint/2010/main" val="23966578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
                                        </p:tgtEl>
                                        <p:attrNameLst>
                                          <p:attrName>style.visibility</p:attrName>
                                        </p:attrNameLst>
                                      </p:cBhvr>
                                      <p:to>
                                        <p:strVal val="visible"/>
                                      </p:to>
                                    </p:set>
                                    <p:animEffect transition="in" filter="fade">
                                      <p:cBhvr>
                                        <p:cTn id="7" dur="500"/>
                                        <p:tgtEl>
                                          <p:spTgt spid="225"/>
                                        </p:tgtEl>
                                      </p:cBhvr>
                                    </p:animEffect>
                                  </p:childTnLst>
                                  <p:subTnLst>
                                    <p:set>
                                      <p:cBhvr override="childStyle">
                                        <p:cTn dur="1" fill="hold" display="0" masterRel="nextClick" afterEffect="1"/>
                                        <p:tgtEl>
                                          <p:spTgt spid="225"/>
                                        </p:tgtEl>
                                        <p:attrNameLst>
                                          <p:attrName>style.visibility</p:attrName>
                                        </p:attrNameLst>
                                      </p:cBhvr>
                                      <p:to>
                                        <p:strVal val="hidden"/>
                                      </p:to>
                                    </p:set>
                                  </p:subTnLst>
                                </p:cTn>
                              </p:par>
                              <p:par>
                                <p:cTn id="8" presetID="1" presetClass="entr" presetSubtype="0" fill="hold" grpId="1" nodeType="withEffect">
                                  <p:stCondLst>
                                    <p:cond delay="0"/>
                                  </p:stCondLst>
                                  <p:childTnLst>
                                    <p:set>
                                      <p:cBhvr>
                                        <p:cTn id="9" dur="1" fill="hold">
                                          <p:stCondLst>
                                            <p:cond delay="0"/>
                                          </p:stCondLst>
                                        </p:cTn>
                                        <p:tgtEl>
                                          <p:spTgt spid="22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0" nodeType="clickEffect">
                                  <p:stCondLst>
                                    <p:cond delay="0"/>
                                  </p:stCondLst>
                                  <p:childTnLst>
                                    <p:set>
                                      <p:cBhvr>
                                        <p:cTn id="13" dur="1" fill="hold">
                                          <p:stCondLst>
                                            <p:cond delay="0"/>
                                          </p:stCondLst>
                                        </p:cTn>
                                        <p:tgtEl>
                                          <p:spTgt spid="228"/>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229"/>
                                        </p:tgtEl>
                                        <p:attrNameLst>
                                          <p:attrName>style.visibility</p:attrName>
                                        </p:attrNameLst>
                                      </p:cBhvr>
                                      <p:to>
                                        <p:strVal val="visible"/>
                                      </p:to>
                                    </p:set>
                                    <p:animEffect transition="in" filter="fade">
                                      <p:cBhvr>
                                        <p:cTn id="16" dur="500"/>
                                        <p:tgtEl>
                                          <p:spTgt spid="229"/>
                                        </p:tgtEl>
                                      </p:cBhvr>
                                    </p:animEffect>
                                  </p:childTnLst>
                                  <p:subTnLst>
                                    <p:set>
                                      <p:cBhvr override="childStyle">
                                        <p:cTn dur="1" fill="hold" display="0" masterRel="nextClick" afterEffect="1"/>
                                        <p:tgtEl>
                                          <p:spTgt spid="229"/>
                                        </p:tgtEl>
                                        <p:attrNameLst>
                                          <p:attrName>style.visibility</p:attrName>
                                        </p:attrNameLst>
                                      </p:cBhvr>
                                      <p:to>
                                        <p:strVal val="hidden"/>
                                      </p:to>
                                    </p:set>
                                  </p:subTnLst>
                                </p:cTn>
                              </p:par>
                              <p:par>
                                <p:cTn id="17" presetID="1" presetClass="entr" presetSubtype="0" fill="hold" grpId="1" nodeType="withEffect">
                                  <p:stCondLst>
                                    <p:cond delay="0"/>
                                  </p:stCondLst>
                                  <p:childTnLst>
                                    <p:set>
                                      <p:cBhvr>
                                        <p:cTn id="18" dur="1" fill="hold">
                                          <p:stCondLst>
                                            <p:cond delay="0"/>
                                          </p:stCondLst>
                                        </p:cTn>
                                        <p:tgtEl>
                                          <p:spTgt spid="2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32"/>
                                        </p:tgtEl>
                                        <p:attrNameLst>
                                          <p:attrName>style.visibility</p:attrName>
                                        </p:attrNameLst>
                                      </p:cBhvr>
                                      <p:to>
                                        <p:strVal val="visible"/>
                                      </p:to>
                                    </p:set>
                                    <p:animEffect transition="in" filter="fade">
                                      <p:cBhvr>
                                        <p:cTn id="23" dur="500"/>
                                        <p:tgtEl>
                                          <p:spTgt spid="232"/>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236"/>
                                        </p:tgtEl>
                                        <p:attrNameLst>
                                          <p:attrName>style.visibility</p:attrName>
                                        </p:attrNameLst>
                                      </p:cBhvr>
                                      <p:to>
                                        <p:strVal val="visible"/>
                                      </p:to>
                                    </p:set>
                                  </p:childTnLst>
                                </p:cTn>
                              </p:par>
                              <p:par>
                                <p:cTn id="26" presetID="1" presetClass="exit" presetSubtype="0" fill="hold" grpId="0" nodeType="withEffect">
                                  <p:stCondLst>
                                    <p:cond delay="0"/>
                                  </p:stCondLst>
                                  <p:childTnLst>
                                    <p:set>
                                      <p:cBhvr>
                                        <p:cTn id="27" dur="1" fill="hold">
                                          <p:stCondLst>
                                            <p:cond delay="0"/>
                                          </p:stCondLst>
                                        </p:cTn>
                                        <p:tgtEl>
                                          <p:spTgt spid="2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0" animBg="1"/>
      <p:bldP spid="228" grpId="1" animBg="1"/>
      <p:bldP spid="235" grpId="0" animBg="1"/>
      <p:bldP spid="235" grpId="1" animBg="1"/>
      <p:bldP spid="2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6169" y="295278"/>
            <a:ext cx="11702551" cy="917575"/>
          </a:xfrm>
        </p:spPr>
        <p:txBody>
          <a:bodyPr/>
          <a:lstStyle/>
          <a:p>
            <a:r>
              <a:rPr lang="en-US" dirty="0"/>
              <a:t>The Gooey Center – Core Network</a:t>
            </a:r>
          </a:p>
        </p:txBody>
      </p:sp>
      <p:grpSp>
        <p:nvGrpSpPr>
          <p:cNvPr id="119" name="Group 118"/>
          <p:cNvGrpSpPr/>
          <p:nvPr/>
        </p:nvGrpSpPr>
        <p:grpSpPr>
          <a:xfrm>
            <a:off x="2647656" y="2879006"/>
            <a:ext cx="6405055" cy="3662866"/>
            <a:chOff x="1468879" y="1290488"/>
            <a:chExt cx="7957139" cy="4721062"/>
          </a:xfrm>
        </p:grpSpPr>
        <p:pic>
          <p:nvPicPr>
            <p:cNvPr id="120" name="Picture 11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46150" y="1290488"/>
              <a:ext cx="549545" cy="549545"/>
            </a:xfrm>
            <a:prstGeom prst="rect">
              <a:avLst/>
            </a:prstGeom>
          </p:spPr>
        </p:pic>
        <p:pic>
          <p:nvPicPr>
            <p:cNvPr id="237" name="Picture 23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23419" y="1937989"/>
              <a:ext cx="413456" cy="413456"/>
            </a:xfrm>
            <a:prstGeom prst="rect">
              <a:avLst/>
            </a:prstGeom>
          </p:spPr>
        </p:pic>
        <p:pic>
          <p:nvPicPr>
            <p:cNvPr id="238" name="Picture 23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262728" y="3324987"/>
              <a:ext cx="1163290" cy="1163290"/>
            </a:xfrm>
            <a:prstGeom prst="rect">
              <a:avLst/>
            </a:prstGeom>
          </p:spPr>
        </p:pic>
        <p:pic>
          <p:nvPicPr>
            <p:cNvPr id="239" name="Picture 23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694094" y="3516487"/>
              <a:ext cx="780290" cy="780290"/>
            </a:xfrm>
            <a:prstGeom prst="rect">
              <a:avLst/>
            </a:prstGeom>
          </p:spPr>
        </p:pic>
        <p:pic>
          <p:nvPicPr>
            <p:cNvPr id="240" name="Picture 239"/>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468879" y="3502291"/>
              <a:ext cx="780290" cy="780290"/>
            </a:xfrm>
            <a:prstGeom prst="rect">
              <a:avLst/>
            </a:prstGeom>
          </p:spPr>
        </p:pic>
        <p:sp>
          <p:nvSpPr>
            <p:cNvPr id="241" name="Rectangle 240"/>
            <p:cNvSpPr/>
            <p:nvPr/>
          </p:nvSpPr>
          <p:spPr>
            <a:xfrm>
              <a:off x="4138239" y="1813037"/>
              <a:ext cx="3175386" cy="4198513"/>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kern="0">
                <a:solidFill>
                  <a:sysClr val="windowText" lastClr="000000"/>
                </a:solidFill>
                <a:latin typeface="Segoe UI"/>
              </a:endParaRPr>
            </a:p>
          </p:txBody>
        </p:sp>
        <p:sp>
          <p:nvSpPr>
            <p:cNvPr id="242" name="Rectangle 241"/>
            <p:cNvSpPr/>
            <p:nvPr/>
          </p:nvSpPr>
          <p:spPr>
            <a:xfrm>
              <a:off x="4685659" y="1974761"/>
              <a:ext cx="1926626" cy="1815926"/>
            </a:xfrm>
            <a:prstGeom prst="rect">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932504"/>
              <a:r>
                <a:rPr lang="en-US" sz="1428" kern="0" dirty="0">
                  <a:solidFill>
                    <a:srgbClr val="505050"/>
                  </a:solidFill>
                  <a:latin typeface="Segoe UI"/>
                </a:rPr>
                <a:t>Internal VNET</a:t>
              </a:r>
            </a:p>
          </p:txBody>
        </p:sp>
        <p:sp>
          <p:nvSpPr>
            <p:cNvPr id="243" name="Rectangle 242"/>
            <p:cNvSpPr/>
            <p:nvPr/>
          </p:nvSpPr>
          <p:spPr>
            <a:xfrm>
              <a:off x="4685659" y="3876087"/>
              <a:ext cx="1926626" cy="1815926"/>
            </a:xfrm>
            <a:prstGeom prst="rect">
              <a:avLst/>
            </a:prstGeom>
            <a:noFill/>
            <a:ln>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932504"/>
              <a:r>
                <a:rPr lang="en-US" sz="1224" kern="0" dirty="0">
                  <a:solidFill>
                    <a:srgbClr val="505050"/>
                  </a:solidFill>
                  <a:latin typeface="Segoe UI"/>
                </a:rPr>
                <a:t>External VNET</a:t>
              </a:r>
            </a:p>
          </p:txBody>
        </p:sp>
        <p:pic>
          <p:nvPicPr>
            <p:cNvPr id="244" name="Picture 24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44945" y="3876732"/>
              <a:ext cx="413456" cy="413456"/>
            </a:xfrm>
            <a:prstGeom prst="rect">
              <a:avLst/>
            </a:prstGeom>
          </p:spPr>
        </p:pic>
        <p:sp>
          <p:nvSpPr>
            <p:cNvPr id="245" name="Rectangle 244"/>
            <p:cNvSpPr/>
            <p:nvPr/>
          </p:nvSpPr>
          <p:spPr>
            <a:xfrm>
              <a:off x="4930147" y="2424569"/>
              <a:ext cx="1496411" cy="39014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r>
                <a:rPr lang="en-US" sz="1836" kern="0" dirty="0">
                  <a:gradFill>
                    <a:gsLst>
                      <a:gs pos="0">
                        <a:srgbClr val="FFFFFF"/>
                      </a:gs>
                      <a:gs pos="100000">
                        <a:srgbClr val="FFFFFF"/>
                      </a:gs>
                    </a:gsLst>
                    <a:lin ang="0" scaled="0"/>
                  </a:gradFill>
                  <a:latin typeface="Segoe UI"/>
                </a:rPr>
                <a:t>Subnet 1</a:t>
              </a:r>
            </a:p>
          </p:txBody>
        </p:sp>
        <p:sp>
          <p:nvSpPr>
            <p:cNvPr id="246" name="Rectangle 245"/>
            <p:cNvSpPr/>
            <p:nvPr/>
          </p:nvSpPr>
          <p:spPr>
            <a:xfrm>
              <a:off x="4934550" y="2986411"/>
              <a:ext cx="1496411" cy="39014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r>
                <a:rPr lang="en-US" sz="1836" kern="0" dirty="0">
                  <a:gradFill>
                    <a:gsLst>
                      <a:gs pos="0">
                        <a:srgbClr val="FFFFFF"/>
                      </a:gs>
                      <a:gs pos="100000">
                        <a:srgbClr val="FFFFFF"/>
                      </a:gs>
                    </a:gsLst>
                  </a:gradFill>
                  <a:latin typeface="Segoe UI"/>
                </a:rPr>
                <a:t>Subnet 2</a:t>
              </a:r>
            </a:p>
          </p:txBody>
        </p:sp>
        <p:pic>
          <p:nvPicPr>
            <p:cNvPr id="247" name="Picture 246"/>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332503" y="2302900"/>
              <a:ext cx="511814" cy="511814"/>
            </a:xfrm>
            <a:prstGeom prst="rect">
              <a:avLst/>
            </a:prstGeom>
          </p:spPr>
        </p:pic>
        <p:pic>
          <p:nvPicPr>
            <p:cNvPr id="248" name="Picture 247"/>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333160" y="2851486"/>
              <a:ext cx="511814" cy="511814"/>
            </a:xfrm>
            <a:prstGeom prst="rect">
              <a:avLst/>
            </a:prstGeom>
          </p:spPr>
        </p:pic>
        <p:sp>
          <p:nvSpPr>
            <p:cNvPr id="249" name="Rectangle 248"/>
            <p:cNvSpPr/>
            <p:nvPr/>
          </p:nvSpPr>
          <p:spPr>
            <a:xfrm>
              <a:off x="4857319" y="4373823"/>
              <a:ext cx="1496411" cy="39014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r>
                <a:rPr lang="en-US" sz="1836" kern="0" dirty="0">
                  <a:gradFill>
                    <a:gsLst>
                      <a:gs pos="0">
                        <a:srgbClr val="FFFFFF"/>
                      </a:gs>
                      <a:gs pos="100000">
                        <a:srgbClr val="FFFFFF"/>
                      </a:gs>
                    </a:gsLst>
                  </a:gradFill>
                  <a:latin typeface="Segoe UI"/>
                </a:rPr>
                <a:t>Subnet 1</a:t>
              </a:r>
            </a:p>
          </p:txBody>
        </p:sp>
        <p:sp>
          <p:nvSpPr>
            <p:cNvPr id="250" name="Rectangle 249"/>
            <p:cNvSpPr/>
            <p:nvPr/>
          </p:nvSpPr>
          <p:spPr>
            <a:xfrm>
              <a:off x="4861722" y="4935665"/>
              <a:ext cx="1496411" cy="39014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r>
                <a:rPr lang="en-US" sz="1836" kern="0" dirty="0">
                  <a:gradFill>
                    <a:gsLst>
                      <a:gs pos="0">
                        <a:srgbClr val="FFFFFF"/>
                      </a:gs>
                      <a:gs pos="100000">
                        <a:srgbClr val="FFFFFF"/>
                      </a:gs>
                    </a:gsLst>
                  </a:gradFill>
                  <a:latin typeface="Segoe UI"/>
                </a:rPr>
                <a:t>Subnet 2</a:t>
              </a:r>
            </a:p>
          </p:txBody>
        </p:sp>
        <p:pic>
          <p:nvPicPr>
            <p:cNvPr id="251" name="Picture 250"/>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509109" y="4282580"/>
              <a:ext cx="511814" cy="511814"/>
            </a:xfrm>
            <a:prstGeom prst="rect">
              <a:avLst/>
            </a:prstGeom>
          </p:spPr>
        </p:pic>
        <p:pic>
          <p:nvPicPr>
            <p:cNvPr id="252" name="Picture 25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509766" y="4831166"/>
              <a:ext cx="511814" cy="511814"/>
            </a:xfrm>
            <a:prstGeom prst="rect">
              <a:avLst/>
            </a:prstGeom>
          </p:spPr>
        </p:pic>
        <p:cxnSp>
          <p:nvCxnSpPr>
            <p:cNvPr id="253" name="Straight Arrow Connector 252"/>
            <p:cNvCxnSpPr>
              <a:stCxn id="240" idx="3"/>
              <a:endCxn id="239" idx="1"/>
            </p:cNvCxnSpPr>
            <p:nvPr/>
          </p:nvCxnSpPr>
          <p:spPr>
            <a:xfrm>
              <a:off x="2249169" y="3892435"/>
              <a:ext cx="444925" cy="14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a:stCxn id="239" idx="3"/>
              <a:endCxn id="241" idx="1"/>
            </p:cNvCxnSpPr>
            <p:nvPr/>
          </p:nvCxnSpPr>
          <p:spPr>
            <a:xfrm>
              <a:off x="3474384" y="3906632"/>
              <a:ext cx="663855" cy="5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a:stCxn id="238" idx="1"/>
              <a:endCxn id="241" idx="3"/>
            </p:cNvCxnSpPr>
            <p:nvPr/>
          </p:nvCxnSpPr>
          <p:spPr>
            <a:xfrm flipH="1">
              <a:off x="7313625" y="3906632"/>
              <a:ext cx="949103" cy="5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6" name="Multiply 31"/>
            <p:cNvSpPr/>
            <p:nvPr/>
          </p:nvSpPr>
          <p:spPr>
            <a:xfrm>
              <a:off x="6426558" y="2666874"/>
              <a:ext cx="406820" cy="406820"/>
            </a:xfrm>
            <a:prstGeom prst="mathMultiply">
              <a:avLst>
                <a:gd name="adj1" fmla="val 1212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kern="0">
                <a:solidFill>
                  <a:sysClr val="windowText" lastClr="000000"/>
                </a:solidFill>
                <a:latin typeface="Segoe UI"/>
              </a:endParaRPr>
            </a:p>
          </p:txBody>
        </p:sp>
        <p:sp>
          <p:nvSpPr>
            <p:cNvPr id="257" name="Multiply 39"/>
            <p:cNvSpPr/>
            <p:nvPr/>
          </p:nvSpPr>
          <p:spPr>
            <a:xfrm>
              <a:off x="4466235" y="4646407"/>
              <a:ext cx="406820" cy="406820"/>
            </a:xfrm>
            <a:prstGeom prst="mathMultiply">
              <a:avLst>
                <a:gd name="adj1" fmla="val 1212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kern="0">
                <a:solidFill>
                  <a:sysClr val="windowText" lastClr="000000"/>
                </a:solidFill>
                <a:latin typeface="Segoe UI"/>
              </a:endParaRPr>
            </a:p>
          </p:txBody>
        </p:sp>
        <p:cxnSp>
          <p:nvCxnSpPr>
            <p:cNvPr id="258" name="Elbow Connector 44"/>
            <p:cNvCxnSpPr/>
            <p:nvPr/>
          </p:nvCxnSpPr>
          <p:spPr>
            <a:xfrm>
              <a:off x="6833378" y="2882724"/>
              <a:ext cx="1241676" cy="826391"/>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9" name="Elbow Connector 45"/>
            <p:cNvCxnSpPr/>
            <p:nvPr/>
          </p:nvCxnSpPr>
          <p:spPr>
            <a:xfrm rot="10800000">
              <a:off x="3633969" y="4138556"/>
              <a:ext cx="786138" cy="733765"/>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0" name="Elbow Connector 52"/>
            <p:cNvCxnSpPr/>
            <p:nvPr/>
          </p:nvCxnSpPr>
          <p:spPr>
            <a:xfrm flipV="1">
              <a:off x="7020922" y="4025701"/>
              <a:ext cx="1054132" cy="753102"/>
            </a:xfrm>
            <a:prstGeom prst="bentConnector3">
              <a:avLst>
                <a:gd name="adj1" fmla="val 43280"/>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Elbow Connector 72"/>
            <p:cNvCxnSpPr/>
            <p:nvPr/>
          </p:nvCxnSpPr>
          <p:spPr>
            <a:xfrm rot="10800000" flipV="1">
              <a:off x="3621655" y="2877903"/>
              <a:ext cx="786138" cy="733765"/>
            </a:xfrm>
            <a:prstGeom prst="bentConnector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2" name="Group 261"/>
          <p:cNvGrpSpPr/>
          <p:nvPr/>
        </p:nvGrpSpPr>
        <p:grpSpPr>
          <a:xfrm>
            <a:off x="684826" y="1272318"/>
            <a:ext cx="4284975" cy="2803533"/>
            <a:chOff x="11733437" y="-789725"/>
            <a:chExt cx="4201874" cy="2749162"/>
          </a:xfrm>
        </p:grpSpPr>
        <p:pic>
          <p:nvPicPr>
            <p:cNvPr id="263" name="Picture 262"/>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1733437" y="-627114"/>
              <a:ext cx="1057927" cy="2012242"/>
            </a:xfrm>
            <a:prstGeom prst="rect">
              <a:avLst/>
            </a:prstGeom>
          </p:spPr>
        </p:pic>
        <p:sp>
          <p:nvSpPr>
            <p:cNvPr id="264" name="TextBox 263"/>
            <p:cNvSpPr txBox="1"/>
            <p:nvPr/>
          </p:nvSpPr>
          <p:spPr>
            <a:xfrm>
              <a:off x="12808231" y="-789725"/>
              <a:ext cx="3127080" cy="2749162"/>
            </a:xfrm>
            <a:prstGeom prst="rect">
              <a:avLst/>
            </a:prstGeom>
            <a:noFill/>
          </p:spPr>
          <p:txBody>
            <a:bodyPr wrap="square" lIns="186497" tIns="149198" rIns="186497" bIns="149198" rtlCol="0">
              <a:spAutoFit/>
            </a:bodyPr>
            <a:lstStyle/>
            <a:p>
              <a:pPr defTabSz="932504">
                <a:lnSpc>
                  <a:spcPct val="90000"/>
                </a:lnSpc>
                <a:spcAft>
                  <a:spcPts val="612"/>
                </a:spcAft>
              </a:pPr>
              <a:r>
                <a:rPr lang="en-US" sz="2000" kern="0" dirty="0">
                  <a:gradFill>
                    <a:gsLst>
                      <a:gs pos="2917">
                        <a:srgbClr val="505050"/>
                      </a:gs>
                      <a:gs pos="30000">
                        <a:srgbClr val="505050"/>
                      </a:gs>
                    </a:gsLst>
                    <a:lin ang="5400000" scaled="0"/>
                  </a:gradFill>
                  <a:latin typeface="Segoe UI"/>
                </a:rPr>
                <a:t>Technology Pro</a:t>
              </a:r>
            </a:p>
            <a:p>
              <a:pPr marL="349689" indent="-349689" defTabSz="932504">
                <a:lnSpc>
                  <a:spcPct val="90000"/>
                </a:lnSpc>
                <a:spcAft>
                  <a:spcPts val="612"/>
                </a:spcAft>
                <a:buFont typeface="Arial" panose="020B0604020202020204" pitchFamily="34" charset="0"/>
                <a:buChar char="•"/>
              </a:pPr>
              <a:r>
                <a:rPr lang="en-US" sz="1600" kern="0" dirty="0">
                  <a:gradFill>
                    <a:gsLst>
                      <a:gs pos="2917">
                        <a:srgbClr val="505050"/>
                      </a:gs>
                      <a:gs pos="30000">
                        <a:srgbClr val="505050"/>
                      </a:gs>
                    </a:gsLst>
                    <a:lin ang="5400000" scaled="0"/>
                  </a:gradFill>
                  <a:latin typeface="Segoe UI"/>
                </a:rPr>
                <a:t>Ensures that when resources are deployed, owners won’t inadvertently open up vulnerability</a:t>
              </a:r>
            </a:p>
            <a:p>
              <a:pPr marL="349689" indent="-349689" defTabSz="932504">
                <a:lnSpc>
                  <a:spcPct val="90000"/>
                </a:lnSpc>
                <a:spcAft>
                  <a:spcPts val="612"/>
                </a:spcAft>
                <a:buFont typeface="Arial" panose="020B0604020202020204" pitchFamily="34" charset="0"/>
                <a:buChar char="•"/>
              </a:pPr>
              <a:r>
                <a:rPr lang="en-US" sz="1600" kern="0" dirty="0">
                  <a:gradFill>
                    <a:gsLst>
                      <a:gs pos="2917">
                        <a:srgbClr val="505050"/>
                      </a:gs>
                      <a:gs pos="30000">
                        <a:srgbClr val="505050"/>
                      </a:gs>
                    </a:gsLst>
                    <a:lin ang="5400000" scaled="0"/>
                  </a:gradFill>
                  <a:latin typeface="Segoe UI"/>
                </a:rPr>
                <a:t>By setting up Network and security first, you can have a solid starting point</a:t>
              </a:r>
            </a:p>
            <a:p>
              <a:pPr marL="349689" indent="-349689" defTabSz="932504">
                <a:lnSpc>
                  <a:spcPct val="90000"/>
                </a:lnSpc>
                <a:spcAft>
                  <a:spcPts val="612"/>
                </a:spcAft>
                <a:buFont typeface="Arial" panose="020B0604020202020204" pitchFamily="34" charset="0"/>
                <a:buChar char="•"/>
              </a:pPr>
              <a:r>
                <a:rPr lang="en-US" sz="1600" kern="0" dirty="0">
                  <a:gradFill>
                    <a:gsLst>
                      <a:gs pos="2917">
                        <a:srgbClr val="505050"/>
                      </a:gs>
                      <a:gs pos="30000">
                        <a:srgbClr val="505050"/>
                      </a:gs>
                    </a:gsLst>
                    <a:lin ang="5400000" scaled="0"/>
                  </a:gradFill>
                  <a:latin typeface="Segoe UI"/>
                </a:rPr>
                <a:t>Will work with “VNET Peering” capability</a:t>
              </a:r>
            </a:p>
          </p:txBody>
        </p:sp>
      </p:grpSp>
      <p:grpSp>
        <p:nvGrpSpPr>
          <p:cNvPr id="265" name="Group 264"/>
          <p:cNvGrpSpPr/>
          <p:nvPr/>
        </p:nvGrpSpPr>
        <p:grpSpPr>
          <a:xfrm>
            <a:off x="7712674" y="1912867"/>
            <a:ext cx="4045602" cy="4363961"/>
            <a:chOff x="4380207" y="4137011"/>
            <a:chExt cx="3992483" cy="4279328"/>
          </a:xfrm>
        </p:grpSpPr>
        <p:pic>
          <p:nvPicPr>
            <p:cNvPr id="266" name="Picture 265"/>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380207" y="4289363"/>
              <a:ext cx="590017" cy="1968338"/>
            </a:xfrm>
            <a:prstGeom prst="rect">
              <a:avLst/>
            </a:prstGeom>
          </p:spPr>
        </p:pic>
        <p:sp>
          <p:nvSpPr>
            <p:cNvPr id="267" name="TextBox 266"/>
            <p:cNvSpPr txBox="1"/>
            <p:nvPr/>
          </p:nvSpPr>
          <p:spPr>
            <a:xfrm>
              <a:off x="4984467" y="4137011"/>
              <a:ext cx="3388223" cy="4279328"/>
            </a:xfrm>
            <a:prstGeom prst="rect">
              <a:avLst/>
            </a:prstGeom>
            <a:noFill/>
          </p:spPr>
          <p:txBody>
            <a:bodyPr wrap="square" lIns="186497" tIns="149198" rIns="186497" bIns="149198" rtlCol="0">
              <a:spAutoFit/>
            </a:bodyPr>
            <a:lstStyle/>
            <a:p>
              <a:pPr defTabSz="932504">
                <a:lnSpc>
                  <a:spcPct val="90000"/>
                </a:lnSpc>
                <a:spcAft>
                  <a:spcPts val="612"/>
                </a:spcAft>
              </a:pPr>
              <a:r>
                <a:rPr lang="en-US" sz="2000" kern="0" dirty="0">
                  <a:gradFill>
                    <a:gsLst>
                      <a:gs pos="2917">
                        <a:srgbClr val="505050"/>
                      </a:gs>
                      <a:gs pos="30000">
                        <a:srgbClr val="505050"/>
                      </a:gs>
                    </a:gsLst>
                    <a:lin ang="5400000" scaled="0"/>
                  </a:gradFill>
                  <a:latin typeface="Segoe UI"/>
                </a:rPr>
                <a:t>Security/Risk Mgmt.</a:t>
              </a:r>
            </a:p>
            <a:p>
              <a:pPr marL="291407" indent="-291407" defTabSz="932504">
                <a:lnSpc>
                  <a:spcPct val="90000"/>
                </a:lnSpc>
                <a:spcAft>
                  <a:spcPts val="612"/>
                </a:spcAft>
                <a:buFont typeface="Arial" panose="020B0604020202020204" pitchFamily="34" charset="0"/>
                <a:buChar char="•"/>
              </a:pPr>
              <a:r>
                <a:rPr lang="en-US" sz="1600" kern="0" dirty="0">
                  <a:gradFill>
                    <a:gsLst>
                      <a:gs pos="2917">
                        <a:srgbClr val="505050"/>
                      </a:gs>
                      <a:gs pos="30000">
                        <a:srgbClr val="505050"/>
                      </a:gs>
                    </a:gsLst>
                    <a:lin ang="5400000" scaled="0"/>
                  </a:gradFill>
                  <a:latin typeface="Segoe UI"/>
                </a:rPr>
                <a:t>Enables a core set of initial NSG rules to be enabled BEFORE workloads are deployed providing a </a:t>
              </a:r>
              <a:br>
                <a:rPr lang="en-US" sz="1600" kern="0" dirty="0">
                  <a:gradFill>
                    <a:gsLst>
                      <a:gs pos="2917">
                        <a:srgbClr val="505050"/>
                      </a:gs>
                      <a:gs pos="30000">
                        <a:srgbClr val="505050"/>
                      </a:gs>
                    </a:gsLst>
                    <a:lin ang="5400000" scaled="0"/>
                  </a:gradFill>
                  <a:latin typeface="Segoe UI"/>
                </a:rPr>
              </a:br>
              <a:r>
                <a:rPr lang="en-US" sz="1600" kern="0" dirty="0">
                  <a:gradFill>
                    <a:gsLst>
                      <a:gs pos="2917">
                        <a:srgbClr val="505050"/>
                      </a:gs>
                      <a:gs pos="30000">
                        <a:srgbClr val="505050"/>
                      </a:gs>
                    </a:gsLst>
                    <a:lin ang="5400000" scaled="0"/>
                  </a:gradFill>
                  <a:latin typeface="Segoe UI"/>
                </a:rPr>
                <a:t>secure foundation</a:t>
              </a:r>
            </a:p>
            <a:p>
              <a:pPr marL="291407" indent="-291407" defTabSz="932504">
                <a:lnSpc>
                  <a:spcPct val="90000"/>
                </a:lnSpc>
                <a:spcAft>
                  <a:spcPts val="612"/>
                </a:spcAft>
                <a:buFont typeface="Arial" panose="020B0604020202020204" pitchFamily="34" charset="0"/>
                <a:buChar char="•"/>
              </a:pPr>
              <a:r>
                <a:rPr lang="en-US" sz="1600" kern="0" dirty="0">
                  <a:gradFill>
                    <a:gsLst>
                      <a:gs pos="2917">
                        <a:srgbClr val="505050"/>
                      </a:gs>
                      <a:gs pos="30000">
                        <a:srgbClr val="505050"/>
                      </a:gs>
                    </a:gsLst>
                    <a:lin ang="5400000" scaled="0"/>
                  </a:gradFill>
                  <a:latin typeface="Segoe UI"/>
                </a:rPr>
                <a:t>Provides a separation </a:t>
              </a:r>
              <a:br>
                <a:rPr lang="en-US" sz="1600" kern="0" dirty="0">
                  <a:gradFill>
                    <a:gsLst>
                      <a:gs pos="2917">
                        <a:srgbClr val="505050"/>
                      </a:gs>
                      <a:gs pos="30000">
                        <a:srgbClr val="505050"/>
                      </a:gs>
                    </a:gsLst>
                    <a:lin ang="5400000" scaled="0"/>
                  </a:gradFill>
                  <a:latin typeface="Segoe UI"/>
                </a:rPr>
              </a:br>
              <a:r>
                <a:rPr lang="en-US" sz="1600" kern="0" dirty="0">
                  <a:gradFill>
                    <a:gsLst>
                      <a:gs pos="2917">
                        <a:srgbClr val="505050"/>
                      </a:gs>
                      <a:gs pos="30000">
                        <a:srgbClr val="505050"/>
                      </a:gs>
                    </a:gsLst>
                    <a:lin ang="5400000" scaled="0"/>
                  </a:gradFill>
                  <a:latin typeface="Segoe UI"/>
                </a:rPr>
                <a:t>of internally focused </a:t>
              </a:r>
              <a:br>
                <a:rPr lang="en-US" sz="1600" kern="0" dirty="0">
                  <a:gradFill>
                    <a:gsLst>
                      <a:gs pos="2917">
                        <a:srgbClr val="505050"/>
                      </a:gs>
                      <a:gs pos="30000">
                        <a:srgbClr val="505050"/>
                      </a:gs>
                    </a:gsLst>
                    <a:lin ang="5400000" scaled="0"/>
                  </a:gradFill>
                  <a:latin typeface="Segoe UI"/>
                </a:rPr>
              </a:br>
              <a:r>
                <a:rPr lang="en-US" sz="1600" kern="0" dirty="0">
                  <a:gradFill>
                    <a:gsLst>
                      <a:gs pos="2917">
                        <a:srgbClr val="505050"/>
                      </a:gs>
                      <a:gs pos="30000">
                        <a:srgbClr val="505050"/>
                      </a:gs>
                    </a:gsLst>
                    <a:lin ang="5400000" scaled="0"/>
                  </a:gradFill>
                  <a:latin typeface="Segoe UI"/>
                </a:rPr>
                <a:t>workloads and externally focused workloads</a:t>
              </a:r>
            </a:p>
            <a:p>
              <a:pPr defTabSz="932504">
                <a:lnSpc>
                  <a:spcPct val="90000"/>
                </a:lnSpc>
                <a:spcAft>
                  <a:spcPts val="612"/>
                </a:spcAft>
              </a:pPr>
              <a:endParaRPr lang="en-US" sz="1600" kern="0" dirty="0">
                <a:gradFill>
                  <a:gsLst>
                    <a:gs pos="2917">
                      <a:srgbClr val="505050"/>
                    </a:gs>
                    <a:gs pos="30000">
                      <a:srgbClr val="505050"/>
                    </a:gs>
                  </a:gsLst>
                  <a:lin ang="5400000" scaled="0"/>
                </a:gradFill>
                <a:latin typeface="Segoe UI"/>
              </a:endParaRPr>
            </a:p>
            <a:p>
              <a:pPr marL="291407" indent="-291407" defTabSz="932504">
                <a:lnSpc>
                  <a:spcPct val="90000"/>
                </a:lnSpc>
                <a:spcAft>
                  <a:spcPts val="612"/>
                </a:spcAft>
                <a:buFont typeface="Arial" panose="020B0604020202020204" pitchFamily="34" charset="0"/>
                <a:buChar char="•"/>
              </a:pPr>
              <a:endParaRPr lang="en-US" sz="1600" kern="0" dirty="0">
                <a:gradFill>
                  <a:gsLst>
                    <a:gs pos="2917">
                      <a:srgbClr val="505050"/>
                    </a:gs>
                    <a:gs pos="30000">
                      <a:srgbClr val="505050"/>
                    </a:gs>
                  </a:gsLst>
                  <a:lin ang="5400000" scaled="0"/>
                </a:gradFill>
                <a:latin typeface="Segoe UI"/>
              </a:endParaRPr>
            </a:p>
            <a:p>
              <a:pPr marL="291407" indent="-291407" defTabSz="932504">
                <a:lnSpc>
                  <a:spcPct val="90000"/>
                </a:lnSpc>
                <a:spcAft>
                  <a:spcPts val="612"/>
                </a:spcAft>
                <a:buFont typeface="Arial" panose="020B0604020202020204" pitchFamily="34" charset="0"/>
                <a:buChar char="•"/>
              </a:pPr>
              <a:endParaRPr lang="en-US" sz="1600" kern="0" dirty="0">
                <a:gradFill>
                  <a:gsLst>
                    <a:gs pos="2917">
                      <a:srgbClr val="505050"/>
                    </a:gs>
                    <a:gs pos="30000">
                      <a:srgbClr val="505050"/>
                    </a:gs>
                  </a:gsLst>
                  <a:lin ang="5400000" scaled="0"/>
                </a:gradFill>
                <a:latin typeface="Segoe UI"/>
              </a:endParaRPr>
            </a:p>
            <a:p>
              <a:pPr marL="291407" indent="-291407" defTabSz="932504">
                <a:lnSpc>
                  <a:spcPct val="90000"/>
                </a:lnSpc>
                <a:spcAft>
                  <a:spcPts val="612"/>
                </a:spcAft>
                <a:buFont typeface="Arial" panose="020B0604020202020204" pitchFamily="34" charset="0"/>
                <a:buChar char="•"/>
              </a:pPr>
              <a:r>
                <a:rPr lang="en-US" sz="1600" kern="0" dirty="0">
                  <a:gradFill>
                    <a:gsLst>
                      <a:gs pos="2917">
                        <a:srgbClr val="505050"/>
                      </a:gs>
                      <a:gs pos="30000">
                        <a:srgbClr val="505050"/>
                      </a:gs>
                    </a:gsLst>
                    <a:lin ang="5400000" scaled="0"/>
                  </a:gradFill>
                  <a:latin typeface="Segoe UI"/>
                </a:rPr>
                <a:t>Allows for additional appliances in the environment for additional protection</a:t>
              </a:r>
            </a:p>
          </p:txBody>
        </p:sp>
      </p:grpSp>
    </p:spTree>
    <p:extLst>
      <p:ext uri="{BB962C8B-B14F-4D97-AF65-F5344CB8AC3E}">
        <p14:creationId xmlns:p14="http://schemas.microsoft.com/office/powerpoint/2010/main" val="28405807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2"/>
                                        </p:tgtEl>
                                        <p:attrNameLst>
                                          <p:attrName>style.visibility</p:attrName>
                                        </p:attrNameLst>
                                      </p:cBhvr>
                                      <p:to>
                                        <p:strVal val="visible"/>
                                      </p:to>
                                    </p:set>
                                    <p:animEffect transition="in" filter="fade">
                                      <p:cBhvr>
                                        <p:cTn id="7" dur="500"/>
                                        <p:tgtEl>
                                          <p:spTgt spid="2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5"/>
                                        </p:tgtEl>
                                        <p:attrNameLst>
                                          <p:attrName>style.visibility</p:attrName>
                                        </p:attrNameLst>
                                      </p:cBhvr>
                                      <p:to>
                                        <p:strVal val="visible"/>
                                      </p:to>
                                    </p:set>
                                    <p:animEffect transition="in" filter="fade">
                                      <p:cBhvr>
                                        <p:cTn id="12" dur="500"/>
                                        <p:tgtEl>
                                          <p:spTgt spid="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168" y="2989432"/>
            <a:ext cx="11702553" cy="1098762"/>
          </a:xfrm>
        </p:spPr>
        <p:txBody>
          <a:bodyPr/>
          <a:lstStyle/>
          <a:p>
            <a:r>
              <a:rPr lang="en-US"/>
              <a:t>Azure Naming Conventions</a:t>
            </a:r>
          </a:p>
        </p:txBody>
      </p:sp>
    </p:spTree>
    <p:extLst>
      <p:ext uri="{BB962C8B-B14F-4D97-AF65-F5344CB8AC3E}">
        <p14:creationId xmlns:p14="http://schemas.microsoft.com/office/powerpoint/2010/main" val="63281955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The pillars – Naming standards</a:t>
            </a:r>
          </a:p>
        </p:txBody>
      </p:sp>
      <p:sp>
        <p:nvSpPr>
          <p:cNvPr id="6" name="Text Placeholder 5"/>
          <p:cNvSpPr>
            <a:spLocks noGrp="1"/>
          </p:cNvSpPr>
          <p:nvPr>
            <p:ph type="body" sz="quarter" idx="10"/>
          </p:nvPr>
        </p:nvSpPr>
        <p:spPr>
          <a:xfrm>
            <a:off x="365597" y="1555982"/>
            <a:ext cx="3524351" cy="2665345"/>
          </a:xfrm>
        </p:spPr>
        <p:txBody>
          <a:bodyPr/>
          <a:lstStyle/>
          <a:p>
            <a:r>
              <a:rPr lang="en-US" sz="2400"/>
              <a:t>Allow easier identification of resources in the Portal, </a:t>
            </a:r>
            <a:br>
              <a:rPr lang="en-US" sz="2400"/>
            </a:br>
            <a:r>
              <a:rPr lang="en-US" sz="2400"/>
              <a:t>logs, etc.</a:t>
            </a:r>
          </a:p>
          <a:p>
            <a:r>
              <a:rPr lang="en-US" sz="2400"/>
              <a:t>Allows easier breakout of data in Dashboards and Billing</a:t>
            </a:r>
          </a:p>
        </p:txBody>
      </p:sp>
      <p:sp>
        <p:nvSpPr>
          <p:cNvPr id="7" name="Text Placeholder 6"/>
          <p:cNvSpPr>
            <a:spLocks noGrp="1"/>
          </p:cNvSpPr>
          <p:nvPr>
            <p:ph type="body" sz="quarter" idx="11"/>
          </p:nvPr>
        </p:nvSpPr>
        <p:spPr>
          <a:xfrm>
            <a:off x="8289561" y="1555982"/>
            <a:ext cx="3924210" cy="3807196"/>
          </a:xfrm>
        </p:spPr>
        <p:txBody>
          <a:bodyPr/>
          <a:lstStyle/>
          <a:p>
            <a:r>
              <a:rPr lang="en-US" sz="2400"/>
              <a:t>Enables scripting and automation by having standard conventions</a:t>
            </a:r>
          </a:p>
          <a:p>
            <a:r>
              <a:rPr lang="en-US" sz="2400"/>
              <a:t>Enables Microsoft </a:t>
            </a:r>
            <a:br>
              <a:rPr lang="en-US" sz="2400"/>
            </a:br>
            <a:r>
              <a:rPr lang="en-US" sz="2400"/>
              <a:t>to better help the customer! </a:t>
            </a:r>
            <a:r>
              <a:rPr lang="en-US" sz="2400">
                <a:gradFill>
                  <a:gsLst>
                    <a:gs pos="1250">
                      <a:schemeClr val="tx2"/>
                    </a:gs>
                    <a:gs pos="99000">
                      <a:schemeClr val="tx2"/>
                    </a:gs>
                  </a:gsLst>
                  <a:lin ang="5400000" scaled="0"/>
                </a:gradFill>
                <a:latin typeface="+mj-lt"/>
              </a:rPr>
              <a:t>(not having </a:t>
            </a:r>
            <a:br>
              <a:rPr lang="en-US" sz="2400">
                <a:gradFill>
                  <a:gsLst>
                    <a:gs pos="1250">
                      <a:schemeClr val="tx2"/>
                    </a:gs>
                    <a:gs pos="99000">
                      <a:schemeClr val="tx2"/>
                    </a:gs>
                  </a:gsLst>
                  <a:lin ang="5400000" scaled="0"/>
                </a:gradFill>
                <a:latin typeface="+mj-lt"/>
              </a:rPr>
            </a:br>
            <a:r>
              <a:rPr lang="en-US" sz="2400">
                <a:gradFill>
                  <a:gsLst>
                    <a:gs pos="1250">
                      <a:schemeClr val="tx2"/>
                    </a:gs>
                    <a:gs pos="99000">
                      <a:schemeClr val="tx2"/>
                    </a:gs>
                  </a:gsLst>
                  <a:lin ang="5400000" scaled="0"/>
                </a:gradFill>
                <a:latin typeface="+mj-lt"/>
              </a:rPr>
              <a:t>100 subscriptions </a:t>
            </a:r>
            <a:br>
              <a:rPr lang="en-US" sz="2400">
                <a:gradFill>
                  <a:gsLst>
                    <a:gs pos="1250">
                      <a:schemeClr val="tx2"/>
                    </a:gs>
                    <a:gs pos="99000">
                      <a:schemeClr val="tx2"/>
                    </a:gs>
                  </a:gsLst>
                  <a:lin ang="5400000" scaled="0"/>
                </a:gradFill>
                <a:latin typeface="+mj-lt"/>
              </a:rPr>
            </a:br>
            <a:r>
              <a:rPr lang="en-US" sz="2400">
                <a:gradFill>
                  <a:gsLst>
                    <a:gs pos="1250">
                      <a:schemeClr val="tx2"/>
                    </a:gs>
                    <a:gs pos="99000">
                      <a:schemeClr val="tx2"/>
                    </a:gs>
                  </a:gsLst>
                  <a:lin ang="5400000" scaled="0"/>
                </a:gradFill>
                <a:latin typeface="+mj-lt"/>
              </a:rPr>
              <a:t>named Microsoft </a:t>
            </a:r>
            <a:br>
              <a:rPr lang="en-US" sz="2400">
                <a:gradFill>
                  <a:gsLst>
                    <a:gs pos="1250">
                      <a:schemeClr val="tx2"/>
                    </a:gs>
                    <a:gs pos="99000">
                      <a:schemeClr val="tx2"/>
                    </a:gs>
                  </a:gsLst>
                  <a:lin ang="5400000" scaled="0"/>
                </a:gradFill>
                <a:latin typeface="+mj-lt"/>
              </a:rPr>
            </a:br>
            <a:r>
              <a:rPr lang="en-US" sz="2400">
                <a:gradFill>
                  <a:gsLst>
                    <a:gs pos="1250">
                      <a:schemeClr val="tx2"/>
                    </a:gs>
                    <a:gs pos="99000">
                      <a:schemeClr val="tx2"/>
                    </a:gs>
                  </a:gsLst>
                  <a:lin ang="5400000" scaled="0"/>
                </a:gradFill>
                <a:latin typeface="+mj-lt"/>
              </a:rPr>
              <a:t>Azure Enterprise</a:t>
            </a:r>
            <a:r>
              <a:rPr lang="en-US">
                <a:gradFill>
                  <a:gsLst>
                    <a:gs pos="1250">
                      <a:schemeClr val="tx2"/>
                    </a:gs>
                    <a:gs pos="99000">
                      <a:schemeClr val="tx2"/>
                    </a:gs>
                  </a:gsLst>
                  <a:lin ang="5400000" scaled="0"/>
                </a:gradFill>
                <a:latin typeface="+mj-lt"/>
              </a:rPr>
              <a:t>)</a:t>
            </a:r>
          </a:p>
          <a:p>
            <a:endParaRPr lang="en-US" sz="180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7832" y="1784933"/>
            <a:ext cx="398277" cy="398277"/>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9970" y="1554967"/>
            <a:ext cx="398277" cy="398277"/>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1630" y="3167245"/>
            <a:ext cx="398277" cy="398277"/>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23032" y="3190506"/>
            <a:ext cx="398277" cy="398277"/>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42138" y="2479092"/>
            <a:ext cx="398277" cy="398277"/>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48250" y="1778899"/>
            <a:ext cx="398277" cy="398277"/>
          </a:xfrm>
          <a:prstGeom prst="rect">
            <a:avLst/>
          </a:prstGeom>
        </p:spPr>
      </p:pic>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16033" y="2414649"/>
            <a:ext cx="491109" cy="491109"/>
          </a:xfrm>
          <a:prstGeom prst="rect">
            <a:avLst/>
          </a:prstGeom>
        </p:spPr>
      </p:pic>
      <p:grpSp>
        <p:nvGrpSpPr>
          <p:cNvPr id="19" name="Group 41"/>
          <p:cNvGrpSpPr>
            <a:grpSpLocks noChangeAspect="1"/>
          </p:cNvGrpSpPr>
          <p:nvPr/>
        </p:nvGrpSpPr>
        <p:grpSpPr bwMode="auto">
          <a:xfrm>
            <a:off x="5057705" y="2649663"/>
            <a:ext cx="1841037" cy="2730027"/>
            <a:chOff x="4262" y="2230"/>
            <a:chExt cx="905" cy="1342"/>
          </a:xfrm>
        </p:grpSpPr>
        <p:sp>
          <p:nvSpPr>
            <p:cNvPr id="20" name="Rectangle 42"/>
            <p:cNvSpPr>
              <a:spLocks noChangeArrowheads="1"/>
            </p:cNvSpPr>
            <p:nvPr/>
          </p:nvSpPr>
          <p:spPr bwMode="auto">
            <a:xfrm>
              <a:off x="4629" y="2460"/>
              <a:ext cx="183" cy="1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21" name="Rectangle 43"/>
            <p:cNvSpPr>
              <a:spLocks noChangeArrowheads="1"/>
            </p:cNvSpPr>
            <p:nvPr/>
          </p:nvSpPr>
          <p:spPr bwMode="auto">
            <a:xfrm>
              <a:off x="4646" y="2503"/>
              <a:ext cx="149" cy="50"/>
            </a:xfrm>
            <a:prstGeom prst="rect">
              <a:avLst/>
            </a:prstGeom>
            <a:solidFill>
              <a:srgbClr val="B40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22" name="Freeform 44"/>
            <p:cNvSpPr>
              <a:spLocks/>
            </p:cNvSpPr>
            <p:nvPr/>
          </p:nvSpPr>
          <p:spPr bwMode="auto">
            <a:xfrm>
              <a:off x="4608" y="2355"/>
              <a:ext cx="225" cy="46"/>
            </a:xfrm>
            <a:custGeom>
              <a:avLst/>
              <a:gdLst>
                <a:gd name="T0" fmla="*/ 0 w 131"/>
                <a:gd name="T1" fmla="*/ 21 h 27"/>
                <a:gd name="T2" fmla="*/ 7 w 131"/>
                <a:gd name="T3" fmla="*/ 27 h 27"/>
                <a:gd name="T4" fmla="*/ 125 w 131"/>
                <a:gd name="T5" fmla="*/ 27 h 27"/>
                <a:gd name="T6" fmla="*/ 131 w 131"/>
                <a:gd name="T7" fmla="*/ 21 h 27"/>
                <a:gd name="T8" fmla="*/ 131 w 131"/>
                <a:gd name="T9" fmla="*/ 6 h 27"/>
                <a:gd name="T10" fmla="*/ 125 w 131"/>
                <a:gd name="T11" fmla="*/ 0 h 27"/>
                <a:gd name="T12" fmla="*/ 7 w 131"/>
                <a:gd name="T13" fmla="*/ 0 h 27"/>
                <a:gd name="T14" fmla="*/ 0 w 131"/>
                <a:gd name="T15" fmla="*/ 6 h 27"/>
                <a:gd name="T16" fmla="*/ 0 w 131"/>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27">
                  <a:moveTo>
                    <a:pt x="0" y="21"/>
                  </a:moveTo>
                  <a:cubicBezTo>
                    <a:pt x="0" y="24"/>
                    <a:pt x="3" y="27"/>
                    <a:pt x="7" y="27"/>
                  </a:cubicBezTo>
                  <a:cubicBezTo>
                    <a:pt x="125" y="27"/>
                    <a:pt x="125" y="27"/>
                    <a:pt x="125" y="27"/>
                  </a:cubicBezTo>
                  <a:cubicBezTo>
                    <a:pt x="128" y="27"/>
                    <a:pt x="131" y="24"/>
                    <a:pt x="131" y="21"/>
                  </a:cubicBezTo>
                  <a:cubicBezTo>
                    <a:pt x="131" y="6"/>
                    <a:pt x="131" y="6"/>
                    <a:pt x="131" y="6"/>
                  </a:cubicBezTo>
                  <a:cubicBezTo>
                    <a:pt x="131" y="3"/>
                    <a:pt x="128" y="0"/>
                    <a:pt x="125" y="0"/>
                  </a:cubicBezTo>
                  <a:cubicBezTo>
                    <a:pt x="7" y="0"/>
                    <a:pt x="7" y="0"/>
                    <a:pt x="7" y="0"/>
                  </a:cubicBezTo>
                  <a:cubicBezTo>
                    <a:pt x="3" y="0"/>
                    <a:pt x="0" y="3"/>
                    <a:pt x="0" y="6"/>
                  </a:cubicBezTo>
                  <a:lnTo>
                    <a:pt x="0" y="2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23" name="Rectangle 45"/>
            <p:cNvSpPr>
              <a:spLocks noChangeArrowheads="1"/>
            </p:cNvSpPr>
            <p:nvPr/>
          </p:nvSpPr>
          <p:spPr bwMode="auto">
            <a:xfrm>
              <a:off x="4608" y="2530"/>
              <a:ext cx="228" cy="180"/>
            </a:xfrm>
            <a:prstGeom prst="rect">
              <a:avLst/>
            </a:prstGeom>
            <a:solidFill>
              <a:srgbClr val="6D5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24" name="Rectangle 46"/>
            <p:cNvSpPr>
              <a:spLocks noChangeArrowheads="1"/>
            </p:cNvSpPr>
            <p:nvPr/>
          </p:nvSpPr>
          <p:spPr bwMode="auto">
            <a:xfrm>
              <a:off x="4608" y="2612"/>
              <a:ext cx="228" cy="9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25" name="Freeform 47"/>
            <p:cNvSpPr>
              <a:spLocks/>
            </p:cNvSpPr>
            <p:nvPr/>
          </p:nvSpPr>
          <p:spPr bwMode="auto">
            <a:xfrm>
              <a:off x="4775" y="2971"/>
              <a:ext cx="135" cy="524"/>
            </a:xfrm>
            <a:custGeom>
              <a:avLst/>
              <a:gdLst>
                <a:gd name="T0" fmla="*/ 0 w 135"/>
                <a:gd name="T1" fmla="*/ 524 h 524"/>
                <a:gd name="T2" fmla="*/ 135 w 135"/>
                <a:gd name="T3" fmla="*/ 524 h 524"/>
                <a:gd name="T4" fmla="*/ 63 w 135"/>
                <a:gd name="T5" fmla="*/ 0 h 524"/>
                <a:gd name="T6" fmla="*/ 0 w 135"/>
                <a:gd name="T7" fmla="*/ 0 h 524"/>
                <a:gd name="T8" fmla="*/ 0 w 135"/>
                <a:gd name="T9" fmla="*/ 524 h 524"/>
              </a:gdLst>
              <a:ahLst/>
              <a:cxnLst>
                <a:cxn ang="0">
                  <a:pos x="T0" y="T1"/>
                </a:cxn>
                <a:cxn ang="0">
                  <a:pos x="T2" y="T3"/>
                </a:cxn>
                <a:cxn ang="0">
                  <a:pos x="T4" y="T5"/>
                </a:cxn>
                <a:cxn ang="0">
                  <a:pos x="T6" y="T7"/>
                </a:cxn>
                <a:cxn ang="0">
                  <a:pos x="T8" y="T9"/>
                </a:cxn>
              </a:cxnLst>
              <a:rect l="0" t="0" r="r" b="b"/>
              <a:pathLst>
                <a:path w="135" h="524">
                  <a:moveTo>
                    <a:pt x="0" y="524"/>
                  </a:moveTo>
                  <a:lnTo>
                    <a:pt x="135" y="524"/>
                  </a:lnTo>
                  <a:lnTo>
                    <a:pt x="63" y="0"/>
                  </a:lnTo>
                  <a:lnTo>
                    <a:pt x="0" y="0"/>
                  </a:lnTo>
                  <a:lnTo>
                    <a:pt x="0" y="524"/>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26" name="Freeform 48"/>
            <p:cNvSpPr>
              <a:spLocks/>
            </p:cNvSpPr>
            <p:nvPr/>
          </p:nvSpPr>
          <p:spPr bwMode="auto">
            <a:xfrm>
              <a:off x="4593" y="2971"/>
              <a:ext cx="135" cy="524"/>
            </a:xfrm>
            <a:custGeom>
              <a:avLst/>
              <a:gdLst>
                <a:gd name="T0" fmla="*/ 0 w 135"/>
                <a:gd name="T1" fmla="*/ 524 h 524"/>
                <a:gd name="T2" fmla="*/ 135 w 135"/>
                <a:gd name="T3" fmla="*/ 524 h 524"/>
                <a:gd name="T4" fmla="*/ 63 w 135"/>
                <a:gd name="T5" fmla="*/ 0 h 524"/>
                <a:gd name="T6" fmla="*/ 0 w 135"/>
                <a:gd name="T7" fmla="*/ 0 h 524"/>
                <a:gd name="T8" fmla="*/ 0 w 135"/>
                <a:gd name="T9" fmla="*/ 524 h 524"/>
              </a:gdLst>
              <a:ahLst/>
              <a:cxnLst>
                <a:cxn ang="0">
                  <a:pos x="T0" y="T1"/>
                </a:cxn>
                <a:cxn ang="0">
                  <a:pos x="T2" y="T3"/>
                </a:cxn>
                <a:cxn ang="0">
                  <a:pos x="T4" y="T5"/>
                </a:cxn>
                <a:cxn ang="0">
                  <a:pos x="T6" y="T7"/>
                </a:cxn>
                <a:cxn ang="0">
                  <a:pos x="T8" y="T9"/>
                </a:cxn>
              </a:cxnLst>
              <a:rect l="0" t="0" r="r" b="b"/>
              <a:pathLst>
                <a:path w="135" h="524">
                  <a:moveTo>
                    <a:pt x="0" y="524"/>
                  </a:moveTo>
                  <a:lnTo>
                    <a:pt x="135" y="524"/>
                  </a:lnTo>
                  <a:lnTo>
                    <a:pt x="63" y="0"/>
                  </a:lnTo>
                  <a:lnTo>
                    <a:pt x="0" y="0"/>
                  </a:lnTo>
                  <a:lnTo>
                    <a:pt x="0" y="524"/>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27" name="Freeform 49"/>
            <p:cNvSpPr>
              <a:spLocks/>
            </p:cNvSpPr>
            <p:nvPr/>
          </p:nvSpPr>
          <p:spPr bwMode="auto">
            <a:xfrm>
              <a:off x="4775" y="3495"/>
              <a:ext cx="147" cy="77"/>
            </a:xfrm>
            <a:custGeom>
              <a:avLst/>
              <a:gdLst>
                <a:gd name="T0" fmla="*/ 37 w 86"/>
                <a:gd name="T1" fmla="*/ 0 h 45"/>
                <a:gd name="T2" fmla="*/ 86 w 86"/>
                <a:gd name="T3" fmla="*/ 45 h 45"/>
                <a:gd name="T4" fmla="*/ 37 w 86"/>
                <a:gd name="T5" fmla="*/ 45 h 45"/>
                <a:gd name="T6" fmla="*/ 0 w 86"/>
                <a:gd name="T7" fmla="*/ 45 h 45"/>
                <a:gd name="T8" fmla="*/ 0 w 86"/>
                <a:gd name="T9" fmla="*/ 0 h 45"/>
                <a:gd name="T10" fmla="*/ 37 w 86"/>
                <a:gd name="T11" fmla="*/ 0 h 45"/>
              </a:gdLst>
              <a:ahLst/>
              <a:cxnLst>
                <a:cxn ang="0">
                  <a:pos x="T0" y="T1"/>
                </a:cxn>
                <a:cxn ang="0">
                  <a:pos x="T2" y="T3"/>
                </a:cxn>
                <a:cxn ang="0">
                  <a:pos x="T4" y="T5"/>
                </a:cxn>
                <a:cxn ang="0">
                  <a:pos x="T6" y="T7"/>
                </a:cxn>
                <a:cxn ang="0">
                  <a:pos x="T8" y="T9"/>
                </a:cxn>
                <a:cxn ang="0">
                  <a:pos x="T10" y="T11"/>
                </a:cxn>
              </a:cxnLst>
              <a:rect l="0" t="0" r="r" b="b"/>
              <a:pathLst>
                <a:path w="86" h="45">
                  <a:moveTo>
                    <a:pt x="37" y="0"/>
                  </a:moveTo>
                  <a:cubicBezTo>
                    <a:pt x="63" y="0"/>
                    <a:pt x="84" y="20"/>
                    <a:pt x="86" y="45"/>
                  </a:cubicBezTo>
                  <a:cubicBezTo>
                    <a:pt x="37" y="45"/>
                    <a:pt x="37" y="45"/>
                    <a:pt x="37" y="45"/>
                  </a:cubicBezTo>
                  <a:cubicBezTo>
                    <a:pt x="0" y="45"/>
                    <a:pt x="0" y="45"/>
                    <a:pt x="0" y="45"/>
                  </a:cubicBezTo>
                  <a:cubicBezTo>
                    <a:pt x="0" y="0"/>
                    <a:pt x="0" y="0"/>
                    <a:pt x="0" y="0"/>
                  </a:cubicBez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28" name="Freeform 50"/>
            <p:cNvSpPr>
              <a:spLocks/>
            </p:cNvSpPr>
            <p:nvPr/>
          </p:nvSpPr>
          <p:spPr bwMode="auto">
            <a:xfrm>
              <a:off x="4682" y="2438"/>
              <a:ext cx="79" cy="128"/>
            </a:xfrm>
            <a:custGeom>
              <a:avLst/>
              <a:gdLst>
                <a:gd name="T0" fmla="*/ 40 w 79"/>
                <a:gd name="T1" fmla="*/ 128 h 128"/>
                <a:gd name="T2" fmla="*/ 79 w 79"/>
                <a:gd name="T3" fmla="*/ 125 h 128"/>
                <a:gd name="T4" fmla="*/ 79 w 79"/>
                <a:gd name="T5" fmla="*/ 0 h 128"/>
                <a:gd name="T6" fmla="*/ 0 w 79"/>
                <a:gd name="T7" fmla="*/ 0 h 128"/>
                <a:gd name="T8" fmla="*/ 0 w 79"/>
                <a:gd name="T9" fmla="*/ 128 h 128"/>
                <a:gd name="T10" fmla="*/ 40 w 79"/>
                <a:gd name="T11" fmla="*/ 128 h 128"/>
              </a:gdLst>
              <a:ahLst/>
              <a:cxnLst>
                <a:cxn ang="0">
                  <a:pos x="T0" y="T1"/>
                </a:cxn>
                <a:cxn ang="0">
                  <a:pos x="T2" y="T3"/>
                </a:cxn>
                <a:cxn ang="0">
                  <a:pos x="T4" y="T5"/>
                </a:cxn>
                <a:cxn ang="0">
                  <a:pos x="T6" y="T7"/>
                </a:cxn>
                <a:cxn ang="0">
                  <a:pos x="T8" y="T9"/>
                </a:cxn>
                <a:cxn ang="0">
                  <a:pos x="T10" y="T11"/>
                </a:cxn>
              </a:cxnLst>
              <a:rect l="0" t="0" r="r" b="b"/>
              <a:pathLst>
                <a:path w="79" h="128">
                  <a:moveTo>
                    <a:pt x="40" y="128"/>
                  </a:moveTo>
                  <a:lnTo>
                    <a:pt x="79" y="125"/>
                  </a:lnTo>
                  <a:lnTo>
                    <a:pt x="79" y="0"/>
                  </a:lnTo>
                  <a:lnTo>
                    <a:pt x="0" y="0"/>
                  </a:lnTo>
                  <a:lnTo>
                    <a:pt x="0" y="128"/>
                  </a:lnTo>
                  <a:lnTo>
                    <a:pt x="40" y="128"/>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29" name="Freeform 51"/>
            <p:cNvSpPr>
              <a:spLocks/>
            </p:cNvSpPr>
            <p:nvPr/>
          </p:nvSpPr>
          <p:spPr bwMode="auto">
            <a:xfrm>
              <a:off x="4682" y="2438"/>
              <a:ext cx="79" cy="69"/>
            </a:xfrm>
            <a:custGeom>
              <a:avLst/>
              <a:gdLst>
                <a:gd name="T0" fmla="*/ 46 w 46"/>
                <a:gd name="T1" fmla="*/ 37 h 40"/>
                <a:gd name="T2" fmla="*/ 23 w 46"/>
                <a:gd name="T3" fmla="*/ 40 h 40"/>
                <a:gd name="T4" fmla="*/ 0 w 46"/>
                <a:gd name="T5" fmla="*/ 37 h 40"/>
                <a:gd name="T6" fmla="*/ 0 w 46"/>
                <a:gd name="T7" fmla="*/ 0 h 40"/>
                <a:gd name="T8" fmla="*/ 46 w 46"/>
                <a:gd name="T9" fmla="*/ 0 h 40"/>
                <a:gd name="T10" fmla="*/ 46 w 46"/>
                <a:gd name="T11" fmla="*/ 37 h 40"/>
              </a:gdLst>
              <a:ahLst/>
              <a:cxnLst>
                <a:cxn ang="0">
                  <a:pos x="T0" y="T1"/>
                </a:cxn>
                <a:cxn ang="0">
                  <a:pos x="T2" y="T3"/>
                </a:cxn>
                <a:cxn ang="0">
                  <a:pos x="T4" y="T5"/>
                </a:cxn>
                <a:cxn ang="0">
                  <a:pos x="T6" y="T7"/>
                </a:cxn>
                <a:cxn ang="0">
                  <a:pos x="T8" y="T9"/>
                </a:cxn>
                <a:cxn ang="0">
                  <a:pos x="T10" y="T11"/>
                </a:cxn>
              </a:cxnLst>
              <a:rect l="0" t="0" r="r" b="b"/>
              <a:pathLst>
                <a:path w="46" h="40">
                  <a:moveTo>
                    <a:pt x="46" y="37"/>
                  </a:moveTo>
                  <a:cubicBezTo>
                    <a:pt x="38" y="39"/>
                    <a:pt x="31" y="40"/>
                    <a:pt x="23" y="40"/>
                  </a:cubicBezTo>
                  <a:cubicBezTo>
                    <a:pt x="15" y="40"/>
                    <a:pt x="7" y="39"/>
                    <a:pt x="0" y="37"/>
                  </a:cubicBezTo>
                  <a:cubicBezTo>
                    <a:pt x="0" y="0"/>
                    <a:pt x="0" y="0"/>
                    <a:pt x="0" y="0"/>
                  </a:cubicBezTo>
                  <a:cubicBezTo>
                    <a:pt x="46" y="0"/>
                    <a:pt x="46" y="0"/>
                    <a:pt x="46" y="0"/>
                  </a:cubicBezTo>
                  <a:lnTo>
                    <a:pt x="46" y="37"/>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30" name="Freeform 52"/>
            <p:cNvSpPr>
              <a:spLocks/>
            </p:cNvSpPr>
            <p:nvPr/>
          </p:nvSpPr>
          <p:spPr bwMode="auto">
            <a:xfrm>
              <a:off x="4629" y="2317"/>
              <a:ext cx="183" cy="174"/>
            </a:xfrm>
            <a:custGeom>
              <a:avLst/>
              <a:gdLst>
                <a:gd name="T0" fmla="*/ 107 w 107"/>
                <a:gd name="T1" fmla="*/ 0 h 102"/>
                <a:gd name="T2" fmla="*/ 107 w 107"/>
                <a:gd name="T3" fmla="*/ 84 h 102"/>
                <a:gd name="T4" fmla="*/ 107 w 107"/>
                <a:gd name="T5" fmla="*/ 84 h 102"/>
                <a:gd name="T6" fmla="*/ 54 w 107"/>
                <a:gd name="T7" fmla="*/ 102 h 102"/>
                <a:gd name="T8" fmla="*/ 0 w 107"/>
                <a:gd name="T9" fmla="*/ 84 h 102"/>
                <a:gd name="T10" fmla="*/ 0 w 107"/>
                <a:gd name="T11" fmla="*/ 0 h 102"/>
                <a:gd name="T12" fmla="*/ 107 w 107"/>
                <a:gd name="T13" fmla="*/ 0 h 102"/>
              </a:gdLst>
              <a:ahLst/>
              <a:cxnLst>
                <a:cxn ang="0">
                  <a:pos x="T0" y="T1"/>
                </a:cxn>
                <a:cxn ang="0">
                  <a:pos x="T2" y="T3"/>
                </a:cxn>
                <a:cxn ang="0">
                  <a:pos x="T4" y="T5"/>
                </a:cxn>
                <a:cxn ang="0">
                  <a:pos x="T6" y="T7"/>
                </a:cxn>
                <a:cxn ang="0">
                  <a:pos x="T8" y="T9"/>
                </a:cxn>
                <a:cxn ang="0">
                  <a:pos x="T10" y="T11"/>
                </a:cxn>
                <a:cxn ang="0">
                  <a:pos x="T12" y="T13"/>
                </a:cxn>
              </a:cxnLst>
              <a:rect l="0" t="0" r="r" b="b"/>
              <a:pathLst>
                <a:path w="107" h="102">
                  <a:moveTo>
                    <a:pt x="107" y="0"/>
                  </a:moveTo>
                  <a:cubicBezTo>
                    <a:pt x="107" y="84"/>
                    <a:pt x="107" y="84"/>
                    <a:pt x="107" y="84"/>
                  </a:cubicBezTo>
                  <a:cubicBezTo>
                    <a:pt x="107" y="84"/>
                    <a:pt x="107" y="84"/>
                    <a:pt x="107" y="84"/>
                  </a:cubicBezTo>
                  <a:cubicBezTo>
                    <a:pt x="92" y="95"/>
                    <a:pt x="74" y="102"/>
                    <a:pt x="54" y="102"/>
                  </a:cubicBezTo>
                  <a:cubicBezTo>
                    <a:pt x="34" y="102"/>
                    <a:pt x="15" y="95"/>
                    <a:pt x="0" y="84"/>
                  </a:cubicBezTo>
                  <a:cubicBezTo>
                    <a:pt x="0" y="0"/>
                    <a:pt x="0" y="0"/>
                    <a:pt x="0" y="0"/>
                  </a:cubicBezTo>
                  <a:lnTo>
                    <a:pt x="107"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31" name="Freeform 53"/>
            <p:cNvSpPr>
              <a:spLocks/>
            </p:cNvSpPr>
            <p:nvPr/>
          </p:nvSpPr>
          <p:spPr bwMode="auto">
            <a:xfrm>
              <a:off x="4682" y="2230"/>
              <a:ext cx="130" cy="138"/>
            </a:xfrm>
            <a:custGeom>
              <a:avLst/>
              <a:gdLst>
                <a:gd name="T0" fmla="*/ 0 w 76"/>
                <a:gd name="T1" fmla="*/ 5 h 81"/>
                <a:gd name="T2" fmla="*/ 22 w 76"/>
                <a:gd name="T3" fmla="*/ 0 h 81"/>
                <a:gd name="T4" fmla="*/ 76 w 76"/>
                <a:gd name="T5" fmla="*/ 54 h 81"/>
                <a:gd name="T6" fmla="*/ 76 w 76"/>
                <a:gd name="T7" fmla="*/ 81 h 81"/>
                <a:gd name="T8" fmla="*/ 0 w 76"/>
                <a:gd name="T9" fmla="*/ 5 h 81"/>
              </a:gdLst>
              <a:ahLst/>
              <a:cxnLst>
                <a:cxn ang="0">
                  <a:pos x="T0" y="T1"/>
                </a:cxn>
                <a:cxn ang="0">
                  <a:pos x="T2" y="T3"/>
                </a:cxn>
                <a:cxn ang="0">
                  <a:pos x="T4" y="T5"/>
                </a:cxn>
                <a:cxn ang="0">
                  <a:pos x="T6" y="T7"/>
                </a:cxn>
                <a:cxn ang="0">
                  <a:pos x="T8" y="T9"/>
                </a:cxn>
              </a:cxnLst>
              <a:rect l="0" t="0" r="r" b="b"/>
              <a:pathLst>
                <a:path w="76" h="81">
                  <a:moveTo>
                    <a:pt x="0" y="5"/>
                  </a:moveTo>
                  <a:cubicBezTo>
                    <a:pt x="7" y="2"/>
                    <a:pt x="14" y="0"/>
                    <a:pt x="22" y="0"/>
                  </a:cubicBezTo>
                  <a:cubicBezTo>
                    <a:pt x="52" y="0"/>
                    <a:pt x="76" y="24"/>
                    <a:pt x="76" y="54"/>
                  </a:cubicBezTo>
                  <a:cubicBezTo>
                    <a:pt x="76" y="81"/>
                    <a:pt x="76" y="81"/>
                    <a:pt x="76" y="81"/>
                  </a:cubicBezTo>
                  <a:cubicBezTo>
                    <a:pt x="37" y="76"/>
                    <a:pt x="5" y="44"/>
                    <a:pt x="0" y="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32" name="Freeform 54"/>
            <p:cNvSpPr>
              <a:spLocks/>
            </p:cNvSpPr>
            <p:nvPr/>
          </p:nvSpPr>
          <p:spPr bwMode="auto">
            <a:xfrm>
              <a:off x="4629" y="2230"/>
              <a:ext cx="130" cy="138"/>
            </a:xfrm>
            <a:custGeom>
              <a:avLst/>
              <a:gdLst>
                <a:gd name="T0" fmla="*/ 76 w 76"/>
                <a:gd name="T1" fmla="*/ 5 h 81"/>
                <a:gd name="T2" fmla="*/ 54 w 76"/>
                <a:gd name="T3" fmla="*/ 0 h 81"/>
                <a:gd name="T4" fmla="*/ 0 w 76"/>
                <a:gd name="T5" fmla="*/ 54 h 81"/>
                <a:gd name="T6" fmla="*/ 0 w 76"/>
                <a:gd name="T7" fmla="*/ 81 h 81"/>
                <a:gd name="T8" fmla="*/ 76 w 76"/>
                <a:gd name="T9" fmla="*/ 5 h 81"/>
              </a:gdLst>
              <a:ahLst/>
              <a:cxnLst>
                <a:cxn ang="0">
                  <a:pos x="T0" y="T1"/>
                </a:cxn>
                <a:cxn ang="0">
                  <a:pos x="T2" y="T3"/>
                </a:cxn>
                <a:cxn ang="0">
                  <a:pos x="T4" y="T5"/>
                </a:cxn>
                <a:cxn ang="0">
                  <a:pos x="T6" y="T7"/>
                </a:cxn>
                <a:cxn ang="0">
                  <a:pos x="T8" y="T9"/>
                </a:cxn>
              </a:cxnLst>
              <a:rect l="0" t="0" r="r" b="b"/>
              <a:pathLst>
                <a:path w="76" h="81">
                  <a:moveTo>
                    <a:pt x="76" y="5"/>
                  </a:moveTo>
                  <a:cubicBezTo>
                    <a:pt x="69" y="2"/>
                    <a:pt x="62" y="0"/>
                    <a:pt x="54" y="0"/>
                  </a:cubicBezTo>
                  <a:cubicBezTo>
                    <a:pt x="24" y="0"/>
                    <a:pt x="0" y="24"/>
                    <a:pt x="0" y="54"/>
                  </a:cubicBezTo>
                  <a:cubicBezTo>
                    <a:pt x="0" y="81"/>
                    <a:pt x="0" y="81"/>
                    <a:pt x="0" y="81"/>
                  </a:cubicBezTo>
                  <a:cubicBezTo>
                    <a:pt x="40" y="76"/>
                    <a:pt x="71" y="44"/>
                    <a:pt x="76" y="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33" name="Freeform 55"/>
            <p:cNvSpPr>
              <a:spLocks/>
            </p:cNvSpPr>
            <p:nvPr/>
          </p:nvSpPr>
          <p:spPr bwMode="auto">
            <a:xfrm>
              <a:off x="4775" y="3495"/>
              <a:ext cx="133" cy="39"/>
            </a:xfrm>
            <a:custGeom>
              <a:avLst/>
              <a:gdLst>
                <a:gd name="T0" fmla="*/ 37 w 78"/>
                <a:gd name="T1" fmla="*/ 0 h 23"/>
                <a:gd name="T2" fmla="*/ 78 w 78"/>
                <a:gd name="T3" fmla="*/ 23 h 23"/>
                <a:gd name="T4" fmla="*/ 25 w 78"/>
                <a:gd name="T5" fmla="*/ 23 h 23"/>
                <a:gd name="T6" fmla="*/ 0 w 78"/>
                <a:gd name="T7" fmla="*/ 0 h 23"/>
                <a:gd name="T8" fmla="*/ 37 w 78"/>
                <a:gd name="T9" fmla="*/ 0 h 23"/>
              </a:gdLst>
              <a:ahLst/>
              <a:cxnLst>
                <a:cxn ang="0">
                  <a:pos x="T0" y="T1"/>
                </a:cxn>
                <a:cxn ang="0">
                  <a:pos x="T2" y="T3"/>
                </a:cxn>
                <a:cxn ang="0">
                  <a:pos x="T4" y="T5"/>
                </a:cxn>
                <a:cxn ang="0">
                  <a:pos x="T6" y="T7"/>
                </a:cxn>
                <a:cxn ang="0">
                  <a:pos x="T8" y="T9"/>
                </a:cxn>
              </a:cxnLst>
              <a:rect l="0" t="0" r="r" b="b"/>
              <a:pathLst>
                <a:path w="78" h="23">
                  <a:moveTo>
                    <a:pt x="37" y="0"/>
                  </a:moveTo>
                  <a:cubicBezTo>
                    <a:pt x="54" y="0"/>
                    <a:pt x="69" y="9"/>
                    <a:pt x="78" y="23"/>
                  </a:cubicBezTo>
                  <a:cubicBezTo>
                    <a:pt x="25" y="23"/>
                    <a:pt x="25" y="23"/>
                    <a:pt x="25" y="23"/>
                  </a:cubicBezTo>
                  <a:cubicBezTo>
                    <a:pt x="12" y="23"/>
                    <a:pt x="2" y="13"/>
                    <a:pt x="0" y="0"/>
                  </a:cubicBezTo>
                  <a:lnTo>
                    <a:pt x="37"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34" name="Freeform 56"/>
            <p:cNvSpPr>
              <a:spLocks/>
            </p:cNvSpPr>
            <p:nvPr/>
          </p:nvSpPr>
          <p:spPr bwMode="auto">
            <a:xfrm>
              <a:off x="4593" y="3495"/>
              <a:ext cx="147" cy="77"/>
            </a:xfrm>
            <a:custGeom>
              <a:avLst/>
              <a:gdLst>
                <a:gd name="T0" fmla="*/ 37 w 86"/>
                <a:gd name="T1" fmla="*/ 0 h 45"/>
                <a:gd name="T2" fmla="*/ 86 w 86"/>
                <a:gd name="T3" fmla="*/ 45 h 45"/>
                <a:gd name="T4" fmla="*/ 37 w 86"/>
                <a:gd name="T5" fmla="*/ 45 h 45"/>
                <a:gd name="T6" fmla="*/ 0 w 86"/>
                <a:gd name="T7" fmla="*/ 45 h 45"/>
                <a:gd name="T8" fmla="*/ 0 w 86"/>
                <a:gd name="T9" fmla="*/ 0 h 45"/>
                <a:gd name="T10" fmla="*/ 37 w 86"/>
                <a:gd name="T11" fmla="*/ 0 h 45"/>
              </a:gdLst>
              <a:ahLst/>
              <a:cxnLst>
                <a:cxn ang="0">
                  <a:pos x="T0" y="T1"/>
                </a:cxn>
                <a:cxn ang="0">
                  <a:pos x="T2" y="T3"/>
                </a:cxn>
                <a:cxn ang="0">
                  <a:pos x="T4" y="T5"/>
                </a:cxn>
                <a:cxn ang="0">
                  <a:pos x="T6" y="T7"/>
                </a:cxn>
                <a:cxn ang="0">
                  <a:pos x="T8" y="T9"/>
                </a:cxn>
                <a:cxn ang="0">
                  <a:pos x="T10" y="T11"/>
                </a:cxn>
              </a:cxnLst>
              <a:rect l="0" t="0" r="r" b="b"/>
              <a:pathLst>
                <a:path w="86" h="45">
                  <a:moveTo>
                    <a:pt x="37" y="0"/>
                  </a:moveTo>
                  <a:cubicBezTo>
                    <a:pt x="63" y="0"/>
                    <a:pt x="84" y="20"/>
                    <a:pt x="86" y="45"/>
                  </a:cubicBezTo>
                  <a:cubicBezTo>
                    <a:pt x="37" y="45"/>
                    <a:pt x="37" y="45"/>
                    <a:pt x="37" y="45"/>
                  </a:cubicBezTo>
                  <a:cubicBezTo>
                    <a:pt x="0" y="45"/>
                    <a:pt x="0" y="45"/>
                    <a:pt x="0" y="45"/>
                  </a:cubicBezTo>
                  <a:cubicBezTo>
                    <a:pt x="0" y="0"/>
                    <a:pt x="0" y="0"/>
                    <a:pt x="0" y="0"/>
                  </a:cubicBez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35" name="Freeform 57"/>
            <p:cNvSpPr>
              <a:spLocks/>
            </p:cNvSpPr>
            <p:nvPr/>
          </p:nvSpPr>
          <p:spPr bwMode="auto">
            <a:xfrm>
              <a:off x="4593" y="3495"/>
              <a:ext cx="134" cy="39"/>
            </a:xfrm>
            <a:custGeom>
              <a:avLst/>
              <a:gdLst>
                <a:gd name="T0" fmla="*/ 37 w 78"/>
                <a:gd name="T1" fmla="*/ 0 h 23"/>
                <a:gd name="T2" fmla="*/ 78 w 78"/>
                <a:gd name="T3" fmla="*/ 23 h 23"/>
                <a:gd name="T4" fmla="*/ 25 w 78"/>
                <a:gd name="T5" fmla="*/ 23 h 23"/>
                <a:gd name="T6" fmla="*/ 0 w 78"/>
                <a:gd name="T7" fmla="*/ 0 h 23"/>
                <a:gd name="T8" fmla="*/ 37 w 78"/>
                <a:gd name="T9" fmla="*/ 0 h 23"/>
              </a:gdLst>
              <a:ahLst/>
              <a:cxnLst>
                <a:cxn ang="0">
                  <a:pos x="T0" y="T1"/>
                </a:cxn>
                <a:cxn ang="0">
                  <a:pos x="T2" y="T3"/>
                </a:cxn>
                <a:cxn ang="0">
                  <a:pos x="T4" y="T5"/>
                </a:cxn>
                <a:cxn ang="0">
                  <a:pos x="T6" y="T7"/>
                </a:cxn>
                <a:cxn ang="0">
                  <a:pos x="T8" y="T9"/>
                </a:cxn>
              </a:cxnLst>
              <a:rect l="0" t="0" r="r" b="b"/>
              <a:pathLst>
                <a:path w="78" h="23">
                  <a:moveTo>
                    <a:pt x="37" y="0"/>
                  </a:moveTo>
                  <a:cubicBezTo>
                    <a:pt x="54" y="0"/>
                    <a:pt x="70" y="9"/>
                    <a:pt x="78" y="23"/>
                  </a:cubicBezTo>
                  <a:cubicBezTo>
                    <a:pt x="25" y="23"/>
                    <a:pt x="25" y="23"/>
                    <a:pt x="25" y="23"/>
                  </a:cubicBezTo>
                  <a:cubicBezTo>
                    <a:pt x="12" y="23"/>
                    <a:pt x="2" y="13"/>
                    <a:pt x="0" y="0"/>
                  </a:cubicBezTo>
                  <a:lnTo>
                    <a:pt x="37"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36" name="Freeform 58"/>
            <p:cNvSpPr>
              <a:spLocks/>
            </p:cNvSpPr>
            <p:nvPr/>
          </p:nvSpPr>
          <p:spPr bwMode="auto">
            <a:xfrm>
              <a:off x="4425" y="2530"/>
              <a:ext cx="589" cy="441"/>
            </a:xfrm>
            <a:custGeom>
              <a:avLst/>
              <a:gdLst>
                <a:gd name="T0" fmla="*/ 281 w 344"/>
                <a:gd name="T1" fmla="*/ 15 h 258"/>
                <a:gd name="T2" fmla="*/ 244 w 344"/>
                <a:gd name="T3" fmla="*/ 0 h 258"/>
                <a:gd name="T4" fmla="*/ 212 w 344"/>
                <a:gd name="T5" fmla="*/ 0 h 258"/>
                <a:gd name="T6" fmla="*/ 171 w 344"/>
                <a:gd name="T7" fmla="*/ 93 h 258"/>
                <a:gd name="T8" fmla="*/ 129 w 344"/>
                <a:gd name="T9" fmla="*/ 0 h 258"/>
                <a:gd name="T10" fmla="*/ 100 w 344"/>
                <a:gd name="T11" fmla="*/ 0 h 258"/>
                <a:gd name="T12" fmla="*/ 100 w 344"/>
                <a:gd name="T13" fmla="*/ 0 h 258"/>
                <a:gd name="T14" fmla="*/ 64 w 344"/>
                <a:gd name="T15" fmla="*/ 15 h 258"/>
                <a:gd name="T16" fmla="*/ 0 w 344"/>
                <a:gd name="T17" fmla="*/ 124 h 258"/>
                <a:gd name="T18" fmla="*/ 21 w 344"/>
                <a:gd name="T19" fmla="*/ 127 h 258"/>
                <a:gd name="T20" fmla="*/ 46 w 344"/>
                <a:gd name="T21" fmla="*/ 138 h 258"/>
                <a:gd name="T22" fmla="*/ 100 w 344"/>
                <a:gd name="T23" fmla="*/ 79 h 258"/>
                <a:gd name="T24" fmla="*/ 100 w 344"/>
                <a:gd name="T25" fmla="*/ 258 h 258"/>
                <a:gd name="T26" fmla="*/ 243 w 344"/>
                <a:gd name="T27" fmla="*/ 258 h 258"/>
                <a:gd name="T28" fmla="*/ 244 w 344"/>
                <a:gd name="T29" fmla="*/ 78 h 258"/>
                <a:gd name="T30" fmla="*/ 298 w 344"/>
                <a:gd name="T31" fmla="*/ 138 h 258"/>
                <a:gd name="T32" fmla="*/ 323 w 344"/>
                <a:gd name="T33" fmla="*/ 127 h 258"/>
                <a:gd name="T34" fmla="*/ 344 w 344"/>
                <a:gd name="T35" fmla="*/ 124 h 258"/>
                <a:gd name="T36" fmla="*/ 281 w 344"/>
                <a:gd name="T37" fmla="*/ 15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4" h="258">
                  <a:moveTo>
                    <a:pt x="281" y="15"/>
                  </a:moveTo>
                  <a:cubicBezTo>
                    <a:pt x="271" y="6"/>
                    <a:pt x="258" y="0"/>
                    <a:pt x="244" y="0"/>
                  </a:cubicBezTo>
                  <a:cubicBezTo>
                    <a:pt x="212" y="0"/>
                    <a:pt x="212" y="0"/>
                    <a:pt x="212" y="0"/>
                  </a:cubicBezTo>
                  <a:cubicBezTo>
                    <a:pt x="202" y="26"/>
                    <a:pt x="171" y="93"/>
                    <a:pt x="171" y="93"/>
                  </a:cubicBezTo>
                  <a:cubicBezTo>
                    <a:pt x="129" y="0"/>
                    <a:pt x="129" y="0"/>
                    <a:pt x="129" y="0"/>
                  </a:cubicBezTo>
                  <a:cubicBezTo>
                    <a:pt x="100" y="0"/>
                    <a:pt x="100" y="0"/>
                    <a:pt x="100" y="0"/>
                  </a:cubicBezTo>
                  <a:cubicBezTo>
                    <a:pt x="100" y="0"/>
                    <a:pt x="100" y="0"/>
                    <a:pt x="100" y="0"/>
                  </a:cubicBezTo>
                  <a:cubicBezTo>
                    <a:pt x="86" y="0"/>
                    <a:pt x="73" y="6"/>
                    <a:pt x="64" y="15"/>
                  </a:cubicBezTo>
                  <a:cubicBezTo>
                    <a:pt x="54" y="25"/>
                    <a:pt x="0" y="124"/>
                    <a:pt x="0" y="124"/>
                  </a:cubicBezTo>
                  <a:cubicBezTo>
                    <a:pt x="21" y="127"/>
                    <a:pt x="21" y="127"/>
                    <a:pt x="21" y="127"/>
                  </a:cubicBezTo>
                  <a:cubicBezTo>
                    <a:pt x="46" y="138"/>
                    <a:pt x="46" y="138"/>
                    <a:pt x="46" y="138"/>
                  </a:cubicBezTo>
                  <a:cubicBezTo>
                    <a:pt x="100" y="79"/>
                    <a:pt x="100" y="79"/>
                    <a:pt x="100" y="79"/>
                  </a:cubicBezTo>
                  <a:cubicBezTo>
                    <a:pt x="100" y="258"/>
                    <a:pt x="100" y="258"/>
                    <a:pt x="100" y="258"/>
                  </a:cubicBezTo>
                  <a:cubicBezTo>
                    <a:pt x="243" y="258"/>
                    <a:pt x="243" y="258"/>
                    <a:pt x="243" y="258"/>
                  </a:cubicBezTo>
                  <a:cubicBezTo>
                    <a:pt x="244" y="78"/>
                    <a:pt x="244" y="78"/>
                    <a:pt x="244" y="78"/>
                  </a:cubicBezTo>
                  <a:cubicBezTo>
                    <a:pt x="298" y="138"/>
                    <a:pt x="298" y="138"/>
                    <a:pt x="298" y="138"/>
                  </a:cubicBezTo>
                  <a:cubicBezTo>
                    <a:pt x="323" y="127"/>
                    <a:pt x="323" y="127"/>
                    <a:pt x="323" y="127"/>
                  </a:cubicBezTo>
                  <a:cubicBezTo>
                    <a:pt x="344" y="124"/>
                    <a:pt x="344" y="124"/>
                    <a:pt x="344" y="124"/>
                  </a:cubicBezTo>
                  <a:cubicBezTo>
                    <a:pt x="344" y="124"/>
                    <a:pt x="291" y="25"/>
                    <a:pt x="281" y="15"/>
                  </a:cubicBez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37" name="Freeform 59"/>
            <p:cNvSpPr>
              <a:spLocks/>
            </p:cNvSpPr>
            <p:nvPr/>
          </p:nvSpPr>
          <p:spPr bwMode="auto">
            <a:xfrm>
              <a:off x="4722" y="2503"/>
              <a:ext cx="142" cy="186"/>
            </a:xfrm>
            <a:custGeom>
              <a:avLst/>
              <a:gdLst>
                <a:gd name="T0" fmla="*/ 61 w 142"/>
                <a:gd name="T1" fmla="*/ 68 h 186"/>
                <a:gd name="T2" fmla="*/ 87 w 142"/>
                <a:gd name="T3" fmla="*/ 87 h 186"/>
                <a:gd name="T4" fmla="*/ 0 w 142"/>
                <a:gd name="T5" fmla="*/ 186 h 186"/>
                <a:gd name="T6" fmla="*/ 73 w 142"/>
                <a:gd name="T7" fmla="*/ 0 h 186"/>
                <a:gd name="T8" fmla="*/ 142 w 142"/>
                <a:gd name="T9" fmla="*/ 27 h 186"/>
                <a:gd name="T10" fmla="*/ 104 w 142"/>
                <a:gd name="T11" fmla="*/ 68 h 186"/>
                <a:gd name="T12" fmla="*/ 61 w 142"/>
                <a:gd name="T13" fmla="*/ 68 h 186"/>
              </a:gdLst>
              <a:ahLst/>
              <a:cxnLst>
                <a:cxn ang="0">
                  <a:pos x="T0" y="T1"/>
                </a:cxn>
                <a:cxn ang="0">
                  <a:pos x="T2" y="T3"/>
                </a:cxn>
                <a:cxn ang="0">
                  <a:pos x="T4" y="T5"/>
                </a:cxn>
                <a:cxn ang="0">
                  <a:pos x="T6" y="T7"/>
                </a:cxn>
                <a:cxn ang="0">
                  <a:pos x="T8" y="T9"/>
                </a:cxn>
                <a:cxn ang="0">
                  <a:pos x="T10" y="T11"/>
                </a:cxn>
                <a:cxn ang="0">
                  <a:pos x="T12" y="T13"/>
                </a:cxn>
              </a:cxnLst>
              <a:rect l="0" t="0" r="r" b="b"/>
              <a:pathLst>
                <a:path w="142" h="186">
                  <a:moveTo>
                    <a:pt x="61" y="68"/>
                  </a:moveTo>
                  <a:lnTo>
                    <a:pt x="87" y="87"/>
                  </a:lnTo>
                  <a:lnTo>
                    <a:pt x="0" y="186"/>
                  </a:lnTo>
                  <a:lnTo>
                    <a:pt x="73" y="0"/>
                  </a:lnTo>
                  <a:lnTo>
                    <a:pt x="142" y="27"/>
                  </a:lnTo>
                  <a:lnTo>
                    <a:pt x="104" y="68"/>
                  </a:lnTo>
                  <a:lnTo>
                    <a:pt x="61" y="68"/>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38" name="Freeform 60"/>
            <p:cNvSpPr>
              <a:spLocks/>
            </p:cNvSpPr>
            <p:nvPr/>
          </p:nvSpPr>
          <p:spPr bwMode="auto">
            <a:xfrm>
              <a:off x="4578" y="2503"/>
              <a:ext cx="144" cy="186"/>
            </a:xfrm>
            <a:custGeom>
              <a:avLst/>
              <a:gdLst>
                <a:gd name="T0" fmla="*/ 80 w 144"/>
                <a:gd name="T1" fmla="*/ 68 h 186"/>
                <a:gd name="T2" fmla="*/ 54 w 144"/>
                <a:gd name="T3" fmla="*/ 87 h 186"/>
                <a:gd name="T4" fmla="*/ 144 w 144"/>
                <a:gd name="T5" fmla="*/ 186 h 186"/>
                <a:gd name="T6" fmla="*/ 68 w 144"/>
                <a:gd name="T7" fmla="*/ 0 h 186"/>
                <a:gd name="T8" fmla="*/ 0 w 144"/>
                <a:gd name="T9" fmla="*/ 27 h 186"/>
                <a:gd name="T10" fmla="*/ 37 w 144"/>
                <a:gd name="T11" fmla="*/ 68 h 186"/>
                <a:gd name="T12" fmla="*/ 80 w 144"/>
                <a:gd name="T13" fmla="*/ 68 h 186"/>
              </a:gdLst>
              <a:ahLst/>
              <a:cxnLst>
                <a:cxn ang="0">
                  <a:pos x="T0" y="T1"/>
                </a:cxn>
                <a:cxn ang="0">
                  <a:pos x="T2" y="T3"/>
                </a:cxn>
                <a:cxn ang="0">
                  <a:pos x="T4" y="T5"/>
                </a:cxn>
                <a:cxn ang="0">
                  <a:pos x="T6" y="T7"/>
                </a:cxn>
                <a:cxn ang="0">
                  <a:pos x="T8" y="T9"/>
                </a:cxn>
                <a:cxn ang="0">
                  <a:pos x="T10" y="T11"/>
                </a:cxn>
                <a:cxn ang="0">
                  <a:pos x="T12" y="T13"/>
                </a:cxn>
              </a:cxnLst>
              <a:rect l="0" t="0" r="r" b="b"/>
              <a:pathLst>
                <a:path w="144" h="186">
                  <a:moveTo>
                    <a:pt x="80" y="68"/>
                  </a:moveTo>
                  <a:lnTo>
                    <a:pt x="54" y="87"/>
                  </a:lnTo>
                  <a:lnTo>
                    <a:pt x="144" y="186"/>
                  </a:lnTo>
                  <a:lnTo>
                    <a:pt x="68" y="0"/>
                  </a:lnTo>
                  <a:lnTo>
                    <a:pt x="0" y="27"/>
                  </a:lnTo>
                  <a:lnTo>
                    <a:pt x="37" y="68"/>
                  </a:lnTo>
                  <a:lnTo>
                    <a:pt x="80" y="68"/>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39" name="Oval 61"/>
            <p:cNvSpPr>
              <a:spLocks noChangeArrowheads="1"/>
            </p:cNvSpPr>
            <p:nvPr/>
          </p:nvSpPr>
          <p:spPr bwMode="auto">
            <a:xfrm>
              <a:off x="4817" y="2421"/>
              <a:ext cx="14" cy="14"/>
            </a:xfrm>
            <a:prstGeom prst="ellipse">
              <a:avLst/>
            </a:pr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40" name="Oval 62"/>
            <p:cNvSpPr>
              <a:spLocks noChangeArrowheads="1"/>
            </p:cNvSpPr>
            <p:nvPr/>
          </p:nvSpPr>
          <p:spPr bwMode="auto">
            <a:xfrm>
              <a:off x="4612" y="2421"/>
              <a:ext cx="14" cy="14"/>
            </a:xfrm>
            <a:prstGeom prst="ellipse">
              <a:avLst/>
            </a:pr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41" name="Freeform 63"/>
            <p:cNvSpPr>
              <a:spLocks/>
            </p:cNvSpPr>
            <p:nvPr/>
          </p:nvSpPr>
          <p:spPr bwMode="auto">
            <a:xfrm>
              <a:off x="4593" y="2971"/>
              <a:ext cx="257" cy="96"/>
            </a:xfrm>
            <a:custGeom>
              <a:avLst/>
              <a:gdLst>
                <a:gd name="T0" fmla="*/ 245 w 257"/>
                <a:gd name="T1" fmla="*/ 0 h 96"/>
                <a:gd name="T2" fmla="*/ 0 w 257"/>
                <a:gd name="T3" fmla="*/ 0 h 96"/>
                <a:gd name="T4" fmla="*/ 0 w 257"/>
                <a:gd name="T5" fmla="*/ 96 h 96"/>
                <a:gd name="T6" fmla="*/ 257 w 257"/>
                <a:gd name="T7" fmla="*/ 96 h 96"/>
                <a:gd name="T8" fmla="*/ 245 w 257"/>
                <a:gd name="T9" fmla="*/ 0 h 96"/>
              </a:gdLst>
              <a:ahLst/>
              <a:cxnLst>
                <a:cxn ang="0">
                  <a:pos x="T0" y="T1"/>
                </a:cxn>
                <a:cxn ang="0">
                  <a:pos x="T2" y="T3"/>
                </a:cxn>
                <a:cxn ang="0">
                  <a:pos x="T4" y="T5"/>
                </a:cxn>
                <a:cxn ang="0">
                  <a:pos x="T6" y="T7"/>
                </a:cxn>
                <a:cxn ang="0">
                  <a:pos x="T8" y="T9"/>
                </a:cxn>
              </a:cxnLst>
              <a:rect l="0" t="0" r="r" b="b"/>
              <a:pathLst>
                <a:path w="257" h="96">
                  <a:moveTo>
                    <a:pt x="245" y="0"/>
                  </a:moveTo>
                  <a:lnTo>
                    <a:pt x="0" y="0"/>
                  </a:lnTo>
                  <a:lnTo>
                    <a:pt x="0" y="96"/>
                  </a:lnTo>
                  <a:lnTo>
                    <a:pt x="257" y="96"/>
                  </a:lnTo>
                  <a:lnTo>
                    <a:pt x="245" y="0"/>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42" name="Oval 64"/>
            <p:cNvSpPr>
              <a:spLocks noChangeArrowheads="1"/>
            </p:cNvSpPr>
            <p:nvPr/>
          </p:nvSpPr>
          <p:spPr bwMode="auto">
            <a:xfrm>
              <a:off x="4672" y="2380"/>
              <a:ext cx="12" cy="1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43" name="Oval 65"/>
            <p:cNvSpPr>
              <a:spLocks noChangeArrowheads="1"/>
            </p:cNvSpPr>
            <p:nvPr/>
          </p:nvSpPr>
          <p:spPr bwMode="auto">
            <a:xfrm>
              <a:off x="4759" y="2380"/>
              <a:ext cx="12" cy="1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44" name="Freeform 66"/>
            <p:cNvSpPr>
              <a:spLocks/>
            </p:cNvSpPr>
            <p:nvPr/>
          </p:nvSpPr>
          <p:spPr bwMode="auto">
            <a:xfrm>
              <a:off x="4689" y="2442"/>
              <a:ext cx="67" cy="25"/>
            </a:xfrm>
            <a:custGeom>
              <a:avLst/>
              <a:gdLst>
                <a:gd name="T0" fmla="*/ 0 w 39"/>
                <a:gd name="T1" fmla="*/ 0 h 15"/>
                <a:gd name="T2" fmla="*/ 19 w 39"/>
                <a:gd name="T3" fmla="*/ 15 h 15"/>
                <a:gd name="T4" fmla="*/ 39 w 39"/>
                <a:gd name="T5" fmla="*/ 0 h 15"/>
                <a:gd name="T6" fmla="*/ 0 w 39"/>
                <a:gd name="T7" fmla="*/ 0 h 15"/>
              </a:gdLst>
              <a:ahLst/>
              <a:cxnLst>
                <a:cxn ang="0">
                  <a:pos x="T0" y="T1"/>
                </a:cxn>
                <a:cxn ang="0">
                  <a:pos x="T2" y="T3"/>
                </a:cxn>
                <a:cxn ang="0">
                  <a:pos x="T4" y="T5"/>
                </a:cxn>
                <a:cxn ang="0">
                  <a:pos x="T6" y="T7"/>
                </a:cxn>
              </a:cxnLst>
              <a:rect l="0" t="0" r="r" b="b"/>
              <a:pathLst>
                <a:path w="39" h="15">
                  <a:moveTo>
                    <a:pt x="0" y="0"/>
                  </a:moveTo>
                  <a:cubicBezTo>
                    <a:pt x="2" y="9"/>
                    <a:pt x="10" y="15"/>
                    <a:pt x="19" y="15"/>
                  </a:cubicBezTo>
                  <a:cubicBezTo>
                    <a:pt x="29" y="15"/>
                    <a:pt x="37" y="9"/>
                    <a:pt x="39"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45" name="Freeform 67"/>
            <p:cNvSpPr>
              <a:spLocks/>
            </p:cNvSpPr>
            <p:nvPr/>
          </p:nvSpPr>
          <p:spPr bwMode="auto">
            <a:xfrm>
              <a:off x="4708" y="2420"/>
              <a:ext cx="27" cy="10"/>
            </a:xfrm>
            <a:custGeom>
              <a:avLst/>
              <a:gdLst>
                <a:gd name="T0" fmla="*/ 0 w 16"/>
                <a:gd name="T1" fmla="*/ 0 h 6"/>
                <a:gd name="T2" fmla="*/ 8 w 16"/>
                <a:gd name="T3" fmla="*/ 6 h 6"/>
                <a:gd name="T4" fmla="*/ 16 w 16"/>
                <a:gd name="T5" fmla="*/ 0 h 6"/>
                <a:gd name="T6" fmla="*/ 0 w 16"/>
                <a:gd name="T7" fmla="*/ 0 h 6"/>
              </a:gdLst>
              <a:ahLst/>
              <a:cxnLst>
                <a:cxn ang="0">
                  <a:pos x="T0" y="T1"/>
                </a:cxn>
                <a:cxn ang="0">
                  <a:pos x="T2" y="T3"/>
                </a:cxn>
                <a:cxn ang="0">
                  <a:pos x="T4" y="T5"/>
                </a:cxn>
                <a:cxn ang="0">
                  <a:pos x="T6" y="T7"/>
                </a:cxn>
              </a:cxnLst>
              <a:rect l="0" t="0" r="r" b="b"/>
              <a:pathLst>
                <a:path w="16" h="6">
                  <a:moveTo>
                    <a:pt x="0" y="0"/>
                  </a:moveTo>
                  <a:cubicBezTo>
                    <a:pt x="1" y="3"/>
                    <a:pt x="5" y="6"/>
                    <a:pt x="8" y="6"/>
                  </a:cubicBezTo>
                  <a:cubicBezTo>
                    <a:pt x="12" y="6"/>
                    <a:pt x="15" y="3"/>
                    <a:pt x="16" y="0"/>
                  </a:cubicBezTo>
                  <a:lnTo>
                    <a:pt x="0" y="0"/>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46" name="Freeform 70"/>
            <p:cNvSpPr>
              <a:spLocks/>
            </p:cNvSpPr>
            <p:nvPr/>
          </p:nvSpPr>
          <p:spPr bwMode="auto">
            <a:xfrm rot="17651666" flipH="1">
              <a:off x="4948" y="2637"/>
              <a:ext cx="238" cy="201"/>
            </a:xfrm>
            <a:custGeom>
              <a:avLst/>
              <a:gdLst>
                <a:gd name="T0" fmla="*/ 120 w 139"/>
                <a:gd name="T1" fmla="*/ 37 h 118"/>
                <a:gd name="T2" fmla="*/ 53 w 139"/>
                <a:gd name="T3" fmla="*/ 104 h 118"/>
                <a:gd name="T4" fmla="*/ 0 w 139"/>
                <a:gd name="T5" fmla="*/ 103 h 118"/>
                <a:gd name="T6" fmla="*/ 98 w 139"/>
                <a:gd name="T7" fmla="*/ 4 h 118"/>
                <a:gd name="T8" fmla="*/ 122 w 139"/>
                <a:gd name="T9" fmla="*/ 0 h 118"/>
                <a:gd name="T10" fmla="*/ 120 w 139"/>
                <a:gd name="T11" fmla="*/ 37 h 118"/>
              </a:gdLst>
              <a:ahLst/>
              <a:cxnLst>
                <a:cxn ang="0">
                  <a:pos x="T0" y="T1"/>
                </a:cxn>
                <a:cxn ang="0">
                  <a:pos x="T2" y="T3"/>
                </a:cxn>
                <a:cxn ang="0">
                  <a:pos x="T4" y="T5"/>
                </a:cxn>
                <a:cxn ang="0">
                  <a:pos x="T6" y="T7"/>
                </a:cxn>
                <a:cxn ang="0">
                  <a:pos x="T8" y="T9"/>
                </a:cxn>
                <a:cxn ang="0">
                  <a:pos x="T10" y="T11"/>
                </a:cxn>
              </a:cxnLst>
              <a:rect l="0" t="0" r="r" b="b"/>
              <a:pathLst>
                <a:path w="139" h="118">
                  <a:moveTo>
                    <a:pt x="120" y="37"/>
                  </a:moveTo>
                  <a:cubicBezTo>
                    <a:pt x="100" y="57"/>
                    <a:pt x="53" y="104"/>
                    <a:pt x="53" y="104"/>
                  </a:cubicBezTo>
                  <a:cubicBezTo>
                    <a:pt x="38" y="118"/>
                    <a:pt x="14" y="118"/>
                    <a:pt x="0" y="103"/>
                  </a:cubicBezTo>
                  <a:cubicBezTo>
                    <a:pt x="98" y="4"/>
                    <a:pt x="98" y="4"/>
                    <a:pt x="98" y="4"/>
                  </a:cubicBezTo>
                  <a:cubicBezTo>
                    <a:pt x="122" y="0"/>
                    <a:pt x="122" y="0"/>
                    <a:pt x="122" y="0"/>
                  </a:cubicBezTo>
                  <a:cubicBezTo>
                    <a:pt x="122" y="0"/>
                    <a:pt x="139" y="18"/>
                    <a:pt x="120" y="37"/>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47" name="Freeform 71"/>
            <p:cNvSpPr>
              <a:spLocks/>
            </p:cNvSpPr>
            <p:nvPr/>
          </p:nvSpPr>
          <p:spPr bwMode="auto">
            <a:xfrm rot="3457948" flipH="1">
              <a:off x="4251" y="2643"/>
              <a:ext cx="240" cy="218"/>
            </a:xfrm>
            <a:custGeom>
              <a:avLst/>
              <a:gdLst>
                <a:gd name="T0" fmla="*/ 20 w 140"/>
                <a:gd name="T1" fmla="*/ 47 h 128"/>
                <a:gd name="T2" fmla="*/ 86 w 140"/>
                <a:gd name="T3" fmla="*/ 114 h 128"/>
                <a:gd name="T4" fmla="*/ 140 w 140"/>
                <a:gd name="T5" fmla="*/ 113 h 128"/>
                <a:gd name="T6" fmla="*/ 27 w 140"/>
                <a:gd name="T7" fmla="*/ 0 h 128"/>
                <a:gd name="T8" fmla="*/ 17 w 140"/>
                <a:gd name="T9" fmla="*/ 10 h 128"/>
                <a:gd name="T10" fmla="*/ 20 w 140"/>
                <a:gd name="T11" fmla="*/ 47 h 128"/>
              </a:gdLst>
              <a:ahLst/>
              <a:cxnLst>
                <a:cxn ang="0">
                  <a:pos x="T0" y="T1"/>
                </a:cxn>
                <a:cxn ang="0">
                  <a:pos x="T2" y="T3"/>
                </a:cxn>
                <a:cxn ang="0">
                  <a:pos x="T4" y="T5"/>
                </a:cxn>
                <a:cxn ang="0">
                  <a:pos x="T6" y="T7"/>
                </a:cxn>
                <a:cxn ang="0">
                  <a:pos x="T8" y="T9"/>
                </a:cxn>
                <a:cxn ang="0">
                  <a:pos x="T10" y="T11"/>
                </a:cxn>
              </a:cxnLst>
              <a:rect l="0" t="0" r="r" b="b"/>
              <a:pathLst>
                <a:path w="140" h="128">
                  <a:moveTo>
                    <a:pt x="20" y="47"/>
                  </a:moveTo>
                  <a:cubicBezTo>
                    <a:pt x="39" y="67"/>
                    <a:pt x="86" y="114"/>
                    <a:pt x="86" y="114"/>
                  </a:cubicBezTo>
                  <a:cubicBezTo>
                    <a:pt x="101" y="128"/>
                    <a:pt x="125" y="128"/>
                    <a:pt x="140" y="113"/>
                  </a:cubicBezTo>
                  <a:cubicBezTo>
                    <a:pt x="27" y="0"/>
                    <a:pt x="27" y="0"/>
                    <a:pt x="27" y="0"/>
                  </a:cubicBezTo>
                  <a:cubicBezTo>
                    <a:pt x="17" y="10"/>
                    <a:pt x="17" y="10"/>
                    <a:pt x="17" y="10"/>
                  </a:cubicBezTo>
                  <a:cubicBezTo>
                    <a:pt x="17" y="10"/>
                    <a:pt x="0" y="28"/>
                    <a:pt x="20" y="47"/>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48" name="Freeform 72"/>
            <p:cNvSpPr>
              <a:spLocks/>
            </p:cNvSpPr>
            <p:nvPr/>
          </p:nvSpPr>
          <p:spPr bwMode="auto">
            <a:xfrm>
              <a:off x="4932" y="2718"/>
              <a:ext cx="110" cy="58"/>
            </a:xfrm>
            <a:custGeom>
              <a:avLst/>
              <a:gdLst>
                <a:gd name="T0" fmla="*/ 110 w 110"/>
                <a:gd name="T1" fmla="*/ 58 h 58"/>
                <a:gd name="T2" fmla="*/ 0 w 110"/>
                <a:gd name="T3" fmla="*/ 58 h 58"/>
                <a:gd name="T4" fmla="*/ 0 w 110"/>
                <a:gd name="T5" fmla="*/ 0 h 58"/>
                <a:gd name="T6" fmla="*/ 58 w 110"/>
                <a:gd name="T7" fmla="*/ 0 h 58"/>
                <a:gd name="T8" fmla="*/ 79 w 110"/>
                <a:gd name="T9" fmla="*/ 24 h 58"/>
                <a:gd name="T10" fmla="*/ 79 w 110"/>
                <a:gd name="T11" fmla="*/ 0 h 58"/>
                <a:gd name="T12" fmla="*/ 110 w 110"/>
                <a:gd name="T13" fmla="*/ 0 h 58"/>
                <a:gd name="T14" fmla="*/ 110 w 110"/>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58">
                  <a:moveTo>
                    <a:pt x="110" y="58"/>
                  </a:moveTo>
                  <a:lnTo>
                    <a:pt x="0" y="58"/>
                  </a:lnTo>
                  <a:lnTo>
                    <a:pt x="0" y="0"/>
                  </a:lnTo>
                  <a:lnTo>
                    <a:pt x="58" y="0"/>
                  </a:lnTo>
                  <a:lnTo>
                    <a:pt x="79" y="24"/>
                  </a:lnTo>
                  <a:lnTo>
                    <a:pt x="79" y="0"/>
                  </a:lnTo>
                  <a:lnTo>
                    <a:pt x="110" y="0"/>
                  </a:lnTo>
                  <a:lnTo>
                    <a:pt x="110" y="58"/>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49" name="Freeform 73"/>
            <p:cNvSpPr>
              <a:spLocks/>
            </p:cNvSpPr>
            <p:nvPr/>
          </p:nvSpPr>
          <p:spPr bwMode="auto">
            <a:xfrm>
              <a:off x="4401" y="2718"/>
              <a:ext cx="112" cy="58"/>
            </a:xfrm>
            <a:custGeom>
              <a:avLst/>
              <a:gdLst>
                <a:gd name="T0" fmla="*/ 0 w 112"/>
                <a:gd name="T1" fmla="*/ 58 h 58"/>
                <a:gd name="T2" fmla="*/ 112 w 112"/>
                <a:gd name="T3" fmla="*/ 58 h 58"/>
                <a:gd name="T4" fmla="*/ 112 w 112"/>
                <a:gd name="T5" fmla="*/ 0 h 58"/>
                <a:gd name="T6" fmla="*/ 53 w 112"/>
                <a:gd name="T7" fmla="*/ 0 h 58"/>
                <a:gd name="T8" fmla="*/ 33 w 112"/>
                <a:gd name="T9" fmla="*/ 24 h 58"/>
                <a:gd name="T10" fmla="*/ 33 w 112"/>
                <a:gd name="T11" fmla="*/ 0 h 58"/>
                <a:gd name="T12" fmla="*/ 0 w 112"/>
                <a:gd name="T13" fmla="*/ 0 h 58"/>
                <a:gd name="T14" fmla="*/ 0 w 112"/>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58">
                  <a:moveTo>
                    <a:pt x="0" y="58"/>
                  </a:moveTo>
                  <a:lnTo>
                    <a:pt x="112" y="58"/>
                  </a:lnTo>
                  <a:lnTo>
                    <a:pt x="112" y="0"/>
                  </a:lnTo>
                  <a:lnTo>
                    <a:pt x="53" y="0"/>
                  </a:lnTo>
                  <a:lnTo>
                    <a:pt x="33" y="24"/>
                  </a:lnTo>
                  <a:lnTo>
                    <a:pt x="33" y="0"/>
                  </a:lnTo>
                  <a:lnTo>
                    <a:pt x="0" y="0"/>
                  </a:lnTo>
                  <a:lnTo>
                    <a:pt x="0" y="58"/>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50" name="Freeform 74"/>
            <p:cNvSpPr>
              <a:spLocks/>
            </p:cNvSpPr>
            <p:nvPr/>
          </p:nvSpPr>
          <p:spPr bwMode="auto">
            <a:xfrm>
              <a:off x="4311" y="2710"/>
              <a:ext cx="25" cy="28"/>
            </a:xfrm>
            <a:custGeom>
              <a:avLst/>
              <a:gdLst>
                <a:gd name="T0" fmla="*/ 2 w 15"/>
                <a:gd name="T1" fmla="*/ 13 h 16"/>
                <a:gd name="T2" fmla="*/ 2 w 15"/>
                <a:gd name="T3" fmla="*/ 3 h 16"/>
                <a:gd name="T4" fmla="*/ 12 w 15"/>
                <a:gd name="T5" fmla="*/ 3 h 16"/>
                <a:gd name="T6" fmla="*/ 12 w 15"/>
                <a:gd name="T7" fmla="*/ 13 h 16"/>
                <a:gd name="T8" fmla="*/ 2 w 15"/>
                <a:gd name="T9" fmla="*/ 13 h 16"/>
              </a:gdLst>
              <a:ahLst/>
              <a:cxnLst>
                <a:cxn ang="0">
                  <a:pos x="T0" y="T1"/>
                </a:cxn>
                <a:cxn ang="0">
                  <a:pos x="T2" y="T3"/>
                </a:cxn>
                <a:cxn ang="0">
                  <a:pos x="T4" y="T5"/>
                </a:cxn>
                <a:cxn ang="0">
                  <a:pos x="T6" y="T7"/>
                </a:cxn>
                <a:cxn ang="0">
                  <a:pos x="T8" y="T9"/>
                </a:cxn>
              </a:cxnLst>
              <a:rect l="0" t="0" r="r" b="b"/>
              <a:pathLst>
                <a:path w="15" h="16">
                  <a:moveTo>
                    <a:pt x="2" y="13"/>
                  </a:moveTo>
                  <a:cubicBezTo>
                    <a:pt x="0" y="10"/>
                    <a:pt x="0" y="6"/>
                    <a:pt x="2" y="3"/>
                  </a:cubicBezTo>
                  <a:cubicBezTo>
                    <a:pt x="5" y="0"/>
                    <a:pt x="10" y="0"/>
                    <a:pt x="12" y="3"/>
                  </a:cubicBezTo>
                  <a:cubicBezTo>
                    <a:pt x="15" y="6"/>
                    <a:pt x="15" y="10"/>
                    <a:pt x="12" y="13"/>
                  </a:cubicBezTo>
                  <a:cubicBezTo>
                    <a:pt x="10" y="16"/>
                    <a:pt x="5" y="16"/>
                    <a:pt x="2" y="1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51" name="Freeform 75"/>
            <p:cNvSpPr>
              <a:spLocks/>
            </p:cNvSpPr>
            <p:nvPr/>
          </p:nvSpPr>
          <p:spPr bwMode="auto">
            <a:xfrm>
              <a:off x="4305" y="2738"/>
              <a:ext cx="30" cy="27"/>
            </a:xfrm>
            <a:custGeom>
              <a:avLst/>
              <a:gdLst>
                <a:gd name="T0" fmla="*/ 3 w 17"/>
                <a:gd name="T1" fmla="*/ 13 h 16"/>
                <a:gd name="T2" fmla="*/ 3 w 17"/>
                <a:gd name="T3" fmla="*/ 3 h 16"/>
                <a:gd name="T4" fmla="*/ 13 w 17"/>
                <a:gd name="T5" fmla="*/ 3 h 16"/>
                <a:gd name="T6" fmla="*/ 13 w 17"/>
                <a:gd name="T7" fmla="*/ 13 h 16"/>
                <a:gd name="T8" fmla="*/ 3 w 17"/>
                <a:gd name="T9" fmla="*/ 13 h 16"/>
              </a:gdLst>
              <a:ahLst/>
              <a:cxnLst>
                <a:cxn ang="0">
                  <a:pos x="T0" y="T1"/>
                </a:cxn>
                <a:cxn ang="0">
                  <a:pos x="T2" y="T3"/>
                </a:cxn>
                <a:cxn ang="0">
                  <a:pos x="T4" y="T5"/>
                </a:cxn>
                <a:cxn ang="0">
                  <a:pos x="T6" y="T7"/>
                </a:cxn>
                <a:cxn ang="0">
                  <a:pos x="T8" y="T9"/>
                </a:cxn>
              </a:cxnLst>
              <a:rect l="0" t="0" r="r" b="b"/>
              <a:pathLst>
                <a:path w="17" h="16">
                  <a:moveTo>
                    <a:pt x="3" y="13"/>
                  </a:moveTo>
                  <a:cubicBezTo>
                    <a:pt x="0" y="11"/>
                    <a:pt x="0" y="6"/>
                    <a:pt x="3" y="3"/>
                  </a:cubicBezTo>
                  <a:cubicBezTo>
                    <a:pt x="6" y="1"/>
                    <a:pt x="11" y="0"/>
                    <a:pt x="13" y="3"/>
                  </a:cubicBezTo>
                  <a:cubicBezTo>
                    <a:pt x="17" y="8"/>
                    <a:pt x="17" y="13"/>
                    <a:pt x="13" y="13"/>
                  </a:cubicBezTo>
                  <a:cubicBezTo>
                    <a:pt x="9" y="14"/>
                    <a:pt x="6" y="16"/>
                    <a:pt x="3" y="1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52" name="Freeform 76"/>
            <p:cNvSpPr>
              <a:spLocks/>
            </p:cNvSpPr>
            <p:nvPr/>
          </p:nvSpPr>
          <p:spPr bwMode="auto">
            <a:xfrm>
              <a:off x="4301" y="2763"/>
              <a:ext cx="27" cy="26"/>
            </a:xfrm>
            <a:custGeom>
              <a:avLst/>
              <a:gdLst>
                <a:gd name="T0" fmla="*/ 3 w 16"/>
                <a:gd name="T1" fmla="*/ 13 h 15"/>
                <a:gd name="T2" fmla="*/ 3 w 16"/>
                <a:gd name="T3" fmla="*/ 3 h 15"/>
                <a:gd name="T4" fmla="*/ 13 w 16"/>
                <a:gd name="T5" fmla="*/ 3 h 15"/>
                <a:gd name="T6" fmla="*/ 13 w 16"/>
                <a:gd name="T7" fmla="*/ 13 h 15"/>
                <a:gd name="T8" fmla="*/ 3 w 16"/>
                <a:gd name="T9" fmla="*/ 13 h 15"/>
              </a:gdLst>
              <a:ahLst/>
              <a:cxnLst>
                <a:cxn ang="0">
                  <a:pos x="T0" y="T1"/>
                </a:cxn>
                <a:cxn ang="0">
                  <a:pos x="T2" y="T3"/>
                </a:cxn>
                <a:cxn ang="0">
                  <a:pos x="T4" y="T5"/>
                </a:cxn>
                <a:cxn ang="0">
                  <a:pos x="T6" y="T7"/>
                </a:cxn>
                <a:cxn ang="0">
                  <a:pos x="T8" y="T9"/>
                </a:cxn>
              </a:cxnLst>
              <a:rect l="0" t="0" r="r" b="b"/>
              <a:pathLst>
                <a:path w="16" h="15">
                  <a:moveTo>
                    <a:pt x="3" y="13"/>
                  </a:moveTo>
                  <a:cubicBezTo>
                    <a:pt x="0" y="10"/>
                    <a:pt x="0" y="5"/>
                    <a:pt x="3" y="3"/>
                  </a:cubicBezTo>
                  <a:cubicBezTo>
                    <a:pt x="6" y="0"/>
                    <a:pt x="10" y="0"/>
                    <a:pt x="13" y="3"/>
                  </a:cubicBezTo>
                  <a:cubicBezTo>
                    <a:pt x="16" y="5"/>
                    <a:pt x="16" y="10"/>
                    <a:pt x="13" y="13"/>
                  </a:cubicBezTo>
                  <a:cubicBezTo>
                    <a:pt x="10" y="15"/>
                    <a:pt x="6" y="15"/>
                    <a:pt x="3" y="1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grpSp>
      <p:sp>
        <p:nvSpPr>
          <p:cNvPr id="53" name="Rectangle 52"/>
          <p:cNvSpPr/>
          <p:nvPr/>
        </p:nvSpPr>
        <p:spPr>
          <a:xfrm>
            <a:off x="365597" y="6321686"/>
            <a:ext cx="10236304" cy="369332"/>
          </a:xfrm>
          <a:prstGeom prst="rect">
            <a:avLst/>
          </a:prstGeom>
        </p:spPr>
        <p:txBody>
          <a:bodyPr wrap="square" lIns="146304" rIns="146304">
            <a:spAutoFit/>
          </a:bodyPr>
          <a:lstStyle/>
          <a:p>
            <a:pPr defTabSz="932504"/>
            <a:r>
              <a:rPr lang="en-US" kern="0" dirty="0">
                <a:solidFill>
                  <a:sysClr val="windowText" lastClr="000000"/>
                </a:solidFill>
                <a:hlinkClick r:id="rId10"/>
              </a:rPr>
              <a:t>Aka.ms/Azure/Naming</a:t>
            </a:r>
            <a:endParaRPr lang="en-US" sz="1200" kern="0" dirty="0">
              <a:solidFill>
                <a:sysClr val="windowText" lastClr="000000"/>
              </a:solidFill>
            </a:endParaRPr>
          </a:p>
        </p:txBody>
      </p:sp>
    </p:spTree>
    <p:extLst>
      <p:ext uri="{BB962C8B-B14F-4D97-AF65-F5344CB8AC3E}">
        <p14:creationId xmlns:p14="http://schemas.microsoft.com/office/powerpoint/2010/main" val="28097991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lstStyle/>
          <a:p>
            <a:r>
              <a:rPr lang="en-US"/>
              <a:t>Naming conventions</a:t>
            </a:r>
          </a:p>
        </p:txBody>
      </p:sp>
      <p:sp>
        <p:nvSpPr>
          <p:cNvPr id="8" name="Freeform: Shape 7"/>
          <p:cNvSpPr/>
          <p:nvPr/>
        </p:nvSpPr>
        <p:spPr>
          <a:xfrm>
            <a:off x="511525" y="1652266"/>
            <a:ext cx="3319090" cy="669143"/>
          </a:xfrm>
          <a:custGeom>
            <a:avLst/>
            <a:gdLst>
              <a:gd name="connsiteX0" fmla="*/ 0 w 3319090"/>
              <a:gd name="connsiteY0" fmla="*/ 0 h 669143"/>
              <a:gd name="connsiteX1" fmla="*/ 3319090 w 3319090"/>
              <a:gd name="connsiteY1" fmla="*/ 0 h 669143"/>
              <a:gd name="connsiteX2" fmla="*/ 3319090 w 3319090"/>
              <a:gd name="connsiteY2" fmla="*/ 669143 h 669143"/>
              <a:gd name="connsiteX3" fmla="*/ 0 w 3319090"/>
              <a:gd name="connsiteY3" fmla="*/ 669143 h 669143"/>
              <a:gd name="connsiteX4" fmla="*/ 0 w 3319090"/>
              <a:gd name="connsiteY4" fmla="*/ 0 h 6691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9090" h="669143">
                <a:moveTo>
                  <a:pt x="0" y="0"/>
                </a:moveTo>
                <a:lnTo>
                  <a:pt x="3319090" y="0"/>
                </a:lnTo>
                <a:lnTo>
                  <a:pt x="3319090" y="669143"/>
                </a:lnTo>
                <a:lnTo>
                  <a:pt x="0" y="669143"/>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a:latin typeface="+mj-lt"/>
              </a:rPr>
              <a:t>Importance</a:t>
            </a:r>
          </a:p>
        </p:txBody>
      </p:sp>
      <p:sp>
        <p:nvSpPr>
          <p:cNvPr id="9" name="Freeform: Shape 8"/>
          <p:cNvSpPr/>
          <p:nvPr/>
        </p:nvSpPr>
        <p:spPr>
          <a:xfrm>
            <a:off x="508106" y="2320714"/>
            <a:ext cx="3319090" cy="4087648"/>
          </a:xfrm>
          <a:custGeom>
            <a:avLst/>
            <a:gdLst>
              <a:gd name="connsiteX0" fmla="*/ 0 w 3319090"/>
              <a:gd name="connsiteY0" fmla="*/ 0 h 4087648"/>
              <a:gd name="connsiteX1" fmla="*/ 3319090 w 3319090"/>
              <a:gd name="connsiteY1" fmla="*/ 0 h 4087648"/>
              <a:gd name="connsiteX2" fmla="*/ 3319090 w 3319090"/>
              <a:gd name="connsiteY2" fmla="*/ 4087648 h 4087648"/>
              <a:gd name="connsiteX3" fmla="*/ 0 w 3319090"/>
              <a:gd name="connsiteY3" fmla="*/ 4087648 h 4087648"/>
              <a:gd name="connsiteX4" fmla="*/ 0 w 3319090"/>
              <a:gd name="connsiteY4" fmla="*/ 0 h 4087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9090" h="4087648">
                <a:moveTo>
                  <a:pt x="0" y="0"/>
                </a:moveTo>
                <a:lnTo>
                  <a:pt x="3319090" y="0"/>
                </a:lnTo>
                <a:lnTo>
                  <a:pt x="3319090" y="4087648"/>
                </a:lnTo>
                <a:lnTo>
                  <a:pt x="0" y="4087648"/>
                </a:lnTo>
                <a:lnTo>
                  <a:pt x="0" y="0"/>
                </a:lnTo>
                <a:close/>
              </a:path>
            </a:pathLst>
          </a:custGeom>
          <a:solidFill>
            <a:schemeClr val="bg1">
              <a:alpha val="9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74320" tIns="101346" rIns="135128" bIns="152019" numCol="1" spcCol="1270" anchor="t" anchorCtr="0">
            <a:noAutofit/>
          </a:bodyPr>
          <a:lstStyle/>
          <a:p>
            <a:pPr marL="0" lvl="1" algn="l" defTabSz="844550">
              <a:lnSpc>
                <a:spcPct val="90000"/>
              </a:lnSpc>
              <a:spcBef>
                <a:spcPct val="0"/>
              </a:spcBef>
              <a:spcAft>
                <a:spcPts val="600"/>
              </a:spcAft>
            </a:pPr>
            <a:r>
              <a:rPr lang="en-US" sz="2000">
                <a:solidFill>
                  <a:srgbClr val="0078D7"/>
                </a:solidFill>
                <a:latin typeface="+mj-lt"/>
              </a:rPr>
              <a:t>Describes type of resource           in the subscription</a:t>
            </a:r>
          </a:p>
          <a:p>
            <a:pPr marL="171450" lvl="1" indent="-171450" algn="l" defTabSz="844550">
              <a:lnSpc>
                <a:spcPct val="90000"/>
              </a:lnSpc>
              <a:spcBef>
                <a:spcPct val="0"/>
              </a:spcBef>
              <a:spcAft>
                <a:spcPct val="15000"/>
              </a:spcAft>
              <a:buChar char="•"/>
            </a:pPr>
            <a:r>
              <a:rPr lang="en-US" sz="1600" kern="1200"/>
              <a:t>Places the naming pattern in      an order that allows easier application level grouping for potential </a:t>
            </a:r>
            <a:r>
              <a:rPr lang="en-US" sz="1600" kern="1200" err="1"/>
              <a:t>showback</a:t>
            </a:r>
            <a:r>
              <a:rPr lang="en-US" sz="1600" kern="1200"/>
              <a:t>/chargeback billing</a:t>
            </a:r>
          </a:p>
          <a:p>
            <a:pPr marL="171450" lvl="1" indent="-171450" algn="l" defTabSz="844550">
              <a:lnSpc>
                <a:spcPct val="90000"/>
              </a:lnSpc>
              <a:spcBef>
                <a:spcPct val="0"/>
              </a:spcBef>
              <a:spcAft>
                <a:spcPct val="15000"/>
              </a:spcAft>
              <a:buChar char="•"/>
            </a:pPr>
            <a:r>
              <a:rPr lang="en-US" sz="1600" kern="1200"/>
              <a:t>Automation</a:t>
            </a:r>
          </a:p>
        </p:txBody>
      </p:sp>
      <p:sp>
        <p:nvSpPr>
          <p:cNvPr id="10" name="Freeform: Shape 9"/>
          <p:cNvSpPr/>
          <p:nvPr/>
        </p:nvSpPr>
        <p:spPr>
          <a:xfrm>
            <a:off x="4295288" y="1652266"/>
            <a:ext cx="3319090" cy="669143"/>
          </a:xfrm>
          <a:custGeom>
            <a:avLst/>
            <a:gdLst>
              <a:gd name="connsiteX0" fmla="*/ 0 w 3319090"/>
              <a:gd name="connsiteY0" fmla="*/ 0 h 669143"/>
              <a:gd name="connsiteX1" fmla="*/ 3319090 w 3319090"/>
              <a:gd name="connsiteY1" fmla="*/ 0 h 669143"/>
              <a:gd name="connsiteX2" fmla="*/ 3319090 w 3319090"/>
              <a:gd name="connsiteY2" fmla="*/ 669143 h 669143"/>
              <a:gd name="connsiteX3" fmla="*/ 0 w 3319090"/>
              <a:gd name="connsiteY3" fmla="*/ 669143 h 669143"/>
              <a:gd name="connsiteX4" fmla="*/ 0 w 3319090"/>
              <a:gd name="connsiteY4" fmla="*/ 0 h 6691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9090" h="669143">
                <a:moveTo>
                  <a:pt x="0" y="0"/>
                </a:moveTo>
                <a:lnTo>
                  <a:pt x="3319090" y="0"/>
                </a:lnTo>
                <a:lnTo>
                  <a:pt x="3319090" y="669143"/>
                </a:lnTo>
                <a:lnTo>
                  <a:pt x="0" y="669143"/>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a:latin typeface="+mj-lt"/>
              </a:rPr>
              <a:t>Consideration</a:t>
            </a:r>
          </a:p>
        </p:txBody>
      </p:sp>
      <p:sp>
        <p:nvSpPr>
          <p:cNvPr id="11" name="Freeform: Shape 10"/>
          <p:cNvSpPr/>
          <p:nvPr/>
        </p:nvSpPr>
        <p:spPr>
          <a:xfrm>
            <a:off x="4295288" y="2320714"/>
            <a:ext cx="3319090" cy="4087648"/>
          </a:xfrm>
          <a:custGeom>
            <a:avLst/>
            <a:gdLst>
              <a:gd name="connsiteX0" fmla="*/ 0 w 3319090"/>
              <a:gd name="connsiteY0" fmla="*/ 0 h 4087648"/>
              <a:gd name="connsiteX1" fmla="*/ 3319090 w 3319090"/>
              <a:gd name="connsiteY1" fmla="*/ 0 h 4087648"/>
              <a:gd name="connsiteX2" fmla="*/ 3319090 w 3319090"/>
              <a:gd name="connsiteY2" fmla="*/ 4087648 h 4087648"/>
              <a:gd name="connsiteX3" fmla="*/ 0 w 3319090"/>
              <a:gd name="connsiteY3" fmla="*/ 4087648 h 4087648"/>
              <a:gd name="connsiteX4" fmla="*/ 0 w 3319090"/>
              <a:gd name="connsiteY4" fmla="*/ 0 h 4087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9090" h="4087648">
                <a:moveTo>
                  <a:pt x="0" y="0"/>
                </a:moveTo>
                <a:lnTo>
                  <a:pt x="3319090" y="0"/>
                </a:lnTo>
                <a:lnTo>
                  <a:pt x="3319090" y="4087648"/>
                </a:lnTo>
                <a:lnTo>
                  <a:pt x="0" y="4087648"/>
                </a:lnTo>
                <a:lnTo>
                  <a:pt x="0" y="0"/>
                </a:lnTo>
                <a:close/>
              </a:path>
            </a:pathLst>
          </a:custGeom>
          <a:solidFill>
            <a:schemeClr val="bg1">
              <a:alpha val="9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171450" lvl="1" indent="0" algn="l" defTabSz="844550">
              <a:lnSpc>
                <a:spcPct val="90000"/>
              </a:lnSpc>
              <a:spcBef>
                <a:spcPct val="0"/>
              </a:spcBef>
              <a:spcAft>
                <a:spcPts val="600"/>
              </a:spcAft>
            </a:pPr>
            <a:r>
              <a:rPr lang="en-US" sz="2000" kern="1200">
                <a:solidFill>
                  <a:srgbClr val="0078D7"/>
                </a:solidFill>
                <a:latin typeface="+mj-lt"/>
              </a:rPr>
              <a:t>Some resource names are</a:t>
            </a:r>
            <a:r>
              <a:rPr lang="en-US" sz="1600" kern="1200">
                <a:solidFill>
                  <a:srgbClr val="0078D7"/>
                </a:solidFill>
                <a:latin typeface="+mj-lt"/>
              </a:rPr>
              <a:t>:</a:t>
            </a:r>
          </a:p>
          <a:p>
            <a:pPr marL="576262" lvl="1" indent="-285750" algn="l" defTabSz="844550">
              <a:lnSpc>
                <a:spcPct val="90000"/>
              </a:lnSpc>
              <a:spcBef>
                <a:spcPct val="0"/>
              </a:spcBef>
              <a:spcAft>
                <a:spcPct val="15000"/>
              </a:spcAft>
              <a:buFont typeface="Arial" panose="020B0604020202020204" pitchFamily="34" charset="0"/>
              <a:buChar char="•"/>
            </a:pPr>
            <a:r>
              <a:rPr lang="en-US" sz="1600" kern="1200"/>
              <a:t>Constrained unique across entire Azure</a:t>
            </a:r>
          </a:p>
          <a:p>
            <a:pPr marL="576262" lvl="1" indent="-285750" algn="l" defTabSz="844550">
              <a:lnSpc>
                <a:spcPct val="90000"/>
              </a:lnSpc>
              <a:spcBef>
                <a:spcPct val="0"/>
              </a:spcBef>
              <a:spcAft>
                <a:spcPct val="15000"/>
              </a:spcAft>
              <a:buFont typeface="Arial" panose="020B0604020202020204" pitchFamily="34" charset="0"/>
              <a:buChar char="•"/>
            </a:pPr>
            <a:r>
              <a:rPr lang="en-US" sz="1600" kern="1200"/>
              <a:t>Constrained by length</a:t>
            </a:r>
          </a:p>
          <a:p>
            <a:pPr marL="576262" lvl="1" indent="-285750" algn="l" defTabSz="844550">
              <a:lnSpc>
                <a:spcPct val="90000"/>
              </a:lnSpc>
              <a:spcBef>
                <a:spcPct val="0"/>
              </a:spcBef>
              <a:spcAft>
                <a:spcPct val="15000"/>
              </a:spcAft>
              <a:buFont typeface="Arial" panose="020B0604020202020204" pitchFamily="34" charset="0"/>
              <a:buChar char="•"/>
            </a:pPr>
            <a:r>
              <a:rPr lang="en-US" sz="1600" kern="1200"/>
              <a:t>Constrained to                alpha-numeric</a:t>
            </a:r>
          </a:p>
          <a:p>
            <a:pPr marL="576262" lvl="1" indent="-285750" algn="l" defTabSz="844550">
              <a:lnSpc>
                <a:spcPct val="90000"/>
              </a:lnSpc>
              <a:spcBef>
                <a:spcPct val="0"/>
              </a:spcBef>
              <a:spcAft>
                <a:spcPct val="15000"/>
              </a:spcAft>
              <a:buFont typeface="Arial" panose="020B0604020202020204" pitchFamily="34" charset="0"/>
              <a:buChar char="•"/>
            </a:pPr>
            <a:r>
              <a:rPr lang="en-US" sz="1600" kern="1200"/>
              <a:t>Constrained unique         within account</a:t>
            </a:r>
          </a:p>
          <a:p>
            <a:pPr marL="576262" lvl="1" indent="-285750" algn="l" defTabSz="844550">
              <a:lnSpc>
                <a:spcPct val="90000"/>
              </a:lnSpc>
              <a:spcBef>
                <a:spcPct val="0"/>
              </a:spcBef>
              <a:spcAft>
                <a:spcPct val="15000"/>
              </a:spcAft>
              <a:buFont typeface="Arial" panose="020B0604020202020204" pitchFamily="34" charset="0"/>
              <a:buChar char="•"/>
            </a:pPr>
            <a:r>
              <a:rPr lang="en-US" sz="1600" kern="1200"/>
              <a:t>Cannot include upper      case characters</a:t>
            </a:r>
          </a:p>
          <a:p>
            <a:pPr marL="576262" lvl="1" indent="-285750" algn="l" defTabSz="844550">
              <a:lnSpc>
                <a:spcPct val="90000"/>
              </a:lnSpc>
              <a:spcBef>
                <a:spcPct val="0"/>
              </a:spcBef>
              <a:spcAft>
                <a:spcPct val="15000"/>
              </a:spcAft>
              <a:buFont typeface="Arial" panose="020B0604020202020204" pitchFamily="34" charset="0"/>
              <a:buChar char="•"/>
            </a:pPr>
            <a:r>
              <a:rPr lang="en-US" sz="1600" kern="1200"/>
              <a:t>Cannot contain offensive or forbidden substrings</a:t>
            </a:r>
          </a:p>
        </p:txBody>
      </p:sp>
      <p:sp>
        <p:nvSpPr>
          <p:cNvPr id="12" name="Freeform: Shape 11"/>
          <p:cNvSpPr/>
          <p:nvPr/>
        </p:nvSpPr>
        <p:spPr>
          <a:xfrm>
            <a:off x="8079051" y="1652266"/>
            <a:ext cx="3539511" cy="669143"/>
          </a:xfrm>
          <a:custGeom>
            <a:avLst/>
            <a:gdLst>
              <a:gd name="connsiteX0" fmla="*/ 0 w 3539511"/>
              <a:gd name="connsiteY0" fmla="*/ 0 h 669143"/>
              <a:gd name="connsiteX1" fmla="*/ 3539511 w 3539511"/>
              <a:gd name="connsiteY1" fmla="*/ 0 h 669143"/>
              <a:gd name="connsiteX2" fmla="*/ 3539511 w 3539511"/>
              <a:gd name="connsiteY2" fmla="*/ 669143 h 669143"/>
              <a:gd name="connsiteX3" fmla="*/ 0 w 3539511"/>
              <a:gd name="connsiteY3" fmla="*/ 669143 h 669143"/>
              <a:gd name="connsiteX4" fmla="*/ 0 w 3539511"/>
              <a:gd name="connsiteY4" fmla="*/ 0 h 6691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9511" h="669143">
                <a:moveTo>
                  <a:pt x="0" y="0"/>
                </a:moveTo>
                <a:lnTo>
                  <a:pt x="3539511" y="0"/>
                </a:lnTo>
                <a:lnTo>
                  <a:pt x="3539511" y="669143"/>
                </a:lnTo>
                <a:lnTo>
                  <a:pt x="0" y="669143"/>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a:latin typeface="+mj-lt"/>
              </a:rPr>
              <a:t>Requirements</a:t>
            </a:r>
          </a:p>
        </p:txBody>
      </p:sp>
      <p:sp>
        <p:nvSpPr>
          <p:cNvPr id="13" name="Freeform: Shape 12"/>
          <p:cNvSpPr/>
          <p:nvPr/>
        </p:nvSpPr>
        <p:spPr>
          <a:xfrm>
            <a:off x="8089194" y="2320714"/>
            <a:ext cx="3538449" cy="4087648"/>
          </a:xfrm>
          <a:custGeom>
            <a:avLst/>
            <a:gdLst>
              <a:gd name="connsiteX0" fmla="*/ 0 w 3538449"/>
              <a:gd name="connsiteY0" fmla="*/ 0 h 4087648"/>
              <a:gd name="connsiteX1" fmla="*/ 3538449 w 3538449"/>
              <a:gd name="connsiteY1" fmla="*/ 0 h 4087648"/>
              <a:gd name="connsiteX2" fmla="*/ 3538449 w 3538449"/>
              <a:gd name="connsiteY2" fmla="*/ 4087648 h 4087648"/>
              <a:gd name="connsiteX3" fmla="*/ 0 w 3538449"/>
              <a:gd name="connsiteY3" fmla="*/ 4087648 h 4087648"/>
              <a:gd name="connsiteX4" fmla="*/ 0 w 3538449"/>
              <a:gd name="connsiteY4" fmla="*/ 0 h 4087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8449" h="4087648">
                <a:moveTo>
                  <a:pt x="0" y="0"/>
                </a:moveTo>
                <a:lnTo>
                  <a:pt x="3538449" y="0"/>
                </a:lnTo>
                <a:lnTo>
                  <a:pt x="3538449" y="4087648"/>
                </a:lnTo>
                <a:lnTo>
                  <a:pt x="0" y="4087648"/>
                </a:lnTo>
                <a:lnTo>
                  <a:pt x="0" y="0"/>
                </a:lnTo>
                <a:close/>
              </a:path>
            </a:pathLst>
          </a:custGeom>
          <a:solidFill>
            <a:schemeClr val="bg1">
              <a:alpha val="9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171450" lvl="1" indent="0" algn="l" defTabSz="844550">
              <a:lnSpc>
                <a:spcPct val="90000"/>
              </a:lnSpc>
              <a:spcBef>
                <a:spcPct val="0"/>
              </a:spcBef>
              <a:spcAft>
                <a:spcPts val="600"/>
              </a:spcAft>
            </a:pPr>
            <a:r>
              <a:rPr lang="en-US" sz="2000" kern="1200">
                <a:solidFill>
                  <a:srgbClr val="0078D7"/>
                </a:solidFill>
                <a:latin typeface="+mj-lt"/>
              </a:rPr>
              <a:t>Ensure:</a:t>
            </a:r>
          </a:p>
          <a:p>
            <a:pPr marL="635000" lvl="1" indent="-285750" algn="l" defTabSz="844550">
              <a:lnSpc>
                <a:spcPct val="90000"/>
              </a:lnSpc>
              <a:spcBef>
                <a:spcPct val="0"/>
              </a:spcBef>
              <a:spcAft>
                <a:spcPct val="15000"/>
              </a:spcAft>
              <a:buFont typeface="Arial" panose="020B0604020202020204" pitchFamily="34" charset="0"/>
              <a:buChar char="•"/>
            </a:pPr>
            <a:r>
              <a:rPr lang="en-US" sz="1600" kern="1200">
                <a:solidFill>
                  <a:srgbClr val="505050">
                    <a:hueOff val="0"/>
                    <a:satOff val="0"/>
                    <a:lumOff val="0"/>
                    <a:alphaOff val="0"/>
                  </a:srgbClr>
                </a:solidFill>
                <a:latin typeface="Segoe UI" panose="020B0502040204020203" pitchFamily="34" charset="0"/>
                <a:cs typeface="Segoe UI" panose="020B0502040204020203" pitchFamily="34" charset="0"/>
              </a:rPr>
              <a:t>Unique Azure naming</a:t>
            </a:r>
          </a:p>
          <a:p>
            <a:pPr marL="635000" lvl="1" indent="-285750" algn="l" defTabSz="844550">
              <a:lnSpc>
                <a:spcPct val="90000"/>
              </a:lnSpc>
              <a:spcBef>
                <a:spcPct val="0"/>
              </a:spcBef>
              <a:spcAft>
                <a:spcPct val="15000"/>
              </a:spcAft>
              <a:buFont typeface="Arial" panose="020B0604020202020204" pitchFamily="34" charset="0"/>
              <a:buChar char="•"/>
            </a:pPr>
            <a:r>
              <a:rPr lang="en-US" sz="1600" kern="1200">
                <a:solidFill>
                  <a:srgbClr val="505050">
                    <a:hueOff val="0"/>
                    <a:satOff val="0"/>
                    <a:lumOff val="0"/>
                    <a:alphaOff val="0"/>
                  </a:srgbClr>
                </a:solidFill>
                <a:latin typeface="Segoe UI" panose="020B0502040204020203" pitchFamily="34" charset="0"/>
                <a:cs typeface="Segoe UI" panose="020B0502040204020203" pitchFamily="34" charset="0"/>
              </a:rPr>
              <a:t>Case sensitivity requirements</a:t>
            </a:r>
          </a:p>
          <a:p>
            <a:pPr marL="635000" lvl="1" indent="-285750" algn="l" defTabSz="844550">
              <a:lnSpc>
                <a:spcPct val="90000"/>
              </a:lnSpc>
              <a:spcBef>
                <a:spcPct val="0"/>
              </a:spcBef>
              <a:spcAft>
                <a:spcPct val="15000"/>
              </a:spcAft>
              <a:buFont typeface="Arial" panose="020B0604020202020204" pitchFamily="34" charset="0"/>
              <a:buChar char="•"/>
            </a:pPr>
            <a:r>
              <a:rPr lang="en-US" sz="1600" kern="1200">
                <a:solidFill>
                  <a:srgbClr val="505050">
                    <a:hueOff val="0"/>
                    <a:satOff val="0"/>
                    <a:lumOff val="0"/>
                    <a:alphaOff val="0"/>
                  </a:srgbClr>
                </a:solidFill>
                <a:latin typeface="Segoe UI" panose="020B0502040204020203" pitchFamily="34" charset="0"/>
                <a:cs typeface="Segoe UI" panose="020B0502040204020203" pitchFamily="34" charset="0"/>
              </a:rPr>
              <a:t>Application association</a:t>
            </a:r>
          </a:p>
          <a:p>
            <a:pPr marL="635000" lvl="1" indent="-285750" algn="l" defTabSz="844550">
              <a:lnSpc>
                <a:spcPct val="90000"/>
              </a:lnSpc>
              <a:spcBef>
                <a:spcPct val="0"/>
              </a:spcBef>
              <a:spcAft>
                <a:spcPct val="15000"/>
              </a:spcAft>
              <a:buFont typeface="Arial" panose="020B0604020202020204" pitchFamily="34" charset="0"/>
              <a:buChar char="•"/>
            </a:pPr>
            <a:r>
              <a:rPr lang="en-US" sz="1600" kern="1200">
                <a:solidFill>
                  <a:srgbClr val="505050">
                    <a:hueOff val="0"/>
                    <a:satOff val="0"/>
                    <a:lumOff val="0"/>
                    <a:alphaOff val="0"/>
                  </a:srgbClr>
                </a:solidFill>
                <a:latin typeface="Segoe UI" panose="020B0502040204020203" pitchFamily="34" charset="0"/>
                <a:cs typeface="Segoe UI" panose="020B0502040204020203" pitchFamily="34" charset="0"/>
              </a:rPr>
              <a:t>Environment association</a:t>
            </a:r>
          </a:p>
          <a:p>
            <a:pPr marL="635000" lvl="1" indent="-285750" algn="l" defTabSz="844550">
              <a:lnSpc>
                <a:spcPct val="90000"/>
              </a:lnSpc>
              <a:spcBef>
                <a:spcPct val="0"/>
              </a:spcBef>
              <a:spcAft>
                <a:spcPct val="15000"/>
              </a:spcAft>
              <a:buFont typeface="Arial" panose="020B0604020202020204" pitchFamily="34" charset="0"/>
              <a:buChar char="•"/>
            </a:pPr>
            <a:r>
              <a:rPr lang="en-US" sz="1600" kern="1200">
                <a:solidFill>
                  <a:srgbClr val="505050">
                    <a:hueOff val="0"/>
                    <a:satOff val="0"/>
                    <a:lumOff val="0"/>
                    <a:alphaOff val="0"/>
                  </a:srgbClr>
                </a:solidFill>
                <a:latin typeface="Segoe UI" panose="020B0502040204020203" pitchFamily="34" charset="0"/>
                <a:cs typeface="Segoe UI" panose="020B0502040204020203" pitchFamily="34" charset="0"/>
              </a:rPr>
              <a:t>Region association</a:t>
            </a:r>
          </a:p>
          <a:p>
            <a:pPr marL="635000" lvl="1" indent="-285750" algn="l" defTabSz="844550">
              <a:lnSpc>
                <a:spcPct val="90000"/>
              </a:lnSpc>
              <a:spcBef>
                <a:spcPct val="0"/>
              </a:spcBef>
              <a:spcAft>
                <a:spcPct val="15000"/>
              </a:spcAft>
              <a:buFont typeface="Arial" panose="020B0604020202020204" pitchFamily="34" charset="0"/>
              <a:buChar char="•"/>
            </a:pPr>
            <a:r>
              <a:rPr lang="en-US" sz="1600" kern="1200">
                <a:solidFill>
                  <a:srgbClr val="505050">
                    <a:hueOff val="0"/>
                    <a:satOff val="0"/>
                    <a:lumOff val="0"/>
                    <a:alphaOff val="0"/>
                  </a:srgbClr>
                </a:solidFill>
                <a:latin typeface="Segoe UI" panose="020B0502040204020203" pitchFamily="34" charset="0"/>
                <a:cs typeface="Segoe UI" panose="020B0502040204020203" pitchFamily="34" charset="0"/>
              </a:rPr>
              <a:t>Instance association</a:t>
            </a:r>
          </a:p>
          <a:p>
            <a:pPr marL="635000" lvl="1" indent="-285750" algn="l" defTabSz="844550">
              <a:lnSpc>
                <a:spcPct val="90000"/>
              </a:lnSpc>
              <a:spcBef>
                <a:spcPct val="0"/>
              </a:spcBef>
              <a:spcAft>
                <a:spcPct val="15000"/>
              </a:spcAft>
              <a:buFont typeface="Arial" panose="020B0604020202020204" pitchFamily="34" charset="0"/>
              <a:buChar char="•"/>
            </a:pPr>
            <a:r>
              <a:rPr lang="en-US" sz="1600" kern="1200">
                <a:solidFill>
                  <a:srgbClr val="505050">
                    <a:hueOff val="0"/>
                    <a:satOff val="0"/>
                    <a:lumOff val="0"/>
                    <a:alphaOff val="0"/>
                  </a:srgbClr>
                </a:solidFill>
                <a:latin typeface="Segoe UI" panose="020B0502040204020203" pitchFamily="34" charset="0"/>
                <a:cs typeface="Segoe UI" panose="020B0502040204020203" pitchFamily="34" charset="0"/>
              </a:rPr>
              <a:t>Object association</a:t>
            </a:r>
          </a:p>
        </p:txBody>
      </p:sp>
      <p:sp>
        <p:nvSpPr>
          <p:cNvPr id="2" name="Rectangle 1">
            <a:extLst>
              <a:ext uri="{FF2B5EF4-FFF2-40B4-BE49-F238E27FC236}">
                <a16:creationId xmlns:a16="http://schemas.microsoft.com/office/drawing/2014/main" id="{5407BFCB-9CC2-4DBE-A243-3EA66153BEF9}"/>
              </a:ext>
            </a:extLst>
          </p:cNvPr>
          <p:cNvSpPr/>
          <p:nvPr/>
        </p:nvSpPr>
        <p:spPr>
          <a:xfrm>
            <a:off x="461854" y="6532875"/>
            <a:ext cx="2514022" cy="369332"/>
          </a:xfrm>
          <a:prstGeom prst="rect">
            <a:avLst/>
          </a:prstGeom>
        </p:spPr>
        <p:txBody>
          <a:bodyPr wrap="none">
            <a:spAutoFit/>
          </a:bodyPr>
          <a:lstStyle/>
          <a:p>
            <a:r>
              <a:rPr lang="en-US">
                <a:hlinkClick r:id="rId3"/>
              </a:rPr>
              <a:t>aka.ms/Azure/Naming</a:t>
            </a:r>
            <a:r>
              <a:rPr lang="en-US"/>
              <a:t> </a:t>
            </a:r>
          </a:p>
        </p:txBody>
      </p:sp>
    </p:spTree>
    <p:extLst>
      <p:ext uri="{BB962C8B-B14F-4D97-AF65-F5344CB8AC3E}">
        <p14:creationId xmlns:p14="http://schemas.microsoft.com/office/powerpoint/2010/main" val="105052760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lstStyle/>
          <a:p>
            <a:r>
              <a:rPr lang="en-US"/>
              <a:t>Naming convention example</a:t>
            </a:r>
          </a:p>
        </p:txBody>
      </p:sp>
      <p:sp>
        <p:nvSpPr>
          <p:cNvPr id="5" name="TextBox 4"/>
          <p:cNvSpPr txBox="1"/>
          <p:nvPr/>
        </p:nvSpPr>
        <p:spPr>
          <a:xfrm>
            <a:off x="398350" y="1472261"/>
            <a:ext cx="5487193" cy="572464"/>
          </a:xfrm>
          <a:prstGeom prst="rect">
            <a:avLst/>
          </a:prstGeom>
          <a:noFill/>
        </p:spPr>
        <p:txBody>
          <a:bodyPr wrap="square" lIns="182880" tIns="146304" rIns="182880" bIns="146304" rtlCol="0">
            <a:spAutoFit/>
          </a:bodyPr>
          <a:lstStyle/>
          <a:p>
            <a:pPr>
              <a:lnSpc>
                <a:spcPct val="90000"/>
              </a:lnSpc>
              <a:spcAft>
                <a:spcPts val="600"/>
              </a:spcAft>
            </a:pPr>
            <a:r>
              <a:rPr lang="en-US" sz="2000">
                <a:gradFill>
                  <a:gsLst>
                    <a:gs pos="2917">
                      <a:schemeClr val="tx1"/>
                    </a:gs>
                    <a:gs pos="30000">
                      <a:schemeClr val="tx1"/>
                    </a:gs>
                  </a:gsLst>
                  <a:lin ang="5400000" scaled="0"/>
                </a:gradFill>
              </a:rPr>
              <a:t>1. Divide the naming into segments</a:t>
            </a:r>
          </a:p>
        </p:txBody>
      </p:sp>
      <p:sp>
        <p:nvSpPr>
          <p:cNvPr id="8" name="TextBox 7"/>
          <p:cNvSpPr txBox="1"/>
          <p:nvPr/>
        </p:nvSpPr>
        <p:spPr>
          <a:xfrm>
            <a:off x="6674644" y="1472261"/>
            <a:ext cx="5677160" cy="904863"/>
          </a:xfrm>
          <a:prstGeom prst="rect">
            <a:avLst/>
          </a:prstGeom>
          <a:noFill/>
        </p:spPr>
        <p:txBody>
          <a:bodyPr wrap="square" lIns="182880" tIns="146304" rIns="182880" bIns="146304" rtlCol="0">
            <a:spAutoFit/>
          </a:bodyPr>
          <a:lstStyle/>
          <a:p>
            <a:pPr>
              <a:lnSpc>
                <a:spcPct val="90000"/>
              </a:lnSpc>
              <a:spcAft>
                <a:spcPts val="600"/>
              </a:spcAft>
            </a:pPr>
            <a:r>
              <a:rPr lang="en-US" sz="2000">
                <a:gradFill>
                  <a:gsLst>
                    <a:gs pos="2917">
                      <a:schemeClr val="tx1"/>
                    </a:gs>
                    <a:gs pos="30000">
                      <a:schemeClr val="tx1"/>
                    </a:gs>
                  </a:gsLst>
                  <a:lin ang="5400000" scaled="0"/>
                </a:gradFill>
              </a:rPr>
              <a:t>2. Create abbreviations for environments and resources (VMs and objects</a:t>
            </a:r>
            <a:r>
              <a:rPr lang="en-US" sz="2400">
                <a:gradFill>
                  <a:gsLst>
                    <a:gs pos="2917">
                      <a:schemeClr val="tx1"/>
                    </a:gs>
                    <a:gs pos="30000">
                      <a:schemeClr val="tx1"/>
                    </a:gs>
                  </a:gsLst>
                  <a:lin ang="5400000" scaled="0"/>
                </a:gradFill>
              </a:rPr>
              <a:t>)</a:t>
            </a:r>
          </a:p>
        </p:txBody>
      </p:sp>
      <p:graphicFrame>
        <p:nvGraphicFramePr>
          <p:cNvPr id="9" name="Table 8"/>
          <p:cNvGraphicFramePr>
            <a:graphicFrameLocks noGrp="1"/>
          </p:cNvGraphicFramePr>
          <p:nvPr>
            <p:extLst/>
          </p:nvPr>
        </p:nvGraphicFramePr>
        <p:xfrm>
          <a:off x="617006" y="2278062"/>
          <a:ext cx="4457438" cy="1559560"/>
        </p:xfrm>
        <a:graphic>
          <a:graphicData uri="http://schemas.openxmlformats.org/drawingml/2006/table">
            <a:tbl>
              <a:tblPr firstRow="1" bandRow="1">
                <a:tableStyleId>{5C22544A-7EE6-4342-B048-85BDC9FD1C3A}</a:tableStyleId>
              </a:tblPr>
              <a:tblGrid>
                <a:gridCol w="1093334">
                  <a:extLst>
                    <a:ext uri="{9D8B030D-6E8A-4147-A177-3AD203B41FA5}">
                      <a16:colId xmlns:a16="http://schemas.microsoft.com/office/drawing/2014/main" val="20000"/>
                    </a:ext>
                  </a:extLst>
                </a:gridCol>
                <a:gridCol w="1093334">
                  <a:extLst>
                    <a:ext uri="{9D8B030D-6E8A-4147-A177-3AD203B41FA5}">
                      <a16:colId xmlns:a16="http://schemas.microsoft.com/office/drawing/2014/main" val="20002"/>
                    </a:ext>
                  </a:extLst>
                </a:gridCol>
                <a:gridCol w="1093334">
                  <a:extLst>
                    <a:ext uri="{9D8B030D-6E8A-4147-A177-3AD203B41FA5}">
                      <a16:colId xmlns:a16="http://schemas.microsoft.com/office/drawing/2014/main" val="20003"/>
                    </a:ext>
                  </a:extLst>
                </a:gridCol>
                <a:gridCol w="1177436">
                  <a:extLst>
                    <a:ext uri="{9D8B030D-6E8A-4147-A177-3AD203B41FA5}">
                      <a16:colId xmlns:a16="http://schemas.microsoft.com/office/drawing/2014/main" val="20005"/>
                    </a:ext>
                  </a:extLst>
                </a:gridCol>
              </a:tblGrid>
              <a:tr h="370840">
                <a:tc>
                  <a:txBody>
                    <a:bodyPr/>
                    <a:lstStyle/>
                    <a:p>
                      <a:r>
                        <a:rPr lang="en-US" sz="1200"/>
                        <a:t>Segment A</a:t>
                      </a:r>
                    </a:p>
                  </a:txBody>
                  <a:tcPr/>
                </a:tc>
                <a:tc>
                  <a:txBody>
                    <a:bodyPr/>
                    <a:lstStyle/>
                    <a:p>
                      <a:r>
                        <a:rPr lang="en-US" sz="1200" b="1" kern="1200">
                          <a:solidFill>
                            <a:schemeClr val="lt1"/>
                          </a:solidFill>
                          <a:latin typeface="+mn-lt"/>
                          <a:ea typeface="+mn-ea"/>
                          <a:cs typeface="+mn-cs"/>
                        </a:rPr>
                        <a:t>Segment B</a:t>
                      </a:r>
                    </a:p>
                  </a:txBody>
                  <a:tcPr/>
                </a:tc>
                <a:tc>
                  <a:txBody>
                    <a:bodyPr/>
                    <a:lstStyle/>
                    <a:p>
                      <a:pPr marL="0" algn="l" defTabSz="932742" rtl="0" eaLnBrk="1" latinLnBrk="0" hangingPunct="1"/>
                      <a:r>
                        <a:rPr lang="en-US" sz="1200" b="1" kern="1200">
                          <a:solidFill>
                            <a:schemeClr val="lt1"/>
                          </a:solidFill>
                          <a:latin typeface="+mn-lt"/>
                          <a:ea typeface="+mn-ea"/>
                          <a:cs typeface="+mn-cs"/>
                        </a:rPr>
                        <a:t>Segment C</a:t>
                      </a:r>
                    </a:p>
                  </a:txBody>
                  <a:tcPr/>
                </a:tc>
                <a:tc>
                  <a:txBody>
                    <a:bodyPr/>
                    <a:lstStyle/>
                    <a:p>
                      <a:pPr marL="0" algn="l" defTabSz="932742" rtl="0" eaLnBrk="1" latinLnBrk="0" hangingPunct="1"/>
                      <a:r>
                        <a:rPr lang="en-US" sz="1200" b="1" kern="1200">
                          <a:solidFill>
                            <a:schemeClr val="lt1"/>
                          </a:solidFill>
                          <a:latin typeface="+mn-lt"/>
                          <a:ea typeface="+mn-ea"/>
                          <a:cs typeface="+mn-cs"/>
                        </a:rPr>
                        <a:t>Segment D</a:t>
                      </a:r>
                    </a:p>
                  </a:txBody>
                  <a:tcPr/>
                </a:tc>
                <a:extLst>
                  <a:ext uri="{0D108BD9-81ED-4DB2-BD59-A6C34878D82A}">
                    <a16:rowId xmlns:a16="http://schemas.microsoft.com/office/drawing/2014/main" val="10000"/>
                  </a:ext>
                </a:extLst>
              </a:tr>
              <a:tr h="370840">
                <a:tc>
                  <a:txBody>
                    <a:bodyPr/>
                    <a:lstStyle/>
                    <a:p>
                      <a:r>
                        <a:rPr lang="en-US" sz="1200"/>
                        <a:t>5 chars</a:t>
                      </a:r>
                      <a:r>
                        <a:rPr lang="en-US" sz="1200" baseline="0"/>
                        <a:t> – Company identifier prefix </a:t>
                      </a:r>
                      <a:r>
                        <a:rPr lang="en-US" sz="1200" strike="sngStrike" baseline="0"/>
                        <a:t>plus location</a:t>
                      </a:r>
                      <a:endParaRPr lang="en-US" sz="1200" strike="sngStrike"/>
                    </a:p>
                  </a:txBody>
                  <a:tcPr/>
                </a:tc>
                <a:tc>
                  <a:txBody>
                    <a:bodyPr/>
                    <a:lstStyle/>
                    <a:p>
                      <a:pPr marL="0" algn="l" defTabSz="932742" rtl="0" eaLnBrk="1" latinLnBrk="0" hangingPunct="1"/>
                      <a:r>
                        <a:rPr lang="en-US" sz="1200" kern="1200">
                          <a:solidFill>
                            <a:schemeClr val="dk1"/>
                          </a:solidFill>
                          <a:latin typeface="+mn-lt"/>
                          <a:ea typeface="+mn-ea"/>
                          <a:cs typeface="+mn-cs"/>
                        </a:rPr>
                        <a:t>2-3 chars -Target or resident environment plus optional version</a:t>
                      </a:r>
                    </a:p>
                  </a:txBody>
                  <a:tcPr/>
                </a:tc>
                <a:tc>
                  <a:txBody>
                    <a:bodyPr/>
                    <a:lstStyle/>
                    <a:p>
                      <a:r>
                        <a:rPr lang="en-US" sz="1200" kern="1200">
                          <a:solidFill>
                            <a:schemeClr val="dk1"/>
                          </a:solidFill>
                          <a:latin typeface="+mn-lt"/>
                          <a:ea typeface="+mn-ea"/>
                          <a:cs typeface="+mn-cs"/>
                        </a:rPr>
                        <a:t>3 chars Azure Resource Type: VM    or object</a:t>
                      </a:r>
                    </a:p>
                  </a:txBody>
                  <a:tcPr/>
                </a:tc>
                <a:tc>
                  <a:txBody>
                    <a:bodyPr/>
                    <a:lstStyle/>
                    <a:p>
                      <a:pPr marL="0" algn="l" defTabSz="932742" rtl="0" eaLnBrk="1" latinLnBrk="0" hangingPunct="1"/>
                      <a:r>
                        <a:rPr lang="en-US" sz="1200" kern="1200">
                          <a:solidFill>
                            <a:schemeClr val="dk1"/>
                          </a:solidFill>
                          <a:latin typeface="+mn-lt"/>
                          <a:ea typeface="+mn-ea"/>
                          <a:cs typeface="+mn-cs"/>
                        </a:rPr>
                        <a:t>3 chars - Numeric sequence for deployment</a:t>
                      </a:r>
                    </a:p>
                  </a:txBody>
                  <a:tcP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extLst/>
          </p:nvPr>
        </p:nvGraphicFramePr>
        <p:xfrm>
          <a:off x="6827044" y="2278062"/>
          <a:ext cx="5105400" cy="2113280"/>
        </p:xfrm>
        <a:graphic>
          <a:graphicData uri="http://schemas.openxmlformats.org/drawingml/2006/table">
            <a:tbl>
              <a:tblPr firstRow="1" bandRow="1">
                <a:tableStyleId>{5C22544A-7EE6-4342-B048-85BDC9FD1C3A}</a:tableStyleId>
              </a:tblPr>
              <a:tblGrid>
                <a:gridCol w="1630891">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645709">
                  <a:extLst>
                    <a:ext uri="{9D8B030D-6E8A-4147-A177-3AD203B41FA5}">
                      <a16:colId xmlns:a16="http://schemas.microsoft.com/office/drawing/2014/main" val="20002"/>
                    </a:ext>
                  </a:extLst>
                </a:gridCol>
              </a:tblGrid>
              <a:tr h="370840">
                <a:tc>
                  <a:txBody>
                    <a:bodyPr/>
                    <a:lstStyle/>
                    <a:p>
                      <a:r>
                        <a:rPr lang="en-US" sz="1200"/>
                        <a:t>Environments</a:t>
                      </a:r>
                    </a:p>
                  </a:txBody>
                  <a:tcPr/>
                </a:tc>
                <a:tc>
                  <a:txBody>
                    <a:bodyPr/>
                    <a:lstStyle/>
                    <a:p>
                      <a:r>
                        <a:rPr lang="en-US" sz="1200"/>
                        <a:t>VMs</a:t>
                      </a:r>
                    </a:p>
                  </a:txBody>
                  <a:tcPr/>
                </a:tc>
                <a:tc>
                  <a:txBody>
                    <a:bodyPr/>
                    <a:lstStyle/>
                    <a:p>
                      <a:r>
                        <a:rPr lang="en-US" sz="1200"/>
                        <a:t>Objects</a:t>
                      </a:r>
                    </a:p>
                  </a:txBody>
                  <a:tcPr/>
                </a:tc>
                <a:extLst>
                  <a:ext uri="{0D108BD9-81ED-4DB2-BD59-A6C34878D82A}">
                    <a16:rowId xmlns:a16="http://schemas.microsoft.com/office/drawing/2014/main" val="10000"/>
                  </a:ext>
                </a:extLst>
              </a:tr>
              <a:tr h="370840">
                <a:tc>
                  <a:txBody>
                    <a:bodyPr/>
                    <a:lstStyle/>
                    <a:p>
                      <a:r>
                        <a:rPr lang="en-US" sz="1200"/>
                        <a:t>PD: Production</a:t>
                      </a:r>
                    </a:p>
                  </a:txBody>
                  <a:tcPr/>
                </a:tc>
                <a:tc>
                  <a:txBody>
                    <a:bodyPr/>
                    <a:lstStyle/>
                    <a:p>
                      <a:r>
                        <a:rPr lang="en-US" sz="1200"/>
                        <a:t>ADC: Azure Domain</a:t>
                      </a:r>
                      <a:r>
                        <a:rPr lang="en-US" sz="1200" baseline="0"/>
                        <a:t> Controller</a:t>
                      </a:r>
                      <a:endParaRPr lang="en-US" sz="1200"/>
                    </a:p>
                  </a:txBody>
                  <a:tcPr/>
                </a:tc>
                <a:tc>
                  <a:txBody>
                    <a:bodyPr/>
                    <a:lstStyle/>
                    <a:p>
                      <a:r>
                        <a:rPr lang="en-US" sz="1200"/>
                        <a:t>CLS: Cloud</a:t>
                      </a:r>
                      <a:r>
                        <a:rPr lang="en-US" sz="1200" baseline="0"/>
                        <a:t> Service</a:t>
                      </a:r>
                    </a:p>
                    <a:p>
                      <a:endParaRPr lang="en-US" sz="1200"/>
                    </a:p>
                  </a:txBody>
                  <a:tcPr/>
                </a:tc>
                <a:extLst>
                  <a:ext uri="{0D108BD9-81ED-4DB2-BD59-A6C34878D82A}">
                    <a16:rowId xmlns:a16="http://schemas.microsoft.com/office/drawing/2014/main" val="10001"/>
                  </a:ext>
                </a:extLst>
              </a:tr>
              <a:tr h="370840">
                <a:tc>
                  <a:txBody>
                    <a:bodyPr/>
                    <a:lstStyle/>
                    <a:p>
                      <a:r>
                        <a:rPr lang="en-US" sz="1200"/>
                        <a:t>NP: Non-production</a:t>
                      </a:r>
                    </a:p>
                  </a:txBody>
                  <a:tcPr/>
                </a:tc>
                <a:tc>
                  <a:txBody>
                    <a:bodyPr/>
                    <a:lstStyle/>
                    <a:p>
                      <a:r>
                        <a:rPr lang="en-US" sz="1200"/>
                        <a:t>SDB: Azure</a:t>
                      </a:r>
                      <a:r>
                        <a:rPr lang="en-US" sz="1200" baseline="0"/>
                        <a:t> SQL Database</a:t>
                      </a:r>
                      <a:endParaRPr lang="en-US" sz="1200"/>
                    </a:p>
                  </a:txBody>
                  <a:tcPr/>
                </a:tc>
                <a:tc>
                  <a:txBody>
                    <a:bodyPr/>
                    <a:lstStyle/>
                    <a:p>
                      <a:r>
                        <a:rPr lang="en-US" sz="1200"/>
                        <a:t>ILB:</a:t>
                      </a:r>
                      <a:r>
                        <a:rPr lang="en-US" sz="1200" baseline="0"/>
                        <a:t> Internal Load Balancer</a:t>
                      </a:r>
                    </a:p>
                  </a:txBody>
                  <a:tcPr/>
                </a:tc>
                <a:extLst>
                  <a:ext uri="{0D108BD9-81ED-4DB2-BD59-A6C34878D82A}">
                    <a16:rowId xmlns:a16="http://schemas.microsoft.com/office/drawing/2014/main" val="10002"/>
                  </a:ext>
                </a:extLst>
              </a:tr>
              <a:tr h="370840">
                <a:tc>
                  <a:txBody>
                    <a:bodyPr/>
                    <a:lstStyle/>
                    <a:p>
                      <a:r>
                        <a:rPr lang="en-US" sz="1200"/>
                        <a:t>DV:</a:t>
                      </a:r>
                      <a:r>
                        <a:rPr lang="en-US" sz="1200" baseline="0"/>
                        <a:t> Development</a:t>
                      </a:r>
                      <a:endParaRPr lang="en-US" sz="1200"/>
                    </a:p>
                  </a:txBody>
                  <a:tcPr/>
                </a:tc>
                <a:tc>
                  <a:txBody>
                    <a:bodyPr/>
                    <a:lstStyle/>
                    <a:p>
                      <a:r>
                        <a:rPr lang="en-US" sz="1200"/>
                        <a:t>WER: Azure Web Role</a:t>
                      </a:r>
                    </a:p>
                  </a:txBody>
                  <a:tcPr/>
                </a:tc>
                <a:tc>
                  <a:txBody>
                    <a:bodyPr/>
                    <a:lstStyle/>
                    <a:p>
                      <a:r>
                        <a:rPr lang="en-US" sz="1200"/>
                        <a:t>STA: Storage Account</a:t>
                      </a:r>
                    </a:p>
                  </a:txBody>
                  <a:tcPr/>
                </a:tc>
                <a:extLst>
                  <a:ext uri="{0D108BD9-81ED-4DB2-BD59-A6C34878D82A}">
                    <a16:rowId xmlns:a16="http://schemas.microsoft.com/office/drawing/2014/main" val="10003"/>
                  </a:ext>
                </a:extLst>
              </a:tr>
              <a:tr h="370840">
                <a:tc>
                  <a:txBody>
                    <a:bodyPr/>
                    <a:lstStyle/>
                    <a:p>
                      <a:r>
                        <a:rPr lang="en-US" sz="1200"/>
                        <a:t>QA: Quality</a:t>
                      </a:r>
                      <a:r>
                        <a:rPr lang="en-US" sz="1200" baseline="0"/>
                        <a:t> assurance</a:t>
                      </a:r>
                      <a:endParaRPr lang="en-US" sz="1200"/>
                    </a:p>
                  </a:txBody>
                  <a:tcPr/>
                </a:tc>
                <a:tc>
                  <a:txBody>
                    <a:bodyPr/>
                    <a:lstStyle/>
                    <a:p>
                      <a:r>
                        <a:rPr lang="en-US" sz="1200"/>
                        <a:t>IVM: Generic</a:t>
                      </a:r>
                      <a:r>
                        <a:rPr lang="en-US" sz="1200" baseline="0"/>
                        <a:t> IaaS VM</a:t>
                      </a:r>
                      <a:endParaRPr lang="en-US" sz="1200"/>
                    </a:p>
                  </a:txBody>
                  <a:tcPr/>
                </a:tc>
                <a:tc>
                  <a:txBody>
                    <a:bodyPr/>
                    <a:lstStyle/>
                    <a:p>
                      <a:r>
                        <a:rPr lang="en-US" sz="1200"/>
                        <a:t>VNT: Virtual Network</a:t>
                      </a:r>
                    </a:p>
                  </a:txBody>
                  <a:tcPr/>
                </a:tc>
                <a:extLst>
                  <a:ext uri="{0D108BD9-81ED-4DB2-BD59-A6C34878D82A}">
                    <a16:rowId xmlns:a16="http://schemas.microsoft.com/office/drawing/2014/main" val="10004"/>
                  </a:ext>
                </a:extLst>
              </a:tr>
            </a:tbl>
          </a:graphicData>
        </a:graphic>
      </p:graphicFrame>
      <p:sp>
        <p:nvSpPr>
          <p:cNvPr id="11" name="Heptagon 10"/>
          <p:cNvSpPr/>
          <p:nvPr/>
        </p:nvSpPr>
        <p:spPr bwMode="auto">
          <a:xfrm>
            <a:off x="2047099" y="4385581"/>
            <a:ext cx="609598" cy="609600"/>
          </a:xfrm>
          <a:prstGeom prst="heptago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gradFill>
                  <a:gsLst>
                    <a:gs pos="0">
                      <a:srgbClr val="FFFFFF"/>
                    </a:gs>
                    <a:gs pos="100000">
                      <a:srgbClr val="FFFFFF"/>
                    </a:gs>
                  </a:gsLst>
                  <a:lin ang="5400000" scaled="0"/>
                </a:gradFill>
              </a:rPr>
              <a:t>3</a:t>
            </a:r>
          </a:p>
        </p:txBody>
      </p:sp>
      <p:sp>
        <p:nvSpPr>
          <p:cNvPr id="14" name="Pentagon 13"/>
          <p:cNvSpPr/>
          <p:nvPr/>
        </p:nvSpPr>
        <p:spPr>
          <a:xfrm>
            <a:off x="2465585" y="4868856"/>
            <a:ext cx="2300678" cy="920271"/>
          </a:xfrm>
          <a:prstGeom prst="homePlate">
            <a:avLst/>
          </a:prstGeom>
          <a:solidFill>
            <a:schemeClr val="bg2"/>
          </a:solidFill>
          <a:ln w="10795" cap="flat" cmpd="sng" algn="ctr">
            <a:solidFill>
              <a:srgbClr val="FFFFFF">
                <a:hueOff val="0"/>
                <a:satOff val="0"/>
                <a:lumOff val="0"/>
                <a:alphaOff val="0"/>
              </a:srgbClr>
            </a:solidFill>
            <a:prstDash val="solid"/>
          </a:ln>
          <a:effectLst/>
        </p:spPr>
      </p:sp>
      <p:sp>
        <p:nvSpPr>
          <p:cNvPr id="15" name="Pentagon 4"/>
          <p:cNvSpPr/>
          <p:nvPr/>
        </p:nvSpPr>
        <p:spPr>
          <a:xfrm>
            <a:off x="2465585" y="4868856"/>
            <a:ext cx="2070610" cy="920271"/>
          </a:xfrm>
          <a:prstGeom prst="rect">
            <a:avLst/>
          </a:prstGeom>
          <a:noFill/>
          <a:ln>
            <a:noFill/>
          </a:ln>
          <a:effectLst/>
        </p:spPr>
        <p:txBody>
          <a:bodyPr spcFirstLastPara="0" vert="horz" wrap="square" lIns="58674" tIns="29337" rIns="14669" bIns="29337" numCol="1" spcCol="1270" anchor="ctr" anchorCtr="0">
            <a:noAutofit/>
          </a:bodyPr>
          <a:lstStyle/>
          <a:p>
            <a:pPr marL="0" marR="0" lvl="0" indent="0" algn="ctr" defTabSz="488950" eaLnBrk="1" fontAlgn="auto" latinLnBrk="0" hangingPunct="1">
              <a:lnSpc>
                <a:spcPct val="90000"/>
              </a:lnSpc>
              <a:spcBef>
                <a:spcPct val="0"/>
              </a:spcBef>
              <a:spcAft>
                <a:spcPct val="35000"/>
              </a:spcAft>
              <a:buClrTx/>
              <a:buSzTx/>
              <a:buFontTx/>
              <a:buNone/>
              <a:tabLst/>
              <a:defRPr/>
            </a:pPr>
            <a:r>
              <a:rPr kumimoji="0" lang="en-US" sz="1100" b="0" i="0" u="none" strike="noStrike" kern="1200" cap="none" spc="0" normalizeH="0" baseline="0" noProof="0">
                <a:ln>
                  <a:noFill/>
                </a:ln>
                <a:solidFill>
                  <a:srgbClr val="FFFFFF"/>
                </a:solidFill>
                <a:effectLst/>
                <a:uLnTx/>
                <a:uFillTx/>
                <a:latin typeface="Segoe UI"/>
                <a:ea typeface="+mn-ea"/>
                <a:cs typeface="+mn-cs"/>
              </a:rPr>
              <a:t>Segment A: Contoso</a:t>
            </a:r>
          </a:p>
          <a:p>
            <a:pPr marL="0" marR="0" lvl="0" indent="0" algn="ctr" defTabSz="488950" eaLnBrk="1" fontAlgn="auto" latinLnBrk="0" hangingPunct="1">
              <a:lnSpc>
                <a:spcPct val="90000"/>
              </a:lnSpc>
              <a:spcBef>
                <a:spcPct val="0"/>
              </a:spcBef>
              <a:spcAft>
                <a:spcPct val="35000"/>
              </a:spcAft>
              <a:buClrTx/>
              <a:buSzTx/>
              <a:buFontTx/>
              <a:buNone/>
              <a:tabLst/>
              <a:defRPr/>
            </a:pPr>
            <a:r>
              <a:rPr kumimoji="0" lang="en-US" sz="1100" b="1" i="0" u="none" strike="noStrike" kern="1200" cap="none" spc="0" normalizeH="0" baseline="0" noProof="0">
                <a:ln>
                  <a:noFill/>
                </a:ln>
                <a:solidFill>
                  <a:srgbClr val="FFFFFF"/>
                </a:solidFill>
                <a:effectLst/>
                <a:uLnTx/>
                <a:uFillTx/>
                <a:latin typeface="Segoe UI"/>
                <a:ea typeface="+mn-ea"/>
                <a:cs typeface="+mn-cs"/>
              </a:rPr>
              <a:t>MCD</a:t>
            </a:r>
          </a:p>
        </p:txBody>
      </p:sp>
      <p:sp>
        <p:nvSpPr>
          <p:cNvPr id="20" name="Chevron 19"/>
          <p:cNvSpPr/>
          <p:nvPr/>
        </p:nvSpPr>
        <p:spPr>
          <a:xfrm>
            <a:off x="4306127" y="4868857"/>
            <a:ext cx="2300678" cy="920271"/>
          </a:xfrm>
          <a:prstGeom prst="chevron">
            <a:avLst/>
          </a:pr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Chevron 4"/>
          <p:cNvSpPr/>
          <p:nvPr/>
        </p:nvSpPr>
        <p:spPr>
          <a:xfrm>
            <a:off x="4766263" y="4868857"/>
            <a:ext cx="1380407" cy="920271"/>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44006" tIns="29337" rIns="14669" bIns="29337" numCol="1" spcCol="1270" anchor="ctr" anchorCtr="0">
            <a:noAutofit/>
          </a:bodyPr>
          <a:lstStyle/>
          <a:p>
            <a:pPr lvl="0" algn="ctr" defTabSz="488950">
              <a:lnSpc>
                <a:spcPct val="90000"/>
              </a:lnSpc>
              <a:spcBef>
                <a:spcPct val="0"/>
              </a:spcBef>
              <a:spcAft>
                <a:spcPct val="35000"/>
              </a:spcAft>
            </a:pPr>
            <a:r>
              <a:rPr lang="en-US" sz="1100" kern="1200"/>
              <a:t>Segment B: Non-Production + Version</a:t>
            </a:r>
          </a:p>
          <a:p>
            <a:pPr lvl="0" algn="ctr" defTabSz="488950">
              <a:lnSpc>
                <a:spcPct val="90000"/>
              </a:lnSpc>
              <a:spcBef>
                <a:spcPct val="0"/>
              </a:spcBef>
              <a:spcAft>
                <a:spcPct val="35000"/>
              </a:spcAft>
            </a:pPr>
            <a:r>
              <a:rPr lang="en-US" sz="1100" b="1" kern="1200"/>
              <a:t>NP1</a:t>
            </a:r>
          </a:p>
        </p:txBody>
      </p:sp>
      <p:sp>
        <p:nvSpPr>
          <p:cNvPr id="23" name="Chevron 22"/>
          <p:cNvSpPr/>
          <p:nvPr/>
        </p:nvSpPr>
        <p:spPr>
          <a:xfrm>
            <a:off x="6091529" y="4868857"/>
            <a:ext cx="2300678" cy="920271"/>
          </a:xfrm>
          <a:prstGeom prst="chevron">
            <a:avLst/>
          </a:prstGeom>
          <a:solidFill>
            <a:srgbClr val="0078D7"/>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Chevron 4"/>
          <p:cNvSpPr/>
          <p:nvPr/>
        </p:nvSpPr>
        <p:spPr>
          <a:xfrm>
            <a:off x="6551665" y="4868857"/>
            <a:ext cx="1380407" cy="920271"/>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44006" tIns="29337" rIns="14669" bIns="29337" numCol="1" spcCol="1270" anchor="ctr" anchorCtr="0">
            <a:noAutofit/>
          </a:bodyPr>
          <a:lstStyle/>
          <a:p>
            <a:pPr lvl="0" algn="ctr" defTabSz="488950">
              <a:lnSpc>
                <a:spcPct val="90000"/>
              </a:lnSpc>
              <a:spcBef>
                <a:spcPct val="0"/>
              </a:spcBef>
              <a:spcAft>
                <a:spcPct val="35000"/>
              </a:spcAft>
            </a:pPr>
            <a:r>
              <a:rPr lang="en-US" sz="1100" kern="1200"/>
              <a:t>Segment C: VM-Azure SQL Database</a:t>
            </a:r>
          </a:p>
          <a:p>
            <a:pPr lvl="0" algn="ctr" defTabSz="488950">
              <a:lnSpc>
                <a:spcPct val="90000"/>
              </a:lnSpc>
              <a:spcBef>
                <a:spcPct val="0"/>
              </a:spcBef>
              <a:spcAft>
                <a:spcPct val="35000"/>
              </a:spcAft>
            </a:pPr>
            <a:r>
              <a:rPr lang="en-US" sz="1100" b="1" kern="1200"/>
              <a:t>SDB</a:t>
            </a:r>
          </a:p>
        </p:txBody>
      </p:sp>
      <p:sp>
        <p:nvSpPr>
          <p:cNvPr id="29" name="Chevron 28"/>
          <p:cNvSpPr/>
          <p:nvPr/>
        </p:nvSpPr>
        <p:spPr>
          <a:xfrm>
            <a:off x="7930422" y="4868856"/>
            <a:ext cx="2300678" cy="920271"/>
          </a:xfrm>
          <a:prstGeom prst="chevron">
            <a:avLst/>
          </a:prstGeom>
          <a:solidFill>
            <a:srgbClr val="5C2D9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Chevron 4"/>
          <p:cNvSpPr/>
          <p:nvPr/>
        </p:nvSpPr>
        <p:spPr>
          <a:xfrm>
            <a:off x="8390558" y="4868856"/>
            <a:ext cx="1380407" cy="920271"/>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44006" tIns="29337" rIns="14669" bIns="29337" numCol="1" spcCol="1270" anchor="ctr" anchorCtr="0">
            <a:noAutofit/>
          </a:bodyPr>
          <a:lstStyle/>
          <a:p>
            <a:pPr lvl="0" algn="ctr" defTabSz="488950">
              <a:lnSpc>
                <a:spcPct val="90000"/>
              </a:lnSpc>
              <a:spcBef>
                <a:spcPct val="0"/>
              </a:spcBef>
              <a:spcAft>
                <a:spcPct val="35000"/>
              </a:spcAft>
            </a:pPr>
            <a:r>
              <a:rPr lang="en-US" sz="1100" kern="1200"/>
              <a:t>Segment D: VM-SQL Deployment 3:</a:t>
            </a:r>
          </a:p>
          <a:p>
            <a:pPr lvl="0" algn="ctr" defTabSz="488950">
              <a:lnSpc>
                <a:spcPct val="90000"/>
              </a:lnSpc>
              <a:spcBef>
                <a:spcPct val="0"/>
              </a:spcBef>
              <a:spcAft>
                <a:spcPct val="35000"/>
              </a:spcAft>
            </a:pPr>
            <a:r>
              <a:rPr lang="en-US" sz="1100" b="1" kern="1200"/>
              <a:t>003</a:t>
            </a:r>
          </a:p>
        </p:txBody>
      </p:sp>
      <p:sp>
        <p:nvSpPr>
          <p:cNvPr id="37" name="Rectangle 36"/>
          <p:cNvSpPr/>
          <p:nvPr/>
        </p:nvSpPr>
        <p:spPr bwMode="auto">
          <a:xfrm>
            <a:off x="2942821" y="6088062"/>
            <a:ext cx="7213956" cy="533400"/>
          </a:xfrm>
          <a:prstGeom prst="rect">
            <a:avLst/>
          </a:prstGeom>
          <a:solidFill>
            <a:schemeClr val="bg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600" b="1">
                <a:solidFill>
                  <a:schemeClr val="tx1"/>
                </a:solidFill>
              </a:rPr>
              <a:t>MCDNP1SQL003</a:t>
            </a:r>
          </a:p>
        </p:txBody>
      </p:sp>
    </p:spTree>
    <p:extLst>
      <p:ext uri="{BB962C8B-B14F-4D97-AF65-F5344CB8AC3E}">
        <p14:creationId xmlns:p14="http://schemas.microsoft.com/office/powerpoint/2010/main" val="243672266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subscription overview</a:t>
            </a:r>
          </a:p>
        </p:txBody>
      </p:sp>
    </p:spTree>
    <p:extLst>
      <p:ext uri="{BB962C8B-B14F-4D97-AF65-F5344CB8AC3E}">
        <p14:creationId xmlns:p14="http://schemas.microsoft.com/office/powerpoint/2010/main" val="15979408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Subscription principles</a:t>
            </a:r>
          </a:p>
        </p:txBody>
      </p:sp>
      <p:sp>
        <p:nvSpPr>
          <p:cNvPr id="4" name="Text Placeholder 3"/>
          <p:cNvSpPr>
            <a:spLocks noGrp="1"/>
          </p:cNvSpPr>
          <p:nvPr>
            <p:ph type="body" sz="quarter" idx="10"/>
          </p:nvPr>
        </p:nvSpPr>
        <p:spPr>
          <a:xfrm>
            <a:off x="365597" y="1211286"/>
            <a:ext cx="5608081" cy="2376035"/>
          </a:xfrm>
        </p:spPr>
        <p:txBody>
          <a:bodyPr/>
          <a:lstStyle/>
          <a:p>
            <a:pPr marL="0" indent="0">
              <a:buNone/>
            </a:pPr>
            <a:r>
              <a:rPr lang="en-US" sz="3600" dirty="0"/>
              <a:t>Subscriptions are…</a:t>
            </a:r>
          </a:p>
          <a:p>
            <a:pPr marL="342900" lvl="1" indent="-342900" fontAlgn="ctr"/>
            <a:r>
              <a:rPr lang="en-US" sz="2000" dirty="0"/>
              <a:t>The first top level container you create </a:t>
            </a:r>
          </a:p>
          <a:p>
            <a:pPr marL="342900" lvl="1" indent="-342900" fontAlgn="ctr"/>
            <a:r>
              <a:rPr lang="en-US" sz="2000" dirty="0"/>
              <a:t>Equipped to support RBAC delegation</a:t>
            </a:r>
          </a:p>
          <a:p>
            <a:pPr marL="342900" lvl="1" indent="-342900" fontAlgn="ctr"/>
            <a:r>
              <a:rPr lang="en-US" sz="2000" dirty="0"/>
              <a:t>A billing unit</a:t>
            </a:r>
          </a:p>
          <a:p>
            <a:pPr marL="342900" lvl="1" indent="-342900" fontAlgn="ctr"/>
            <a:r>
              <a:rPr lang="en-US" sz="2000" dirty="0"/>
              <a:t>Logical limits of scale</a:t>
            </a:r>
          </a:p>
          <a:p>
            <a:pPr marL="342900" lvl="1" indent="-342900" fontAlgn="ctr"/>
            <a:endParaRPr lang="en-US" sz="2000" dirty="0"/>
          </a:p>
        </p:txBody>
      </p:sp>
      <p:sp>
        <p:nvSpPr>
          <p:cNvPr id="2" name="Text Placeholder 1"/>
          <p:cNvSpPr>
            <a:spLocks noGrp="1"/>
          </p:cNvSpPr>
          <p:nvPr>
            <p:ph type="body" sz="quarter" idx="11"/>
          </p:nvPr>
        </p:nvSpPr>
        <p:spPr>
          <a:xfrm>
            <a:off x="365597" y="3382987"/>
            <a:ext cx="5006266" cy="2930033"/>
          </a:xfrm>
        </p:spPr>
        <p:txBody>
          <a:bodyPr/>
          <a:lstStyle/>
          <a:p>
            <a:pPr marL="0" indent="0">
              <a:buNone/>
            </a:pPr>
            <a:r>
              <a:rPr lang="en-US" sz="3600" dirty="0"/>
              <a:t>Considerations</a:t>
            </a:r>
          </a:p>
          <a:p>
            <a:pPr marL="342900" lvl="1" indent="-342900" fontAlgn="ctr"/>
            <a:r>
              <a:rPr lang="en-US" sz="2000" dirty="0"/>
              <a:t>Subscriptions do not cost anything</a:t>
            </a:r>
          </a:p>
          <a:p>
            <a:pPr marL="342900" lvl="1" indent="-342900" fontAlgn="ctr"/>
            <a:r>
              <a:rPr lang="en-US" sz="2000" dirty="0"/>
              <a:t>Each subscription has its own admins, although a single account can be an admin in multiple subscriptions</a:t>
            </a:r>
          </a:p>
          <a:p>
            <a:pPr marL="342900" lvl="1" indent="-342900" fontAlgn="ctr"/>
            <a:r>
              <a:rPr lang="en-US" sz="2000" dirty="0"/>
              <a:t>Subscriptions are global </a:t>
            </a:r>
          </a:p>
          <a:p>
            <a:pPr marL="342900" lvl="1" indent="-342900" fontAlgn="ctr"/>
            <a:r>
              <a:rPr lang="en-US" sz="2000" dirty="0"/>
              <a:t>Start with “Can we do this with one?”</a:t>
            </a:r>
          </a:p>
          <a:p>
            <a:pPr marL="342900" lvl="1" indent="-342900" fontAlgn="ctr"/>
            <a:r>
              <a:rPr lang="en-US" sz="2000" dirty="0"/>
              <a:t>Then justify adding more</a:t>
            </a:r>
          </a:p>
        </p:txBody>
      </p:sp>
      <p:sp>
        <p:nvSpPr>
          <p:cNvPr id="5" name="Rectangle 4">
            <a:extLst>
              <a:ext uri="{FF2B5EF4-FFF2-40B4-BE49-F238E27FC236}">
                <a16:creationId xmlns:a16="http://schemas.microsoft.com/office/drawing/2014/main" id="{60272994-0CDB-4CB2-839A-40CAB0565A97}"/>
              </a:ext>
            </a:extLst>
          </p:cNvPr>
          <p:cNvSpPr/>
          <p:nvPr/>
        </p:nvSpPr>
        <p:spPr>
          <a:xfrm>
            <a:off x="419256" y="6404483"/>
            <a:ext cx="7119641" cy="369332"/>
          </a:xfrm>
          <a:prstGeom prst="rect">
            <a:avLst/>
          </a:prstGeom>
        </p:spPr>
        <p:txBody>
          <a:bodyPr wrap="none">
            <a:spAutoFit/>
          </a:bodyPr>
          <a:lstStyle/>
          <a:p>
            <a:r>
              <a:rPr lang="en-US" dirty="0">
                <a:hlinkClick r:id="rId3"/>
              </a:rPr>
              <a:t>aka.ms/Azure/Subscriptions</a:t>
            </a:r>
            <a:r>
              <a:rPr lang="en-US" dirty="0"/>
              <a:t>                                </a:t>
            </a:r>
            <a:r>
              <a:rPr lang="en-US" dirty="0">
                <a:hlinkClick r:id="rId4"/>
              </a:rPr>
              <a:t>aka.ms/Azure/Limits</a:t>
            </a:r>
            <a:r>
              <a:rPr lang="en-US" dirty="0"/>
              <a:t>  </a:t>
            </a:r>
          </a:p>
        </p:txBody>
      </p:sp>
      <p:pic>
        <p:nvPicPr>
          <p:cNvPr id="6" name="Picture 5">
            <a:extLst>
              <a:ext uri="{FF2B5EF4-FFF2-40B4-BE49-F238E27FC236}">
                <a16:creationId xmlns:a16="http://schemas.microsoft.com/office/drawing/2014/main" id="{A261FF18-D082-49B3-AAE3-6C791FF5974B}"/>
              </a:ext>
            </a:extLst>
          </p:cNvPr>
          <p:cNvPicPr>
            <a:picLocks noChangeAspect="1"/>
          </p:cNvPicPr>
          <p:nvPr/>
        </p:nvPicPr>
        <p:blipFill>
          <a:blip r:embed="rId5"/>
          <a:stretch>
            <a:fillRect/>
          </a:stretch>
        </p:blipFill>
        <p:spPr>
          <a:xfrm>
            <a:off x="5442801" y="2761234"/>
            <a:ext cx="6650712" cy="31696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554853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168" y="1212851"/>
            <a:ext cx="11702553" cy="5558445"/>
          </a:xfrm>
        </p:spPr>
        <p:txBody>
          <a:bodyPr/>
          <a:lstStyle/>
          <a:p>
            <a:r>
              <a:rPr lang="en-US" dirty="0"/>
              <a:t>Azure scaffold</a:t>
            </a:r>
          </a:p>
          <a:p>
            <a:r>
              <a:rPr lang="en-US" dirty="0"/>
              <a:t>Subscription overview</a:t>
            </a:r>
          </a:p>
          <a:p>
            <a:r>
              <a:rPr lang="en-US" dirty="0"/>
              <a:t>Design and requirements</a:t>
            </a:r>
          </a:p>
          <a:p>
            <a:r>
              <a:rPr lang="en-US" dirty="0"/>
              <a:t>Azure Resource Model</a:t>
            </a:r>
          </a:p>
          <a:p>
            <a:r>
              <a:rPr lang="en-US" dirty="0"/>
              <a:t>Tags</a:t>
            </a:r>
          </a:p>
          <a:p>
            <a:r>
              <a:rPr lang="en-US" dirty="0"/>
              <a:t>Azure RBAC (role-based access control)</a:t>
            </a:r>
          </a:p>
          <a:p>
            <a:r>
              <a:rPr lang="en-US" dirty="0"/>
              <a:t>Azure Resource Manager resource locks</a:t>
            </a:r>
          </a:p>
          <a:p>
            <a:r>
              <a:rPr lang="en-US" dirty="0"/>
              <a:t>Azure Resource Manager policy management</a:t>
            </a:r>
          </a:p>
          <a:p>
            <a:r>
              <a:rPr lang="en-US" dirty="0"/>
              <a:t>Key decisions and next steps</a:t>
            </a:r>
          </a:p>
        </p:txBody>
      </p:sp>
      <p:sp>
        <p:nvSpPr>
          <p:cNvPr id="3" name="Title 2"/>
          <p:cNvSpPr>
            <a:spLocks noGrp="1"/>
          </p:cNvSpPr>
          <p:nvPr>
            <p:ph type="title"/>
          </p:nvPr>
        </p:nvSpPr>
        <p:spPr/>
        <p:txBody>
          <a:bodyPr/>
          <a:lstStyle/>
          <a:p>
            <a:r>
              <a:rPr lang="en-US" dirty="0"/>
              <a:t>High-level agenda</a:t>
            </a:r>
          </a:p>
        </p:txBody>
      </p:sp>
    </p:spTree>
    <p:extLst>
      <p:ext uri="{BB962C8B-B14F-4D97-AF65-F5344CB8AC3E}">
        <p14:creationId xmlns:p14="http://schemas.microsoft.com/office/powerpoint/2010/main" val="37949265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168" y="1212851"/>
            <a:ext cx="11702553" cy="1902059"/>
          </a:xfrm>
        </p:spPr>
        <p:txBody>
          <a:bodyPr/>
          <a:lstStyle/>
          <a:p>
            <a:r>
              <a:rPr lang="en-US" dirty="0"/>
              <a:t>Subscription is the top-level container</a:t>
            </a:r>
          </a:p>
          <a:p>
            <a:r>
              <a:rPr lang="en-US" dirty="0"/>
              <a:t>Create resource groups in the subscription</a:t>
            </a:r>
          </a:p>
          <a:p>
            <a:r>
              <a:rPr lang="en-US" dirty="0"/>
              <a:t>Place resources within the resource groups</a:t>
            </a:r>
          </a:p>
        </p:txBody>
      </p:sp>
      <p:sp>
        <p:nvSpPr>
          <p:cNvPr id="3" name="Title 2"/>
          <p:cNvSpPr>
            <a:spLocks noGrp="1"/>
          </p:cNvSpPr>
          <p:nvPr>
            <p:ph type="title"/>
          </p:nvPr>
        </p:nvSpPr>
        <p:spPr/>
        <p:txBody>
          <a:bodyPr/>
          <a:lstStyle/>
          <a:p>
            <a:r>
              <a:rPr lang="en-US" dirty="0"/>
              <a:t>Containers and resources</a:t>
            </a:r>
          </a:p>
        </p:txBody>
      </p:sp>
      <p:pic>
        <p:nvPicPr>
          <p:cNvPr id="5" name="Picture 4"/>
          <p:cNvPicPr>
            <a:picLocks noChangeAspect="1"/>
          </p:cNvPicPr>
          <p:nvPr/>
        </p:nvPicPr>
        <p:blipFill>
          <a:blip r:embed="rId3"/>
          <a:stretch>
            <a:fillRect/>
          </a:stretch>
        </p:blipFill>
        <p:spPr>
          <a:xfrm>
            <a:off x="549913" y="3194826"/>
            <a:ext cx="4038600" cy="3472294"/>
          </a:xfrm>
          <a:prstGeom prst="rect">
            <a:avLst/>
          </a:prstGeom>
        </p:spPr>
      </p:pic>
    </p:spTree>
    <p:extLst>
      <p:ext uri="{BB962C8B-B14F-4D97-AF65-F5344CB8AC3E}">
        <p14:creationId xmlns:p14="http://schemas.microsoft.com/office/powerpoint/2010/main" val="38039388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Governance layers</a:t>
            </a:r>
          </a:p>
        </p:txBody>
      </p:sp>
      <p:sp>
        <p:nvSpPr>
          <p:cNvPr id="8" name="Rectangle 7"/>
          <p:cNvSpPr/>
          <p:nvPr/>
        </p:nvSpPr>
        <p:spPr>
          <a:xfrm>
            <a:off x="396809" y="2627560"/>
            <a:ext cx="11665244" cy="864968"/>
          </a:xfrm>
          <a:prstGeom prst="rect">
            <a:avLst/>
          </a:prstGeom>
          <a:solidFill>
            <a:srgbClr val="008272"/>
          </a:solidFill>
          <a:ln w="12700" cap="flat" cmpd="sng" algn="ctr">
            <a:solidFill>
              <a:sysClr val="windowText" lastClr="000000">
                <a:lumMod val="20000"/>
                <a:lumOff val="80000"/>
                <a:alpha val="38000"/>
              </a:sysClr>
            </a:solidFill>
            <a:prstDash val="solid"/>
            <a:miter lim="800000"/>
          </a:ln>
          <a:effectLst/>
        </p:spPr>
        <p:txBody>
          <a:bodyPr rtlCol="0" anchor="ctr"/>
          <a:lstStyle/>
          <a:p>
            <a:pPr algn="ctr" defTabSz="932597">
              <a:defRPr/>
            </a:pPr>
            <a:endParaRPr lang="en-US" sz="1836" kern="0" dirty="0">
              <a:solidFill>
                <a:srgbClr val="FFFFFF"/>
              </a:solidFill>
            </a:endParaRPr>
          </a:p>
        </p:txBody>
      </p:sp>
      <p:sp>
        <p:nvSpPr>
          <p:cNvPr id="9" name="Rectangle 8"/>
          <p:cNvSpPr/>
          <p:nvPr/>
        </p:nvSpPr>
        <p:spPr>
          <a:xfrm>
            <a:off x="396808" y="3493291"/>
            <a:ext cx="11670121" cy="864968"/>
          </a:xfrm>
          <a:prstGeom prst="rect">
            <a:avLst/>
          </a:prstGeom>
          <a:solidFill>
            <a:srgbClr val="B4009E"/>
          </a:solidFill>
          <a:ln w="12700" cap="flat" cmpd="sng" algn="ctr">
            <a:solidFill>
              <a:sysClr val="windowText" lastClr="000000">
                <a:lumMod val="20000"/>
                <a:lumOff val="80000"/>
                <a:alpha val="38000"/>
              </a:sysClr>
            </a:solidFill>
            <a:prstDash val="solid"/>
            <a:miter lim="800000"/>
          </a:ln>
          <a:effectLst/>
        </p:spPr>
        <p:txBody>
          <a:bodyPr rtlCol="0" anchor="ctr"/>
          <a:lstStyle/>
          <a:p>
            <a:pPr algn="ctr" defTabSz="932597">
              <a:defRPr/>
            </a:pPr>
            <a:endParaRPr lang="en-US" sz="1836" kern="0">
              <a:solidFill>
                <a:srgbClr val="FFFFFF"/>
              </a:solidFill>
            </a:endParaRPr>
          </a:p>
        </p:txBody>
      </p:sp>
      <p:sp>
        <p:nvSpPr>
          <p:cNvPr id="10" name="Rectangle 9"/>
          <p:cNvSpPr/>
          <p:nvPr/>
        </p:nvSpPr>
        <p:spPr>
          <a:xfrm>
            <a:off x="396808" y="5271910"/>
            <a:ext cx="11665244" cy="875944"/>
          </a:xfrm>
          <a:prstGeom prst="rect">
            <a:avLst/>
          </a:prstGeom>
          <a:solidFill>
            <a:srgbClr val="00B294"/>
          </a:solidFill>
          <a:ln w="12700" cap="flat" cmpd="sng" algn="ctr">
            <a:solidFill>
              <a:srgbClr val="5B9BD5">
                <a:shade val="50000"/>
              </a:srgbClr>
            </a:solidFill>
            <a:prstDash val="solid"/>
            <a:miter lim="800000"/>
          </a:ln>
          <a:effectLst/>
        </p:spPr>
        <p:txBody>
          <a:bodyPr rtlCol="0" anchor="ctr"/>
          <a:lstStyle/>
          <a:p>
            <a:pPr algn="ctr" defTabSz="932597">
              <a:defRPr/>
            </a:pPr>
            <a:endParaRPr lang="en-US" sz="1836" kern="0">
              <a:solidFill>
                <a:srgbClr val="FFFFFF"/>
              </a:solidFill>
            </a:endParaRPr>
          </a:p>
        </p:txBody>
      </p:sp>
      <p:sp>
        <p:nvSpPr>
          <p:cNvPr id="11" name="Rectangle 10"/>
          <p:cNvSpPr/>
          <p:nvPr/>
        </p:nvSpPr>
        <p:spPr>
          <a:xfrm>
            <a:off x="396808" y="4366295"/>
            <a:ext cx="11665244" cy="903142"/>
          </a:xfrm>
          <a:prstGeom prst="rect">
            <a:avLst/>
          </a:prstGeom>
          <a:solidFill>
            <a:srgbClr val="FF8C00"/>
          </a:solidFill>
          <a:ln w="12700" cap="flat" cmpd="sng" algn="ctr">
            <a:solidFill>
              <a:srgbClr val="5B9BD5">
                <a:shade val="50000"/>
              </a:srgbClr>
            </a:solidFill>
            <a:prstDash val="solid"/>
            <a:miter lim="800000"/>
          </a:ln>
          <a:effectLst/>
        </p:spPr>
        <p:txBody>
          <a:bodyPr rtlCol="0" anchor="ctr"/>
          <a:lstStyle/>
          <a:p>
            <a:pPr algn="ctr" defTabSz="932597">
              <a:defRPr/>
            </a:pPr>
            <a:endParaRPr lang="en-US" sz="1836" kern="0">
              <a:solidFill>
                <a:srgbClr val="FFFFFF"/>
              </a:solidFill>
            </a:endParaRPr>
          </a:p>
        </p:txBody>
      </p:sp>
      <p:grpSp>
        <p:nvGrpSpPr>
          <p:cNvPr id="12" name="Group 11"/>
          <p:cNvGrpSpPr/>
          <p:nvPr/>
        </p:nvGrpSpPr>
        <p:grpSpPr>
          <a:xfrm>
            <a:off x="5315772" y="2750027"/>
            <a:ext cx="2955225" cy="3292795"/>
            <a:chOff x="1911604" y="3313944"/>
            <a:chExt cx="2566026" cy="2589747"/>
          </a:xfrm>
        </p:grpSpPr>
        <p:sp>
          <p:nvSpPr>
            <p:cNvPr id="52" name="Rounded Rectangle 4"/>
            <p:cNvSpPr/>
            <p:nvPr/>
          </p:nvSpPr>
          <p:spPr>
            <a:xfrm>
              <a:off x="3027779" y="3313944"/>
              <a:ext cx="944546"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597">
                <a:defRPr/>
              </a:pPr>
              <a:r>
                <a:rPr lang="en-US" sz="1020" kern="0" dirty="0">
                  <a:solidFill>
                    <a:srgbClr val="44546A">
                      <a:alpha val="99000"/>
                    </a:srgbClr>
                  </a:solidFill>
                </a:rPr>
                <a:t>Enterprise</a:t>
              </a:r>
            </a:p>
          </p:txBody>
        </p:sp>
        <p:sp>
          <p:nvSpPr>
            <p:cNvPr id="53" name="Right Brace 52"/>
            <p:cNvSpPr/>
            <p:nvPr/>
          </p:nvSpPr>
          <p:spPr>
            <a:xfrm rot="16200000">
              <a:off x="3324665" y="3356147"/>
              <a:ext cx="422032" cy="1069143"/>
            </a:xfrm>
            <a:prstGeom prst="rightBrace">
              <a:avLst>
                <a:gd name="adj1" fmla="val 0"/>
                <a:gd name="adj2" fmla="val 50000"/>
              </a:avLst>
            </a:prstGeom>
            <a:noFill/>
            <a:ln w="15875" cap="flat" cmpd="sng" algn="ctr">
              <a:solidFill>
                <a:srgbClr val="44546A"/>
              </a:solidFill>
              <a:prstDash val="solid"/>
              <a:miter lim="800000"/>
            </a:ln>
            <a:effectLst/>
          </p:spPr>
          <p:txBody>
            <a:bodyPr rtlCol="0" anchor="ctr"/>
            <a:lstStyle/>
            <a:p>
              <a:pPr algn="ctr" defTabSz="932597">
                <a:defRPr/>
              </a:pPr>
              <a:endParaRPr lang="en-US" sz="1836" kern="0">
                <a:solidFill>
                  <a:srgbClr val="00B0F0"/>
                </a:solidFill>
              </a:endParaRPr>
            </a:p>
          </p:txBody>
        </p:sp>
        <p:sp>
          <p:nvSpPr>
            <p:cNvPr id="54" name="Rounded Rectangle 4"/>
            <p:cNvSpPr/>
            <p:nvPr/>
          </p:nvSpPr>
          <p:spPr>
            <a:xfrm>
              <a:off x="3649494" y="4088558"/>
              <a:ext cx="828136"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597">
                <a:defRPr/>
              </a:pPr>
              <a:r>
                <a:rPr lang="en-US" sz="1020" kern="0" dirty="0">
                  <a:solidFill>
                    <a:srgbClr val="44546A">
                      <a:alpha val="99000"/>
                    </a:srgbClr>
                  </a:solidFill>
                </a:rPr>
                <a:t>Aerospace</a:t>
              </a:r>
            </a:p>
          </p:txBody>
        </p:sp>
        <p:sp>
          <p:nvSpPr>
            <p:cNvPr id="55" name="Rounded Rectangle 4"/>
            <p:cNvSpPr/>
            <p:nvPr/>
          </p:nvSpPr>
          <p:spPr>
            <a:xfrm>
              <a:off x="2610907" y="4088558"/>
              <a:ext cx="771991"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597">
                <a:defRPr/>
              </a:pPr>
              <a:r>
                <a:rPr lang="en-US" sz="1020" kern="0" dirty="0">
                  <a:solidFill>
                    <a:srgbClr val="44546A">
                      <a:alpha val="99000"/>
                    </a:srgbClr>
                  </a:solidFill>
                </a:rPr>
                <a:t>Auto</a:t>
              </a:r>
            </a:p>
          </p:txBody>
        </p:sp>
        <p:sp>
          <p:nvSpPr>
            <p:cNvPr id="56" name="Right Brace 55"/>
            <p:cNvSpPr/>
            <p:nvPr/>
          </p:nvSpPr>
          <p:spPr>
            <a:xfrm rot="16200000">
              <a:off x="2344522" y="4746153"/>
              <a:ext cx="841602" cy="952299"/>
            </a:xfrm>
            <a:prstGeom prst="rightBrace">
              <a:avLst>
                <a:gd name="adj1" fmla="val 0"/>
                <a:gd name="adj2" fmla="val 50000"/>
              </a:avLst>
            </a:prstGeom>
            <a:noFill/>
            <a:ln w="15875" cap="flat" cmpd="sng" algn="ctr">
              <a:solidFill>
                <a:srgbClr val="44546A"/>
              </a:solidFill>
              <a:prstDash val="solid"/>
              <a:miter lim="800000"/>
            </a:ln>
            <a:effectLst/>
          </p:spPr>
          <p:txBody>
            <a:bodyPr rtlCol="0" anchor="ctr"/>
            <a:lstStyle/>
            <a:p>
              <a:pPr algn="ctr" defTabSz="932597">
                <a:defRPr/>
              </a:pPr>
              <a:endParaRPr lang="en-US" sz="1836" kern="0">
                <a:solidFill>
                  <a:srgbClr val="00B0F0"/>
                </a:solidFill>
              </a:endParaRPr>
            </a:p>
          </p:txBody>
        </p:sp>
        <p:sp>
          <p:nvSpPr>
            <p:cNvPr id="57" name="Rounded Rectangle 4"/>
            <p:cNvSpPr/>
            <p:nvPr/>
          </p:nvSpPr>
          <p:spPr>
            <a:xfrm>
              <a:off x="1911604" y="5605924"/>
              <a:ext cx="800689" cy="297767"/>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0" tIns="46628" rIns="0" bIns="46628" numCol="1" spcCol="0" rtlCol="0" fromWordArt="0" anchor="ctr" anchorCtr="0" forceAA="0" compatLnSpc="1">
              <a:prstTxWarp prst="textNoShape">
                <a:avLst/>
              </a:prstTxWarp>
              <a:noAutofit/>
            </a:bodyPr>
            <a:lstStyle/>
            <a:p>
              <a:pPr algn="ctr" defTabSz="932597">
                <a:defRPr/>
              </a:pPr>
              <a:r>
                <a:rPr lang="en-US" sz="1020" kern="0" dirty="0">
                  <a:solidFill>
                    <a:srgbClr val="44546A">
                      <a:alpha val="99000"/>
                    </a:srgbClr>
                  </a:solidFill>
                </a:rPr>
                <a:t>Application 1</a:t>
              </a:r>
            </a:p>
          </p:txBody>
        </p:sp>
        <p:sp>
          <p:nvSpPr>
            <p:cNvPr id="58" name="Rounded Rectangle 4"/>
            <p:cNvSpPr/>
            <p:nvPr/>
          </p:nvSpPr>
          <p:spPr>
            <a:xfrm>
              <a:off x="2766731" y="5603500"/>
              <a:ext cx="800689" cy="297767"/>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0" tIns="46628" rIns="0" bIns="46628" numCol="1" spcCol="0" rtlCol="0" fromWordArt="0" anchor="ctr" anchorCtr="0" forceAA="0" compatLnSpc="1">
              <a:prstTxWarp prst="textNoShape">
                <a:avLst/>
              </a:prstTxWarp>
              <a:noAutofit/>
            </a:bodyPr>
            <a:lstStyle/>
            <a:p>
              <a:pPr algn="ctr" defTabSz="932597">
                <a:defRPr/>
              </a:pPr>
              <a:r>
                <a:rPr lang="en-US" sz="1020" kern="0" dirty="0">
                  <a:solidFill>
                    <a:srgbClr val="44546A">
                      <a:alpha val="99000"/>
                    </a:srgbClr>
                  </a:solidFill>
                </a:rPr>
                <a:t>Application 2</a:t>
              </a:r>
            </a:p>
          </p:txBody>
        </p:sp>
        <p:sp>
          <p:nvSpPr>
            <p:cNvPr id="59" name="Rounded Rectangle 4"/>
            <p:cNvSpPr/>
            <p:nvPr/>
          </p:nvSpPr>
          <p:spPr>
            <a:xfrm>
              <a:off x="3649494" y="5602465"/>
              <a:ext cx="800689" cy="297767"/>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0" tIns="46628" rIns="0" bIns="46628" numCol="1" spcCol="0" rtlCol="0" fromWordArt="0" anchor="ctr" anchorCtr="0" forceAA="0" compatLnSpc="1">
              <a:prstTxWarp prst="textNoShape">
                <a:avLst/>
              </a:prstTxWarp>
              <a:noAutofit/>
            </a:bodyPr>
            <a:lstStyle/>
            <a:p>
              <a:pPr algn="ctr" defTabSz="932597">
                <a:defRPr/>
              </a:pPr>
              <a:r>
                <a:rPr lang="en-US" sz="1020" kern="0" dirty="0">
                  <a:solidFill>
                    <a:srgbClr val="44546A">
                      <a:alpha val="99000"/>
                    </a:srgbClr>
                  </a:solidFill>
                </a:rPr>
                <a:t>Application 3</a:t>
              </a:r>
            </a:p>
          </p:txBody>
        </p:sp>
        <p:cxnSp>
          <p:nvCxnSpPr>
            <p:cNvPr id="60" name="Straight Connector 59"/>
            <p:cNvCxnSpPr/>
            <p:nvPr/>
          </p:nvCxnSpPr>
          <p:spPr>
            <a:xfrm>
              <a:off x="4091634" y="4773370"/>
              <a:ext cx="0" cy="825401"/>
            </a:xfrm>
            <a:prstGeom prst="line">
              <a:avLst/>
            </a:prstGeom>
            <a:noFill/>
            <a:ln w="15875" cap="flat" cmpd="sng" algn="ctr">
              <a:solidFill>
                <a:srgbClr val="44546A"/>
              </a:solidFill>
              <a:prstDash val="solid"/>
              <a:miter lim="800000"/>
            </a:ln>
            <a:effectLst/>
          </p:spPr>
        </p:cxnSp>
        <p:sp>
          <p:nvSpPr>
            <p:cNvPr id="61" name="Rounded Rectangle 4"/>
            <p:cNvSpPr/>
            <p:nvPr/>
          </p:nvSpPr>
          <p:spPr>
            <a:xfrm>
              <a:off x="2436966" y="4736719"/>
              <a:ext cx="771991"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597">
                <a:defRPr/>
              </a:pPr>
              <a:r>
                <a:rPr lang="en-US" sz="1020" kern="0" dirty="0">
                  <a:solidFill>
                    <a:srgbClr val="44546A">
                      <a:alpha val="99000"/>
                    </a:srgbClr>
                  </a:solidFill>
                </a:rPr>
                <a:t>Lin Chi</a:t>
              </a:r>
            </a:p>
          </p:txBody>
        </p:sp>
        <p:sp>
          <p:nvSpPr>
            <p:cNvPr id="62" name="Rounded Rectangle 4"/>
            <p:cNvSpPr/>
            <p:nvPr/>
          </p:nvSpPr>
          <p:spPr>
            <a:xfrm>
              <a:off x="3688712" y="4725772"/>
              <a:ext cx="771991"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597">
                <a:defRPr/>
              </a:pPr>
              <a:r>
                <a:rPr lang="en-US" sz="1020" kern="0" dirty="0">
                  <a:solidFill>
                    <a:srgbClr val="44546A">
                      <a:alpha val="99000"/>
                    </a:srgbClr>
                  </a:solidFill>
                </a:rPr>
                <a:t>Adi Krishnan</a:t>
              </a:r>
            </a:p>
          </p:txBody>
        </p:sp>
        <p:cxnSp>
          <p:nvCxnSpPr>
            <p:cNvPr id="63" name="Straight Connector 62"/>
            <p:cNvCxnSpPr/>
            <p:nvPr/>
          </p:nvCxnSpPr>
          <p:spPr>
            <a:xfrm>
              <a:off x="2996902" y="4383980"/>
              <a:ext cx="0" cy="341792"/>
            </a:xfrm>
            <a:prstGeom prst="line">
              <a:avLst/>
            </a:prstGeom>
            <a:noFill/>
            <a:ln w="15875" cap="flat" cmpd="sng" algn="ctr">
              <a:solidFill>
                <a:srgbClr val="44546A">
                  <a:lumMod val="75000"/>
                </a:srgbClr>
              </a:solidFill>
              <a:prstDash val="solid"/>
              <a:miter lim="800000"/>
            </a:ln>
            <a:effectLst/>
          </p:spPr>
        </p:cxnSp>
        <p:cxnSp>
          <p:nvCxnSpPr>
            <p:cNvPr id="64" name="Straight Connector 63"/>
            <p:cNvCxnSpPr/>
            <p:nvPr/>
          </p:nvCxnSpPr>
          <p:spPr>
            <a:xfrm>
              <a:off x="4091634" y="4374851"/>
              <a:ext cx="0" cy="325523"/>
            </a:xfrm>
            <a:prstGeom prst="line">
              <a:avLst/>
            </a:prstGeom>
            <a:noFill/>
            <a:ln w="15875" cap="flat" cmpd="sng" algn="ctr">
              <a:solidFill>
                <a:srgbClr val="44546A">
                  <a:lumMod val="75000"/>
                </a:srgbClr>
              </a:solidFill>
              <a:prstDash val="solid"/>
              <a:miter lim="800000"/>
            </a:ln>
            <a:effectLst/>
          </p:spPr>
        </p:cxnSp>
      </p:grpSp>
      <p:grpSp>
        <p:nvGrpSpPr>
          <p:cNvPr id="13" name="Group 12"/>
          <p:cNvGrpSpPr/>
          <p:nvPr/>
        </p:nvGrpSpPr>
        <p:grpSpPr>
          <a:xfrm>
            <a:off x="8708619" y="2750027"/>
            <a:ext cx="2947076" cy="3274445"/>
            <a:chOff x="1918679" y="3313944"/>
            <a:chExt cx="2558950" cy="2575315"/>
          </a:xfrm>
        </p:grpSpPr>
        <p:sp>
          <p:nvSpPr>
            <p:cNvPr id="39" name="Rounded Rectangle 4"/>
            <p:cNvSpPr/>
            <p:nvPr/>
          </p:nvSpPr>
          <p:spPr>
            <a:xfrm>
              <a:off x="3068634" y="3313944"/>
              <a:ext cx="1001620"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597">
                <a:defRPr/>
              </a:pPr>
              <a:r>
                <a:rPr lang="en-US" sz="1020" kern="0" dirty="0">
                  <a:solidFill>
                    <a:srgbClr val="44546A">
                      <a:alpha val="99000"/>
                    </a:srgbClr>
                  </a:solidFill>
                </a:rPr>
                <a:t>Enterprise</a:t>
              </a:r>
            </a:p>
          </p:txBody>
        </p:sp>
        <p:sp>
          <p:nvSpPr>
            <p:cNvPr id="40" name="Right Brace 39"/>
            <p:cNvSpPr/>
            <p:nvPr/>
          </p:nvSpPr>
          <p:spPr>
            <a:xfrm rot="16200000">
              <a:off x="3324665" y="3356147"/>
              <a:ext cx="422032" cy="1069143"/>
            </a:xfrm>
            <a:prstGeom prst="rightBrace">
              <a:avLst>
                <a:gd name="adj1" fmla="val 0"/>
                <a:gd name="adj2" fmla="val 50000"/>
              </a:avLst>
            </a:prstGeom>
            <a:noFill/>
            <a:ln w="15875" cap="flat" cmpd="sng" algn="ctr">
              <a:solidFill>
                <a:srgbClr val="44546A"/>
              </a:solidFill>
              <a:prstDash val="solid"/>
              <a:miter lim="800000"/>
            </a:ln>
            <a:effectLst/>
          </p:spPr>
          <p:txBody>
            <a:bodyPr rtlCol="0" anchor="ctr"/>
            <a:lstStyle/>
            <a:p>
              <a:pPr algn="ctr" defTabSz="932597">
                <a:defRPr/>
              </a:pPr>
              <a:endParaRPr lang="en-US" sz="1836" kern="0">
                <a:solidFill>
                  <a:srgbClr val="00B0F0"/>
                </a:solidFill>
              </a:endParaRPr>
            </a:p>
          </p:txBody>
        </p:sp>
        <p:sp>
          <p:nvSpPr>
            <p:cNvPr id="41" name="Rounded Rectangle 4"/>
            <p:cNvSpPr/>
            <p:nvPr/>
          </p:nvSpPr>
          <p:spPr>
            <a:xfrm>
              <a:off x="3705638" y="4088558"/>
              <a:ext cx="771991"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597">
                <a:defRPr/>
              </a:pPr>
              <a:r>
                <a:rPr lang="en-US" sz="1020" kern="0" dirty="0">
                  <a:solidFill>
                    <a:srgbClr val="44546A">
                      <a:alpha val="99000"/>
                    </a:srgbClr>
                  </a:solidFill>
                </a:rPr>
                <a:t>Europe</a:t>
              </a:r>
            </a:p>
          </p:txBody>
        </p:sp>
        <p:sp>
          <p:nvSpPr>
            <p:cNvPr id="42" name="Rounded Rectangle 4"/>
            <p:cNvSpPr/>
            <p:nvPr/>
          </p:nvSpPr>
          <p:spPr>
            <a:xfrm>
              <a:off x="2610907" y="4088558"/>
              <a:ext cx="771991"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597">
                <a:defRPr/>
              </a:pPr>
              <a:r>
                <a:rPr lang="en-US" sz="1020" kern="0" dirty="0">
                  <a:solidFill>
                    <a:srgbClr val="44546A">
                      <a:alpha val="99000"/>
                    </a:srgbClr>
                  </a:solidFill>
                </a:rPr>
                <a:t>North America</a:t>
              </a:r>
            </a:p>
          </p:txBody>
        </p:sp>
        <p:sp>
          <p:nvSpPr>
            <p:cNvPr id="43" name="Right Brace 42"/>
            <p:cNvSpPr/>
            <p:nvPr/>
          </p:nvSpPr>
          <p:spPr>
            <a:xfrm rot="16200000">
              <a:off x="2357501" y="4714799"/>
              <a:ext cx="797267" cy="970675"/>
            </a:xfrm>
            <a:prstGeom prst="rightBrace">
              <a:avLst>
                <a:gd name="adj1" fmla="val 0"/>
                <a:gd name="adj2" fmla="val 50000"/>
              </a:avLst>
            </a:prstGeom>
            <a:noFill/>
            <a:ln w="15875" cap="flat" cmpd="sng" algn="ctr">
              <a:solidFill>
                <a:srgbClr val="44546A"/>
              </a:solidFill>
              <a:prstDash val="solid"/>
              <a:miter lim="800000"/>
            </a:ln>
            <a:effectLst/>
          </p:spPr>
          <p:txBody>
            <a:bodyPr rtlCol="0" anchor="ctr"/>
            <a:lstStyle/>
            <a:p>
              <a:pPr algn="ctr" defTabSz="932597">
                <a:defRPr/>
              </a:pPr>
              <a:endParaRPr lang="en-US" sz="1836" kern="0">
                <a:solidFill>
                  <a:srgbClr val="00B0F0"/>
                </a:solidFill>
              </a:endParaRPr>
            </a:p>
          </p:txBody>
        </p:sp>
        <p:sp>
          <p:nvSpPr>
            <p:cNvPr id="44" name="Rounded Rectangle 4"/>
            <p:cNvSpPr/>
            <p:nvPr/>
          </p:nvSpPr>
          <p:spPr>
            <a:xfrm>
              <a:off x="1918679" y="5591492"/>
              <a:ext cx="800689" cy="297767"/>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0" tIns="46628" rIns="0" bIns="46628" numCol="1" spcCol="0" rtlCol="0" fromWordArt="0" anchor="ctr" anchorCtr="0" forceAA="0" compatLnSpc="1">
              <a:prstTxWarp prst="textNoShape">
                <a:avLst/>
              </a:prstTxWarp>
              <a:noAutofit/>
            </a:bodyPr>
            <a:lstStyle/>
            <a:p>
              <a:pPr algn="ctr" defTabSz="932597">
                <a:defRPr/>
              </a:pPr>
              <a:r>
                <a:rPr lang="en-US" sz="1020" kern="0" dirty="0">
                  <a:solidFill>
                    <a:srgbClr val="44546A">
                      <a:alpha val="99000"/>
                    </a:srgbClr>
                  </a:solidFill>
                </a:rPr>
                <a:t>Project 1</a:t>
              </a:r>
            </a:p>
          </p:txBody>
        </p:sp>
        <p:sp>
          <p:nvSpPr>
            <p:cNvPr id="45" name="Rounded Rectangle 4"/>
            <p:cNvSpPr/>
            <p:nvPr/>
          </p:nvSpPr>
          <p:spPr>
            <a:xfrm>
              <a:off x="2768308" y="5591491"/>
              <a:ext cx="800689" cy="297767"/>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0" tIns="46628" rIns="0" bIns="46628" numCol="1" spcCol="0" rtlCol="0" fromWordArt="0" anchor="ctr" anchorCtr="0" forceAA="0" compatLnSpc="1">
              <a:prstTxWarp prst="textNoShape">
                <a:avLst/>
              </a:prstTxWarp>
              <a:noAutofit/>
            </a:bodyPr>
            <a:lstStyle/>
            <a:p>
              <a:pPr algn="ctr" defTabSz="932597">
                <a:defRPr/>
              </a:pPr>
              <a:r>
                <a:rPr lang="en-US" sz="1020" kern="0" dirty="0">
                  <a:solidFill>
                    <a:srgbClr val="44546A">
                      <a:alpha val="99000"/>
                    </a:srgbClr>
                  </a:solidFill>
                </a:rPr>
                <a:t>Project  2</a:t>
              </a:r>
            </a:p>
          </p:txBody>
        </p:sp>
        <p:sp>
          <p:nvSpPr>
            <p:cNvPr id="46" name="Rounded Rectangle 4"/>
            <p:cNvSpPr/>
            <p:nvPr/>
          </p:nvSpPr>
          <p:spPr>
            <a:xfrm>
              <a:off x="3663072" y="5591492"/>
              <a:ext cx="800689" cy="297767"/>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0" tIns="46628" rIns="0" bIns="46628" numCol="1" spcCol="0" rtlCol="0" fromWordArt="0" anchor="ctr" anchorCtr="0" forceAA="0" compatLnSpc="1">
              <a:prstTxWarp prst="textNoShape">
                <a:avLst/>
              </a:prstTxWarp>
              <a:noAutofit/>
            </a:bodyPr>
            <a:lstStyle/>
            <a:p>
              <a:pPr algn="ctr" defTabSz="932597">
                <a:defRPr/>
              </a:pPr>
              <a:r>
                <a:rPr lang="en-US" sz="1020" kern="0">
                  <a:solidFill>
                    <a:srgbClr val="44546A">
                      <a:alpha val="99000"/>
                    </a:srgbClr>
                  </a:solidFill>
                </a:rPr>
                <a:t> Project 3</a:t>
              </a:r>
              <a:endParaRPr lang="en-US" sz="1020" kern="0" dirty="0">
                <a:solidFill>
                  <a:srgbClr val="44546A">
                    <a:alpha val="99000"/>
                  </a:srgbClr>
                </a:solidFill>
              </a:endParaRPr>
            </a:p>
          </p:txBody>
        </p:sp>
        <p:cxnSp>
          <p:nvCxnSpPr>
            <p:cNvPr id="47" name="Straight Connector 46"/>
            <p:cNvCxnSpPr/>
            <p:nvPr/>
          </p:nvCxnSpPr>
          <p:spPr>
            <a:xfrm>
              <a:off x="4091634" y="4742548"/>
              <a:ext cx="0" cy="858761"/>
            </a:xfrm>
            <a:prstGeom prst="line">
              <a:avLst/>
            </a:prstGeom>
            <a:noFill/>
            <a:ln w="15875" cap="flat" cmpd="sng" algn="ctr">
              <a:solidFill>
                <a:srgbClr val="44546A"/>
              </a:solidFill>
              <a:prstDash val="solid"/>
              <a:miter lim="800000"/>
            </a:ln>
            <a:effectLst/>
          </p:spPr>
        </p:cxnSp>
        <p:sp>
          <p:nvSpPr>
            <p:cNvPr id="48" name="Rounded Rectangle 4"/>
            <p:cNvSpPr/>
            <p:nvPr/>
          </p:nvSpPr>
          <p:spPr>
            <a:xfrm>
              <a:off x="2393643" y="4716526"/>
              <a:ext cx="771991"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597">
                <a:defRPr/>
              </a:pPr>
              <a:r>
                <a:rPr lang="en-US" sz="1020" kern="0" dirty="0">
                  <a:solidFill>
                    <a:srgbClr val="44546A">
                      <a:alpha val="99000"/>
                    </a:srgbClr>
                  </a:solidFill>
                </a:rPr>
                <a:t>Ted Bear</a:t>
              </a:r>
            </a:p>
          </p:txBody>
        </p:sp>
        <p:sp>
          <p:nvSpPr>
            <p:cNvPr id="49" name="Rounded Rectangle 4"/>
            <p:cNvSpPr/>
            <p:nvPr/>
          </p:nvSpPr>
          <p:spPr>
            <a:xfrm>
              <a:off x="3688712" y="4715498"/>
              <a:ext cx="771991"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597">
                <a:defRPr/>
              </a:pPr>
              <a:r>
                <a:rPr lang="en-US" sz="1020" kern="0" dirty="0">
                  <a:solidFill>
                    <a:srgbClr val="44546A">
                      <a:alpha val="99000"/>
                    </a:srgbClr>
                  </a:solidFill>
                </a:rPr>
                <a:t>Grace Ma</a:t>
              </a:r>
            </a:p>
          </p:txBody>
        </p:sp>
        <p:cxnSp>
          <p:nvCxnSpPr>
            <p:cNvPr id="50" name="Straight Connector 49"/>
            <p:cNvCxnSpPr/>
            <p:nvPr/>
          </p:nvCxnSpPr>
          <p:spPr>
            <a:xfrm>
              <a:off x="2996902" y="4401651"/>
              <a:ext cx="0" cy="294327"/>
            </a:xfrm>
            <a:prstGeom prst="line">
              <a:avLst/>
            </a:prstGeom>
            <a:noFill/>
            <a:ln w="15875" cap="flat" cmpd="sng" algn="ctr">
              <a:solidFill>
                <a:srgbClr val="44546A">
                  <a:lumMod val="75000"/>
                </a:srgbClr>
              </a:solidFill>
              <a:prstDash val="solid"/>
              <a:miter lim="800000"/>
            </a:ln>
            <a:effectLst/>
          </p:spPr>
        </p:cxnSp>
        <p:cxnSp>
          <p:nvCxnSpPr>
            <p:cNvPr id="51" name="Straight Connector 50"/>
            <p:cNvCxnSpPr/>
            <p:nvPr/>
          </p:nvCxnSpPr>
          <p:spPr>
            <a:xfrm flipH="1">
              <a:off x="4092488" y="4385217"/>
              <a:ext cx="1" cy="325523"/>
            </a:xfrm>
            <a:prstGeom prst="line">
              <a:avLst/>
            </a:prstGeom>
            <a:noFill/>
            <a:ln w="15875" cap="flat" cmpd="sng" algn="ctr">
              <a:solidFill>
                <a:srgbClr val="44546A">
                  <a:lumMod val="75000"/>
                </a:srgbClr>
              </a:solidFill>
              <a:prstDash val="solid"/>
              <a:miter lim="800000"/>
            </a:ln>
            <a:effectLst/>
          </p:spPr>
        </p:cxnSp>
      </p:grpSp>
      <p:grpSp>
        <p:nvGrpSpPr>
          <p:cNvPr id="14" name="Group 13"/>
          <p:cNvGrpSpPr/>
          <p:nvPr/>
        </p:nvGrpSpPr>
        <p:grpSpPr>
          <a:xfrm>
            <a:off x="466032" y="2146462"/>
            <a:ext cx="4469485" cy="3929383"/>
            <a:chOff x="596769" y="2821576"/>
            <a:chExt cx="3880860" cy="3090416"/>
          </a:xfrm>
        </p:grpSpPr>
        <p:sp>
          <p:nvSpPr>
            <p:cNvPr id="23" name="Rounded Rectangle 4"/>
            <p:cNvSpPr/>
            <p:nvPr/>
          </p:nvSpPr>
          <p:spPr>
            <a:xfrm>
              <a:off x="2996902" y="3313944"/>
              <a:ext cx="1073351"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597">
                <a:defRPr/>
              </a:pPr>
              <a:r>
                <a:rPr lang="en-US" sz="1020" kern="0" dirty="0">
                  <a:solidFill>
                    <a:srgbClr val="44546A">
                      <a:alpha val="99000"/>
                    </a:srgbClr>
                  </a:solidFill>
                </a:rPr>
                <a:t>Enterprise</a:t>
              </a:r>
            </a:p>
          </p:txBody>
        </p:sp>
        <p:sp>
          <p:nvSpPr>
            <p:cNvPr id="24" name="Right Brace 23"/>
            <p:cNvSpPr/>
            <p:nvPr/>
          </p:nvSpPr>
          <p:spPr>
            <a:xfrm rot="16200000">
              <a:off x="3324665" y="3356147"/>
              <a:ext cx="422032" cy="1069143"/>
            </a:xfrm>
            <a:prstGeom prst="rightBrace">
              <a:avLst>
                <a:gd name="adj1" fmla="val 0"/>
                <a:gd name="adj2" fmla="val 50000"/>
              </a:avLst>
            </a:prstGeom>
            <a:noFill/>
            <a:ln w="15875" cap="flat" cmpd="sng" algn="ctr">
              <a:solidFill>
                <a:srgbClr val="44546A"/>
              </a:solidFill>
              <a:prstDash val="solid"/>
              <a:miter lim="800000"/>
            </a:ln>
            <a:effectLst/>
          </p:spPr>
          <p:txBody>
            <a:bodyPr rtlCol="0" anchor="ctr"/>
            <a:lstStyle/>
            <a:p>
              <a:pPr algn="ctr" defTabSz="932597">
                <a:defRPr/>
              </a:pPr>
              <a:endParaRPr lang="en-US" sz="1836" kern="0">
                <a:solidFill>
                  <a:srgbClr val="00B0F0"/>
                </a:solidFill>
              </a:endParaRPr>
            </a:p>
          </p:txBody>
        </p:sp>
        <p:sp>
          <p:nvSpPr>
            <p:cNvPr id="25" name="Rounded Rectangle 4"/>
            <p:cNvSpPr/>
            <p:nvPr/>
          </p:nvSpPr>
          <p:spPr>
            <a:xfrm>
              <a:off x="3663632" y="4088558"/>
              <a:ext cx="813997"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597">
                <a:defRPr/>
              </a:pPr>
              <a:r>
                <a:rPr lang="en-US" sz="1020" kern="0" dirty="0">
                  <a:solidFill>
                    <a:srgbClr val="44546A">
                      <a:alpha val="99000"/>
                    </a:srgbClr>
                  </a:solidFill>
                </a:rPr>
                <a:t>Marketing</a:t>
              </a:r>
            </a:p>
          </p:txBody>
        </p:sp>
        <p:sp>
          <p:nvSpPr>
            <p:cNvPr id="26" name="Rounded Rectangle 4"/>
            <p:cNvSpPr/>
            <p:nvPr/>
          </p:nvSpPr>
          <p:spPr>
            <a:xfrm>
              <a:off x="2610907" y="4088558"/>
              <a:ext cx="771991"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597">
                <a:defRPr/>
              </a:pPr>
              <a:r>
                <a:rPr lang="en-US" sz="1020" kern="0" dirty="0">
                  <a:solidFill>
                    <a:srgbClr val="44546A">
                      <a:alpha val="99000"/>
                    </a:srgbClr>
                  </a:solidFill>
                </a:rPr>
                <a:t>Finance</a:t>
              </a:r>
            </a:p>
          </p:txBody>
        </p:sp>
        <p:sp>
          <p:nvSpPr>
            <p:cNvPr id="27" name="TextBox 26"/>
            <p:cNvSpPr txBox="1"/>
            <p:nvPr/>
          </p:nvSpPr>
          <p:spPr>
            <a:xfrm>
              <a:off x="601883" y="3244133"/>
              <a:ext cx="601296" cy="148163"/>
            </a:xfrm>
            <a:prstGeom prst="rect">
              <a:avLst/>
            </a:prstGeom>
            <a:noFill/>
          </p:spPr>
          <p:txBody>
            <a:bodyPr wrap="none" lIns="0" tIns="0" rIns="0" bIns="0" rtlCol="0">
              <a:spAutoFit/>
            </a:bodyPr>
            <a:lstStyle/>
            <a:p>
              <a:pPr defTabSz="932597">
                <a:defRPr/>
              </a:pPr>
              <a:r>
                <a:rPr lang="en-US" sz="1224" kern="0" dirty="0">
                  <a:solidFill>
                    <a:schemeClr val="bg1">
                      <a:alpha val="99000"/>
                    </a:schemeClr>
                  </a:solidFill>
                </a:rPr>
                <a:t>Enterprise</a:t>
              </a:r>
            </a:p>
          </p:txBody>
        </p:sp>
        <p:sp>
          <p:nvSpPr>
            <p:cNvPr id="28" name="Right Brace 27"/>
            <p:cNvSpPr/>
            <p:nvPr/>
          </p:nvSpPr>
          <p:spPr>
            <a:xfrm rot="16200000">
              <a:off x="2538309" y="4825054"/>
              <a:ext cx="852759" cy="836424"/>
            </a:xfrm>
            <a:prstGeom prst="rightBrace">
              <a:avLst>
                <a:gd name="adj1" fmla="val 0"/>
                <a:gd name="adj2" fmla="val 50000"/>
              </a:avLst>
            </a:prstGeom>
            <a:noFill/>
            <a:ln w="15875" cap="flat" cmpd="sng" algn="ctr">
              <a:solidFill>
                <a:srgbClr val="44546A"/>
              </a:solidFill>
              <a:prstDash val="solid"/>
              <a:miter lim="800000"/>
            </a:ln>
            <a:effectLst/>
          </p:spPr>
          <p:txBody>
            <a:bodyPr rtlCol="0" anchor="ctr"/>
            <a:lstStyle/>
            <a:p>
              <a:pPr algn="ctr" defTabSz="932597">
                <a:defRPr/>
              </a:pPr>
              <a:endParaRPr lang="en-US" sz="1836" kern="0">
                <a:solidFill>
                  <a:srgbClr val="00B0F0"/>
                </a:solidFill>
              </a:endParaRPr>
            </a:p>
          </p:txBody>
        </p:sp>
        <p:sp>
          <p:nvSpPr>
            <p:cNvPr id="29" name="Rounded Rectangle 4"/>
            <p:cNvSpPr/>
            <p:nvPr/>
          </p:nvSpPr>
          <p:spPr>
            <a:xfrm>
              <a:off x="1911692" y="5614225"/>
              <a:ext cx="800689" cy="297767"/>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0" tIns="46628" rIns="0" bIns="46628" numCol="1" spcCol="0" rtlCol="0" fromWordArt="0" anchor="ctr" anchorCtr="0" forceAA="0" compatLnSpc="1">
              <a:prstTxWarp prst="textNoShape">
                <a:avLst/>
              </a:prstTxWarp>
              <a:noAutofit/>
            </a:bodyPr>
            <a:lstStyle/>
            <a:p>
              <a:pPr algn="ctr" defTabSz="932597">
                <a:defRPr/>
              </a:pPr>
              <a:r>
                <a:rPr lang="en-US" sz="1020" kern="0" dirty="0">
                  <a:solidFill>
                    <a:srgbClr val="44546A">
                      <a:alpha val="99000"/>
                    </a:srgbClr>
                  </a:solidFill>
                </a:rPr>
                <a:t>Project 1 Dev</a:t>
              </a:r>
            </a:p>
          </p:txBody>
        </p:sp>
        <p:sp>
          <p:nvSpPr>
            <p:cNvPr id="30" name="Rounded Rectangle 4"/>
            <p:cNvSpPr/>
            <p:nvPr/>
          </p:nvSpPr>
          <p:spPr>
            <a:xfrm>
              <a:off x="2755757" y="5608686"/>
              <a:ext cx="800689" cy="297767"/>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0" tIns="46628" rIns="0" bIns="46628" numCol="1" spcCol="0" rtlCol="0" fromWordArt="0" anchor="ctr" anchorCtr="0" forceAA="0" compatLnSpc="1">
              <a:prstTxWarp prst="textNoShape">
                <a:avLst/>
              </a:prstTxWarp>
              <a:noAutofit/>
            </a:bodyPr>
            <a:lstStyle/>
            <a:p>
              <a:pPr algn="ctr" defTabSz="932597">
                <a:defRPr/>
              </a:pPr>
              <a:r>
                <a:rPr lang="en-US" sz="1020" kern="0" dirty="0">
                  <a:solidFill>
                    <a:srgbClr val="44546A">
                      <a:alpha val="99000"/>
                    </a:srgbClr>
                  </a:solidFill>
                </a:rPr>
                <a:t>Project 1 Test</a:t>
              </a:r>
            </a:p>
          </p:txBody>
        </p:sp>
        <p:sp>
          <p:nvSpPr>
            <p:cNvPr id="31" name="Rounded Rectangle 4"/>
            <p:cNvSpPr/>
            <p:nvPr/>
          </p:nvSpPr>
          <p:spPr>
            <a:xfrm>
              <a:off x="3632687" y="5596534"/>
              <a:ext cx="800689" cy="297767"/>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0" tIns="46628" rIns="0" bIns="46628" numCol="1" spcCol="0" rtlCol="0" fromWordArt="0" anchor="ctr" anchorCtr="0" forceAA="0" compatLnSpc="1">
              <a:prstTxWarp prst="textNoShape">
                <a:avLst/>
              </a:prstTxWarp>
              <a:noAutofit/>
            </a:bodyPr>
            <a:lstStyle/>
            <a:p>
              <a:pPr algn="ctr" defTabSz="932597">
                <a:defRPr/>
              </a:pPr>
              <a:r>
                <a:rPr lang="en-US" sz="1020" kern="0" dirty="0">
                  <a:solidFill>
                    <a:srgbClr val="44546A">
                      <a:alpha val="99000"/>
                    </a:srgbClr>
                  </a:solidFill>
                </a:rPr>
                <a:t>Production Websites</a:t>
              </a:r>
            </a:p>
          </p:txBody>
        </p:sp>
        <p:cxnSp>
          <p:nvCxnSpPr>
            <p:cNvPr id="32" name="Straight Connector 31"/>
            <p:cNvCxnSpPr/>
            <p:nvPr/>
          </p:nvCxnSpPr>
          <p:spPr>
            <a:xfrm flipH="1">
              <a:off x="4091633" y="4773370"/>
              <a:ext cx="1" cy="825401"/>
            </a:xfrm>
            <a:prstGeom prst="line">
              <a:avLst/>
            </a:prstGeom>
            <a:noFill/>
            <a:ln w="15875" cap="flat" cmpd="sng" algn="ctr">
              <a:solidFill>
                <a:srgbClr val="44546A"/>
              </a:solidFill>
              <a:prstDash val="solid"/>
              <a:miter lim="800000"/>
            </a:ln>
            <a:effectLst/>
          </p:spPr>
        </p:cxnSp>
        <p:sp>
          <p:nvSpPr>
            <p:cNvPr id="33" name="TextBox 32"/>
            <p:cNvSpPr txBox="1"/>
            <p:nvPr/>
          </p:nvSpPr>
          <p:spPr>
            <a:xfrm>
              <a:off x="2664921" y="2821576"/>
              <a:ext cx="1036959" cy="246904"/>
            </a:xfrm>
            <a:prstGeom prst="rect">
              <a:avLst/>
            </a:prstGeom>
            <a:noFill/>
          </p:spPr>
          <p:txBody>
            <a:bodyPr wrap="none" lIns="0" tIns="0" rIns="0" bIns="0" rtlCol="0">
              <a:spAutoFit/>
            </a:bodyPr>
            <a:lstStyle/>
            <a:p>
              <a:pPr algn="ctr" defTabSz="932597">
                <a:defRPr/>
              </a:pPr>
              <a:r>
                <a:rPr lang="en-US" sz="2040" kern="0" dirty="0">
                  <a:solidFill>
                    <a:srgbClr val="FFFFFF">
                      <a:alpha val="99000"/>
                    </a:srgbClr>
                  </a:solidFill>
                </a:rPr>
                <a:t>Functional</a:t>
              </a:r>
            </a:p>
          </p:txBody>
        </p:sp>
        <p:sp>
          <p:nvSpPr>
            <p:cNvPr id="34" name="Rounded Rectangle 4"/>
            <p:cNvSpPr/>
            <p:nvPr/>
          </p:nvSpPr>
          <p:spPr>
            <a:xfrm>
              <a:off x="2610907" y="4737074"/>
              <a:ext cx="771991"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597">
                <a:defRPr/>
              </a:pPr>
              <a:r>
                <a:rPr lang="en-US" sz="1020" kern="0" dirty="0">
                  <a:solidFill>
                    <a:srgbClr val="44546A">
                      <a:alpha val="99000"/>
                    </a:srgbClr>
                  </a:solidFill>
                </a:rPr>
                <a:t>Joe Smith</a:t>
              </a:r>
            </a:p>
          </p:txBody>
        </p:sp>
        <p:sp>
          <p:nvSpPr>
            <p:cNvPr id="35" name="Rounded Rectangle 4"/>
            <p:cNvSpPr/>
            <p:nvPr/>
          </p:nvSpPr>
          <p:spPr>
            <a:xfrm>
              <a:off x="3688712" y="4746320"/>
              <a:ext cx="771991"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597">
                <a:defRPr/>
              </a:pPr>
              <a:r>
                <a:rPr lang="en-US" sz="1020" kern="0" dirty="0">
                  <a:solidFill>
                    <a:srgbClr val="44546A">
                      <a:alpha val="99000"/>
                    </a:srgbClr>
                  </a:solidFill>
                </a:rPr>
                <a:t>Jane Doe</a:t>
              </a:r>
            </a:p>
          </p:txBody>
        </p:sp>
        <p:cxnSp>
          <p:nvCxnSpPr>
            <p:cNvPr id="36" name="Straight Connector 35"/>
            <p:cNvCxnSpPr>
              <a:endCxn id="34" idx="0"/>
            </p:cNvCxnSpPr>
            <p:nvPr/>
          </p:nvCxnSpPr>
          <p:spPr>
            <a:xfrm>
              <a:off x="2996902" y="4383980"/>
              <a:ext cx="1" cy="353094"/>
            </a:xfrm>
            <a:prstGeom prst="line">
              <a:avLst/>
            </a:prstGeom>
            <a:noFill/>
            <a:ln w="15875" cap="flat" cmpd="sng" algn="ctr">
              <a:solidFill>
                <a:srgbClr val="44546A">
                  <a:lumMod val="75000"/>
                </a:srgbClr>
              </a:solidFill>
              <a:prstDash val="solid"/>
              <a:miter lim="800000"/>
            </a:ln>
            <a:effectLst/>
          </p:spPr>
        </p:cxnSp>
        <p:cxnSp>
          <p:nvCxnSpPr>
            <p:cNvPr id="37" name="Straight Connector 36"/>
            <p:cNvCxnSpPr/>
            <p:nvPr/>
          </p:nvCxnSpPr>
          <p:spPr>
            <a:xfrm flipH="1">
              <a:off x="4091633" y="4364577"/>
              <a:ext cx="1" cy="372497"/>
            </a:xfrm>
            <a:prstGeom prst="line">
              <a:avLst/>
            </a:prstGeom>
            <a:noFill/>
            <a:ln w="15875" cap="flat" cmpd="sng" algn="ctr">
              <a:solidFill>
                <a:srgbClr val="44546A">
                  <a:lumMod val="75000"/>
                </a:srgbClr>
              </a:solidFill>
              <a:prstDash val="solid"/>
              <a:miter lim="800000"/>
            </a:ln>
            <a:effectLst/>
          </p:spPr>
        </p:cxnSp>
        <p:sp>
          <p:nvSpPr>
            <p:cNvPr id="38" name="TextBox 37"/>
            <p:cNvSpPr txBox="1"/>
            <p:nvPr/>
          </p:nvSpPr>
          <p:spPr>
            <a:xfrm>
              <a:off x="596769" y="5336448"/>
              <a:ext cx="805904" cy="148163"/>
            </a:xfrm>
            <a:prstGeom prst="rect">
              <a:avLst/>
            </a:prstGeom>
            <a:noFill/>
          </p:spPr>
          <p:txBody>
            <a:bodyPr wrap="none" lIns="0" tIns="0" rIns="0" bIns="0" rtlCol="0">
              <a:spAutoFit/>
            </a:bodyPr>
            <a:lstStyle/>
            <a:p>
              <a:pPr defTabSz="932597">
                <a:defRPr/>
              </a:pPr>
              <a:r>
                <a:rPr lang="en-US" sz="1224" kern="0" dirty="0">
                  <a:solidFill>
                    <a:schemeClr val="bg1">
                      <a:alpha val="99000"/>
                    </a:schemeClr>
                  </a:solidFill>
                </a:rPr>
                <a:t>Subscriptions</a:t>
              </a:r>
            </a:p>
          </p:txBody>
        </p:sp>
      </p:grpSp>
      <p:sp>
        <p:nvSpPr>
          <p:cNvPr id="15" name="Rectangle 14"/>
          <p:cNvSpPr/>
          <p:nvPr/>
        </p:nvSpPr>
        <p:spPr bwMode="auto">
          <a:xfrm rot="5400000">
            <a:off x="6421787" y="-3012705"/>
            <a:ext cx="764874" cy="10515656"/>
          </a:xfrm>
          <a:prstGeom prst="rect">
            <a:avLst/>
          </a:prstGeom>
          <a:solidFill>
            <a:srgbClr val="0078D7"/>
          </a:solidFill>
          <a:ln>
            <a:noFill/>
            <a:headEnd type="none" w="med" len="med"/>
            <a:tailEnd type="none" w="med" len="med"/>
          </a:ln>
          <a:effectLst>
            <a:outerShdw blurRad="114300" dist="38100" dir="5400000" algn="t" rotWithShape="0">
              <a:prstClr val="black">
                <a:alpha val="15000"/>
              </a:prstClr>
            </a:outerShdw>
          </a:effectLst>
          <a:scene3d>
            <a:camera prst="orthographicFront"/>
            <a:lightRig rig="threePt" dir="tl"/>
          </a:scene3d>
          <a:sp3d prstMaterial="matte"/>
        </p:spPr>
        <p:txBody>
          <a:bodyPr vert="horz" wrap="square" lIns="93256" tIns="46628" rIns="93256" bIns="46628" numCol="1" rtlCol="0" anchor="ctr" anchorCtr="0" compatLnSpc="1">
            <a:prstTxWarp prst="textNoShape">
              <a:avLst/>
            </a:prstTxWarp>
          </a:bodyPr>
          <a:lstStyle/>
          <a:p>
            <a:pPr algn="ctr" defTabSz="932290">
              <a:defRPr/>
            </a:pPr>
            <a:endParaRPr lang="en-US" sz="2448" b="1" kern="0" dirty="0">
              <a:gradFill>
                <a:gsLst>
                  <a:gs pos="0">
                    <a:srgbClr val="292929"/>
                  </a:gs>
                  <a:gs pos="88000">
                    <a:srgbClr val="292929"/>
                  </a:gs>
                </a:gsLst>
                <a:lin ang="5400000" scaled="0"/>
              </a:gradFill>
              <a:latin typeface="+mj-lt"/>
            </a:endParaRPr>
          </a:p>
        </p:txBody>
      </p:sp>
      <p:sp>
        <p:nvSpPr>
          <p:cNvPr id="16" name="TextBox 15"/>
          <p:cNvSpPr txBox="1"/>
          <p:nvPr/>
        </p:nvSpPr>
        <p:spPr>
          <a:xfrm>
            <a:off x="5900169" y="2046686"/>
            <a:ext cx="1822614" cy="313932"/>
          </a:xfrm>
          <a:prstGeom prst="rect">
            <a:avLst/>
          </a:prstGeom>
          <a:noFill/>
        </p:spPr>
        <p:txBody>
          <a:bodyPr wrap="none" lIns="0" tIns="0" rIns="0" bIns="0" rtlCol="0">
            <a:spAutoFit/>
          </a:bodyPr>
          <a:lstStyle/>
          <a:p>
            <a:pPr algn="ctr" defTabSz="932597">
              <a:defRPr/>
            </a:pPr>
            <a:r>
              <a:rPr lang="en-US" sz="2040" b="1" kern="0" dirty="0">
                <a:solidFill>
                  <a:srgbClr val="FFFFFF">
                    <a:alpha val="99000"/>
                  </a:srgbClr>
                </a:solidFill>
                <a:latin typeface="+mj-lt"/>
              </a:rPr>
              <a:t>Business Division</a:t>
            </a:r>
          </a:p>
        </p:txBody>
      </p:sp>
      <p:sp>
        <p:nvSpPr>
          <p:cNvPr id="17" name="TextBox 16"/>
          <p:cNvSpPr txBox="1"/>
          <p:nvPr/>
        </p:nvSpPr>
        <p:spPr>
          <a:xfrm>
            <a:off x="9465569" y="2087332"/>
            <a:ext cx="1269578" cy="313932"/>
          </a:xfrm>
          <a:prstGeom prst="rect">
            <a:avLst/>
          </a:prstGeom>
          <a:noFill/>
        </p:spPr>
        <p:txBody>
          <a:bodyPr wrap="none" lIns="0" tIns="0" rIns="0" bIns="0" rtlCol="0">
            <a:spAutoFit/>
          </a:bodyPr>
          <a:lstStyle/>
          <a:p>
            <a:pPr algn="ctr" defTabSz="932597">
              <a:defRPr/>
            </a:pPr>
            <a:r>
              <a:rPr lang="en-US" sz="2040" b="1" kern="0" dirty="0">
                <a:solidFill>
                  <a:srgbClr val="FFFFFF">
                    <a:alpha val="99000"/>
                  </a:srgbClr>
                </a:solidFill>
                <a:latin typeface="+mj-lt"/>
              </a:rPr>
              <a:t>Geographic</a:t>
            </a:r>
          </a:p>
        </p:txBody>
      </p:sp>
      <p:sp>
        <p:nvSpPr>
          <p:cNvPr id="18" name="TextBox 17"/>
          <p:cNvSpPr txBox="1"/>
          <p:nvPr/>
        </p:nvSpPr>
        <p:spPr>
          <a:xfrm>
            <a:off x="2869529" y="2046684"/>
            <a:ext cx="1115690" cy="313932"/>
          </a:xfrm>
          <a:prstGeom prst="rect">
            <a:avLst/>
          </a:prstGeom>
          <a:noFill/>
        </p:spPr>
        <p:txBody>
          <a:bodyPr wrap="none" lIns="0" tIns="0" rIns="0" bIns="0" rtlCol="0">
            <a:spAutoFit/>
          </a:bodyPr>
          <a:lstStyle/>
          <a:p>
            <a:pPr algn="ctr" defTabSz="932597">
              <a:defRPr/>
            </a:pPr>
            <a:r>
              <a:rPr lang="en-US" sz="2040" b="1" kern="0" dirty="0">
                <a:solidFill>
                  <a:srgbClr val="FFFFFF">
                    <a:alpha val="99000"/>
                  </a:srgbClr>
                </a:solidFill>
                <a:latin typeface="+mj-lt"/>
              </a:rPr>
              <a:t>Functional</a:t>
            </a:r>
          </a:p>
        </p:txBody>
      </p:sp>
      <p:sp>
        <p:nvSpPr>
          <p:cNvPr id="19" name="TextBox 18"/>
          <p:cNvSpPr txBox="1"/>
          <p:nvPr/>
        </p:nvSpPr>
        <p:spPr>
          <a:xfrm>
            <a:off x="439634" y="4417264"/>
            <a:ext cx="633187" cy="188385"/>
          </a:xfrm>
          <a:prstGeom prst="rect">
            <a:avLst/>
          </a:prstGeom>
          <a:noFill/>
        </p:spPr>
        <p:txBody>
          <a:bodyPr wrap="none" lIns="0" tIns="0" rIns="0" bIns="0" rtlCol="0">
            <a:spAutoFit/>
          </a:bodyPr>
          <a:lstStyle/>
          <a:p>
            <a:pPr defTabSz="932597">
              <a:defRPr/>
            </a:pPr>
            <a:r>
              <a:rPr lang="en-US" sz="1224" kern="0" dirty="0">
                <a:solidFill>
                  <a:schemeClr val="bg1">
                    <a:alpha val="99000"/>
                  </a:schemeClr>
                </a:solidFill>
              </a:rPr>
              <a:t>Accounts</a:t>
            </a:r>
          </a:p>
        </p:txBody>
      </p:sp>
      <p:sp>
        <p:nvSpPr>
          <p:cNvPr id="20" name="TextBox 19"/>
          <p:cNvSpPr txBox="1"/>
          <p:nvPr/>
        </p:nvSpPr>
        <p:spPr>
          <a:xfrm>
            <a:off x="441731" y="3545969"/>
            <a:ext cx="897682" cy="376769"/>
          </a:xfrm>
          <a:prstGeom prst="rect">
            <a:avLst/>
          </a:prstGeom>
          <a:noFill/>
        </p:spPr>
        <p:txBody>
          <a:bodyPr wrap="none" lIns="0" tIns="0" rIns="0" bIns="0" rtlCol="0">
            <a:spAutoFit/>
          </a:bodyPr>
          <a:lstStyle/>
          <a:p>
            <a:pPr defTabSz="932597">
              <a:defRPr/>
            </a:pPr>
            <a:r>
              <a:rPr lang="en-US" sz="1224" kern="0" dirty="0">
                <a:solidFill>
                  <a:schemeClr val="bg1">
                    <a:alpha val="99000"/>
                  </a:schemeClr>
                </a:solidFill>
              </a:rPr>
              <a:t>Departments</a:t>
            </a:r>
          </a:p>
          <a:p>
            <a:pPr defTabSz="932597">
              <a:defRPr/>
            </a:pPr>
            <a:r>
              <a:rPr lang="en-US" sz="1224" kern="0" dirty="0">
                <a:solidFill>
                  <a:schemeClr val="bg1">
                    <a:alpha val="99000"/>
                  </a:schemeClr>
                </a:solidFill>
              </a:rPr>
              <a:t>[optional]</a:t>
            </a:r>
          </a:p>
        </p:txBody>
      </p:sp>
      <p:cxnSp>
        <p:nvCxnSpPr>
          <p:cNvPr id="21" name="Straight Connector 20"/>
          <p:cNvCxnSpPr/>
          <p:nvPr/>
        </p:nvCxnSpPr>
        <p:spPr>
          <a:xfrm flipH="1">
            <a:off x="5186480" y="1858839"/>
            <a:ext cx="11832" cy="4341267"/>
          </a:xfrm>
          <a:prstGeom prst="line">
            <a:avLst/>
          </a:prstGeom>
          <a:noFill/>
          <a:ln w="19050" cap="flat" cmpd="sng" algn="ctr">
            <a:solidFill>
              <a:sysClr val="windowText" lastClr="000000">
                <a:lumMod val="75000"/>
              </a:sysClr>
            </a:solidFill>
            <a:prstDash val="solid"/>
            <a:miter lim="800000"/>
          </a:ln>
          <a:effectLst/>
        </p:spPr>
      </p:cxnSp>
      <p:cxnSp>
        <p:nvCxnSpPr>
          <p:cNvPr id="22" name="Straight Connector 21"/>
          <p:cNvCxnSpPr/>
          <p:nvPr/>
        </p:nvCxnSpPr>
        <p:spPr>
          <a:xfrm flipH="1">
            <a:off x="8424988" y="1841892"/>
            <a:ext cx="14316" cy="4341267"/>
          </a:xfrm>
          <a:prstGeom prst="line">
            <a:avLst/>
          </a:prstGeom>
          <a:noFill/>
          <a:ln w="19050" cap="flat" cmpd="sng" algn="ctr">
            <a:solidFill>
              <a:sysClr val="windowText" lastClr="000000">
                <a:lumMod val="75000"/>
              </a:sysClr>
            </a:solidFill>
            <a:prstDash val="solid"/>
            <a:miter lim="800000"/>
          </a:ln>
          <a:effectLst/>
        </p:spPr>
      </p:cxnSp>
    </p:spTree>
    <p:extLst>
      <p:ext uri="{BB962C8B-B14F-4D97-AF65-F5344CB8AC3E}">
        <p14:creationId xmlns:p14="http://schemas.microsoft.com/office/powerpoint/2010/main" val="26854058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Management portals</a:t>
            </a:r>
          </a:p>
        </p:txBody>
      </p:sp>
      <p:graphicFrame>
        <p:nvGraphicFramePr>
          <p:cNvPr id="9" name="Table 8"/>
          <p:cNvGraphicFramePr>
            <a:graphicFrameLocks noGrp="1"/>
          </p:cNvGraphicFramePr>
          <p:nvPr>
            <p:extLst>
              <p:ext uri="{D42A27DB-BD31-4B8C-83A1-F6EECF244321}">
                <p14:modId xmlns:p14="http://schemas.microsoft.com/office/powerpoint/2010/main" val="2657119087"/>
              </p:ext>
            </p:extLst>
          </p:nvPr>
        </p:nvGraphicFramePr>
        <p:xfrm>
          <a:off x="531605" y="1407722"/>
          <a:ext cx="11355596" cy="4579767"/>
        </p:xfrm>
        <a:graphic>
          <a:graphicData uri="http://schemas.openxmlformats.org/drawingml/2006/table">
            <a:tbl>
              <a:tblPr firstRow="1" bandRow="1">
                <a:tableStyleId>{5C22544A-7EE6-4342-B048-85BDC9FD1C3A}</a:tableStyleId>
              </a:tblPr>
              <a:tblGrid>
                <a:gridCol w="2520641">
                  <a:extLst>
                    <a:ext uri="{9D8B030D-6E8A-4147-A177-3AD203B41FA5}">
                      <a16:colId xmlns:a16="http://schemas.microsoft.com/office/drawing/2014/main" val="2095027660"/>
                    </a:ext>
                  </a:extLst>
                </a:gridCol>
                <a:gridCol w="3233900">
                  <a:extLst>
                    <a:ext uri="{9D8B030D-6E8A-4147-A177-3AD203B41FA5}">
                      <a16:colId xmlns:a16="http://schemas.microsoft.com/office/drawing/2014/main" val="3221349907"/>
                    </a:ext>
                  </a:extLst>
                </a:gridCol>
                <a:gridCol w="5601055">
                  <a:extLst>
                    <a:ext uri="{9D8B030D-6E8A-4147-A177-3AD203B41FA5}">
                      <a16:colId xmlns:a16="http://schemas.microsoft.com/office/drawing/2014/main" val="3852577629"/>
                    </a:ext>
                  </a:extLst>
                </a:gridCol>
              </a:tblGrid>
              <a:tr h="270638">
                <a:tc>
                  <a:txBody>
                    <a:bodyPr/>
                    <a:lstStyle/>
                    <a:p>
                      <a:pPr marL="0" marR="0">
                        <a:lnSpc>
                          <a:spcPct val="115000"/>
                        </a:lnSpc>
                        <a:spcBef>
                          <a:spcPts val="600"/>
                        </a:spcBef>
                        <a:spcAft>
                          <a:spcPts val="600"/>
                        </a:spcAft>
                      </a:pPr>
                      <a:r>
                        <a:rPr lang="en-US" sz="1800" b="0" i="0" dirty="0">
                          <a:effectLst/>
                          <a:latin typeface="Segoe UI Semibold" panose="020B0702040204020203" pitchFamily="34" charset="0"/>
                          <a:cs typeface="Segoe UI Semibold" panose="020B0702040204020203" pitchFamily="34" charset="0"/>
                        </a:rPr>
                        <a:t>Portal</a:t>
                      </a:r>
                      <a:endParaRPr lang="en-US" sz="1800" b="0" i="0" dirty="0">
                        <a:effectLst/>
                        <a:latin typeface="Segoe UI Semibold" panose="020B0702040204020203" pitchFamily="34" charset="0"/>
                        <a:ea typeface="Times New Roman" panose="02020603050405020304" pitchFamily="18" charset="0"/>
                        <a:cs typeface="Segoe UI Semibold" panose="020B0702040204020203" pitchFamily="34" charset="0"/>
                      </a:endParaRPr>
                    </a:p>
                  </a:txBody>
                  <a:tcPr marL="33809" marR="33809" marT="0" marB="0"/>
                </a:tc>
                <a:tc>
                  <a:txBody>
                    <a:bodyPr/>
                    <a:lstStyle/>
                    <a:p>
                      <a:pPr marL="0" marR="0">
                        <a:lnSpc>
                          <a:spcPct val="115000"/>
                        </a:lnSpc>
                        <a:spcBef>
                          <a:spcPts val="600"/>
                        </a:spcBef>
                        <a:spcAft>
                          <a:spcPts val="600"/>
                        </a:spcAft>
                      </a:pPr>
                      <a:r>
                        <a:rPr lang="en-US" sz="1800" b="0" i="0" dirty="0">
                          <a:effectLst/>
                          <a:latin typeface="Segoe UI Semibold" panose="020B0702040204020203" pitchFamily="34" charset="0"/>
                          <a:cs typeface="Segoe UI Semibold" panose="020B0702040204020203" pitchFamily="34" charset="0"/>
                        </a:rPr>
                        <a:t>Location</a:t>
                      </a:r>
                      <a:endParaRPr lang="en-US" sz="1800" b="0" i="0" dirty="0">
                        <a:effectLst/>
                        <a:latin typeface="Segoe UI Semibold" panose="020B0702040204020203" pitchFamily="34" charset="0"/>
                        <a:ea typeface="Times New Roman" panose="02020603050405020304" pitchFamily="18" charset="0"/>
                        <a:cs typeface="Segoe UI Semibold" panose="020B0702040204020203" pitchFamily="34" charset="0"/>
                      </a:endParaRPr>
                    </a:p>
                  </a:txBody>
                  <a:tcPr marL="33809" marR="33809" marT="0" marB="0"/>
                </a:tc>
                <a:tc>
                  <a:txBody>
                    <a:bodyPr/>
                    <a:lstStyle/>
                    <a:p>
                      <a:pPr marL="0" marR="0">
                        <a:lnSpc>
                          <a:spcPct val="115000"/>
                        </a:lnSpc>
                        <a:spcBef>
                          <a:spcPts val="600"/>
                        </a:spcBef>
                        <a:spcAft>
                          <a:spcPts val="600"/>
                        </a:spcAft>
                      </a:pPr>
                      <a:r>
                        <a:rPr lang="en-US" sz="1800" b="0" i="0" dirty="0">
                          <a:effectLst/>
                          <a:latin typeface="Segoe UI Semibold" panose="020B0702040204020203" pitchFamily="34" charset="0"/>
                          <a:cs typeface="Segoe UI Semibold" panose="020B0702040204020203" pitchFamily="34" charset="0"/>
                        </a:rPr>
                        <a:t>Purpose</a:t>
                      </a:r>
                      <a:endParaRPr lang="en-US" sz="1800" b="0" i="0" dirty="0">
                        <a:effectLst/>
                        <a:latin typeface="Segoe UI Semibold" panose="020B0702040204020203" pitchFamily="34" charset="0"/>
                        <a:ea typeface="Times New Roman" panose="02020603050405020304" pitchFamily="18" charset="0"/>
                        <a:cs typeface="Segoe UI Semibold" panose="020B0702040204020203" pitchFamily="34" charset="0"/>
                      </a:endParaRPr>
                    </a:p>
                  </a:txBody>
                  <a:tcPr marL="33809" marR="33809" marT="0" marB="0"/>
                </a:tc>
                <a:extLst>
                  <a:ext uri="{0D108BD9-81ED-4DB2-BD59-A6C34878D82A}">
                    <a16:rowId xmlns:a16="http://schemas.microsoft.com/office/drawing/2014/main" val="1323101700"/>
                  </a:ext>
                </a:extLst>
              </a:tr>
              <a:tr h="1924536">
                <a:tc>
                  <a:txBody>
                    <a:bodyPr/>
                    <a:lstStyle/>
                    <a:p>
                      <a:pPr marL="0" marR="0">
                        <a:lnSpc>
                          <a:spcPct val="115000"/>
                        </a:lnSpc>
                        <a:spcBef>
                          <a:spcPts val="600"/>
                        </a:spcBef>
                        <a:spcAft>
                          <a:spcPts val="600"/>
                        </a:spcAft>
                      </a:pPr>
                      <a:r>
                        <a:rPr lang="en-US" sz="2000" b="0" i="0" dirty="0">
                          <a:effectLst/>
                          <a:latin typeface="Segoe UI Semibold" panose="020B0702040204020203" pitchFamily="34" charset="0"/>
                          <a:cs typeface="Segoe UI Semibold" panose="020B0702040204020203" pitchFamily="34" charset="0"/>
                        </a:rPr>
                        <a:t>Enterprise portal</a:t>
                      </a:r>
                      <a:endParaRPr lang="en-US" sz="2000" b="0" i="0" dirty="0">
                        <a:effectLst/>
                        <a:latin typeface="Segoe UI Semibold" panose="020B0702040204020203" pitchFamily="34" charset="0"/>
                        <a:ea typeface="Times New Roman" panose="02020603050405020304" pitchFamily="18" charset="0"/>
                        <a:cs typeface="Segoe UI Semibold" panose="020B0702040204020203" pitchFamily="34" charset="0"/>
                      </a:endParaRPr>
                    </a:p>
                  </a:txBody>
                  <a:tcPr marL="33809" marR="33809" marT="0" marB="0"/>
                </a:tc>
                <a:tc>
                  <a:txBody>
                    <a:bodyPr/>
                    <a:lstStyle/>
                    <a:p>
                      <a:pPr marL="0" marR="0">
                        <a:lnSpc>
                          <a:spcPct val="115000"/>
                        </a:lnSpc>
                        <a:spcBef>
                          <a:spcPts val="600"/>
                        </a:spcBef>
                        <a:spcAft>
                          <a:spcPts val="600"/>
                        </a:spcAft>
                      </a:pPr>
                      <a:r>
                        <a:rPr lang="en-US" sz="1600" u="sng" dirty="0">
                          <a:effectLst/>
                          <a:hlinkClick r:id="rId3"/>
                        </a:rPr>
                        <a:t>https://ea.azure.com/</a:t>
                      </a:r>
                      <a:endParaRPr lang="en-US" sz="16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33809" marR="33809" marT="0" marB="0"/>
                </a:tc>
                <a:tc>
                  <a:txBody>
                    <a:bodyPr/>
                    <a:lstStyle/>
                    <a:p>
                      <a:pPr marL="342900" marR="0" lvl="0" indent="-342900">
                        <a:lnSpc>
                          <a:spcPct val="115000"/>
                        </a:lnSpc>
                        <a:spcBef>
                          <a:spcPts val="600"/>
                        </a:spcBef>
                        <a:spcAft>
                          <a:spcPts val="0"/>
                        </a:spcAft>
                        <a:buFont typeface="Symbol" panose="05050102010706020507" pitchFamily="18" charset="2"/>
                        <a:buChar char=""/>
                        <a:tabLst>
                          <a:tab pos="457200" algn="l"/>
                          <a:tab pos="457200" algn="l"/>
                        </a:tabLst>
                      </a:pPr>
                      <a:r>
                        <a:rPr lang="en-US" sz="1600" dirty="0">
                          <a:effectLst/>
                        </a:rPr>
                        <a:t>Manage access</a:t>
                      </a:r>
                    </a:p>
                    <a:p>
                      <a:pPr marL="342900" marR="0" lvl="0" indent="-342900">
                        <a:lnSpc>
                          <a:spcPct val="115000"/>
                        </a:lnSpc>
                        <a:spcBef>
                          <a:spcPts val="0"/>
                        </a:spcBef>
                        <a:spcAft>
                          <a:spcPts val="0"/>
                        </a:spcAft>
                        <a:buFont typeface="Symbol" panose="05050102010706020507" pitchFamily="18" charset="2"/>
                        <a:buChar char=""/>
                        <a:tabLst>
                          <a:tab pos="457200" algn="l"/>
                          <a:tab pos="457200" algn="l"/>
                        </a:tabLst>
                      </a:pPr>
                      <a:r>
                        <a:rPr lang="en-US" sz="1600" dirty="0">
                          <a:effectLst/>
                        </a:rPr>
                        <a:t>Manage accounts</a:t>
                      </a:r>
                    </a:p>
                    <a:p>
                      <a:pPr marL="342900" marR="0" lvl="0" indent="-342900">
                        <a:lnSpc>
                          <a:spcPct val="115000"/>
                        </a:lnSpc>
                        <a:spcBef>
                          <a:spcPts val="0"/>
                        </a:spcBef>
                        <a:spcAft>
                          <a:spcPts val="0"/>
                        </a:spcAft>
                        <a:buFont typeface="Symbol" panose="05050102010706020507" pitchFamily="18" charset="2"/>
                        <a:buChar char=""/>
                        <a:tabLst>
                          <a:tab pos="457200" algn="l"/>
                          <a:tab pos="457200" algn="l"/>
                        </a:tabLst>
                      </a:pPr>
                      <a:r>
                        <a:rPr lang="en-US" sz="1600" dirty="0">
                          <a:effectLst/>
                        </a:rPr>
                        <a:t>Manage subscriptions</a:t>
                      </a:r>
                    </a:p>
                    <a:p>
                      <a:pPr marL="342900" marR="0" lvl="0" indent="-342900">
                        <a:lnSpc>
                          <a:spcPct val="115000"/>
                        </a:lnSpc>
                        <a:spcBef>
                          <a:spcPts val="0"/>
                        </a:spcBef>
                        <a:spcAft>
                          <a:spcPts val="0"/>
                        </a:spcAft>
                        <a:buFont typeface="Symbol" panose="05050102010706020507" pitchFamily="18" charset="2"/>
                        <a:buChar char=""/>
                        <a:tabLst>
                          <a:tab pos="457200" algn="l"/>
                          <a:tab pos="457200" algn="l"/>
                        </a:tabLst>
                      </a:pPr>
                      <a:r>
                        <a:rPr lang="en-US" sz="1600" dirty="0">
                          <a:effectLst/>
                        </a:rPr>
                        <a:t>View price sheet</a:t>
                      </a:r>
                    </a:p>
                    <a:p>
                      <a:pPr marL="342900" marR="0" lvl="0" indent="-342900">
                        <a:lnSpc>
                          <a:spcPct val="115000"/>
                        </a:lnSpc>
                        <a:spcBef>
                          <a:spcPts val="0"/>
                        </a:spcBef>
                        <a:spcAft>
                          <a:spcPts val="0"/>
                        </a:spcAft>
                        <a:buFont typeface="Symbol" panose="05050102010706020507" pitchFamily="18" charset="2"/>
                        <a:buChar char=""/>
                        <a:tabLst>
                          <a:tab pos="457200" algn="l"/>
                          <a:tab pos="457200" algn="l"/>
                        </a:tabLst>
                      </a:pPr>
                      <a:r>
                        <a:rPr lang="en-US" sz="1600" dirty="0">
                          <a:effectLst/>
                        </a:rPr>
                        <a:t>View usage summary</a:t>
                      </a:r>
                    </a:p>
                    <a:p>
                      <a:pPr marL="342900" marR="0" lvl="0" indent="-342900">
                        <a:lnSpc>
                          <a:spcPct val="115000"/>
                        </a:lnSpc>
                        <a:spcBef>
                          <a:spcPts val="0"/>
                        </a:spcBef>
                        <a:spcAft>
                          <a:spcPts val="0"/>
                        </a:spcAft>
                        <a:buFont typeface="Symbol" panose="05050102010706020507" pitchFamily="18" charset="2"/>
                        <a:buChar char=""/>
                        <a:tabLst>
                          <a:tab pos="457200" algn="l"/>
                          <a:tab pos="457200" algn="l"/>
                        </a:tabLst>
                      </a:pPr>
                      <a:r>
                        <a:rPr lang="en-US" sz="1600" dirty="0">
                          <a:effectLst/>
                        </a:rPr>
                        <a:t>Manage usage &amp; lifecycle email notifications</a:t>
                      </a:r>
                    </a:p>
                    <a:p>
                      <a:pPr marL="342900" marR="0" lvl="0" indent="-342900">
                        <a:lnSpc>
                          <a:spcPct val="115000"/>
                        </a:lnSpc>
                        <a:spcBef>
                          <a:spcPts val="0"/>
                        </a:spcBef>
                        <a:spcAft>
                          <a:spcPts val="0"/>
                        </a:spcAft>
                        <a:buFont typeface="Symbol" panose="05050102010706020507" pitchFamily="18" charset="2"/>
                        <a:buChar char=""/>
                        <a:tabLst>
                          <a:tab pos="457200" algn="l"/>
                          <a:tab pos="457200" algn="l"/>
                        </a:tabLst>
                      </a:pPr>
                      <a:r>
                        <a:rPr lang="en-US" sz="1600" dirty="0">
                          <a:effectLst/>
                        </a:rPr>
                        <a:t>Manage authentication types</a:t>
                      </a:r>
                      <a:endParaRPr lang="en-US" sz="16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33809" marR="33809" marT="0" marB="0"/>
                </a:tc>
                <a:extLst>
                  <a:ext uri="{0D108BD9-81ED-4DB2-BD59-A6C34878D82A}">
                    <a16:rowId xmlns:a16="http://schemas.microsoft.com/office/drawing/2014/main" val="826696965"/>
                  </a:ext>
                </a:extLst>
              </a:tr>
              <a:tr h="481134">
                <a:tc>
                  <a:txBody>
                    <a:bodyPr/>
                    <a:lstStyle/>
                    <a:p>
                      <a:pPr marL="0" marR="0">
                        <a:lnSpc>
                          <a:spcPct val="106000"/>
                        </a:lnSpc>
                        <a:spcBef>
                          <a:spcPts val="600"/>
                        </a:spcBef>
                        <a:spcAft>
                          <a:spcPts val="0"/>
                        </a:spcAft>
                      </a:pPr>
                      <a:r>
                        <a:rPr lang="en-AU" sz="2000" b="0" i="0" dirty="0">
                          <a:effectLst/>
                          <a:latin typeface="Segoe UI Semibold" panose="020B0702040204020203" pitchFamily="34" charset="0"/>
                          <a:cs typeface="Segoe UI Semibold" panose="020B0702040204020203" pitchFamily="34" charset="0"/>
                        </a:rPr>
                        <a:t>Account portal</a:t>
                      </a:r>
                      <a:endParaRPr lang="en-US" sz="2000" b="0" i="0" dirty="0">
                        <a:effectLst/>
                        <a:latin typeface="Segoe UI Semibold" panose="020B0702040204020203" pitchFamily="34" charset="0"/>
                        <a:ea typeface="Calibri" panose="020F0502020204030204" pitchFamily="34" charset="0"/>
                        <a:cs typeface="Segoe UI Semibold" panose="020B0702040204020203" pitchFamily="34" charset="0"/>
                      </a:endParaRPr>
                    </a:p>
                  </a:txBody>
                  <a:tcPr marL="33809" marR="33809" marT="0" marB="0"/>
                </a:tc>
                <a:tc>
                  <a:txBody>
                    <a:bodyPr/>
                    <a:lstStyle/>
                    <a:p>
                      <a:pPr marL="0" marR="0">
                        <a:lnSpc>
                          <a:spcPct val="115000"/>
                        </a:lnSpc>
                        <a:spcBef>
                          <a:spcPts val="600"/>
                        </a:spcBef>
                        <a:spcAft>
                          <a:spcPts val="600"/>
                        </a:spcAft>
                      </a:pPr>
                      <a:r>
                        <a:rPr lang="en-US" sz="1600" u="sng">
                          <a:effectLst/>
                          <a:hlinkClick r:id="rId4"/>
                        </a:rPr>
                        <a:t>https://account.windowsazure.com</a:t>
                      </a:r>
                      <a:endParaRPr lang="en-US" sz="1600">
                        <a:effectLst/>
                        <a:latin typeface="Segoe UI" panose="020B0502040204020203" pitchFamily="34" charset="0"/>
                        <a:ea typeface="Times New Roman" panose="02020603050405020304" pitchFamily="18" charset="0"/>
                        <a:cs typeface="Times New Roman" panose="02020603050405020304" pitchFamily="18" charset="0"/>
                      </a:endParaRPr>
                    </a:p>
                  </a:txBody>
                  <a:tcPr marL="33809" marR="33809" marT="0" marB="0"/>
                </a:tc>
                <a:tc>
                  <a:txBody>
                    <a:bodyPr/>
                    <a:lstStyle/>
                    <a:p>
                      <a:pPr marL="342900" marR="0" lvl="0" indent="-342900">
                        <a:lnSpc>
                          <a:spcPct val="115000"/>
                        </a:lnSpc>
                        <a:spcBef>
                          <a:spcPts val="600"/>
                        </a:spcBef>
                        <a:spcAft>
                          <a:spcPts val="0"/>
                        </a:spcAft>
                        <a:buFont typeface="Symbol" panose="05050102010706020507" pitchFamily="18" charset="2"/>
                        <a:buChar char=""/>
                        <a:tabLst>
                          <a:tab pos="457200" algn="l"/>
                          <a:tab pos="457200" algn="l"/>
                        </a:tabLst>
                      </a:pPr>
                      <a:r>
                        <a:rPr lang="en-US" sz="1600" dirty="0">
                          <a:effectLst/>
                        </a:rPr>
                        <a:t>Edit subscription details</a:t>
                      </a:r>
                    </a:p>
                    <a:p>
                      <a:pPr marL="342900" marR="0" lvl="0" indent="-342900">
                        <a:lnSpc>
                          <a:spcPct val="115000"/>
                        </a:lnSpc>
                        <a:spcBef>
                          <a:spcPts val="0"/>
                        </a:spcBef>
                        <a:spcAft>
                          <a:spcPts val="600"/>
                        </a:spcAft>
                        <a:buFont typeface="Symbol" panose="05050102010706020507" pitchFamily="18" charset="2"/>
                        <a:buChar char=""/>
                        <a:tabLst>
                          <a:tab pos="457200" algn="l"/>
                          <a:tab pos="457200" algn="l"/>
                        </a:tabLst>
                      </a:pPr>
                      <a:r>
                        <a:rPr lang="en-US" sz="1600" dirty="0">
                          <a:effectLst/>
                        </a:rPr>
                        <a:t>Enroll in or enable preview features</a:t>
                      </a:r>
                      <a:endParaRPr lang="en-US" sz="16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33809" marR="33809" marT="0" marB="0"/>
                </a:tc>
                <a:extLst>
                  <a:ext uri="{0D108BD9-81ED-4DB2-BD59-A6C34878D82A}">
                    <a16:rowId xmlns:a16="http://schemas.microsoft.com/office/drawing/2014/main" val="2748207877"/>
                  </a:ext>
                </a:extLst>
              </a:tr>
              <a:tr h="1202835">
                <a:tc>
                  <a:txBody>
                    <a:bodyPr/>
                    <a:lstStyle/>
                    <a:p>
                      <a:pPr marL="0" marR="0">
                        <a:lnSpc>
                          <a:spcPct val="106000"/>
                        </a:lnSpc>
                        <a:spcBef>
                          <a:spcPts val="600"/>
                        </a:spcBef>
                        <a:spcAft>
                          <a:spcPts val="0"/>
                        </a:spcAft>
                      </a:pPr>
                      <a:r>
                        <a:rPr lang="en-AU" sz="2000" b="0" i="0" dirty="0">
                          <a:effectLst/>
                          <a:latin typeface="Segoe UI Semibold" panose="020B0702040204020203" pitchFamily="34" charset="0"/>
                          <a:cs typeface="Segoe UI Semibold" panose="020B0702040204020203" pitchFamily="34" charset="0"/>
                        </a:rPr>
                        <a:t>Management portal</a:t>
                      </a:r>
                      <a:endParaRPr lang="en-US" sz="2000" b="0" i="0" dirty="0">
                        <a:effectLst/>
                        <a:latin typeface="Segoe UI Semibold" panose="020B0702040204020203" pitchFamily="34" charset="0"/>
                        <a:ea typeface="Calibri" panose="020F0502020204030204" pitchFamily="34" charset="0"/>
                        <a:cs typeface="Segoe UI Semibold" panose="020B0702040204020203" pitchFamily="34" charset="0"/>
                      </a:endParaRPr>
                    </a:p>
                  </a:txBody>
                  <a:tcPr marL="33809" marR="33809" marT="0" marB="0"/>
                </a:tc>
                <a:tc>
                  <a:txBody>
                    <a:bodyPr/>
                    <a:lstStyle/>
                    <a:p>
                      <a:pPr marL="0" marR="0">
                        <a:lnSpc>
                          <a:spcPct val="115000"/>
                        </a:lnSpc>
                        <a:spcBef>
                          <a:spcPts val="600"/>
                        </a:spcBef>
                        <a:spcAft>
                          <a:spcPts val="600"/>
                        </a:spcAft>
                      </a:pPr>
                      <a:r>
                        <a:rPr lang="en-US" sz="1600" u="sng" dirty="0">
                          <a:effectLst/>
                          <a:hlinkClick r:id="rId5"/>
                        </a:rPr>
                        <a:t>https://portal.azure.com</a:t>
                      </a:r>
                      <a:r>
                        <a:rPr lang="en-US" sz="1600" u="none" dirty="0">
                          <a:effectLst/>
                        </a:rPr>
                        <a:t> </a:t>
                      </a:r>
                      <a:r>
                        <a:rPr lang="en-US" sz="1600" u="none" baseline="0" dirty="0">
                          <a:effectLst/>
                        </a:rPr>
                        <a:t> </a:t>
                      </a:r>
                    </a:p>
                    <a:p>
                      <a:pPr marL="0" marR="0">
                        <a:lnSpc>
                          <a:spcPct val="115000"/>
                        </a:lnSpc>
                        <a:spcBef>
                          <a:spcPts val="600"/>
                        </a:spcBef>
                        <a:spcAft>
                          <a:spcPts val="600"/>
                        </a:spcAft>
                      </a:pPr>
                      <a:r>
                        <a:rPr lang="en-US" sz="1600" u="none" baseline="0" dirty="0">
                          <a:effectLst/>
                          <a:latin typeface="Segoe UI" panose="020B0502040204020203" pitchFamily="34" charset="0"/>
                          <a:ea typeface="Times New Roman" panose="02020603050405020304" pitchFamily="18" charset="0"/>
                          <a:cs typeface="Times New Roman" panose="02020603050405020304" pitchFamily="18" charset="0"/>
                          <a:hlinkClick r:id="rId6"/>
                        </a:rPr>
                        <a:t>https://shell.azure.com</a:t>
                      </a:r>
                      <a:r>
                        <a:rPr lang="en-US" sz="1600" u="none" baseline="0" dirty="0">
                          <a:effectLst/>
                          <a:latin typeface="Segoe UI" panose="020B0502040204020203" pitchFamily="34" charset="0"/>
                          <a:ea typeface="Times New Roman" panose="02020603050405020304" pitchFamily="18" charset="0"/>
                          <a:cs typeface="Times New Roman" panose="02020603050405020304" pitchFamily="18" charset="0"/>
                        </a:rPr>
                        <a:t> </a:t>
                      </a:r>
                    </a:p>
                    <a:p>
                      <a:pPr marL="0" marR="0">
                        <a:lnSpc>
                          <a:spcPct val="115000"/>
                        </a:lnSpc>
                        <a:spcBef>
                          <a:spcPts val="600"/>
                        </a:spcBef>
                        <a:spcAft>
                          <a:spcPts val="600"/>
                        </a:spcAft>
                      </a:pPr>
                      <a:r>
                        <a:rPr lang="en-US" sz="1600" u="none" baseline="0" dirty="0">
                          <a:effectLst/>
                          <a:latin typeface="Segoe UI" panose="020B0502040204020203" pitchFamily="34" charset="0"/>
                          <a:ea typeface="Times New Roman" panose="02020603050405020304" pitchFamily="18" charset="0"/>
                          <a:cs typeface="Times New Roman" panose="02020603050405020304" pitchFamily="18" charset="0"/>
                          <a:hlinkClick r:id="rId7"/>
                        </a:rPr>
                        <a:t>https://portal.azure.us</a:t>
                      </a:r>
                      <a:r>
                        <a:rPr lang="en-US" sz="1600" u="none" baseline="0" dirty="0">
                          <a:effectLst/>
                          <a:latin typeface="Segoe UI" panose="020B0502040204020203" pitchFamily="34" charset="0"/>
                          <a:ea typeface="Times New Roman" panose="02020603050405020304" pitchFamily="18" charset="0"/>
                          <a:cs typeface="Times New Roman" panose="02020603050405020304" pitchFamily="18" charset="0"/>
                        </a:rPr>
                        <a:t> </a:t>
                      </a:r>
                      <a:r>
                        <a:rPr lang="en-US" sz="1600" b="1" u="none" baseline="0" dirty="0">
                          <a:effectLst/>
                          <a:latin typeface="Segoe UI" panose="020B0502040204020203" pitchFamily="34" charset="0"/>
                          <a:ea typeface="Times New Roman" panose="02020603050405020304" pitchFamily="18" charset="0"/>
                          <a:cs typeface="Times New Roman" panose="02020603050405020304" pitchFamily="18" charset="0"/>
                        </a:rPr>
                        <a:t>Azure GOV</a:t>
                      </a:r>
                      <a:endParaRPr lang="en-US" sz="1600" b="1"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33809" marR="33809" marT="0" marB="0"/>
                </a:tc>
                <a:tc>
                  <a:txBody>
                    <a:bodyPr/>
                    <a:lstStyle/>
                    <a:p>
                      <a:pPr marL="342900" marR="0" lvl="0" indent="-342900">
                        <a:lnSpc>
                          <a:spcPct val="115000"/>
                        </a:lnSpc>
                        <a:spcBef>
                          <a:spcPts val="600"/>
                        </a:spcBef>
                        <a:spcAft>
                          <a:spcPts val="0"/>
                        </a:spcAft>
                        <a:buFont typeface="Symbol" panose="05050102010706020507" pitchFamily="18" charset="2"/>
                        <a:buChar char=""/>
                        <a:tabLst>
                          <a:tab pos="457200" algn="l"/>
                          <a:tab pos="457200" algn="l"/>
                        </a:tabLst>
                      </a:pPr>
                      <a:r>
                        <a:rPr lang="en-US" sz="1600" dirty="0">
                          <a:effectLst/>
                        </a:rPr>
                        <a:t>Provision/de-provision Azure services</a:t>
                      </a:r>
                    </a:p>
                    <a:p>
                      <a:pPr marL="342900" marR="0" lvl="0" indent="-342900">
                        <a:lnSpc>
                          <a:spcPct val="115000"/>
                        </a:lnSpc>
                        <a:spcBef>
                          <a:spcPts val="0"/>
                        </a:spcBef>
                        <a:spcAft>
                          <a:spcPts val="0"/>
                        </a:spcAft>
                        <a:buFont typeface="Symbol" panose="05050102010706020507" pitchFamily="18" charset="2"/>
                        <a:buChar char=""/>
                        <a:tabLst>
                          <a:tab pos="457200" algn="l"/>
                          <a:tab pos="457200" algn="l"/>
                        </a:tabLst>
                      </a:pPr>
                      <a:r>
                        <a:rPr lang="en-US" sz="1600" dirty="0">
                          <a:effectLst/>
                        </a:rPr>
                        <a:t>Manage Role Based Access on subscriptions</a:t>
                      </a:r>
                    </a:p>
                    <a:p>
                      <a:pPr marL="342900" marR="0" lvl="0" indent="-342900">
                        <a:lnSpc>
                          <a:spcPct val="115000"/>
                        </a:lnSpc>
                        <a:spcBef>
                          <a:spcPts val="0"/>
                        </a:spcBef>
                        <a:spcAft>
                          <a:spcPts val="600"/>
                        </a:spcAft>
                        <a:buFont typeface="Symbol" panose="05050102010706020507" pitchFamily="18" charset="2"/>
                        <a:buChar char=""/>
                        <a:tabLst>
                          <a:tab pos="457200" algn="l"/>
                          <a:tab pos="457200" algn="l"/>
                        </a:tabLst>
                      </a:pPr>
                      <a:r>
                        <a:rPr lang="en-US" sz="1600" dirty="0">
                          <a:effectLst/>
                        </a:rPr>
                        <a:t>Open support tickets for issues within the subscription</a:t>
                      </a:r>
                      <a:r>
                        <a:rPr lang="en-AU" sz="1600" dirty="0">
                          <a:effectLst/>
                        </a:rPr>
                        <a:t> </a:t>
                      </a:r>
                      <a:endParaRPr lang="en-US" sz="16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33809" marR="33809" marT="0" marB="0"/>
                </a:tc>
                <a:extLst>
                  <a:ext uri="{0D108BD9-81ED-4DB2-BD59-A6C34878D82A}">
                    <a16:rowId xmlns:a16="http://schemas.microsoft.com/office/drawing/2014/main" val="1650518244"/>
                  </a:ext>
                </a:extLst>
              </a:tr>
              <a:tr h="548640">
                <a:tc>
                  <a:txBody>
                    <a:bodyPr/>
                    <a:lstStyle/>
                    <a:p>
                      <a:pPr marL="0" marR="0">
                        <a:lnSpc>
                          <a:spcPct val="106000"/>
                        </a:lnSpc>
                        <a:spcBef>
                          <a:spcPts val="600"/>
                        </a:spcBef>
                        <a:spcAft>
                          <a:spcPts val="0"/>
                        </a:spcAft>
                      </a:pPr>
                      <a:r>
                        <a:rPr lang="en-US" sz="2000" b="1" i="0" dirty="0">
                          <a:effectLst/>
                          <a:latin typeface="Segoe UI Semibold" panose="020B0702040204020203" pitchFamily="34" charset="0"/>
                          <a:ea typeface="Calibri" panose="020F0502020204030204" pitchFamily="34" charset="0"/>
                          <a:cs typeface="Segoe UI Semibold" panose="020B0702040204020203" pitchFamily="34" charset="0"/>
                        </a:rPr>
                        <a:t>Mobile App</a:t>
                      </a:r>
                    </a:p>
                  </a:txBody>
                  <a:tcPr marL="33809" marR="33809" marT="0" marB="0"/>
                </a:tc>
                <a:tc>
                  <a:txBody>
                    <a:bodyPr/>
                    <a:lstStyle/>
                    <a:p>
                      <a:pPr marL="0" marR="0">
                        <a:lnSpc>
                          <a:spcPct val="115000"/>
                        </a:lnSpc>
                        <a:spcBef>
                          <a:spcPts val="600"/>
                        </a:spcBef>
                        <a:spcAft>
                          <a:spcPts val="600"/>
                        </a:spcAft>
                      </a:pPr>
                      <a:r>
                        <a:rPr lang="en-US" sz="1600" dirty="0">
                          <a:effectLst/>
                          <a:latin typeface="Segoe UI" panose="020B0502040204020203" pitchFamily="34" charset="0"/>
                          <a:ea typeface="Times New Roman" panose="02020603050405020304" pitchFamily="18" charset="0"/>
                          <a:cs typeface="Times New Roman" panose="02020603050405020304" pitchFamily="18" charset="0"/>
                          <a:hlinkClick r:id="rId8"/>
                        </a:rPr>
                        <a:t>https://aka.ms/Azure/Mobile</a:t>
                      </a:r>
                      <a:r>
                        <a:rPr lang="en-US" sz="1600" dirty="0">
                          <a:effectLst/>
                          <a:latin typeface="Segoe UI" panose="020B0502040204020203" pitchFamily="34" charset="0"/>
                          <a:ea typeface="Times New Roman" panose="02020603050405020304" pitchFamily="18" charset="0"/>
                          <a:cs typeface="Times New Roman" panose="02020603050405020304" pitchFamily="18" charset="0"/>
                        </a:rPr>
                        <a:t> </a:t>
                      </a:r>
                    </a:p>
                  </a:txBody>
                  <a:tcPr marL="33809" marR="33809" marT="0" marB="0"/>
                </a:tc>
                <a:tc>
                  <a:txBody>
                    <a:bodyPr/>
                    <a:lstStyle/>
                    <a:p>
                      <a:pPr marL="342900" marR="0" lvl="0" indent="-342900">
                        <a:lnSpc>
                          <a:spcPct val="115000"/>
                        </a:lnSpc>
                        <a:spcBef>
                          <a:spcPts val="0"/>
                        </a:spcBef>
                        <a:spcAft>
                          <a:spcPts val="600"/>
                        </a:spcAft>
                        <a:buFont typeface="Symbol" panose="05050102010706020507" pitchFamily="18" charset="2"/>
                        <a:buChar char=""/>
                        <a:tabLst>
                          <a:tab pos="457200" algn="l"/>
                          <a:tab pos="457200" algn="l"/>
                        </a:tabLst>
                      </a:pPr>
                      <a:r>
                        <a:rPr lang="en-US" sz="1600" dirty="0">
                          <a:effectLst/>
                          <a:latin typeface="Segoe UI" panose="020B0502040204020203" pitchFamily="34" charset="0"/>
                          <a:ea typeface="Times New Roman" panose="02020603050405020304" pitchFamily="18" charset="0"/>
                          <a:cs typeface="Times New Roman" panose="02020603050405020304" pitchFamily="18" charset="0"/>
                        </a:rPr>
                        <a:t>Manage from Android or iPhone</a:t>
                      </a:r>
                    </a:p>
                    <a:p>
                      <a:pPr marL="342900" marR="0" lvl="0" indent="-342900">
                        <a:lnSpc>
                          <a:spcPct val="115000"/>
                        </a:lnSpc>
                        <a:spcBef>
                          <a:spcPts val="0"/>
                        </a:spcBef>
                        <a:spcAft>
                          <a:spcPts val="600"/>
                        </a:spcAft>
                        <a:buFont typeface="Symbol" panose="05050102010706020507" pitchFamily="18" charset="2"/>
                        <a:buChar char=""/>
                        <a:tabLst>
                          <a:tab pos="457200" algn="l"/>
                          <a:tab pos="457200" algn="l"/>
                        </a:tabLst>
                      </a:pPr>
                      <a:r>
                        <a:rPr lang="en-US" sz="1600" dirty="0">
                          <a:effectLst/>
                          <a:latin typeface="Segoe UI" panose="020B0502040204020203" pitchFamily="34" charset="0"/>
                          <a:ea typeface="Times New Roman" panose="02020603050405020304" pitchFamily="18" charset="0"/>
                          <a:cs typeface="Times New Roman" panose="02020603050405020304" pitchFamily="18" charset="0"/>
                        </a:rPr>
                        <a:t>Can use Cloud Shell too</a:t>
                      </a:r>
                    </a:p>
                  </a:txBody>
                  <a:tcPr marL="33809" marR="33809" marT="0" marB="0"/>
                </a:tc>
                <a:extLst>
                  <a:ext uri="{0D108BD9-81ED-4DB2-BD59-A6C34878D82A}">
                    <a16:rowId xmlns:a16="http://schemas.microsoft.com/office/drawing/2014/main" val="4136032452"/>
                  </a:ext>
                </a:extLst>
              </a:tr>
            </a:tbl>
          </a:graphicData>
        </a:graphic>
      </p:graphicFrame>
    </p:spTree>
    <p:extLst>
      <p:ext uri="{BB962C8B-B14F-4D97-AF65-F5344CB8AC3E}">
        <p14:creationId xmlns:p14="http://schemas.microsoft.com/office/powerpoint/2010/main" val="19646278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Subscription considerations</a:t>
            </a:r>
          </a:p>
        </p:txBody>
      </p:sp>
      <p:sp>
        <p:nvSpPr>
          <p:cNvPr id="4" name="Text Placeholder 3"/>
          <p:cNvSpPr>
            <a:spLocks noGrp="1"/>
          </p:cNvSpPr>
          <p:nvPr>
            <p:ph type="body" sz="quarter" idx="10"/>
          </p:nvPr>
        </p:nvSpPr>
        <p:spPr>
          <a:xfrm>
            <a:off x="365597" y="1211286"/>
            <a:ext cx="5608081" cy="1643527"/>
          </a:xfrm>
        </p:spPr>
        <p:txBody>
          <a:bodyPr/>
          <a:lstStyle/>
          <a:p>
            <a:pPr marL="0" indent="0">
              <a:buNone/>
            </a:pPr>
            <a:r>
              <a:rPr lang="en-US" dirty="0"/>
              <a:t>Management approach</a:t>
            </a:r>
          </a:p>
          <a:p>
            <a:pPr marL="342900" lvl="1" indent="-342900" fontAlgn="ctr"/>
            <a:r>
              <a:rPr lang="en-US" sz="2000" dirty="0"/>
              <a:t>Single team or distributed</a:t>
            </a:r>
          </a:p>
          <a:p>
            <a:pPr marL="342900" lvl="1" indent="-342900" fontAlgn="ctr"/>
            <a:r>
              <a:rPr lang="en-US" sz="2000" dirty="0"/>
              <a:t>RBAC</a:t>
            </a:r>
          </a:p>
          <a:p>
            <a:pPr marL="342900" lvl="1" indent="-342900" fontAlgn="ctr"/>
            <a:r>
              <a:rPr lang="en-US" sz="2000" dirty="0"/>
              <a:t>Separation of Duties</a:t>
            </a:r>
          </a:p>
        </p:txBody>
      </p:sp>
      <p:sp>
        <p:nvSpPr>
          <p:cNvPr id="5" name="Text Placeholder 3"/>
          <p:cNvSpPr txBox="1">
            <a:spLocks/>
          </p:cNvSpPr>
          <p:nvPr/>
        </p:nvSpPr>
        <p:spPr>
          <a:xfrm>
            <a:off x="365597" y="2633215"/>
            <a:ext cx="6897137" cy="1643527"/>
          </a:xfrm>
          <a:prstGeom prst="rect">
            <a:avLst/>
          </a:prstGeom>
        </p:spPr>
        <p:txBody>
          <a:bodyPr vert="horz" wrap="square" lIns="146304" tIns="91440" rIns="146304" bIns="91440" rtlCol="0">
            <a:spAutoFit/>
          </a:bodyPr>
          <a:lstStyle>
            <a:lvl1pPr marL="287293" marR="0" indent="-287293" algn="l" defTabSz="932594" rtl="0" eaLnBrk="1" fontAlgn="auto" latinLnBrk="0" hangingPunct="1">
              <a:lnSpc>
                <a:spcPct val="90000"/>
              </a:lnSpc>
              <a:spcBef>
                <a:spcPts val="1224"/>
              </a:spcBef>
              <a:spcAft>
                <a:spcPts val="0"/>
              </a:spcAft>
              <a:buClr>
                <a:schemeClr val="tx2"/>
              </a:buClr>
              <a:buSzPct val="90000"/>
              <a:buFont typeface="Arial" pitchFamily="34" charset="0"/>
              <a:buChar char="•"/>
              <a:tabLst/>
              <a:defRPr sz="3200" kern="1200" spc="0" baseline="0">
                <a:gradFill>
                  <a:gsLst>
                    <a:gs pos="1250">
                      <a:schemeClr val="tx2"/>
                    </a:gs>
                    <a:gs pos="99000">
                      <a:schemeClr val="tx2"/>
                    </a:gs>
                  </a:gsLst>
                  <a:lin ang="5400000" scaled="0"/>
                </a:gradFill>
                <a:latin typeface="+mj-lt"/>
                <a:ea typeface="+mn-ea"/>
                <a:cs typeface="+mn-cs"/>
              </a:defRPr>
            </a:lvl1pPr>
            <a:lvl2pPr marL="531081" marR="0" indent="-233158" algn="l" defTabSz="93259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699475" marR="0" indent="-168392" algn="l" defTabSz="93259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880818" marR="0" indent="-181345"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049211" marR="0" indent="-168392"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Security requirements</a:t>
            </a:r>
          </a:p>
          <a:p>
            <a:pPr marL="342900" lvl="1" indent="-342900" fontAlgn="ctr"/>
            <a:r>
              <a:rPr lang="en-US" sz="2000" dirty="0"/>
              <a:t>Data or network security</a:t>
            </a:r>
          </a:p>
          <a:p>
            <a:pPr marL="342900" lvl="1" indent="-342900" fontAlgn="ctr"/>
            <a:r>
              <a:rPr lang="en-US" sz="2000" dirty="0"/>
              <a:t>Environments - Sandbox, Dev, Test, UAT, Pre-Prod, Prod</a:t>
            </a:r>
          </a:p>
          <a:p>
            <a:pPr marL="342900" lvl="1" indent="-342900" fontAlgn="ctr"/>
            <a:r>
              <a:rPr lang="en-US" sz="2000" dirty="0"/>
              <a:t>Compliance standards, Least Privilege</a:t>
            </a:r>
          </a:p>
        </p:txBody>
      </p:sp>
      <p:sp>
        <p:nvSpPr>
          <p:cNvPr id="6" name="Text Placeholder 3"/>
          <p:cNvSpPr txBox="1">
            <a:spLocks/>
          </p:cNvSpPr>
          <p:nvPr/>
        </p:nvSpPr>
        <p:spPr>
          <a:xfrm>
            <a:off x="365597" y="4053577"/>
            <a:ext cx="6897137" cy="1304973"/>
          </a:xfrm>
          <a:prstGeom prst="rect">
            <a:avLst/>
          </a:prstGeom>
        </p:spPr>
        <p:txBody>
          <a:bodyPr vert="horz" wrap="square" lIns="146304" tIns="91440" rIns="146304" bIns="91440" rtlCol="0">
            <a:spAutoFit/>
          </a:bodyPr>
          <a:lstStyle>
            <a:lvl1pPr marL="287293" marR="0" indent="-287293" algn="l" defTabSz="932594" rtl="0" eaLnBrk="1" fontAlgn="auto" latinLnBrk="0" hangingPunct="1">
              <a:lnSpc>
                <a:spcPct val="90000"/>
              </a:lnSpc>
              <a:spcBef>
                <a:spcPts val="1224"/>
              </a:spcBef>
              <a:spcAft>
                <a:spcPts val="0"/>
              </a:spcAft>
              <a:buClr>
                <a:schemeClr val="tx2"/>
              </a:buClr>
              <a:buSzPct val="90000"/>
              <a:buFont typeface="Arial" pitchFamily="34" charset="0"/>
              <a:buChar char="•"/>
              <a:tabLst/>
              <a:defRPr sz="3200" kern="1200" spc="0" baseline="0">
                <a:gradFill>
                  <a:gsLst>
                    <a:gs pos="1250">
                      <a:schemeClr val="tx2"/>
                    </a:gs>
                    <a:gs pos="99000">
                      <a:schemeClr val="tx2"/>
                    </a:gs>
                  </a:gsLst>
                  <a:lin ang="5400000" scaled="0"/>
                </a:gradFill>
                <a:latin typeface="+mj-lt"/>
                <a:ea typeface="+mn-ea"/>
                <a:cs typeface="+mn-cs"/>
              </a:defRPr>
            </a:lvl1pPr>
            <a:lvl2pPr marL="531081" marR="0" indent="-233158" algn="l" defTabSz="93259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699475" marR="0" indent="-168392" algn="l" defTabSz="93259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880818" marR="0" indent="-181345"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049211" marR="0" indent="-168392"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Connectivity requirements</a:t>
            </a:r>
          </a:p>
          <a:p>
            <a:pPr marL="342900" lvl="1" indent="-342900" fontAlgn="ctr"/>
            <a:r>
              <a:rPr lang="en-US" sz="2000" dirty="0"/>
              <a:t>Single point of ingress?</a:t>
            </a:r>
          </a:p>
          <a:p>
            <a:pPr marL="342900" lvl="1" indent="-342900" fontAlgn="ctr"/>
            <a:r>
              <a:rPr lang="en-US" sz="2000" dirty="0"/>
              <a:t>Multiple regions?</a:t>
            </a:r>
          </a:p>
        </p:txBody>
      </p:sp>
      <p:sp>
        <p:nvSpPr>
          <p:cNvPr id="7" name="Text Placeholder 3"/>
          <p:cNvSpPr txBox="1">
            <a:spLocks/>
          </p:cNvSpPr>
          <p:nvPr/>
        </p:nvSpPr>
        <p:spPr>
          <a:xfrm>
            <a:off x="365597" y="5473939"/>
            <a:ext cx="6897137" cy="1304973"/>
          </a:xfrm>
          <a:prstGeom prst="rect">
            <a:avLst/>
          </a:prstGeom>
        </p:spPr>
        <p:txBody>
          <a:bodyPr vert="horz" wrap="square" lIns="146304" tIns="91440" rIns="146304" bIns="91440" rtlCol="0">
            <a:spAutoFit/>
          </a:bodyPr>
          <a:lstStyle>
            <a:lvl1pPr marL="287293" marR="0" indent="-287293" algn="l" defTabSz="932594" rtl="0" eaLnBrk="1" fontAlgn="auto" latinLnBrk="0" hangingPunct="1">
              <a:lnSpc>
                <a:spcPct val="90000"/>
              </a:lnSpc>
              <a:spcBef>
                <a:spcPts val="1224"/>
              </a:spcBef>
              <a:spcAft>
                <a:spcPts val="0"/>
              </a:spcAft>
              <a:buClr>
                <a:schemeClr val="tx2"/>
              </a:buClr>
              <a:buSzPct val="90000"/>
              <a:buFont typeface="Arial" pitchFamily="34" charset="0"/>
              <a:buChar char="•"/>
              <a:tabLst/>
              <a:defRPr sz="3200" kern="1200" spc="0" baseline="0">
                <a:gradFill>
                  <a:gsLst>
                    <a:gs pos="1250">
                      <a:schemeClr val="tx2"/>
                    </a:gs>
                    <a:gs pos="99000">
                      <a:schemeClr val="tx2"/>
                    </a:gs>
                  </a:gsLst>
                  <a:lin ang="5400000" scaled="0"/>
                </a:gradFill>
                <a:latin typeface="+mj-lt"/>
                <a:ea typeface="+mn-ea"/>
                <a:cs typeface="+mn-cs"/>
              </a:defRPr>
            </a:lvl1pPr>
            <a:lvl2pPr marL="531081" marR="0" indent="-233158" algn="l" defTabSz="93259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699475" marR="0" indent="-168392" algn="l" defTabSz="93259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880818" marR="0" indent="-181345"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049211" marR="0" indent="-168392"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Application requirements</a:t>
            </a:r>
          </a:p>
          <a:p>
            <a:pPr marL="342900" lvl="1" indent="-342900" fontAlgn="ctr"/>
            <a:r>
              <a:rPr lang="en-US" sz="2000" dirty="0"/>
              <a:t>Data flow</a:t>
            </a:r>
          </a:p>
          <a:p>
            <a:pPr marL="342900" lvl="1" indent="-342900" fontAlgn="ctr"/>
            <a:r>
              <a:rPr lang="en-US" sz="2000" dirty="0"/>
              <a:t>Compliance</a:t>
            </a:r>
          </a:p>
        </p:txBody>
      </p:sp>
    </p:spTree>
    <p:extLst>
      <p:ext uri="{BB962C8B-B14F-4D97-AF65-F5344CB8AC3E}">
        <p14:creationId xmlns:p14="http://schemas.microsoft.com/office/powerpoint/2010/main" val="13014406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a:t>Subscription per department (customer-managed)</a:t>
            </a:r>
          </a:p>
        </p:txBody>
      </p:sp>
      <p:sp>
        <p:nvSpPr>
          <p:cNvPr id="4" name="Text Placeholder 3"/>
          <p:cNvSpPr>
            <a:spLocks noGrp="1"/>
          </p:cNvSpPr>
          <p:nvPr>
            <p:ph type="body" sz="quarter" idx="10"/>
          </p:nvPr>
        </p:nvSpPr>
        <p:spPr>
          <a:xfrm>
            <a:off x="365597" y="1211286"/>
            <a:ext cx="11364206" cy="1015663"/>
          </a:xfrm>
        </p:spPr>
        <p:txBody>
          <a:bodyPr/>
          <a:lstStyle/>
          <a:p>
            <a:pPr marL="0" indent="0">
              <a:buNone/>
            </a:pPr>
            <a:r>
              <a:rPr lang="en-US" sz="2000" dirty="0"/>
              <a:t>Each department contains different types of environments (e.g. Prod, Non-Prod). Virtual Networks will wrap the different environments for traffic separation. Subnets will be created within each environment to establish required security isolation zones between applications. </a:t>
            </a:r>
          </a:p>
        </p:txBody>
      </p:sp>
      <p:sp>
        <p:nvSpPr>
          <p:cNvPr id="5" name="Text Placeholder 3"/>
          <p:cNvSpPr txBox="1">
            <a:spLocks/>
          </p:cNvSpPr>
          <p:nvPr/>
        </p:nvSpPr>
        <p:spPr>
          <a:xfrm>
            <a:off x="365598" y="2226949"/>
            <a:ext cx="4573662" cy="1541961"/>
          </a:xfrm>
          <a:prstGeom prst="rect">
            <a:avLst/>
          </a:prstGeom>
        </p:spPr>
        <p:txBody>
          <a:bodyPr vert="horz" wrap="square" lIns="146304" tIns="91440" rIns="146304" bIns="91440" rtlCol="0">
            <a:spAutoFit/>
          </a:bodyPr>
          <a:lstStyle>
            <a:lvl1pPr marL="287293" marR="0" indent="-287293" algn="l" defTabSz="932594" rtl="0" eaLnBrk="1" fontAlgn="auto" latinLnBrk="0" hangingPunct="1">
              <a:lnSpc>
                <a:spcPct val="90000"/>
              </a:lnSpc>
              <a:spcBef>
                <a:spcPts val="1224"/>
              </a:spcBef>
              <a:spcAft>
                <a:spcPts val="0"/>
              </a:spcAft>
              <a:buClr>
                <a:schemeClr val="tx2"/>
              </a:buClr>
              <a:buSzPct val="90000"/>
              <a:buFont typeface="Arial" pitchFamily="34" charset="0"/>
              <a:buChar char="•"/>
              <a:tabLst/>
              <a:defRPr sz="3200" kern="1200" spc="0" baseline="0">
                <a:gradFill>
                  <a:gsLst>
                    <a:gs pos="1250">
                      <a:schemeClr val="tx2"/>
                    </a:gs>
                    <a:gs pos="99000">
                      <a:schemeClr val="tx2"/>
                    </a:gs>
                  </a:gsLst>
                  <a:lin ang="5400000" scaled="0"/>
                </a:gradFill>
                <a:latin typeface="+mj-lt"/>
                <a:ea typeface="+mn-ea"/>
                <a:cs typeface="+mn-cs"/>
              </a:defRPr>
            </a:lvl1pPr>
            <a:lvl2pPr marL="531081" marR="0" indent="-233158" algn="l" defTabSz="93259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699475" marR="0" indent="-168392" algn="l" defTabSz="93259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880818" marR="0" indent="-181345"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049211" marR="0" indent="-168392"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Pros</a:t>
            </a:r>
          </a:p>
          <a:p>
            <a:pPr marL="342900" lvl="1" indent="-342900" fontAlgn="ctr"/>
            <a:r>
              <a:rPr lang="en-US" dirty="0"/>
              <a:t>Low ExpressRoute circuit costs</a:t>
            </a:r>
          </a:p>
          <a:p>
            <a:pPr marL="342900" lvl="1" indent="-342900" fontAlgn="ctr"/>
            <a:r>
              <a:rPr lang="en-US" dirty="0"/>
              <a:t>Simplified subscription management</a:t>
            </a:r>
          </a:p>
          <a:p>
            <a:pPr marL="342900" lvl="1" indent="-342900" fontAlgn="ctr"/>
            <a:r>
              <a:rPr lang="en-US" dirty="0"/>
              <a:t>No </a:t>
            </a:r>
            <a:r>
              <a:rPr lang="en-US" dirty="0" err="1"/>
              <a:t>VNet</a:t>
            </a:r>
            <a:r>
              <a:rPr lang="en-US" dirty="0"/>
              <a:t> subscription limit</a:t>
            </a:r>
          </a:p>
        </p:txBody>
      </p:sp>
      <p:sp>
        <p:nvSpPr>
          <p:cNvPr id="8" name="Text Placeholder 3"/>
          <p:cNvSpPr txBox="1">
            <a:spLocks/>
          </p:cNvSpPr>
          <p:nvPr/>
        </p:nvSpPr>
        <p:spPr>
          <a:xfrm>
            <a:off x="365597" y="3768910"/>
            <a:ext cx="3974055" cy="2345257"/>
          </a:xfrm>
          <a:prstGeom prst="rect">
            <a:avLst/>
          </a:prstGeom>
        </p:spPr>
        <p:txBody>
          <a:bodyPr vert="horz" wrap="square" lIns="146304" tIns="91440" rIns="146304" bIns="91440" rtlCol="0">
            <a:spAutoFit/>
          </a:bodyPr>
          <a:lstStyle>
            <a:lvl1pPr marL="287293" marR="0" indent="-287293" algn="l" defTabSz="932594" rtl="0" eaLnBrk="1" fontAlgn="auto" latinLnBrk="0" hangingPunct="1">
              <a:lnSpc>
                <a:spcPct val="90000"/>
              </a:lnSpc>
              <a:spcBef>
                <a:spcPts val="1224"/>
              </a:spcBef>
              <a:spcAft>
                <a:spcPts val="0"/>
              </a:spcAft>
              <a:buClr>
                <a:schemeClr val="tx2"/>
              </a:buClr>
              <a:buSzPct val="90000"/>
              <a:buFont typeface="Arial" pitchFamily="34" charset="0"/>
              <a:buChar char="•"/>
              <a:tabLst/>
              <a:defRPr sz="3200" kern="1200" spc="0" baseline="0">
                <a:gradFill>
                  <a:gsLst>
                    <a:gs pos="1250">
                      <a:schemeClr val="tx2"/>
                    </a:gs>
                    <a:gs pos="99000">
                      <a:schemeClr val="tx2"/>
                    </a:gs>
                  </a:gsLst>
                  <a:lin ang="5400000" scaled="0"/>
                </a:gradFill>
                <a:latin typeface="+mj-lt"/>
                <a:ea typeface="+mn-ea"/>
                <a:cs typeface="+mn-cs"/>
              </a:defRPr>
            </a:lvl1pPr>
            <a:lvl2pPr marL="531081" marR="0" indent="-233158" algn="l" defTabSz="93259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699475" marR="0" indent="-168392" algn="l" defTabSz="93259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880818" marR="0" indent="-181345"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049211" marR="0" indent="-168392"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Cons</a:t>
            </a:r>
          </a:p>
          <a:p>
            <a:pPr marL="342900" lvl="1" indent="-342900" fontAlgn="ctr"/>
            <a:r>
              <a:rPr lang="en-US" dirty="0"/>
              <a:t>Granular RBAC model required</a:t>
            </a:r>
          </a:p>
          <a:p>
            <a:pPr marL="342900" lvl="1" indent="-342900" fontAlgn="ctr"/>
            <a:r>
              <a:rPr lang="en-US" dirty="0"/>
              <a:t>Subscription limit issues in cores, storage, NSGs</a:t>
            </a:r>
          </a:p>
          <a:p>
            <a:pPr marL="342900" lvl="1" indent="-342900" fontAlgn="ctr"/>
            <a:r>
              <a:rPr lang="en-US" dirty="0"/>
              <a:t>Complex </a:t>
            </a:r>
            <a:r>
              <a:rPr lang="en-US" dirty="0" err="1"/>
              <a:t>VNet</a:t>
            </a:r>
            <a:r>
              <a:rPr lang="en-US" dirty="0"/>
              <a:t> addressing</a:t>
            </a:r>
          </a:p>
          <a:p>
            <a:pPr marL="342900" lvl="1" indent="-342900" fontAlgn="ctr"/>
            <a:r>
              <a:rPr lang="en-US" dirty="0"/>
              <a:t>Mistake in management will affect all environments</a:t>
            </a:r>
          </a:p>
        </p:txBody>
      </p:sp>
      <p:graphicFrame>
        <p:nvGraphicFramePr>
          <p:cNvPr id="10" name="Object 9"/>
          <p:cNvGraphicFramePr>
            <a:graphicFrameLocks noChangeAspect="1"/>
          </p:cNvGraphicFramePr>
          <p:nvPr>
            <p:extLst>
              <p:ext uri="{D42A27DB-BD31-4B8C-83A1-F6EECF244321}">
                <p14:modId xmlns:p14="http://schemas.microsoft.com/office/powerpoint/2010/main" val="720092023"/>
              </p:ext>
            </p:extLst>
          </p:nvPr>
        </p:nvGraphicFramePr>
        <p:xfrm>
          <a:off x="5104151" y="2811767"/>
          <a:ext cx="6449792" cy="3103793"/>
        </p:xfrm>
        <a:graphic>
          <a:graphicData uri="http://schemas.openxmlformats.org/presentationml/2006/ole">
            <mc:AlternateContent xmlns:mc="http://schemas.openxmlformats.org/markup-compatibility/2006">
              <mc:Choice xmlns:v="urn:schemas-microsoft-com:vml" Requires="v">
                <p:oleObj spid="_x0000_s1029" name="Visio" r:id="rId4" imgW="9406979" imgH="4526280" progId="Visio.Drawing.15">
                  <p:embed/>
                </p:oleObj>
              </mc:Choice>
              <mc:Fallback>
                <p:oleObj name="Visio" r:id="rId4" imgW="9406979" imgH="4526280" progId="Visio.Drawing.15">
                  <p:embed/>
                  <p:pic>
                    <p:nvPicPr>
                      <p:cNvPr id="10" name="Object 9"/>
                      <p:cNvPicPr>
                        <a:picLocks noChangeAspect="1" noChangeArrowheads="1"/>
                      </p:cNvPicPr>
                      <p:nvPr/>
                    </p:nvPicPr>
                    <p:blipFill>
                      <a:blip r:embed="rId5"/>
                      <a:srcRect/>
                      <a:stretch>
                        <a:fillRect/>
                      </a:stretch>
                    </p:blipFill>
                    <p:spPr bwMode="auto">
                      <a:xfrm>
                        <a:off x="5104151" y="2811767"/>
                        <a:ext cx="6449792" cy="3103793"/>
                      </a:xfrm>
                      <a:prstGeom prst="rect">
                        <a:avLst/>
                      </a:prstGeom>
                      <a:noFill/>
                    </p:spPr>
                  </p:pic>
                </p:oleObj>
              </mc:Fallback>
            </mc:AlternateContent>
          </a:graphicData>
        </a:graphic>
      </p:graphicFrame>
    </p:spTree>
    <p:extLst>
      <p:ext uri="{BB962C8B-B14F-4D97-AF65-F5344CB8AC3E}">
        <p14:creationId xmlns:p14="http://schemas.microsoft.com/office/powerpoint/2010/main" val="8839420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136331" y="2811766"/>
            <a:ext cx="6818326" cy="3066510"/>
          </a:xfrm>
          <a:prstGeom prst="rect">
            <a:avLst/>
          </a:prstGeom>
        </p:spPr>
      </p:pic>
      <p:sp>
        <p:nvSpPr>
          <p:cNvPr id="3" name="Title 2"/>
          <p:cNvSpPr>
            <a:spLocks noGrp="1"/>
          </p:cNvSpPr>
          <p:nvPr>
            <p:ph type="title"/>
          </p:nvPr>
        </p:nvSpPr>
        <p:spPr/>
        <p:txBody>
          <a:bodyPr/>
          <a:lstStyle/>
          <a:p>
            <a:r>
              <a:rPr lang="en-US" sz="4400" dirty="0"/>
              <a:t>Subscription per environment (customer-managed)</a:t>
            </a:r>
          </a:p>
        </p:txBody>
      </p:sp>
      <p:sp>
        <p:nvSpPr>
          <p:cNvPr id="4" name="Text Placeholder 3"/>
          <p:cNvSpPr>
            <a:spLocks noGrp="1"/>
          </p:cNvSpPr>
          <p:nvPr>
            <p:ph type="body" sz="quarter" idx="10"/>
          </p:nvPr>
        </p:nvSpPr>
        <p:spPr>
          <a:xfrm>
            <a:off x="365597" y="1211286"/>
            <a:ext cx="11364206" cy="1015663"/>
          </a:xfrm>
        </p:spPr>
        <p:txBody>
          <a:bodyPr/>
          <a:lstStyle/>
          <a:p>
            <a:pPr marL="0" indent="0">
              <a:buNone/>
            </a:pPr>
            <a:r>
              <a:rPr lang="en-US" sz="2000" dirty="0"/>
              <a:t>Each environment contains the different types of applications. Virtual Networks will wrap the different applications for traffic separation. Subnets will be created within each environment to establish required security isolation zones among application tiers. </a:t>
            </a:r>
          </a:p>
        </p:txBody>
      </p:sp>
      <p:sp>
        <p:nvSpPr>
          <p:cNvPr id="5" name="Text Placeholder 3"/>
          <p:cNvSpPr txBox="1">
            <a:spLocks/>
          </p:cNvSpPr>
          <p:nvPr/>
        </p:nvSpPr>
        <p:spPr>
          <a:xfrm>
            <a:off x="365598" y="2226949"/>
            <a:ext cx="4573662" cy="2040559"/>
          </a:xfrm>
          <a:prstGeom prst="rect">
            <a:avLst/>
          </a:prstGeom>
        </p:spPr>
        <p:txBody>
          <a:bodyPr vert="horz" wrap="square" lIns="146304" tIns="91440" rIns="146304" bIns="91440" rtlCol="0">
            <a:spAutoFit/>
          </a:bodyPr>
          <a:lstStyle>
            <a:lvl1pPr marL="287293" marR="0" indent="-287293" algn="l" defTabSz="932594" rtl="0" eaLnBrk="1" fontAlgn="auto" latinLnBrk="0" hangingPunct="1">
              <a:lnSpc>
                <a:spcPct val="90000"/>
              </a:lnSpc>
              <a:spcBef>
                <a:spcPts val="1224"/>
              </a:spcBef>
              <a:spcAft>
                <a:spcPts val="0"/>
              </a:spcAft>
              <a:buClr>
                <a:schemeClr val="tx2"/>
              </a:buClr>
              <a:buSzPct val="90000"/>
              <a:buFont typeface="Arial" pitchFamily="34" charset="0"/>
              <a:buChar char="•"/>
              <a:tabLst/>
              <a:defRPr sz="3200" kern="1200" spc="0" baseline="0">
                <a:gradFill>
                  <a:gsLst>
                    <a:gs pos="1250">
                      <a:schemeClr val="tx2"/>
                    </a:gs>
                    <a:gs pos="99000">
                      <a:schemeClr val="tx2"/>
                    </a:gs>
                  </a:gsLst>
                  <a:lin ang="5400000" scaled="0"/>
                </a:gradFill>
                <a:latin typeface="+mj-lt"/>
                <a:ea typeface="+mn-ea"/>
                <a:cs typeface="+mn-cs"/>
              </a:defRPr>
            </a:lvl1pPr>
            <a:lvl2pPr marL="531081" marR="0" indent="-233158" algn="l" defTabSz="93259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699475" marR="0" indent="-168392" algn="l" defTabSz="93259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880818" marR="0" indent="-181345"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049211" marR="0" indent="-168392"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Pros</a:t>
            </a:r>
          </a:p>
          <a:p>
            <a:pPr marL="342900" lvl="1" indent="-342900" fontAlgn="ctr"/>
            <a:r>
              <a:rPr lang="en-US" dirty="0"/>
              <a:t>Shared ExpressRoute circuit model</a:t>
            </a:r>
          </a:p>
          <a:p>
            <a:pPr marL="342900" lvl="1" indent="-342900" fontAlgn="ctr"/>
            <a:r>
              <a:rPr lang="en-US" dirty="0"/>
              <a:t>Low </a:t>
            </a:r>
            <a:r>
              <a:rPr lang="en-US" dirty="0" err="1"/>
              <a:t>VNet</a:t>
            </a:r>
            <a:r>
              <a:rPr lang="en-US" dirty="0"/>
              <a:t> subscription limit issues (limit per 100th application)</a:t>
            </a:r>
          </a:p>
          <a:p>
            <a:pPr marL="342900" lvl="1" indent="-342900" fontAlgn="ctr"/>
            <a:r>
              <a:rPr lang="en-US" dirty="0" err="1"/>
              <a:t>VNet</a:t>
            </a:r>
            <a:r>
              <a:rPr lang="en-US" dirty="0"/>
              <a:t> address spaces can be tailored per application</a:t>
            </a:r>
          </a:p>
        </p:txBody>
      </p:sp>
      <p:sp>
        <p:nvSpPr>
          <p:cNvPr id="8" name="Text Placeholder 3"/>
          <p:cNvSpPr txBox="1">
            <a:spLocks/>
          </p:cNvSpPr>
          <p:nvPr/>
        </p:nvSpPr>
        <p:spPr>
          <a:xfrm>
            <a:off x="365596" y="4203625"/>
            <a:ext cx="4573663" cy="2345257"/>
          </a:xfrm>
          <a:prstGeom prst="rect">
            <a:avLst/>
          </a:prstGeom>
        </p:spPr>
        <p:txBody>
          <a:bodyPr vert="horz" wrap="square" lIns="146304" tIns="91440" rIns="146304" bIns="91440" rtlCol="0">
            <a:spAutoFit/>
          </a:bodyPr>
          <a:lstStyle>
            <a:lvl1pPr marL="287293" marR="0" indent="-287293" algn="l" defTabSz="932594" rtl="0" eaLnBrk="1" fontAlgn="auto" latinLnBrk="0" hangingPunct="1">
              <a:lnSpc>
                <a:spcPct val="90000"/>
              </a:lnSpc>
              <a:spcBef>
                <a:spcPts val="1224"/>
              </a:spcBef>
              <a:spcAft>
                <a:spcPts val="0"/>
              </a:spcAft>
              <a:buClr>
                <a:schemeClr val="tx2"/>
              </a:buClr>
              <a:buSzPct val="90000"/>
              <a:buFont typeface="Arial" pitchFamily="34" charset="0"/>
              <a:buChar char="•"/>
              <a:tabLst/>
              <a:defRPr sz="3200" kern="1200" spc="0" baseline="0">
                <a:gradFill>
                  <a:gsLst>
                    <a:gs pos="1250">
                      <a:schemeClr val="tx2"/>
                    </a:gs>
                    <a:gs pos="99000">
                      <a:schemeClr val="tx2"/>
                    </a:gs>
                  </a:gsLst>
                  <a:lin ang="5400000" scaled="0"/>
                </a:gradFill>
                <a:latin typeface="+mj-lt"/>
                <a:ea typeface="+mn-ea"/>
                <a:cs typeface="+mn-cs"/>
              </a:defRPr>
            </a:lvl1pPr>
            <a:lvl2pPr marL="531081" marR="0" indent="-233158" algn="l" defTabSz="93259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699475" marR="0" indent="-168392" algn="l" defTabSz="93259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880818" marR="0" indent="-181345"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049211" marR="0" indent="-168392"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Cons</a:t>
            </a:r>
          </a:p>
          <a:p>
            <a:pPr marL="342900" lvl="1" indent="-342900" fontAlgn="ctr"/>
            <a:r>
              <a:rPr lang="en-US" dirty="0"/>
              <a:t>New ExpressRoute circuit required per 10th application, or ER premium</a:t>
            </a:r>
          </a:p>
          <a:p>
            <a:pPr marL="342900" lvl="1" indent="-342900" fontAlgn="ctr"/>
            <a:r>
              <a:rPr lang="en-US" dirty="0"/>
              <a:t>Granulated application RBAC model</a:t>
            </a:r>
          </a:p>
          <a:p>
            <a:pPr marL="342900" lvl="1" indent="-342900" fontAlgn="ctr"/>
            <a:r>
              <a:rPr lang="en-US" dirty="0"/>
              <a:t>Requires medium capacity planning</a:t>
            </a:r>
          </a:p>
          <a:p>
            <a:pPr marL="342900" lvl="1" indent="-342900" fontAlgn="ctr"/>
            <a:r>
              <a:rPr lang="en-US" dirty="0"/>
              <a:t>Max of 10 dedicated circuits per subscription, max of 100 applications</a:t>
            </a:r>
          </a:p>
        </p:txBody>
      </p:sp>
    </p:spTree>
    <p:extLst>
      <p:ext uri="{BB962C8B-B14F-4D97-AF65-F5344CB8AC3E}">
        <p14:creationId xmlns:p14="http://schemas.microsoft.com/office/powerpoint/2010/main" val="38621780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a:t>Subscription per application (customer-managed)</a:t>
            </a:r>
          </a:p>
        </p:txBody>
      </p:sp>
      <p:sp>
        <p:nvSpPr>
          <p:cNvPr id="4" name="Text Placeholder 3"/>
          <p:cNvSpPr>
            <a:spLocks noGrp="1"/>
          </p:cNvSpPr>
          <p:nvPr>
            <p:ph type="body" sz="quarter" idx="10"/>
          </p:nvPr>
        </p:nvSpPr>
        <p:spPr>
          <a:xfrm>
            <a:off x="365597" y="1211286"/>
            <a:ext cx="11364206" cy="738664"/>
          </a:xfrm>
        </p:spPr>
        <p:txBody>
          <a:bodyPr/>
          <a:lstStyle/>
          <a:p>
            <a:pPr marL="0" indent="0">
              <a:buNone/>
            </a:pPr>
            <a:r>
              <a:rPr lang="en-US" sz="2000" dirty="0"/>
              <a:t>Each application contains the different tiers. Virtual Networks will wrap the different tiers for traffic separation. Subnets will be created within each tier to establish required security isolation zones. </a:t>
            </a:r>
          </a:p>
        </p:txBody>
      </p:sp>
      <p:sp>
        <p:nvSpPr>
          <p:cNvPr id="5" name="Text Placeholder 3"/>
          <p:cNvSpPr txBox="1">
            <a:spLocks/>
          </p:cNvSpPr>
          <p:nvPr/>
        </p:nvSpPr>
        <p:spPr>
          <a:xfrm>
            <a:off x="365598" y="2226949"/>
            <a:ext cx="4573662" cy="1541961"/>
          </a:xfrm>
          <a:prstGeom prst="rect">
            <a:avLst/>
          </a:prstGeom>
        </p:spPr>
        <p:txBody>
          <a:bodyPr vert="horz" wrap="square" lIns="146304" tIns="91440" rIns="146304" bIns="91440" rtlCol="0">
            <a:spAutoFit/>
          </a:bodyPr>
          <a:lstStyle>
            <a:lvl1pPr marL="287293" marR="0" indent="-287293" algn="l" defTabSz="932594" rtl="0" eaLnBrk="1" fontAlgn="auto" latinLnBrk="0" hangingPunct="1">
              <a:lnSpc>
                <a:spcPct val="90000"/>
              </a:lnSpc>
              <a:spcBef>
                <a:spcPts val="1224"/>
              </a:spcBef>
              <a:spcAft>
                <a:spcPts val="0"/>
              </a:spcAft>
              <a:buClr>
                <a:schemeClr val="tx2"/>
              </a:buClr>
              <a:buSzPct val="90000"/>
              <a:buFont typeface="Arial" pitchFamily="34" charset="0"/>
              <a:buChar char="•"/>
              <a:tabLst/>
              <a:defRPr sz="3200" kern="1200" spc="0" baseline="0">
                <a:gradFill>
                  <a:gsLst>
                    <a:gs pos="1250">
                      <a:schemeClr val="tx2"/>
                    </a:gs>
                    <a:gs pos="99000">
                      <a:schemeClr val="tx2"/>
                    </a:gs>
                  </a:gsLst>
                  <a:lin ang="5400000" scaled="0"/>
                </a:gradFill>
                <a:latin typeface="+mj-lt"/>
                <a:ea typeface="+mn-ea"/>
                <a:cs typeface="+mn-cs"/>
              </a:defRPr>
            </a:lvl1pPr>
            <a:lvl2pPr marL="531081" marR="0" indent="-233158" algn="l" defTabSz="93259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699475" marR="0" indent="-168392" algn="l" defTabSz="93259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880818" marR="0" indent="-181345"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049211" marR="0" indent="-168392"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Pros</a:t>
            </a:r>
          </a:p>
          <a:p>
            <a:pPr marL="342900" lvl="1" indent="-342900" fontAlgn="ctr"/>
            <a:r>
              <a:rPr lang="en-US" dirty="0"/>
              <a:t>Minimal subscription limit issues</a:t>
            </a:r>
          </a:p>
          <a:p>
            <a:pPr marL="342900" lvl="1" indent="-342900" fontAlgn="ctr"/>
            <a:r>
              <a:rPr lang="en-US" dirty="0"/>
              <a:t>Minimal capacity planning</a:t>
            </a:r>
          </a:p>
          <a:p>
            <a:pPr marL="342900" lvl="1" indent="-342900" fontAlgn="ctr"/>
            <a:r>
              <a:rPr lang="en-US" dirty="0"/>
              <a:t>Per application RBAC model</a:t>
            </a:r>
          </a:p>
        </p:txBody>
      </p:sp>
      <p:sp>
        <p:nvSpPr>
          <p:cNvPr id="8" name="Text Placeholder 3"/>
          <p:cNvSpPr txBox="1">
            <a:spLocks/>
          </p:cNvSpPr>
          <p:nvPr/>
        </p:nvSpPr>
        <p:spPr>
          <a:xfrm>
            <a:off x="365597" y="3768910"/>
            <a:ext cx="3569322" cy="1237262"/>
          </a:xfrm>
          <a:prstGeom prst="rect">
            <a:avLst/>
          </a:prstGeom>
        </p:spPr>
        <p:txBody>
          <a:bodyPr vert="horz" wrap="square" lIns="146304" tIns="91440" rIns="146304" bIns="91440" rtlCol="0">
            <a:spAutoFit/>
          </a:bodyPr>
          <a:lstStyle>
            <a:lvl1pPr marL="287293" marR="0" indent="-287293" algn="l" defTabSz="932594" rtl="0" eaLnBrk="1" fontAlgn="auto" latinLnBrk="0" hangingPunct="1">
              <a:lnSpc>
                <a:spcPct val="90000"/>
              </a:lnSpc>
              <a:spcBef>
                <a:spcPts val="1224"/>
              </a:spcBef>
              <a:spcAft>
                <a:spcPts val="0"/>
              </a:spcAft>
              <a:buClr>
                <a:schemeClr val="tx2"/>
              </a:buClr>
              <a:buSzPct val="90000"/>
              <a:buFont typeface="Arial" pitchFamily="34" charset="0"/>
              <a:buChar char="•"/>
              <a:tabLst/>
              <a:defRPr sz="3200" kern="1200" spc="0" baseline="0">
                <a:gradFill>
                  <a:gsLst>
                    <a:gs pos="1250">
                      <a:schemeClr val="tx2"/>
                    </a:gs>
                    <a:gs pos="99000">
                      <a:schemeClr val="tx2"/>
                    </a:gs>
                  </a:gsLst>
                  <a:lin ang="5400000" scaled="0"/>
                </a:gradFill>
                <a:latin typeface="+mj-lt"/>
                <a:ea typeface="+mn-ea"/>
                <a:cs typeface="+mn-cs"/>
              </a:defRPr>
            </a:lvl1pPr>
            <a:lvl2pPr marL="531081" marR="0" indent="-233158" algn="l" defTabSz="93259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699475" marR="0" indent="-168392" algn="l" defTabSz="93259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880818" marR="0" indent="-181345"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049211" marR="0" indent="-168392"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Cons</a:t>
            </a:r>
          </a:p>
          <a:p>
            <a:pPr marL="342900" lvl="1" indent="-342900" fontAlgn="ctr"/>
            <a:r>
              <a:rPr lang="en-US" dirty="0"/>
              <a:t>Increased network costs</a:t>
            </a:r>
          </a:p>
          <a:p>
            <a:pPr marL="342900" lvl="1" indent="-342900" fontAlgn="ctr"/>
            <a:r>
              <a:rPr lang="en-US" dirty="0"/>
              <a:t>Management complexity</a:t>
            </a:r>
          </a:p>
        </p:txBody>
      </p:sp>
      <p:graphicFrame>
        <p:nvGraphicFramePr>
          <p:cNvPr id="9" name="Object 8"/>
          <p:cNvGraphicFramePr>
            <a:graphicFrameLocks noChangeAspect="1"/>
          </p:cNvGraphicFramePr>
          <p:nvPr>
            <p:extLst>
              <p:ext uri="{D42A27DB-BD31-4B8C-83A1-F6EECF244321}">
                <p14:modId xmlns:p14="http://schemas.microsoft.com/office/powerpoint/2010/main" val="158813337"/>
              </p:ext>
            </p:extLst>
          </p:nvPr>
        </p:nvGraphicFramePr>
        <p:xfrm>
          <a:off x="5063046" y="2811765"/>
          <a:ext cx="6506142" cy="3124339"/>
        </p:xfrm>
        <a:graphic>
          <a:graphicData uri="http://schemas.openxmlformats.org/presentationml/2006/ole">
            <mc:AlternateContent xmlns:mc="http://schemas.openxmlformats.org/markup-compatibility/2006">
              <mc:Choice xmlns:v="urn:schemas-microsoft-com:vml" Requires="v">
                <p:oleObj spid="_x0000_s2053" name="Visio" r:id="rId4" imgW="9406979" imgH="4526280" progId="Visio.Drawing.15">
                  <p:embed/>
                </p:oleObj>
              </mc:Choice>
              <mc:Fallback>
                <p:oleObj name="Visio" r:id="rId4" imgW="9406979" imgH="4526280" progId="Visio.Drawing.15">
                  <p:embed/>
                  <p:pic>
                    <p:nvPicPr>
                      <p:cNvPr id="9" name="Object 8"/>
                      <p:cNvPicPr>
                        <a:picLocks noChangeAspect="1" noChangeArrowheads="1"/>
                      </p:cNvPicPr>
                      <p:nvPr/>
                    </p:nvPicPr>
                    <p:blipFill>
                      <a:blip r:embed="rId5"/>
                      <a:srcRect/>
                      <a:stretch>
                        <a:fillRect/>
                      </a:stretch>
                    </p:blipFill>
                    <p:spPr bwMode="auto">
                      <a:xfrm>
                        <a:off x="5063046" y="2811765"/>
                        <a:ext cx="6506142" cy="3124339"/>
                      </a:xfrm>
                      <a:prstGeom prst="rect">
                        <a:avLst/>
                      </a:prstGeom>
                      <a:noFill/>
                    </p:spPr>
                  </p:pic>
                </p:oleObj>
              </mc:Fallback>
            </mc:AlternateContent>
          </a:graphicData>
        </a:graphic>
      </p:graphicFrame>
    </p:spTree>
    <p:extLst>
      <p:ext uri="{BB962C8B-B14F-4D97-AF65-F5344CB8AC3E}">
        <p14:creationId xmlns:p14="http://schemas.microsoft.com/office/powerpoint/2010/main" val="17212787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a:t>Networking considerations</a:t>
            </a:r>
          </a:p>
        </p:txBody>
      </p:sp>
      <p:grpSp>
        <p:nvGrpSpPr>
          <p:cNvPr id="10" name="Group 9"/>
          <p:cNvGrpSpPr/>
          <p:nvPr/>
        </p:nvGrpSpPr>
        <p:grpSpPr>
          <a:xfrm>
            <a:off x="523789" y="1647518"/>
            <a:ext cx="11250985" cy="4708169"/>
            <a:chOff x="730172" y="1601786"/>
            <a:chExt cx="11544931" cy="4831176"/>
          </a:xfrm>
        </p:grpSpPr>
        <p:sp>
          <p:nvSpPr>
            <p:cNvPr id="11" name="Rectangle 10"/>
            <p:cNvSpPr/>
            <p:nvPr/>
          </p:nvSpPr>
          <p:spPr>
            <a:xfrm>
              <a:off x="730173" y="4622783"/>
              <a:ext cx="3125188" cy="1193184"/>
            </a:xfrm>
            <a:prstGeom prst="rect">
              <a:avLst/>
            </a:prstGeom>
            <a:solidFill>
              <a:srgbClr val="5B9BD5">
                <a:lumMod val="20000"/>
                <a:lumOff val="80000"/>
              </a:srgbClr>
            </a:solidFill>
            <a:ln w="12700" cap="flat" cmpd="sng" algn="ctr">
              <a:solidFill>
                <a:srgbClr val="5B9BD5">
                  <a:shade val="50000"/>
                </a:srgbClr>
              </a:solidFill>
              <a:prstDash val="solid"/>
              <a:miter lim="800000"/>
            </a:ln>
            <a:effectLst/>
          </p:spPr>
          <p:txBody>
            <a:bodyPr rtlCol="0" anchor="b" anchorCtr="0"/>
            <a:lstStyle/>
            <a:p>
              <a:pPr algn="ctr" defTabSz="932597">
                <a:defRPr/>
              </a:pPr>
              <a:r>
                <a:rPr lang="en-US" sz="1600" kern="0" dirty="0">
                  <a:solidFill>
                    <a:prstClr val="black"/>
                  </a:solidFill>
                </a:rPr>
                <a:t>Region</a:t>
              </a:r>
            </a:p>
          </p:txBody>
        </p:sp>
        <p:sp>
          <p:nvSpPr>
            <p:cNvPr id="12" name="Rectangle 11"/>
            <p:cNvSpPr/>
            <p:nvPr/>
          </p:nvSpPr>
          <p:spPr>
            <a:xfrm>
              <a:off x="3957796" y="4622783"/>
              <a:ext cx="8317307" cy="1193184"/>
            </a:xfrm>
            <a:prstGeom prst="rect">
              <a:avLst/>
            </a:prstGeom>
            <a:solidFill>
              <a:srgbClr val="5B9BD5">
                <a:lumMod val="20000"/>
                <a:lumOff val="80000"/>
              </a:srgbClr>
            </a:solidFill>
            <a:ln w="12700" cap="flat" cmpd="sng" algn="ctr">
              <a:solidFill>
                <a:srgbClr val="5B9BD5">
                  <a:shade val="50000"/>
                </a:srgbClr>
              </a:solidFill>
              <a:prstDash val="solid"/>
              <a:miter lim="800000"/>
            </a:ln>
            <a:effectLst/>
          </p:spPr>
          <p:txBody>
            <a:bodyPr rtlCol="0" anchor="b" anchorCtr="0"/>
            <a:lstStyle/>
            <a:p>
              <a:pPr algn="ctr" defTabSz="932597">
                <a:defRPr/>
              </a:pPr>
              <a:r>
                <a:rPr lang="en-US" sz="1600" kern="0" dirty="0">
                  <a:solidFill>
                    <a:prstClr val="black"/>
                  </a:solidFill>
                </a:rPr>
                <a:t>Region</a:t>
              </a:r>
            </a:p>
          </p:txBody>
        </p:sp>
        <p:cxnSp>
          <p:nvCxnSpPr>
            <p:cNvPr id="13" name="Straight Connector 12"/>
            <p:cNvCxnSpPr/>
            <p:nvPr/>
          </p:nvCxnSpPr>
          <p:spPr>
            <a:xfrm>
              <a:off x="7885090" y="4485232"/>
              <a:ext cx="0" cy="631300"/>
            </a:xfrm>
            <a:prstGeom prst="line">
              <a:avLst/>
            </a:prstGeom>
            <a:noFill/>
            <a:ln w="25400" cap="flat" cmpd="sng" algn="ctr">
              <a:solidFill>
                <a:srgbClr val="44546A">
                  <a:lumMod val="50000"/>
                </a:srgbClr>
              </a:solidFill>
              <a:prstDash val="solid"/>
              <a:miter lim="800000"/>
            </a:ln>
            <a:effectLst/>
          </p:spPr>
        </p:cxnSp>
        <p:sp>
          <p:nvSpPr>
            <p:cNvPr id="14" name="Right Brace 13"/>
            <p:cNvSpPr/>
            <p:nvPr/>
          </p:nvSpPr>
          <p:spPr>
            <a:xfrm rot="5400000" flipH="1">
              <a:off x="1952252" y="3982022"/>
              <a:ext cx="597791" cy="1604212"/>
            </a:xfrm>
            <a:prstGeom prst="rightBrace">
              <a:avLst>
                <a:gd name="adj1" fmla="val 0"/>
                <a:gd name="adj2" fmla="val 0"/>
              </a:avLst>
            </a:prstGeom>
            <a:noFill/>
            <a:ln w="25400" cap="flat" cmpd="sng" algn="ctr">
              <a:solidFill>
                <a:srgbClr val="44546A">
                  <a:lumMod val="50000"/>
                </a:srgbClr>
              </a:solidFill>
              <a:prstDash val="solid"/>
              <a:miter lim="800000"/>
            </a:ln>
            <a:effectLst/>
          </p:spPr>
          <p:txBody>
            <a:bodyPr rtlCol="0" anchor="ctr"/>
            <a:lstStyle/>
            <a:p>
              <a:pPr algn="ctr" defTabSz="932597">
                <a:defRPr/>
              </a:pPr>
              <a:endParaRPr lang="en-US" sz="1600" kern="0">
                <a:solidFill>
                  <a:srgbClr val="00B0F0"/>
                </a:solidFill>
              </a:endParaRPr>
            </a:p>
          </p:txBody>
        </p:sp>
        <p:sp>
          <p:nvSpPr>
            <p:cNvPr id="15" name="Right Brace 14"/>
            <p:cNvSpPr/>
            <p:nvPr/>
          </p:nvSpPr>
          <p:spPr>
            <a:xfrm rot="16200000">
              <a:off x="3556465" y="3986670"/>
              <a:ext cx="597791" cy="1604212"/>
            </a:xfrm>
            <a:prstGeom prst="rightBrace">
              <a:avLst>
                <a:gd name="adj1" fmla="val 0"/>
                <a:gd name="adj2" fmla="val 0"/>
              </a:avLst>
            </a:prstGeom>
            <a:noFill/>
            <a:ln w="25400" cap="flat" cmpd="sng" algn="ctr">
              <a:solidFill>
                <a:srgbClr val="44546A">
                  <a:lumMod val="50000"/>
                </a:srgbClr>
              </a:solidFill>
              <a:prstDash val="solid"/>
              <a:miter lim="800000"/>
            </a:ln>
            <a:effectLst/>
          </p:spPr>
          <p:txBody>
            <a:bodyPr rtlCol="0" anchor="ctr"/>
            <a:lstStyle/>
            <a:p>
              <a:pPr algn="ctr" defTabSz="932597">
                <a:defRPr/>
              </a:pPr>
              <a:endParaRPr lang="en-US" sz="1600" kern="0">
                <a:solidFill>
                  <a:srgbClr val="00B0F0"/>
                </a:solidFill>
              </a:endParaRPr>
            </a:p>
          </p:txBody>
        </p:sp>
        <p:sp>
          <p:nvSpPr>
            <p:cNvPr id="16" name="Rounded Rectangle 4"/>
            <p:cNvSpPr/>
            <p:nvPr/>
          </p:nvSpPr>
          <p:spPr>
            <a:xfrm>
              <a:off x="5869557" y="1601786"/>
              <a:ext cx="1208861" cy="376961"/>
            </a:xfrm>
            <a:prstGeom prst="rect">
              <a:avLst/>
            </a:prstGeom>
            <a:gradFill rotWithShape="1">
              <a:gsLst>
                <a:gs pos="0">
                  <a:sysClr val="window" lastClr="FFFFFF"/>
                </a:gs>
                <a:gs pos="100000">
                  <a:sysClr val="window" lastClr="FFFFFF">
                    <a:lumMod val="85000"/>
                  </a:sysClr>
                </a:gs>
              </a:gsLst>
              <a:lin ang="5400000" scaled="0"/>
            </a:gradFill>
            <a:ln>
              <a:solidFill>
                <a:srgbClr val="44546A">
                  <a:lumMod val="50000"/>
                </a:srgb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597">
                <a:defRPr/>
              </a:pPr>
              <a:r>
                <a:rPr lang="en-US" sz="1050" kern="0" dirty="0">
                  <a:solidFill>
                    <a:srgbClr val="44546A">
                      <a:alpha val="99000"/>
                    </a:srgbClr>
                  </a:solidFill>
                </a:rPr>
                <a:t>Enterprise enrollment</a:t>
              </a:r>
            </a:p>
          </p:txBody>
        </p:sp>
        <p:sp>
          <p:nvSpPr>
            <p:cNvPr id="17" name="Rounded Rectangle 7"/>
            <p:cNvSpPr/>
            <p:nvPr/>
          </p:nvSpPr>
          <p:spPr>
            <a:xfrm>
              <a:off x="3320088" y="3191403"/>
              <a:ext cx="1206523" cy="313866"/>
            </a:xfrm>
            <a:prstGeom prst="rect">
              <a:avLst/>
            </a:prstGeom>
            <a:gradFill rotWithShape="1">
              <a:gsLst>
                <a:gs pos="0">
                  <a:sysClr val="window" lastClr="FFFFFF"/>
                </a:gs>
                <a:gs pos="100000">
                  <a:sysClr val="window" lastClr="FFFFFF">
                    <a:lumMod val="85000"/>
                  </a:sysClr>
                </a:gs>
              </a:gsLst>
              <a:lin ang="5400000" scaled="0"/>
            </a:gradFill>
            <a:ln>
              <a:solidFill>
                <a:srgbClr val="44546A">
                  <a:lumMod val="50000"/>
                </a:srgb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597">
                <a:defRPr/>
              </a:pPr>
              <a:r>
                <a:rPr lang="en-US" sz="1050" kern="0" dirty="0">
                  <a:solidFill>
                    <a:srgbClr val="44546A">
                      <a:alpha val="99000"/>
                    </a:srgbClr>
                  </a:solidFill>
                </a:rPr>
                <a:t>Account A</a:t>
              </a:r>
            </a:p>
          </p:txBody>
        </p:sp>
        <p:sp>
          <p:nvSpPr>
            <p:cNvPr id="18" name="Rounded Rectangle 10"/>
            <p:cNvSpPr/>
            <p:nvPr/>
          </p:nvSpPr>
          <p:spPr>
            <a:xfrm>
              <a:off x="2478156" y="4144055"/>
              <a:ext cx="1208861" cy="344346"/>
            </a:xfrm>
            <a:prstGeom prst="rect">
              <a:avLst/>
            </a:prstGeom>
            <a:gradFill rotWithShape="1">
              <a:gsLst>
                <a:gs pos="0">
                  <a:sysClr val="window" lastClr="FFFFFF"/>
                </a:gs>
                <a:gs pos="100000">
                  <a:sysClr val="window" lastClr="FFFFFF">
                    <a:lumMod val="85000"/>
                  </a:sysClr>
                </a:gs>
              </a:gsLst>
              <a:lin ang="5400000" scaled="0"/>
            </a:gradFill>
            <a:ln>
              <a:solidFill>
                <a:srgbClr val="44546A">
                  <a:lumMod val="50000"/>
                </a:srgb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597">
                <a:defRPr/>
              </a:pPr>
              <a:r>
                <a:rPr lang="en-US" sz="1050" kern="0" dirty="0">
                  <a:solidFill>
                    <a:srgbClr val="44546A">
                      <a:alpha val="99000"/>
                    </a:srgbClr>
                  </a:solidFill>
                </a:rPr>
                <a:t>Subscription 1</a:t>
              </a:r>
            </a:p>
          </p:txBody>
        </p:sp>
        <p:sp>
          <p:nvSpPr>
            <p:cNvPr id="19" name="Rounded Rectangle 13"/>
            <p:cNvSpPr/>
            <p:nvPr/>
          </p:nvSpPr>
          <p:spPr>
            <a:xfrm>
              <a:off x="4081100" y="4144055"/>
              <a:ext cx="1208861" cy="344346"/>
            </a:xfrm>
            <a:prstGeom prst="rect">
              <a:avLst/>
            </a:prstGeom>
            <a:gradFill rotWithShape="1">
              <a:gsLst>
                <a:gs pos="0">
                  <a:sysClr val="window" lastClr="FFFFFF"/>
                </a:gs>
                <a:gs pos="100000">
                  <a:sysClr val="window" lastClr="FFFFFF">
                    <a:lumMod val="85000"/>
                  </a:sysClr>
                </a:gs>
              </a:gsLst>
              <a:lin ang="5400000" scaled="0"/>
            </a:gradFill>
            <a:ln>
              <a:solidFill>
                <a:srgbClr val="44546A">
                  <a:lumMod val="50000"/>
                </a:srgb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597">
                <a:defRPr/>
              </a:pPr>
              <a:r>
                <a:rPr lang="en-US" sz="1050" kern="0" dirty="0">
                  <a:solidFill>
                    <a:srgbClr val="44546A">
                      <a:alpha val="99000"/>
                    </a:srgbClr>
                  </a:solidFill>
                </a:rPr>
                <a:t>Subscription 2</a:t>
              </a:r>
            </a:p>
          </p:txBody>
        </p:sp>
        <p:sp>
          <p:nvSpPr>
            <p:cNvPr id="20" name="Rounded Rectangle 19"/>
            <p:cNvSpPr/>
            <p:nvPr/>
          </p:nvSpPr>
          <p:spPr>
            <a:xfrm>
              <a:off x="5684045" y="4144053"/>
              <a:ext cx="1208861" cy="344278"/>
            </a:xfrm>
            <a:prstGeom prst="rect">
              <a:avLst/>
            </a:prstGeom>
            <a:gradFill rotWithShape="1">
              <a:gsLst>
                <a:gs pos="0">
                  <a:sysClr val="window" lastClr="FFFFFF"/>
                </a:gs>
                <a:gs pos="100000">
                  <a:sysClr val="window" lastClr="FFFFFF">
                    <a:lumMod val="85000"/>
                  </a:sysClr>
                </a:gs>
              </a:gsLst>
              <a:lin ang="5400000" scaled="0"/>
            </a:gradFill>
            <a:ln>
              <a:solidFill>
                <a:srgbClr val="44546A">
                  <a:lumMod val="50000"/>
                </a:srgb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597">
                <a:defRPr/>
              </a:pPr>
              <a:r>
                <a:rPr lang="en-US" sz="1050" kern="0" dirty="0">
                  <a:solidFill>
                    <a:srgbClr val="44546A">
                      <a:alpha val="99000"/>
                    </a:srgbClr>
                  </a:solidFill>
                </a:rPr>
                <a:t>Subscription 3</a:t>
              </a:r>
            </a:p>
          </p:txBody>
        </p:sp>
        <p:sp>
          <p:nvSpPr>
            <p:cNvPr id="21" name="Rounded Rectangle 7"/>
            <p:cNvSpPr/>
            <p:nvPr/>
          </p:nvSpPr>
          <p:spPr>
            <a:xfrm>
              <a:off x="5684044" y="3192462"/>
              <a:ext cx="1206523" cy="313866"/>
            </a:xfrm>
            <a:prstGeom prst="rect">
              <a:avLst/>
            </a:prstGeom>
            <a:gradFill rotWithShape="1">
              <a:gsLst>
                <a:gs pos="0">
                  <a:sysClr val="window" lastClr="FFFFFF"/>
                </a:gs>
                <a:gs pos="100000">
                  <a:sysClr val="window" lastClr="FFFFFF">
                    <a:lumMod val="85000"/>
                  </a:sysClr>
                </a:gs>
              </a:gsLst>
              <a:lin ang="5400000" scaled="0"/>
            </a:gradFill>
            <a:ln>
              <a:solidFill>
                <a:srgbClr val="44546A">
                  <a:lumMod val="50000"/>
                </a:srgb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597">
                <a:defRPr/>
              </a:pPr>
              <a:r>
                <a:rPr lang="en-US" sz="1050" kern="0" dirty="0">
                  <a:solidFill>
                    <a:srgbClr val="44546A">
                      <a:alpha val="99000"/>
                    </a:srgbClr>
                  </a:solidFill>
                </a:rPr>
                <a:t>Account B</a:t>
              </a:r>
            </a:p>
          </p:txBody>
        </p:sp>
        <p:sp>
          <p:nvSpPr>
            <p:cNvPr id="22" name="Right Brace 21"/>
            <p:cNvSpPr/>
            <p:nvPr/>
          </p:nvSpPr>
          <p:spPr>
            <a:xfrm rot="16200000">
              <a:off x="4726986" y="1619431"/>
              <a:ext cx="688692" cy="2431945"/>
            </a:xfrm>
            <a:prstGeom prst="rightBrace">
              <a:avLst>
                <a:gd name="adj1" fmla="val 0"/>
                <a:gd name="adj2" fmla="val 50000"/>
              </a:avLst>
            </a:prstGeom>
            <a:noFill/>
            <a:ln w="25400" cap="flat" cmpd="sng" algn="ctr">
              <a:solidFill>
                <a:srgbClr val="44546A">
                  <a:lumMod val="50000"/>
                </a:srgbClr>
              </a:solidFill>
              <a:prstDash val="solid"/>
              <a:miter lim="800000"/>
            </a:ln>
            <a:effectLst/>
          </p:spPr>
          <p:txBody>
            <a:bodyPr rtlCol="0" anchor="ctr"/>
            <a:lstStyle/>
            <a:p>
              <a:pPr algn="ctr" defTabSz="932597">
                <a:defRPr/>
              </a:pPr>
              <a:endParaRPr lang="en-US" sz="1600" kern="0">
                <a:solidFill>
                  <a:srgbClr val="00B0F0"/>
                </a:solidFill>
              </a:endParaRPr>
            </a:p>
          </p:txBody>
        </p:sp>
        <p:sp>
          <p:nvSpPr>
            <p:cNvPr id="23" name="Right Brace 22"/>
            <p:cNvSpPr/>
            <p:nvPr/>
          </p:nvSpPr>
          <p:spPr>
            <a:xfrm rot="16200000">
              <a:off x="3483277" y="3043051"/>
              <a:ext cx="597791" cy="1604212"/>
            </a:xfrm>
            <a:prstGeom prst="rightBrace">
              <a:avLst>
                <a:gd name="adj1" fmla="val 0"/>
                <a:gd name="adj2" fmla="val 50000"/>
              </a:avLst>
            </a:prstGeom>
            <a:noFill/>
            <a:ln w="25400" cap="flat" cmpd="sng" algn="ctr">
              <a:solidFill>
                <a:srgbClr val="44546A">
                  <a:lumMod val="50000"/>
                </a:srgbClr>
              </a:solidFill>
              <a:prstDash val="solid"/>
              <a:miter lim="800000"/>
            </a:ln>
            <a:effectLst/>
          </p:spPr>
          <p:txBody>
            <a:bodyPr rtlCol="0" anchor="ctr"/>
            <a:lstStyle/>
            <a:p>
              <a:pPr algn="ctr" defTabSz="932597">
                <a:defRPr/>
              </a:pPr>
              <a:endParaRPr lang="en-US" sz="1600" kern="0">
                <a:solidFill>
                  <a:srgbClr val="00B0F0"/>
                </a:solidFill>
              </a:endParaRPr>
            </a:p>
          </p:txBody>
        </p:sp>
        <p:cxnSp>
          <p:nvCxnSpPr>
            <p:cNvPr id="24" name="Straight Connector 23"/>
            <p:cNvCxnSpPr/>
            <p:nvPr/>
          </p:nvCxnSpPr>
          <p:spPr>
            <a:xfrm>
              <a:off x="6288735" y="3505269"/>
              <a:ext cx="0" cy="631300"/>
            </a:xfrm>
            <a:prstGeom prst="line">
              <a:avLst/>
            </a:prstGeom>
            <a:noFill/>
            <a:ln w="25400" cap="flat" cmpd="sng" algn="ctr">
              <a:solidFill>
                <a:srgbClr val="44546A">
                  <a:lumMod val="50000"/>
                </a:srgbClr>
              </a:solidFill>
              <a:prstDash val="solid"/>
              <a:miter lim="800000"/>
            </a:ln>
            <a:effectLst/>
          </p:spPr>
        </p:cxnSp>
        <p:sp>
          <p:nvSpPr>
            <p:cNvPr id="25" name="Rounded Rectangle 7"/>
            <p:cNvSpPr/>
            <p:nvPr/>
          </p:nvSpPr>
          <p:spPr>
            <a:xfrm>
              <a:off x="4440268" y="2649773"/>
              <a:ext cx="1206523" cy="313866"/>
            </a:xfrm>
            <a:prstGeom prst="rect">
              <a:avLst/>
            </a:prstGeom>
            <a:gradFill rotWithShape="1">
              <a:gsLst>
                <a:gs pos="0">
                  <a:sysClr val="window" lastClr="FFFFFF"/>
                </a:gs>
                <a:gs pos="100000">
                  <a:sysClr val="window" lastClr="FFFFFF">
                    <a:lumMod val="85000"/>
                  </a:sysClr>
                </a:gs>
              </a:gsLst>
              <a:lin ang="5400000" scaled="0"/>
            </a:gradFill>
            <a:ln>
              <a:solidFill>
                <a:srgbClr val="44546A">
                  <a:lumMod val="50000"/>
                </a:srgb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597">
                <a:defRPr/>
              </a:pPr>
              <a:r>
                <a:rPr lang="en-US" sz="1050" kern="0" dirty="0">
                  <a:solidFill>
                    <a:srgbClr val="44546A">
                      <a:alpha val="99000"/>
                    </a:srgbClr>
                  </a:solidFill>
                </a:rPr>
                <a:t>Department A </a:t>
              </a:r>
            </a:p>
          </p:txBody>
        </p:sp>
        <p:sp>
          <p:nvSpPr>
            <p:cNvPr id="26" name="Rounded Rectangle 7"/>
            <p:cNvSpPr/>
            <p:nvPr/>
          </p:nvSpPr>
          <p:spPr>
            <a:xfrm>
              <a:off x="7316660" y="3214253"/>
              <a:ext cx="1206523" cy="313866"/>
            </a:xfrm>
            <a:prstGeom prst="rect">
              <a:avLst/>
            </a:prstGeom>
            <a:gradFill rotWithShape="1">
              <a:gsLst>
                <a:gs pos="0">
                  <a:sysClr val="window" lastClr="FFFFFF"/>
                </a:gs>
                <a:gs pos="100000">
                  <a:sysClr val="window" lastClr="FFFFFF">
                    <a:lumMod val="85000"/>
                  </a:sysClr>
                </a:gs>
              </a:gsLst>
              <a:lin ang="5400000" scaled="0"/>
            </a:gradFill>
            <a:ln>
              <a:solidFill>
                <a:srgbClr val="44546A">
                  <a:lumMod val="50000"/>
                </a:srgb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597">
                <a:defRPr/>
              </a:pPr>
              <a:r>
                <a:rPr lang="en-US" sz="1050" kern="0" dirty="0">
                  <a:solidFill>
                    <a:srgbClr val="44546A">
                      <a:alpha val="99000"/>
                    </a:srgbClr>
                  </a:solidFill>
                </a:rPr>
                <a:t>Account C</a:t>
              </a:r>
            </a:p>
          </p:txBody>
        </p:sp>
        <p:sp>
          <p:nvSpPr>
            <p:cNvPr id="27" name="Rounded Rectangle 19"/>
            <p:cNvSpPr/>
            <p:nvPr/>
          </p:nvSpPr>
          <p:spPr>
            <a:xfrm>
              <a:off x="7316660" y="4144053"/>
              <a:ext cx="1208861" cy="344278"/>
            </a:xfrm>
            <a:prstGeom prst="rect">
              <a:avLst/>
            </a:prstGeom>
            <a:gradFill rotWithShape="1">
              <a:gsLst>
                <a:gs pos="0">
                  <a:sysClr val="window" lastClr="FFFFFF"/>
                </a:gs>
                <a:gs pos="100000">
                  <a:sysClr val="window" lastClr="FFFFFF">
                    <a:lumMod val="85000"/>
                  </a:sysClr>
                </a:gs>
              </a:gsLst>
              <a:lin ang="5400000" scaled="0"/>
            </a:gradFill>
            <a:ln>
              <a:solidFill>
                <a:srgbClr val="44546A">
                  <a:lumMod val="50000"/>
                </a:srgb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597">
                <a:defRPr/>
              </a:pPr>
              <a:r>
                <a:rPr lang="en-US" sz="1050" kern="0" dirty="0">
                  <a:solidFill>
                    <a:srgbClr val="44546A">
                      <a:alpha val="99000"/>
                    </a:srgbClr>
                  </a:solidFill>
                </a:rPr>
                <a:t>Subscription 4</a:t>
              </a:r>
            </a:p>
          </p:txBody>
        </p:sp>
        <p:cxnSp>
          <p:nvCxnSpPr>
            <p:cNvPr id="28" name="Straight Connector 27"/>
            <p:cNvCxnSpPr/>
            <p:nvPr/>
          </p:nvCxnSpPr>
          <p:spPr>
            <a:xfrm>
              <a:off x="7879033" y="3535845"/>
              <a:ext cx="0" cy="631300"/>
            </a:xfrm>
            <a:prstGeom prst="line">
              <a:avLst/>
            </a:prstGeom>
            <a:noFill/>
            <a:ln w="25400" cap="flat" cmpd="sng" algn="ctr">
              <a:solidFill>
                <a:srgbClr val="44546A">
                  <a:lumMod val="50000"/>
                </a:srgbClr>
              </a:solidFill>
              <a:prstDash val="solid"/>
              <a:miter lim="800000"/>
            </a:ln>
            <a:effectLst/>
          </p:spPr>
        </p:cxnSp>
        <p:sp>
          <p:nvSpPr>
            <p:cNvPr id="29" name="Right Brace 28"/>
            <p:cNvSpPr/>
            <p:nvPr/>
          </p:nvSpPr>
          <p:spPr>
            <a:xfrm rot="16200000">
              <a:off x="6258448" y="870469"/>
              <a:ext cx="431081" cy="2810093"/>
            </a:xfrm>
            <a:prstGeom prst="rightBrace">
              <a:avLst>
                <a:gd name="adj1" fmla="val 0"/>
                <a:gd name="adj2" fmla="val 50000"/>
              </a:avLst>
            </a:prstGeom>
            <a:noFill/>
            <a:ln w="25400" cap="flat" cmpd="sng" algn="ctr">
              <a:solidFill>
                <a:srgbClr val="44546A">
                  <a:lumMod val="50000"/>
                </a:srgbClr>
              </a:solidFill>
              <a:prstDash val="solid"/>
              <a:miter lim="800000"/>
            </a:ln>
            <a:effectLst/>
          </p:spPr>
          <p:txBody>
            <a:bodyPr rtlCol="0" anchor="ctr"/>
            <a:lstStyle/>
            <a:p>
              <a:pPr algn="ctr" defTabSz="932597">
                <a:defRPr/>
              </a:pPr>
              <a:endParaRPr lang="en-US" sz="1600" kern="0">
                <a:solidFill>
                  <a:srgbClr val="00B0F0"/>
                </a:solidFill>
              </a:endParaRPr>
            </a:p>
          </p:txBody>
        </p:sp>
        <p:cxnSp>
          <p:nvCxnSpPr>
            <p:cNvPr id="30" name="Straight Connector 29"/>
            <p:cNvCxnSpPr/>
            <p:nvPr/>
          </p:nvCxnSpPr>
          <p:spPr>
            <a:xfrm flipH="1">
              <a:off x="7864778" y="2491056"/>
              <a:ext cx="14255" cy="723197"/>
            </a:xfrm>
            <a:prstGeom prst="line">
              <a:avLst/>
            </a:prstGeom>
            <a:noFill/>
            <a:ln w="25400" cap="flat" cmpd="sng" algn="ctr">
              <a:solidFill>
                <a:srgbClr val="44546A">
                  <a:lumMod val="50000"/>
                </a:srgbClr>
              </a:solidFill>
              <a:prstDash val="solid"/>
              <a:miter lim="800000"/>
            </a:ln>
            <a:effectLst/>
          </p:spPr>
        </p:cxnSp>
        <p:sp>
          <p:nvSpPr>
            <p:cNvPr id="31" name="Rounded Rectangle 7"/>
            <p:cNvSpPr/>
            <p:nvPr/>
          </p:nvSpPr>
          <p:spPr>
            <a:xfrm>
              <a:off x="7316660" y="2649773"/>
              <a:ext cx="1206523" cy="313866"/>
            </a:xfrm>
            <a:prstGeom prst="rect">
              <a:avLst/>
            </a:prstGeom>
            <a:gradFill rotWithShape="1">
              <a:gsLst>
                <a:gs pos="0">
                  <a:sysClr val="window" lastClr="FFFFFF"/>
                </a:gs>
                <a:gs pos="100000">
                  <a:sysClr val="window" lastClr="FFFFFF">
                    <a:lumMod val="85000"/>
                  </a:sysClr>
                </a:gs>
              </a:gsLst>
              <a:lin ang="5400000" scaled="0"/>
            </a:gradFill>
            <a:ln>
              <a:solidFill>
                <a:srgbClr val="44546A">
                  <a:lumMod val="50000"/>
                </a:srgb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597">
                <a:defRPr/>
              </a:pPr>
              <a:r>
                <a:rPr lang="en-US" sz="1050" kern="0" dirty="0">
                  <a:solidFill>
                    <a:srgbClr val="44546A">
                      <a:alpha val="99000"/>
                    </a:srgbClr>
                  </a:solidFill>
                </a:rPr>
                <a:t>Department B</a:t>
              </a:r>
            </a:p>
          </p:txBody>
        </p:sp>
        <p:sp>
          <p:nvSpPr>
            <p:cNvPr id="32" name="Rounded Rectangle 10"/>
            <p:cNvSpPr/>
            <p:nvPr/>
          </p:nvSpPr>
          <p:spPr>
            <a:xfrm>
              <a:off x="2478156" y="5079857"/>
              <a:ext cx="1208861" cy="344346"/>
            </a:xfrm>
            <a:prstGeom prst="rect">
              <a:avLst/>
            </a:prstGeom>
            <a:gradFill rotWithShape="1">
              <a:gsLst>
                <a:gs pos="0">
                  <a:sysClr val="window" lastClr="FFFFFF"/>
                </a:gs>
                <a:gs pos="100000">
                  <a:sysClr val="window" lastClr="FFFFFF">
                    <a:lumMod val="85000"/>
                  </a:sysClr>
                </a:gs>
              </a:gsLst>
              <a:lin ang="5400000" scaled="0"/>
            </a:gradFill>
            <a:ln>
              <a:solidFill>
                <a:srgbClr val="44546A">
                  <a:lumMod val="50000"/>
                </a:srgb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597">
                <a:defRPr/>
              </a:pPr>
              <a:r>
                <a:rPr lang="en-US" sz="1050" kern="0" dirty="0" err="1">
                  <a:solidFill>
                    <a:srgbClr val="44546A">
                      <a:alpha val="99000"/>
                    </a:srgbClr>
                  </a:solidFill>
                </a:rPr>
                <a:t>VNet</a:t>
              </a:r>
              <a:r>
                <a:rPr lang="en-US" sz="1050" kern="0" dirty="0">
                  <a:solidFill>
                    <a:srgbClr val="44546A">
                      <a:alpha val="99000"/>
                    </a:srgbClr>
                  </a:solidFill>
                </a:rPr>
                <a:t> 2</a:t>
              </a:r>
            </a:p>
          </p:txBody>
        </p:sp>
        <p:sp>
          <p:nvSpPr>
            <p:cNvPr id="33" name="Rounded Rectangle 10"/>
            <p:cNvSpPr/>
            <p:nvPr/>
          </p:nvSpPr>
          <p:spPr>
            <a:xfrm>
              <a:off x="4081099" y="5079857"/>
              <a:ext cx="1208861" cy="344346"/>
            </a:xfrm>
            <a:prstGeom prst="rect">
              <a:avLst/>
            </a:prstGeom>
            <a:gradFill rotWithShape="1">
              <a:gsLst>
                <a:gs pos="0">
                  <a:sysClr val="window" lastClr="FFFFFF"/>
                </a:gs>
                <a:gs pos="100000">
                  <a:sysClr val="window" lastClr="FFFFFF">
                    <a:lumMod val="85000"/>
                  </a:sysClr>
                </a:gs>
              </a:gsLst>
              <a:lin ang="5400000" scaled="0"/>
            </a:gradFill>
            <a:ln>
              <a:solidFill>
                <a:srgbClr val="44546A">
                  <a:lumMod val="50000"/>
                </a:srgb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597">
                <a:defRPr/>
              </a:pPr>
              <a:r>
                <a:rPr lang="en-US" sz="1050" kern="0" dirty="0" err="1">
                  <a:solidFill>
                    <a:srgbClr val="44546A">
                      <a:alpha val="99000"/>
                    </a:srgbClr>
                  </a:solidFill>
                </a:rPr>
                <a:t>VNet</a:t>
              </a:r>
              <a:r>
                <a:rPr lang="en-US" sz="1050" kern="0" dirty="0">
                  <a:solidFill>
                    <a:srgbClr val="44546A">
                      <a:alpha val="99000"/>
                    </a:srgbClr>
                  </a:solidFill>
                </a:rPr>
                <a:t> 3</a:t>
              </a:r>
            </a:p>
          </p:txBody>
        </p:sp>
        <p:sp>
          <p:nvSpPr>
            <p:cNvPr id="34" name="Rounded Rectangle 10"/>
            <p:cNvSpPr/>
            <p:nvPr/>
          </p:nvSpPr>
          <p:spPr>
            <a:xfrm>
              <a:off x="875212" y="5079857"/>
              <a:ext cx="1208861" cy="344346"/>
            </a:xfrm>
            <a:prstGeom prst="rect">
              <a:avLst/>
            </a:prstGeom>
            <a:gradFill rotWithShape="1">
              <a:gsLst>
                <a:gs pos="0">
                  <a:sysClr val="window" lastClr="FFFFFF"/>
                </a:gs>
                <a:gs pos="100000">
                  <a:sysClr val="window" lastClr="FFFFFF">
                    <a:lumMod val="85000"/>
                  </a:sysClr>
                </a:gs>
              </a:gsLst>
              <a:lin ang="5400000" scaled="0"/>
            </a:gradFill>
            <a:ln>
              <a:solidFill>
                <a:srgbClr val="44546A">
                  <a:lumMod val="50000"/>
                </a:srgb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597">
                <a:defRPr/>
              </a:pPr>
              <a:r>
                <a:rPr lang="en-US" sz="1050" kern="0" dirty="0" err="1">
                  <a:solidFill>
                    <a:srgbClr val="44546A">
                      <a:alpha val="99000"/>
                    </a:srgbClr>
                  </a:solidFill>
                </a:rPr>
                <a:t>VNet</a:t>
              </a:r>
              <a:r>
                <a:rPr lang="en-US" sz="1050" kern="0" dirty="0">
                  <a:solidFill>
                    <a:srgbClr val="44546A">
                      <a:alpha val="99000"/>
                    </a:srgbClr>
                  </a:solidFill>
                </a:rPr>
                <a:t> 1</a:t>
              </a:r>
            </a:p>
          </p:txBody>
        </p:sp>
        <p:cxnSp>
          <p:nvCxnSpPr>
            <p:cNvPr id="35" name="Straight Connector 34"/>
            <p:cNvCxnSpPr>
              <a:stCxn id="32" idx="3"/>
              <a:endCxn id="33" idx="1"/>
            </p:cNvCxnSpPr>
            <p:nvPr/>
          </p:nvCxnSpPr>
          <p:spPr>
            <a:xfrm>
              <a:off x="3687016" y="5252030"/>
              <a:ext cx="394083" cy="0"/>
            </a:xfrm>
            <a:prstGeom prst="line">
              <a:avLst/>
            </a:prstGeom>
            <a:noFill/>
            <a:ln w="25400" cap="flat" cmpd="sng" algn="ctr">
              <a:solidFill>
                <a:sysClr val="windowText" lastClr="000000"/>
              </a:solidFill>
              <a:prstDash val="sysDash"/>
              <a:miter lim="800000"/>
            </a:ln>
            <a:effectLst/>
          </p:spPr>
        </p:cxnSp>
        <p:sp>
          <p:nvSpPr>
            <p:cNvPr id="36" name="Rounded Rectangle 10"/>
            <p:cNvSpPr/>
            <p:nvPr/>
          </p:nvSpPr>
          <p:spPr>
            <a:xfrm>
              <a:off x="7314322" y="5087672"/>
              <a:ext cx="1208861" cy="344346"/>
            </a:xfrm>
            <a:prstGeom prst="rect">
              <a:avLst/>
            </a:prstGeom>
            <a:gradFill rotWithShape="1">
              <a:gsLst>
                <a:gs pos="0">
                  <a:sysClr val="window" lastClr="FFFFFF"/>
                </a:gs>
                <a:gs pos="100000">
                  <a:sysClr val="window" lastClr="FFFFFF">
                    <a:lumMod val="85000"/>
                  </a:sysClr>
                </a:gs>
              </a:gsLst>
              <a:lin ang="5400000" scaled="0"/>
            </a:gradFill>
            <a:ln>
              <a:solidFill>
                <a:srgbClr val="44546A">
                  <a:lumMod val="50000"/>
                </a:srgb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597">
                <a:defRPr/>
              </a:pPr>
              <a:r>
                <a:rPr lang="en-US" sz="1050" kern="0" dirty="0" err="1">
                  <a:solidFill>
                    <a:srgbClr val="44546A">
                      <a:alpha val="99000"/>
                    </a:srgbClr>
                  </a:solidFill>
                </a:rPr>
                <a:t>VNet</a:t>
              </a:r>
              <a:r>
                <a:rPr lang="en-US" sz="1050" kern="0" dirty="0">
                  <a:solidFill>
                    <a:srgbClr val="44546A">
                      <a:alpha val="99000"/>
                    </a:srgbClr>
                  </a:solidFill>
                </a:rPr>
                <a:t> 4</a:t>
              </a:r>
            </a:p>
          </p:txBody>
        </p:sp>
        <p:cxnSp>
          <p:nvCxnSpPr>
            <p:cNvPr id="37" name="Straight Connector 36"/>
            <p:cNvCxnSpPr>
              <a:stCxn id="33" idx="3"/>
              <a:endCxn id="36" idx="1"/>
            </p:cNvCxnSpPr>
            <p:nvPr/>
          </p:nvCxnSpPr>
          <p:spPr>
            <a:xfrm>
              <a:off x="5289960" y="5252030"/>
              <a:ext cx="2024362" cy="7816"/>
            </a:xfrm>
            <a:prstGeom prst="line">
              <a:avLst/>
            </a:prstGeom>
            <a:noFill/>
            <a:ln w="25400" cap="flat" cmpd="sng" algn="ctr">
              <a:solidFill>
                <a:sysClr val="windowText" lastClr="000000"/>
              </a:solidFill>
              <a:prstDash val="sysDash"/>
              <a:miter lim="800000"/>
            </a:ln>
            <a:effectLst/>
          </p:spPr>
        </p:cxnSp>
        <p:sp>
          <p:nvSpPr>
            <p:cNvPr id="38" name="Rectangle 37"/>
            <p:cNvSpPr/>
            <p:nvPr/>
          </p:nvSpPr>
          <p:spPr>
            <a:xfrm>
              <a:off x="730172" y="6047623"/>
              <a:ext cx="3106978" cy="385339"/>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932597">
                <a:defRPr/>
              </a:pPr>
              <a:r>
                <a:rPr lang="en-US" sz="1200" kern="0" dirty="0">
                  <a:solidFill>
                    <a:prstClr val="white"/>
                  </a:solidFill>
                </a:rPr>
                <a:t>ExpressRoute circuit</a:t>
              </a:r>
            </a:p>
          </p:txBody>
        </p:sp>
        <p:sp>
          <p:nvSpPr>
            <p:cNvPr id="39" name="Rounded Rectangle 10"/>
            <p:cNvSpPr/>
            <p:nvPr/>
          </p:nvSpPr>
          <p:spPr>
            <a:xfrm>
              <a:off x="8910937" y="5087672"/>
              <a:ext cx="1208861" cy="344346"/>
            </a:xfrm>
            <a:prstGeom prst="rect">
              <a:avLst/>
            </a:prstGeom>
            <a:gradFill rotWithShape="1">
              <a:gsLst>
                <a:gs pos="0">
                  <a:sysClr val="window" lastClr="FFFFFF"/>
                </a:gs>
                <a:gs pos="100000">
                  <a:sysClr val="window" lastClr="FFFFFF">
                    <a:lumMod val="85000"/>
                  </a:sysClr>
                </a:gs>
              </a:gsLst>
              <a:lin ang="5400000" scaled="0"/>
            </a:gradFill>
            <a:ln>
              <a:solidFill>
                <a:srgbClr val="44546A">
                  <a:lumMod val="50000"/>
                </a:srgb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597">
                <a:defRPr/>
              </a:pPr>
              <a:r>
                <a:rPr lang="en-US" sz="1050" kern="0" dirty="0" err="1">
                  <a:solidFill>
                    <a:srgbClr val="44546A">
                      <a:alpha val="99000"/>
                    </a:srgbClr>
                  </a:solidFill>
                </a:rPr>
                <a:t>VNet</a:t>
              </a:r>
              <a:r>
                <a:rPr lang="en-US" sz="1050" kern="0" dirty="0">
                  <a:solidFill>
                    <a:srgbClr val="44546A">
                      <a:alpha val="99000"/>
                    </a:srgbClr>
                  </a:solidFill>
                </a:rPr>
                <a:t> 5</a:t>
              </a:r>
            </a:p>
          </p:txBody>
        </p:sp>
        <p:sp>
          <p:nvSpPr>
            <p:cNvPr id="40" name="Right Brace 39"/>
            <p:cNvSpPr/>
            <p:nvPr/>
          </p:nvSpPr>
          <p:spPr>
            <a:xfrm rot="16200000">
              <a:off x="8395671" y="3994090"/>
              <a:ext cx="597791" cy="1604212"/>
            </a:xfrm>
            <a:prstGeom prst="rightBrace">
              <a:avLst>
                <a:gd name="adj1" fmla="val 0"/>
                <a:gd name="adj2" fmla="val 0"/>
              </a:avLst>
            </a:prstGeom>
            <a:noFill/>
            <a:ln w="25400" cap="flat" cmpd="sng" algn="ctr">
              <a:solidFill>
                <a:srgbClr val="44546A">
                  <a:lumMod val="50000"/>
                </a:srgbClr>
              </a:solidFill>
              <a:prstDash val="solid"/>
              <a:miter lim="800000"/>
            </a:ln>
            <a:effectLst/>
          </p:spPr>
          <p:txBody>
            <a:bodyPr rtlCol="0" anchor="ctr"/>
            <a:lstStyle/>
            <a:p>
              <a:pPr algn="ctr" defTabSz="932597">
                <a:defRPr/>
              </a:pPr>
              <a:r>
                <a:rPr lang="en-US" sz="1600" kern="0" dirty="0">
                  <a:solidFill>
                    <a:srgbClr val="00B0F0"/>
                  </a:solidFill>
                </a:rPr>
                <a:t> </a:t>
              </a:r>
            </a:p>
          </p:txBody>
        </p:sp>
        <p:sp>
          <p:nvSpPr>
            <p:cNvPr id="41" name="Rounded Rectangle 10"/>
            <p:cNvSpPr/>
            <p:nvPr/>
          </p:nvSpPr>
          <p:spPr>
            <a:xfrm>
              <a:off x="10434793" y="5078851"/>
              <a:ext cx="1208861" cy="344346"/>
            </a:xfrm>
            <a:prstGeom prst="rect">
              <a:avLst/>
            </a:prstGeom>
            <a:gradFill rotWithShape="1">
              <a:gsLst>
                <a:gs pos="0">
                  <a:sysClr val="window" lastClr="FFFFFF"/>
                </a:gs>
                <a:gs pos="100000">
                  <a:sysClr val="window" lastClr="FFFFFF">
                    <a:lumMod val="85000"/>
                  </a:sysClr>
                </a:gs>
              </a:gsLst>
              <a:lin ang="5400000" scaled="0"/>
            </a:gradFill>
            <a:ln>
              <a:solidFill>
                <a:srgbClr val="44546A">
                  <a:lumMod val="50000"/>
                </a:srgb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597">
                <a:defRPr/>
              </a:pPr>
              <a:r>
                <a:rPr lang="en-US" sz="1050" kern="0" dirty="0" err="1">
                  <a:solidFill>
                    <a:srgbClr val="44546A">
                      <a:alpha val="99000"/>
                    </a:srgbClr>
                  </a:solidFill>
                </a:rPr>
                <a:t>VNet</a:t>
              </a:r>
              <a:r>
                <a:rPr lang="en-US" sz="1050" kern="0" dirty="0">
                  <a:solidFill>
                    <a:srgbClr val="44546A">
                      <a:alpha val="99000"/>
                    </a:srgbClr>
                  </a:solidFill>
                </a:rPr>
                <a:t> 6</a:t>
              </a:r>
            </a:p>
          </p:txBody>
        </p:sp>
        <p:cxnSp>
          <p:nvCxnSpPr>
            <p:cNvPr id="42" name="Elbow Connector 74"/>
            <p:cNvCxnSpPr>
              <a:endCxn id="41" idx="0"/>
            </p:cNvCxnSpPr>
            <p:nvPr/>
          </p:nvCxnSpPr>
          <p:spPr>
            <a:xfrm>
              <a:off x="7987526" y="4796197"/>
              <a:ext cx="3051698" cy="282654"/>
            </a:xfrm>
            <a:prstGeom prst="bentConnector2">
              <a:avLst/>
            </a:prstGeom>
            <a:noFill/>
            <a:ln w="25400" cap="flat" cmpd="sng" algn="ctr">
              <a:solidFill>
                <a:sysClr val="windowText" lastClr="000000"/>
              </a:solidFill>
              <a:prstDash val="solid"/>
              <a:miter lim="800000"/>
            </a:ln>
            <a:effectLst/>
          </p:spPr>
        </p:cxnSp>
        <p:sp>
          <p:nvSpPr>
            <p:cNvPr id="43" name="Rectangle 42"/>
            <p:cNvSpPr/>
            <p:nvPr/>
          </p:nvSpPr>
          <p:spPr>
            <a:xfrm>
              <a:off x="6162668" y="6044999"/>
              <a:ext cx="1693560" cy="382652"/>
            </a:xfrm>
            <a:prstGeom prst="rect">
              <a:avLst/>
            </a:prstGeom>
            <a:solidFill>
              <a:srgbClr val="5B9BD5">
                <a:lumMod val="75000"/>
              </a:srgbClr>
            </a:solidFill>
            <a:ln w="12700" cap="flat" cmpd="sng" algn="ctr">
              <a:solidFill>
                <a:srgbClr val="5B9BD5">
                  <a:shade val="50000"/>
                </a:srgbClr>
              </a:solidFill>
              <a:prstDash val="solid"/>
              <a:miter lim="800000"/>
            </a:ln>
            <a:effectLst/>
          </p:spPr>
          <p:txBody>
            <a:bodyPr rtlCol="0" anchor="ctr"/>
            <a:lstStyle/>
            <a:p>
              <a:pPr algn="ctr" defTabSz="932597">
                <a:defRPr/>
              </a:pPr>
              <a:r>
                <a:rPr lang="en-US" sz="1200" kern="0" dirty="0">
                  <a:solidFill>
                    <a:prstClr val="white"/>
                  </a:solidFill>
                </a:rPr>
                <a:t>ExpressRoute circuit</a:t>
              </a:r>
            </a:p>
          </p:txBody>
        </p:sp>
        <p:sp>
          <p:nvSpPr>
            <p:cNvPr id="44" name="Rectangle 43"/>
            <p:cNvSpPr/>
            <p:nvPr/>
          </p:nvSpPr>
          <p:spPr>
            <a:xfrm>
              <a:off x="8372105" y="6044998"/>
              <a:ext cx="1693560" cy="382652"/>
            </a:xfrm>
            <a:prstGeom prst="rect">
              <a:avLst/>
            </a:prstGeom>
            <a:solidFill>
              <a:srgbClr val="4472C4">
                <a:lumMod val="75000"/>
              </a:srgbClr>
            </a:solidFill>
            <a:ln w="12700" cap="flat" cmpd="sng" algn="ctr">
              <a:solidFill>
                <a:srgbClr val="5B9BD5">
                  <a:shade val="50000"/>
                </a:srgbClr>
              </a:solidFill>
              <a:prstDash val="solid"/>
              <a:miter lim="800000"/>
            </a:ln>
            <a:effectLst/>
          </p:spPr>
          <p:txBody>
            <a:bodyPr rtlCol="0" anchor="ctr"/>
            <a:lstStyle/>
            <a:p>
              <a:pPr algn="ctr" defTabSz="932597">
                <a:defRPr/>
              </a:pPr>
              <a:r>
                <a:rPr lang="en-US" sz="1200" kern="0" dirty="0">
                  <a:solidFill>
                    <a:prstClr val="white"/>
                  </a:solidFill>
                </a:rPr>
                <a:t>ExpressRoute circuit</a:t>
              </a:r>
            </a:p>
          </p:txBody>
        </p:sp>
        <p:sp>
          <p:nvSpPr>
            <p:cNvPr id="45" name="Rectangle 44"/>
            <p:cNvSpPr/>
            <p:nvPr/>
          </p:nvSpPr>
          <p:spPr>
            <a:xfrm>
              <a:off x="10581542" y="6028757"/>
              <a:ext cx="1693560" cy="382652"/>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algn="ctr" defTabSz="932597">
                <a:defRPr/>
              </a:pPr>
              <a:r>
                <a:rPr lang="en-US" sz="1200" kern="0" dirty="0">
                  <a:solidFill>
                    <a:prstClr val="white"/>
                  </a:solidFill>
                </a:rPr>
                <a:t>ExpressRoute circuit</a:t>
              </a:r>
            </a:p>
          </p:txBody>
        </p:sp>
        <p:sp>
          <p:nvSpPr>
            <p:cNvPr id="46" name="Right Brace 45"/>
            <p:cNvSpPr/>
            <p:nvPr/>
          </p:nvSpPr>
          <p:spPr>
            <a:xfrm rot="16200000">
              <a:off x="5589277" y="4586575"/>
              <a:ext cx="597791" cy="2380491"/>
            </a:xfrm>
            <a:prstGeom prst="rightBrace">
              <a:avLst>
                <a:gd name="adj1" fmla="val 0"/>
                <a:gd name="adj2" fmla="val 0"/>
              </a:avLst>
            </a:prstGeom>
            <a:noFill/>
            <a:ln w="25400" cap="flat" cmpd="sng" algn="ctr">
              <a:solidFill>
                <a:srgbClr val="44546A">
                  <a:lumMod val="50000"/>
                </a:srgbClr>
              </a:solidFill>
              <a:prstDash val="solid"/>
              <a:miter lim="800000"/>
            </a:ln>
            <a:effectLst/>
          </p:spPr>
          <p:txBody>
            <a:bodyPr rtlCol="0" anchor="ctr"/>
            <a:lstStyle/>
            <a:p>
              <a:pPr algn="ctr" defTabSz="932597">
                <a:defRPr/>
              </a:pPr>
              <a:endParaRPr lang="en-US" sz="1600" kern="0">
                <a:solidFill>
                  <a:srgbClr val="00B0F0"/>
                </a:solidFill>
              </a:endParaRPr>
            </a:p>
          </p:txBody>
        </p:sp>
        <p:sp>
          <p:nvSpPr>
            <p:cNvPr id="47" name="Rectangle 46"/>
            <p:cNvSpPr/>
            <p:nvPr/>
          </p:nvSpPr>
          <p:spPr>
            <a:xfrm>
              <a:off x="3953230" y="6047623"/>
              <a:ext cx="1693560" cy="382652"/>
            </a:xfrm>
            <a:prstGeom prst="rect">
              <a:avLst/>
            </a:prstGeom>
            <a:solidFill>
              <a:srgbClr val="5B9BD5">
                <a:lumMod val="60000"/>
                <a:lumOff val="40000"/>
              </a:srgbClr>
            </a:solidFill>
            <a:ln w="12700" cap="flat" cmpd="sng" algn="ctr">
              <a:solidFill>
                <a:srgbClr val="5B9BD5">
                  <a:shade val="50000"/>
                </a:srgbClr>
              </a:solidFill>
              <a:prstDash val="solid"/>
              <a:miter lim="800000"/>
            </a:ln>
            <a:effectLst/>
          </p:spPr>
          <p:txBody>
            <a:bodyPr rtlCol="0" anchor="ctr"/>
            <a:lstStyle/>
            <a:p>
              <a:pPr algn="ctr" defTabSz="932597">
                <a:defRPr/>
              </a:pPr>
              <a:r>
                <a:rPr lang="en-US" sz="1200" kern="0" dirty="0">
                  <a:solidFill>
                    <a:prstClr val="white"/>
                  </a:solidFill>
                </a:rPr>
                <a:t>ExpressRoute circuit</a:t>
              </a:r>
            </a:p>
          </p:txBody>
        </p:sp>
        <p:cxnSp>
          <p:nvCxnSpPr>
            <p:cNvPr id="48" name="Elbow Connector 80"/>
            <p:cNvCxnSpPr/>
            <p:nvPr/>
          </p:nvCxnSpPr>
          <p:spPr>
            <a:xfrm>
              <a:off x="6140376" y="5772005"/>
              <a:ext cx="3051698" cy="282654"/>
            </a:xfrm>
            <a:prstGeom prst="bentConnector2">
              <a:avLst/>
            </a:prstGeom>
            <a:noFill/>
            <a:ln w="25400" cap="flat" cmpd="sng" algn="ctr">
              <a:solidFill>
                <a:sysClr val="windowText" lastClr="000000"/>
              </a:solidFill>
              <a:prstDash val="solid"/>
              <a:miter lim="800000"/>
            </a:ln>
            <a:effectLst/>
          </p:spPr>
        </p:cxnSp>
        <p:cxnSp>
          <p:nvCxnSpPr>
            <p:cNvPr id="49" name="Elbow Connector 81"/>
            <p:cNvCxnSpPr/>
            <p:nvPr/>
          </p:nvCxnSpPr>
          <p:spPr>
            <a:xfrm>
              <a:off x="8323655" y="5773207"/>
              <a:ext cx="3051698" cy="282654"/>
            </a:xfrm>
            <a:prstGeom prst="bentConnector2">
              <a:avLst/>
            </a:prstGeom>
            <a:noFill/>
            <a:ln w="25400" cap="flat" cmpd="sng" algn="ctr">
              <a:solidFill>
                <a:sysClr val="windowText" lastClr="000000"/>
              </a:solidFill>
              <a:prstDash val="solid"/>
              <a:miter lim="800000"/>
            </a:ln>
            <a:effectLst/>
          </p:spPr>
        </p:cxnSp>
        <p:cxnSp>
          <p:nvCxnSpPr>
            <p:cNvPr id="50" name="Straight Connector 49"/>
            <p:cNvCxnSpPr/>
            <p:nvPr/>
          </p:nvCxnSpPr>
          <p:spPr>
            <a:xfrm>
              <a:off x="5032135" y="4511428"/>
              <a:ext cx="13920" cy="1517220"/>
            </a:xfrm>
            <a:prstGeom prst="line">
              <a:avLst/>
            </a:prstGeom>
            <a:noFill/>
            <a:ln w="25400" cap="flat" cmpd="sng" algn="ctr">
              <a:solidFill>
                <a:srgbClr val="5B9BD5"/>
              </a:solidFill>
              <a:prstDash val="solid"/>
              <a:miter lim="800000"/>
            </a:ln>
            <a:effectLst/>
          </p:spPr>
        </p:cxnSp>
        <p:cxnSp>
          <p:nvCxnSpPr>
            <p:cNvPr id="51" name="Straight Connector 50"/>
            <p:cNvCxnSpPr/>
            <p:nvPr/>
          </p:nvCxnSpPr>
          <p:spPr>
            <a:xfrm flipH="1">
              <a:off x="5073895" y="4506789"/>
              <a:ext cx="1171552" cy="1521860"/>
            </a:xfrm>
            <a:prstGeom prst="line">
              <a:avLst/>
            </a:prstGeom>
            <a:noFill/>
            <a:ln w="25400" cap="flat" cmpd="sng" algn="ctr">
              <a:solidFill>
                <a:srgbClr val="5B9BD5"/>
              </a:solidFill>
              <a:prstDash val="solid"/>
              <a:miter lim="800000"/>
            </a:ln>
            <a:effectLst/>
          </p:spPr>
        </p:cxnSp>
      </p:grpSp>
    </p:spTree>
    <p:extLst>
      <p:ext uri="{BB962C8B-B14F-4D97-AF65-F5344CB8AC3E}">
        <p14:creationId xmlns:p14="http://schemas.microsoft.com/office/powerpoint/2010/main" val="8846508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p:cNvSpPr txBox="1">
            <a:spLocks/>
          </p:cNvSpPr>
          <p:nvPr/>
        </p:nvSpPr>
        <p:spPr>
          <a:xfrm>
            <a:off x="366170" y="1212851"/>
            <a:ext cx="4962833" cy="5408611"/>
          </a:xfrm>
          <a:prstGeom prst="rect">
            <a:avLst/>
          </a:prstGeom>
        </p:spPr>
        <p:txBody>
          <a:bodyPr/>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buNone/>
            </a:pPr>
            <a:r>
              <a:rPr lang="en-US" sz="3600" dirty="0">
                <a:solidFill>
                  <a:schemeClr val="tx2"/>
                </a:solidFill>
              </a:rPr>
              <a:t>Purpose and objectives</a:t>
            </a:r>
          </a:p>
          <a:p>
            <a:pPr marL="342900" lvl="1" indent="-342900" fontAlgn="ctr"/>
            <a:r>
              <a:rPr lang="en-US" sz="2000" dirty="0"/>
              <a:t>Multiple Azure subscriptions mean:</a:t>
            </a:r>
          </a:p>
          <a:p>
            <a:pPr marL="567261" lvl="2" indent="-342900" fontAlgn="ctr"/>
            <a:r>
              <a:rPr lang="en-US" sz="1800" dirty="0"/>
              <a:t>Duplicate provisioning and management: IP Address space, network circuits, gateways, </a:t>
            </a:r>
            <a:r>
              <a:rPr lang="en-US" sz="1800" dirty="0" err="1"/>
              <a:t>VNets</a:t>
            </a:r>
            <a:r>
              <a:rPr lang="en-US" sz="1800" dirty="0"/>
              <a:t>, Subnets, NSGs, routing</a:t>
            </a:r>
          </a:p>
          <a:p>
            <a:pPr marL="567261" lvl="2" indent="-342900" fontAlgn="ctr"/>
            <a:r>
              <a:rPr lang="en-US" sz="1800" dirty="0"/>
              <a:t>More connectivity to manage </a:t>
            </a:r>
          </a:p>
          <a:p>
            <a:pPr marL="567261" lvl="2" indent="-342900" fontAlgn="ctr"/>
            <a:r>
              <a:rPr lang="en-US" sz="1800" dirty="0"/>
              <a:t>More security to manage</a:t>
            </a:r>
          </a:p>
          <a:p>
            <a:pPr marL="567261" lvl="2" indent="-342900" fontAlgn="ctr"/>
            <a:r>
              <a:rPr lang="en-US" sz="1800" dirty="0"/>
              <a:t>More identities to manage</a:t>
            </a:r>
          </a:p>
          <a:p>
            <a:pPr marL="567261" lvl="2" indent="-342900" fontAlgn="ctr"/>
            <a:r>
              <a:rPr lang="en-US" sz="1800" dirty="0"/>
              <a:t>Potentially more ExpressRoute circuits to buy</a:t>
            </a:r>
          </a:p>
          <a:p>
            <a:pPr marL="342900" lvl="1" indent="-342900" fontAlgn="ctr">
              <a:defRPr/>
            </a:pPr>
            <a:r>
              <a:rPr lang="en-US" sz="2000" dirty="0"/>
              <a:t>Multiple subscriptions are going to happen nevertheless—design for it as N+1  </a:t>
            </a:r>
            <a:r>
              <a:rPr lang="en-US" sz="2000" dirty="0">
                <a:hlinkClick r:id="rId3"/>
              </a:rPr>
              <a:t>aka.ms/Azure/Subscriptions</a:t>
            </a:r>
            <a:r>
              <a:rPr lang="en-US" sz="2000" dirty="0"/>
              <a:t> </a:t>
            </a:r>
          </a:p>
        </p:txBody>
      </p:sp>
      <p:sp>
        <p:nvSpPr>
          <p:cNvPr id="10" name="Title 9"/>
          <p:cNvSpPr>
            <a:spLocks noGrp="1"/>
          </p:cNvSpPr>
          <p:nvPr>
            <p:ph type="title"/>
          </p:nvPr>
        </p:nvSpPr>
        <p:spPr/>
        <p:txBody>
          <a:bodyPr/>
          <a:lstStyle/>
          <a:p>
            <a:r>
              <a:rPr lang="en-US" dirty="0"/>
              <a:t>Multiple subscriptions = Complexity</a:t>
            </a:r>
          </a:p>
        </p:txBody>
      </p:sp>
      <p:pic>
        <p:nvPicPr>
          <p:cNvPr id="5" name="Picture 4">
            <a:extLst>
              <a:ext uri="{FF2B5EF4-FFF2-40B4-BE49-F238E27FC236}">
                <a16:creationId xmlns:a16="http://schemas.microsoft.com/office/drawing/2014/main" id="{5A897313-B1BB-477F-BD16-74D9DB0BA648}"/>
              </a:ext>
            </a:extLst>
          </p:cNvPr>
          <p:cNvPicPr>
            <a:picLocks noChangeAspect="1"/>
          </p:cNvPicPr>
          <p:nvPr/>
        </p:nvPicPr>
        <p:blipFill>
          <a:blip r:embed="rId4"/>
          <a:stretch>
            <a:fillRect/>
          </a:stretch>
        </p:blipFill>
        <p:spPr>
          <a:xfrm>
            <a:off x="7385830" y="3917156"/>
            <a:ext cx="3039637" cy="2652867"/>
          </a:xfrm>
          <a:prstGeom prst="rect">
            <a:avLst/>
          </a:prstGeom>
        </p:spPr>
      </p:pic>
      <p:grpSp>
        <p:nvGrpSpPr>
          <p:cNvPr id="3" name="Group 2">
            <a:extLst>
              <a:ext uri="{FF2B5EF4-FFF2-40B4-BE49-F238E27FC236}">
                <a16:creationId xmlns:a16="http://schemas.microsoft.com/office/drawing/2014/main" id="{72A64586-99F4-4DF1-9B7F-D26478DC4626}"/>
              </a:ext>
            </a:extLst>
          </p:cNvPr>
          <p:cNvGrpSpPr/>
          <p:nvPr/>
        </p:nvGrpSpPr>
        <p:grpSpPr>
          <a:xfrm>
            <a:off x="7137845" y="1351364"/>
            <a:ext cx="3165060" cy="1571130"/>
            <a:chOff x="7323119" y="1351364"/>
            <a:chExt cx="3165060" cy="1571130"/>
          </a:xfrm>
        </p:grpSpPr>
        <p:pic>
          <p:nvPicPr>
            <p:cNvPr id="4" name="Picture 3">
              <a:extLst>
                <a:ext uri="{FF2B5EF4-FFF2-40B4-BE49-F238E27FC236}">
                  <a16:creationId xmlns:a16="http://schemas.microsoft.com/office/drawing/2014/main" id="{AABBF866-C9A3-4214-8988-F2F326AB3286}"/>
                </a:ext>
              </a:extLst>
            </p:cNvPr>
            <p:cNvPicPr>
              <a:picLocks noChangeAspect="1"/>
            </p:cNvPicPr>
            <p:nvPr/>
          </p:nvPicPr>
          <p:blipFill>
            <a:blip r:embed="rId5"/>
            <a:stretch>
              <a:fillRect/>
            </a:stretch>
          </p:blipFill>
          <p:spPr>
            <a:xfrm>
              <a:off x="7323119" y="1351364"/>
              <a:ext cx="3165060" cy="1571130"/>
            </a:xfrm>
            <a:prstGeom prst="rect">
              <a:avLst/>
            </a:prstGeom>
          </p:spPr>
        </p:pic>
        <p:sp>
          <p:nvSpPr>
            <p:cNvPr id="2" name="TextBox 1">
              <a:extLst>
                <a:ext uri="{FF2B5EF4-FFF2-40B4-BE49-F238E27FC236}">
                  <a16:creationId xmlns:a16="http://schemas.microsoft.com/office/drawing/2014/main" id="{64629B07-4E2C-41A9-B13F-1494D3C7F360}"/>
                </a:ext>
              </a:extLst>
            </p:cNvPr>
            <p:cNvSpPr txBox="1"/>
            <p:nvPr/>
          </p:nvSpPr>
          <p:spPr>
            <a:xfrm>
              <a:off x="8098118" y="1910007"/>
              <a:ext cx="1434353" cy="447815"/>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en-US" sz="1100" dirty="0">
                  <a:solidFill>
                    <a:srgbClr val="0070C0"/>
                  </a:solidFill>
                </a:rPr>
                <a:t>Resource Groups</a:t>
              </a:r>
            </a:p>
          </p:txBody>
        </p:sp>
      </p:grpSp>
      <p:sp>
        <p:nvSpPr>
          <p:cNvPr id="6" name="TextBox 5">
            <a:extLst>
              <a:ext uri="{FF2B5EF4-FFF2-40B4-BE49-F238E27FC236}">
                <a16:creationId xmlns:a16="http://schemas.microsoft.com/office/drawing/2014/main" id="{50A5419B-A699-4CA7-861A-1905E57C6834}"/>
              </a:ext>
            </a:extLst>
          </p:cNvPr>
          <p:cNvSpPr txBox="1"/>
          <p:nvPr/>
        </p:nvSpPr>
        <p:spPr>
          <a:xfrm>
            <a:off x="8402917" y="3183330"/>
            <a:ext cx="645459"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vs</a:t>
            </a:r>
          </a:p>
        </p:txBody>
      </p:sp>
    </p:spTree>
    <p:extLst>
      <p:ext uri="{BB962C8B-B14F-4D97-AF65-F5344CB8AC3E}">
        <p14:creationId xmlns:p14="http://schemas.microsoft.com/office/powerpoint/2010/main" val="25566548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Azure roles versus management</a:t>
            </a:r>
          </a:p>
        </p:txBody>
      </p:sp>
      <p:sp>
        <p:nvSpPr>
          <p:cNvPr id="7" name="Rectangle 6"/>
          <p:cNvSpPr/>
          <p:nvPr/>
        </p:nvSpPr>
        <p:spPr bwMode="auto">
          <a:xfrm>
            <a:off x="8966004" y="2706312"/>
            <a:ext cx="2628737" cy="431314"/>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605831" y="2862644"/>
            <a:ext cx="3060500" cy="431314"/>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ounded Rectangle 2"/>
          <p:cNvSpPr/>
          <p:nvPr/>
        </p:nvSpPr>
        <p:spPr bwMode="auto">
          <a:xfrm>
            <a:off x="4759376" y="5630862"/>
            <a:ext cx="3210667" cy="609600"/>
          </a:xfrm>
          <a:prstGeom prst="round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Fabric</a:t>
            </a:r>
          </a:p>
        </p:txBody>
      </p:sp>
      <p:sp>
        <p:nvSpPr>
          <p:cNvPr id="11" name="Rounded Rectangle 3"/>
          <p:cNvSpPr/>
          <p:nvPr/>
        </p:nvSpPr>
        <p:spPr bwMode="auto">
          <a:xfrm>
            <a:off x="4759376" y="4183062"/>
            <a:ext cx="3210667" cy="6096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Virtual hardware</a:t>
            </a:r>
          </a:p>
        </p:txBody>
      </p:sp>
      <p:sp>
        <p:nvSpPr>
          <p:cNvPr id="12" name="Rounded Rectangle 4"/>
          <p:cNvSpPr/>
          <p:nvPr/>
        </p:nvSpPr>
        <p:spPr bwMode="auto">
          <a:xfrm>
            <a:off x="4759376" y="3497262"/>
            <a:ext cx="3210667" cy="6096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OS</a:t>
            </a:r>
          </a:p>
        </p:txBody>
      </p:sp>
      <p:sp>
        <p:nvSpPr>
          <p:cNvPr id="13" name="Rounded Rectangle 5"/>
          <p:cNvSpPr/>
          <p:nvPr/>
        </p:nvSpPr>
        <p:spPr bwMode="auto">
          <a:xfrm>
            <a:off x="4759376" y="2811462"/>
            <a:ext cx="3210667" cy="6096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Application</a:t>
            </a:r>
          </a:p>
        </p:txBody>
      </p:sp>
      <p:sp>
        <p:nvSpPr>
          <p:cNvPr id="14" name="Right Brace 13"/>
          <p:cNvSpPr/>
          <p:nvPr/>
        </p:nvSpPr>
        <p:spPr>
          <a:xfrm>
            <a:off x="8385635" y="2797309"/>
            <a:ext cx="609600" cy="1371600"/>
          </a:xfrm>
          <a:prstGeom prst="righ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5" name="Right Brace 14"/>
          <p:cNvSpPr/>
          <p:nvPr/>
        </p:nvSpPr>
        <p:spPr>
          <a:xfrm>
            <a:off x="8427244" y="4945062"/>
            <a:ext cx="609600" cy="1295400"/>
          </a:xfrm>
          <a:prstGeom prst="righ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6" name="Left Brace 15"/>
          <p:cNvSpPr/>
          <p:nvPr/>
        </p:nvSpPr>
        <p:spPr>
          <a:xfrm>
            <a:off x="3666331" y="2811462"/>
            <a:ext cx="609600" cy="1989475"/>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17" name="TextBox 16"/>
          <p:cNvSpPr txBox="1"/>
          <p:nvPr/>
        </p:nvSpPr>
        <p:spPr>
          <a:xfrm>
            <a:off x="9189244" y="2633176"/>
            <a:ext cx="1988237"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Active Directory</a:t>
            </a:r>
          </a:p>
        </p:txBody>
      </p:sp>
      <p:sp>
        <p:nvSpPr>
          <p:cNvPr id="18" name="TextBox 17"/>
          <p:cNvSpPr txBox="1"/>
          <p:nvPr/>
        </p:nvSpPr>
        <p:spPr>
          <a:xfrm>
            <a:off x="617838" y="2804159"/>
            <a:ext cx="2631233"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Azure Active Directory</a:t>
            </a:r>
          </a:p>
        </p:txBody>
      </p:sp>
      <p:sp>
        <p:nvSpPr>
          <p:cNvPr id="19" name="TextBox 18"/>
          <p:cNvSpPr txBox="1"/>
          <p:nvPr/>
        </p:nvSpPr>
        <p:spPr>
          <a:xfrm>
            <a:off x="590477" y="3268662"/>
            <a:ext cx="3070584" cy="871008"/>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Customer provisions </a:t>
            </a:r>
          </a:p>
          <a:p>
            <a:pPr>
              <a:lnSpc>
                <a:spcPct val="90000"/>
              </a:lnSpc>
              <a:spcAft>
                <a:spcPts val="600"/>
              </a:spcAft>
            </a:pPr>
            <a:r>
              <a:rPr lang="en-US" dirty="0">
                <a:gradFill>
                  <a:gsLst>
                    <a:gs pos="2917">
                      <a:schemeClr val="tx1"/>
                    </a:gs>
                    <a:gs pos="30000">
                      <a:schemeClr val="tx1"/>
                    </a:gs>
                  </a:gsLst>
                  <a:lin ang="5400000" scaled="0"/>
                </a:gradFill>
              </a:rPr>
              <a:t>and manages Azure object</a:t>
            </a:r>
          </a:p>
        </p:txBody>
      </p:sp>
      <p:sp>
        <p:nvSpPr>
          <p:cNvPr id="20" name="TextBox 19"/>
          <p:cNvSpPr txBox="1"/>
          <p:nvPr/>
        </p:nvSpPr>
        <p:spPr>
          <a:xfrm>
            <a:off x="8939527" y="3054857"/>
            <a:ext cx="2704908" cy="871008"/>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Customer manages </a:t>
            </a:r>
          </a:p>
          <a:p>
            <a:pPr>
              <a:lnSpc>
                <a:spcPct val="90000"/>
              </a:lnSpc>
              <a:spcAft>
                <a:spcPts val="600"/>
              </a:spcAft>
            </a:pPr>
            <a:r>
              <a:rPr lang="en-US" dirty="0">
                <a:gradFill>
                  <a:gsLst>
                    <a:gs pos="2917">
                      <a:schemeClr val="tx1"/>
                    </a:gs>
                    <a:gs pos="30000">
                      <a:schemeClr val="tx1"/>
                    </a:gs>
                  </a:gsLst>
                  <a:lin ang="5400000" scaled="0"/>
                </a:gradFill>
              </a:rPr>
              <a:t>the OS and app config.</a:t>
            </a:r>
          </a:p>
        </p:txBody>
      </p:sp>
      <p:sp>
        <p:nvSpPr>
          <p:cNvPr id="21" name="TextBox 20"/>
          <p:cNvSpPr txBox="1"/>
          <p:nvPr/>
        </p:nvSpPr>
        <p:spPr>
          <a:xfrm>
            <a:off x="9007027" y="5112258"/>
            <a:ext cx="2529988" cy="871008"/>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Microsoft manages </a:t>
            </a:r>
          </a:p>
          <a:p>
            <a:pPr>
              <a:lnSpc>
                <a:spcPct val="90000"/>
              </a:lnSpc>
              <a:spcAft>
                <a:spcPts val="600"/>
              </a:spcAft>
            </a:pPr>
            <a:r>
              <a:rPr lang="en-US" dirty="0">
                <a:gradFill>
                  <a:gsLst>
                    <a:gs pos="2917">
                      <a:schemeClr val="tx1"/>
                    </a:gs>
                    <a:gs pos="30000">
                      <a:schemeClr val="tx1"/>
                    </a:gs>
                  </a:gsLst>
                  <a:lin ang="5400000" scaled="0"/>
                </a:gradFill>
              </a:rPr>
              <a:t>the platform and SLA</a:t>
            </a:r>
          </a:p>
        </p:txBody>
      </p:sp>
      <p:sp>
        <p:nvSpPr>
          <p:cNvPr id="22" name="Rounded Rectangle 14"/>
          <p:cNvSpPr/>
          <p:nvPr/>
        </p:nvSpPr>
        <p:spPr bwMode="auto">
          <a:xfrm>
            <a:off x="4746254" y="4906962"/>
            <a:ext cx="3210667" cy="609600"/>
          </a:xfrm>
          <a:prstGeom prst="round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Physical hardware</a:t>
            </a:r>
          </a:p>
        </p:txBody>
      </p:sp>
      <p:pic>
        <p:nvPicPr>
          <p:cNvPr id="23" name="Picture 22"/>
          <p:cNvPicPr>
            <a:picLocks noChangeAspect="1"/>
          </p:cNvPicPr>
          <p:nvPr/>
        </p:nvPicPr>
        <p:blipFill>
          <a:blip r:embed="rId3"/>
          <a:stretch>
            <a:fillRect/>
          </a:stretch>
        </p:blipFill>
        <p:spPr>
          <a:xfrm>
            <a:off x="1800520" y="1891300"/>
            <a:ext cx="1105007" cy="999898"/>
          </a:xfrm>
          <a:prstGeom prst="rect">
            <a:avLst/>
          </a:prstGeom>
        </p:spPr>
      </p:pic>
      <p:pic>
        <p:nvPicPr>
          <p:cNvPr id="24" name="Picture 23"/>
          <p:cNvPicPr>
            <a:picLocks noChangeAspect="1"/>
          </p:cNvPicPr>
          <p:nvPr/>
        </p:nvPicPr>
        <p:blipFill>
          <a:blip r:embed="rId4"/>
          <a:stretch>
            <a:fillRect/>
          </a:stretch>
        </p:blipFill>
        <p:spPr>
          <a:xfrm>
            <a:off x="957132" y="4828980"/>
            <a:ext cx="1200150" cy="781050"/>
          </a:xfrm>
          <a:prstGeom prst="rect">
            <a:avLst/>
          </a:prstGeom>
        </p:spPr>
      </p:pic>
      <p:pic>
        <p:nvPicPr>
          <p:cNvPr id="25" name="Picture 24"/>
          <p:cNvPicPr>
            <a:picLocks noChangeAspect="1"/>
          </p:cNvPicPr>
          <p:nvPr/>
        </p:nvPicPr>
        <p:blipFill>
          <a:blip r:embed="rId5"/>
          <a:stretch>
            <a:fillRect/>
          </a:stretch>
        </p:blipFill>
        <p:spPr>
          <a:xfrm>
            <a:off x="2445863" y="4813180"/>
            <a:ext cx="829963" cy="805116"/>
          </a:xfrm>
          <a:prstGeom prst="rect">
            <a:avLst/>
          </a:prstGeom>
        </p:spPr>
      </p:pic>
      <p:pic>
        <p:nvPicPr>
          <p:cNvPr id="26" name="Picture 25"/>
          <p:cNvPicPr>
            <a:picLocks noChangeAspect="1"/>
          </p:cNvPicPr>
          <p:nvPr/>
        </p:nvPicPr>
        <p:blipFill>
          <a:blip r:embed="rId6"/>
          <a:stretch>
            <a:fillRect/>
          </a:stretch>
        </p:blipFill>
        <p:spPr>
          <a:xfrm>
            <a:off x="1039716" y="1894136"/>
            <a:ext cx="517491" cy="861260"/>
          </a:xfrm>
          <a:prstGeom prst="rect">
            <a:avLst/>
          </a:prstGeom>
        </p:spPr>
      </p:pic>
    </p:spTree>
    <p:extLst>
      <p:ext uri="{BB962C8B-B14F-4D97-AF65-F5344CB8AC3E}">
        <p14:creationId xmlns:p14="http://schemas.microsoft.com/office/powerpoint/2010/main" val="29179323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168" y="1212851"/>
            <a:ext cx="11702553" cy="5016758"/>
          </a:xfrm>
        </p:spPr>
        <p:txBody>
          <a:bodyPr/>
          <a:lstStyle/>
          <a:p>
            <a:pPr marL="0" indent="0">
              <a:buNone/>
            </a:pPr>
            <a:r>
              <a:rPr lang="en-US" dirty="0"/>
              <a:t>Existing Subscriptions? </a:t>
            </a:r>
          </a:p>
          <a:p>
            <a:pPr marL="342900" lvl="1" indent="-342900" fontAlgn="ctr"/>
            <a:r>
              <a:rPr lang="en-US" dirty="0"/>
              <a:t>EA Agreement? If so who, how managed</a:t>
            </a:r>
          </a:p>
          <a:p>
            <a:pPr marL="342900" lvl="1" indent="-342900" fontAlgn="ctr"/>
            <a:r>
              <a:rPr lang="en-US" dirty="0"/>
              <a:t>Least Privilege?</a:t>
            </a:r>
          </a:p>
          <a:p>
            <a:pPr marL="342900" lvl="1" indent="-342900" fontAlgn="ctr"/>
            <a:r>
              <a:rPr lang="en-US" dirty="0"/>
              <a:t>Separation of Duties?</a:t>
            </a:r>
          </a:p>
          <a:p>
            <a:pPr marL="342900" lvl="1" indent="-342900" fontAlgn="ctr"/>
            <a:r>
              <a:rPr lang="en-US" dirty="0"/>
              <a:t>How many</a:t>
            </a:r>
          </a:p>
          <a:p>
            <a:pPr marL="342900" lvl="1" indent="-342900" fontAlgn="ctr"/>
            <a:r>
              <a:rPr lang="en-US" dirty="0"/>
              <a:t>Purpose</a:t>
            </a:r>
          </a:p>
          <a:p>
            <a:pPr marL="342900" lvl="1" indent="-342900" fontAlgn="ctr"/>
            <a:r>
              <a:rPr lang="en-US" dirty="0"/>
              <a:t>Naming Standards – anywhere? Consistent?</a:t>
            </a:r>
          </a:p>
          <a:p>
            <a:pPr marL="342900" lvl="1" indent="-342900" fontAlgn="ctr"/>
            <a:r>
              <a:rPr lang="en-US" dirty="0"/>
              <a:t>Anything in Azure Service Management (ASM)? ARM?</a:t>
            </a:r>
          </a:p>
          <a:p>
            <a:pPr marL="0" indent="0">
              <a:buNone/>
            </a:pPr>
            <a:r>
              <a:rPr lang="en-US" dirty="0"/>
              <a:t>Tagging </a:t>
            </a:r>
          </a:p>
          <a:p>
            <a:pPr marL="342900" lvl="1" indent="-342900" fontAlgn="ctr"/>
            <a:r>
              <a:rPr lang="en-US" dirty="0"/>
              <a:t>How used – even if in AWS</a:t>
            </a:r>
          </a:p>
          <a:p>
            <a:pPr marL="342900" lvl="1" indent="-342900" fontAlgn="ctr"/>
            <a:r>
              <a:rPr lang="en-US" dirty="0"/>
              <a:t>Any Standards?</a:t>
            </a:r>
          </a:p>
          <a:p>
            <a:pPr marL="342900" lvl="1" indent="-342900" fontAlgn="ctr"/>
            <a:r>
              <a:rPr lang="en-US" dirty="0"/>
              <a:t>Chargebacks, </a:t>
            </a:r>
            <a:r>
              <a:rPr lang="en-US" dirty="0" err="1"/>
              <a:t>Showbacks</a:t>
            </a:r>
            <a:r>
              <a:rPr lang="en-US" dirty="0"/>
              <a:t>?</a:t>
            </a:r>
          </a:p>
          <a:p>
            <a:pPr marL="0" lvl="1" indent="0" fontAlgn="ctr">
              <a:buNone/>
            </a:pPr>
            <a:endParaRPr lang="en-US" dirty="0"/>
          </a:p>
        </p:txBody>
      </p:sp>
      <p:sp>
        <p:nvSpPr>
          <p:cNvPr id="3" name="Title 2"/>
          <p:cNvSpPr>
            <a:spLocks noGrp="1"/>
          </p:cNvSpPr>
          <p:nvPr>
            <p:ph type="title"/>
          </p:nvPr>
        </p:nvSpPr>
        <p:spPr/>
        <p:txBody>
          <a:bodyPr/>
          <a:lstStyle/>
          <a:p>
            <a:r>
              <a:rPr lang="en-US" dirty="0"/>
              <a:t>Subscription Discovery &amp; Discussion</a:t>
            </a:r>
          </a:p>
        </p:txBody>
      </p:sp>
    </p:spTree>
    <p:extLst>
      <p:ext uri="{BB962C8B-B14F-4D97-AF65-F5344CB8AC3E}">
        <p14:creationId xmlns:p14="http://schemas.microsoft.com/office/powerpoint/2010/main" val="37464607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p:cNvSpPr txBox="1">
            <a:spLocks/>
          </p:cNvSpPr>
          <p:nvPr/>
        </p:nvSpPr>
        <p:spPr>
          <a:xfrm>
            <a:off x="366171" y="1212851"/>
            <a:ext cx="4500462" cy="5408611"/>
          </a:xfrm>
          <a:prstGeom prst="rect">
            <a:avLst/>
          </a:prstGeom>
        </p:spPr>
        <p:txBody>
          <a:bodyPr/>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buNone/>
            </a:pPr>
            <a:r>
              <a:rPr lang="en-US" sz="3600" dirty="0">
                <a:solidFill>
                  <a:schemeClr val="tx2"/>
                </a:solidFill>
              </a:rPr>
              <a:t>Purpose</a:t>
            </a:r>
          </a:p>
          <a:p>
            <a:pPr marL="0" lvl="1" indent="0" fontAlgn="ctr">
              <a:buNone/>
            </a:pPr>
            <a:r>
              <a:rPr lang="en-US" sz="2400" dirty="0"/>
              <a:t>Organize Multiple Azure subscriptions </a:t>
            </a:r>
          </a:p>
          <a:p>
            <a:pPr marL="567261" lvl="2" indent="-342900" fontAlgn="ctr"/>
            <a:r>
              <a:rPr lang="en-US" sz="2000" dirty="0"/>
              <a:t>Manage</a:t>
            </a:r>
          </a:p>
          <a:p>
            <a:pPr marL="791622" lvl="3" indent="-342900" fontAlgn="ctr"/>
            <a:r>
              <a:rPr lang="en-US" sz="1600" dirty="0"/>
              <a:t>Access</a:t>
            </a:r>
          </a:p>
          <a:p>
            <a:pPr marL="791622" lvl="3" indent="-342900" fontAlgn="ctr"/>
            <a:r>
              <a:rPr lang="en-US" sz="1600" dirty="0"/>
              <a:t>Policy</a:t>
            </a:r>
          </a:p>
          <a:p>
            <a:pPr marL="791622" lvl="3" indent="-342900" fontAlgn="ctr"/>
            <a:r>
              <a:rPr lang="en-US" sz="1600" dirty="0"/>
              <a:t>Costs</a:t>
            </a:r>
          </a:p>
          <a:p>
            <a:pPr marL="791622" lvl="3" indent="-342900" fontAlgn="ctr"/>
            <a:r>
              <a:rPr lang="en-US" sz="1600" dirty="0"/>
              <a:t>Compliance</a:t>
            </a:r>
          </a:p>
          <a:p>
            <a:pPr marL="0" lvl="1" indent="0" fontAlgn="ctr">
              <a:buNone/>
              <a:defRPr/>
            </a:pPr>
            <a:r>
              <a:rPr lang="en-US" sz="2400" dirty="0"/>
              <a:t>Trust with Azure AD</a:t>
            </a:r>
          </a:p>
          <a:p>
            <a:pPr marL="567261" lvl="2" indent="-342900" fontAlgn="ctr">
              <a:defRPr/>
            </a:pPr>
            <a:r>
              <a:rPr lang="en-US" sz="1600" dirty="0"/>
              <a:t>Trust a single Azure AD Tenant</a:t>
            </a:r>
          </a:p>
          <a:p>
            <a:pPr marL="567261" lvl="2" indent="-342900" fontAlgn="ctr">
              <a:defRPr/>
            </a:pPr>
            <a:r>
              <a:rPr lang="en-US" sz="1600" b="1" dirty="0"/>
              <a:t>NOTE:</a:t>
            </a:r>
            <a:r>
              <a:rPr lang="en-US" sz="1600" dirty="0"/>
              <a:t> Policies are NOT enforced across directories</a:t>
            </a:r>
            <a:endParaRPr lang="en-US" sz="1600" b="1" dirty="0"/>
          </a:p>
          <a:p>
            <a:pPr marL="342900" lvl="1" indent="-342900" fontAlgn="ctr">
              <a:defRPr/>
            </a:pPr>
            <a:endParaRPr lang="en-US" sz="2000" dirty="0"/>
          </a:p>
          <a:p>
            <a:pPr marL="0" lvl="1" indent="0" fontAlgn="ctr">
              <a:buNone/>
              <a:defRPr/>
            </a:pPr>
            <a:endParaRPr lang="en-US" sz="2000" dirty="0">
              <a:hlinkClick r:id="rId3"/>
            </a:endParaRPr>
          </a:p>
          <a:p>
            <a:pPr marL="0" lvl="1" indent="0" fontAlgn="ctr">
              <a:buNone/>
              <a:defRPr/>
            </a:pPr>
            <a:r>
              <a:rPr lang="en-US" sz="2000" dirty="0">
                <a:hlinkClick r:id="rId3"/>
              </a:rPr>
              <a:t>aka.ms/Azure/</a:t>
            </a:r>
            <a:r>
              <a:rPr lang="en-US" sz="2000" dirty="0" err="1">
                <a:hlinkClick r:id="rId3"/>
              </a:rPr>
              <a:t>MgtGroups</a:t>
            </a:r>
            <a:r>
              <a:rPr lang="en-US" sz="2000" dirty="0"/>
              <a:t> </a:t>
            </a:r>
          </a:p>
          <a:p>
            <a:pPr marL="0" lvl="1" indent="0" fontAlgn="ctr">
              <a:buNone/>
              <a:defRPr/>
            </a:pPr>
            <a:r>
              <a:rPr lang="en-US" sz="1800" i="1" dirty="0"/>
              <a:t>Check link for current status</a:t>
            </a:r>
            <a:endParaRPr lang="en-US" sz="2000" i="1" dirty="0"/>
          </a:p>
        </p:txBody>
      </p:sp>
      <p:sp>
        <p:nvSpPr>
          <p:cNvPr id="10" name="Title 9"/>
          <p:cNvSpPr>
            <a:spLocks noGrp="1"/>
          </p:cNvSpPr>
          <p:nvPr>
            <p:ph type="title"/>
          </p:nvPr>
        </p:nvSpPr>
        <p:spPr/>
        <p:txBody>
          <a:bodyPr/>
          <a:lstStyle/>
          <a:p>
            <a:r>
              <a:rPr lang="en-US" dirty="0"/>
              <a:t>Azure Management Groups</a:t>
            </a:r>
          </a:p>
        </p:txBody>
      </p:sp>
      <p:sp>
        <p:nvSpPr>
          <p:cNvPr id="7" name="Diagonal Stripe 6">
            <a:extLst>
              <a:ext uri="{FF2B5EF4-FFF2-40B4-BE49-F238E27FC236}">
                <a16:creationId xmlns:a16="http://schemas.microsoft.com/office/drawing/2014/main" id="{7F33BA0D-C292-45B0-AE43-030FFDB14DBD}"/>
              </a:ext>
            </a:extLst>
          </p:cNvPr>
          <p:cNvSpPr/>
          <p:nvPr/>
        </p:nvSpPr>
        <p:spPr bwMode="auto">
          <a:xfrm rot="5400000">
            <a:off x="10738643" y="-483393"/>
            <a:ext cx="1212851" cy="2179638"/>
          </a:xfrm>
          <a:prstGeom prst="diagStrip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27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540C8BC4-8242-4F54-8D58-9202EBEA8603}"/>
              </a:ext>
            </a:extLst>
          </p:cNvPr>
          <p:cNvSpPr/>
          <p:nvPr/>
        </p:nvSpPr>
        <p:spPr>
          <a:xfrm rot="1731837">
            <a:off x="10744360" y="335596"/>
            <a:ext cx="1714572" cy="341632"/>
          </a:xfrm>
          <a:prstGeom prst="rect">
            <a:avLst/>
          </a:prstGeom>
        </p:spPr>
        <p:txBody>
          <a:bodyPr wrap="none">
            <a:sp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2700000" scaled="0"/>
                </a:gradFill>
                <a:ea typeface="Segoe UI" pitchFamily="34" charset="0"/>
                <a:cs typeface="Segoe UI" pitchFamily="34" charset="0"/>
              </a:rPr>
              <a:t>Private Preview</a:t>
            </a:r>
          </a:p>
        </p:txBody>
      </p:sp>
      <p:pic>
        <p:nvPicPr>
          <p:cNvPr id="12" name="Picture 11" descr="A screenshot of a cell phone&#10;&#10;Description generated with very high confidence">
            <a:extLst>
              <a:ext uri="{FF2B5EF4-FFF2-40B4-BE49-F238E27FC236}">
                <a16:creationId xmlns:a16="http://schemas.microsoft.com/office/drawing/2014/main" id="{B42B58AA-22EF-444F-A788-BCC1F83B8DF4}"/>
              </a:ext>
            </a:extLst>
          </p:cNvPr>
          <p:cNvPicPr>
            <a:picLocks noChangeAspect="1"/>
          </p:cNvPicPr>
          <p:nvPr/>
        </p:nvPicPr>
        <p:blipFill>
          <a:blip r:embed="rId4"/>
          <a:stretch>
            <a:fillRect/>
          </a:stretch>
        </p:blipFill>
        <p:spPr>
          <a:xfrm>
            <a:off x="4785603" y="1212851"/>
            <a:ext cx="7649285" cy="5225897"/>
          </a:xfrm>
          <a:prstGeom prst="rect">
            <a:avLst/>
          </a:prstGeom>
        </p:spPr>
      </p:pic>
    </p:spTree>
    <p:extLst>
      <p:ext uri="{BB962C8B-B14F-4D97-AF65-F5344CB8AC3E}">
        <p14:creationId xmlns:p14="http://schemas.microsoft.com/office/powerpoint/2010/main" val="33921874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and requirements</a:t>
            </a:r>
          </a:p>
        </p:txBody>
      </p:sp>
    </p:spTree>
    <p:extLst>
      <p:ext uri="{BB962C8B-B14F-4D97-AF65-F5344CB8AC3E}">
        <p14:creationId xmlns:p14="http://schemas.microsoft.com/office/powerpoint/2010/main" val="14727152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p:cNvSpPr txBox="1">
            <a:spLocks/>
          </p:cNvSpPr>
          <p:nvPr/>
        </p:nvSpPr>
        <p:spPr>
          <a:xfrm>
            <a:off x="366169" y="1212851"/>
            <a:ext cx="10606631" cy="5408611"/>
          </a:xfrm>
          <a:prstGeom prst="rect">
            <a:avLst/>
          </a:prstGeom>
        </p:spPr>
        <p:txBody>
          <a:bodyPr lIns="146304" rIns="146304"/>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buNone/>
            </a:pPr>
            <a:r>
              <a:rPr lang="en-US" sz="3200" dirty="0">
                <a:solidFill>
                  <a:schemeClr val="tx2"/>
                </a:solidFill>
              </a:rPr>
              <a:t>Ensure you have at least two Enterprise Administrators</a:t>
            </a:r>
          </a:p>
          <a:p>
            <a:pPr marL="0" indent="0">
              <a:lnSpc>
                <a:spcPct val="114000"/>
              </a:lnSpc>
              <a:buNone/>
            </a:pPr>
            <a:endParaRPr lang="en-US" sz="700" dirty="0">
              <a:solidFill>
                <a:schemeClr val="tx2"/>
              </a:solidFill>
            </a:endParaRPr>
          </a:p>
          <a:p>
            <a:pPr marL="0" indent="0">
              <a:lnSpc>
                <a:spcPct val="114000"/>
              </a:lnSpc>
              <a:buNone/>
            </a:pPr>
            <a:r>
              <a:rPr lang="en-US" sz="3200" dirty="0">
                <a:solidFill>
                  <a:schemeClr val="tx2"/>
                </a:solidFill>
              </a:rPr>
              <a:t>Are you going to use Departments?</a:t>
            </a:r>
          </a:p>
          <a:p>
            <a:pPr marL="0" indent="0">
              <a:lnSpc>
                <a:spcPct val="114000"/>
              </a:lnSpc>
              <a:buNone/>
            </a:pPr>
            <a:endParaRPr lang="en-US" sz="700" dirty="0">
              <a:solidFill>
                <a:schemeClr val="tx2"/>
              </a:solidFill>
            </a:endParaRPr>
          </a:p>
          <a:p>
            <a:pPr marL="0" indent="0">
              <a:lnSpc>
                <a:spcPct val="114000"/>
              </a:lnSpc>
              <a:buNone/>
            </a:pPr>
            <a:r>
              <a:rPr lang="en-US" sz="3200" dirty="0">
                <a:solidFill>
                  <a:schemeClr val="tx2"/>
                </a:solidFill>
              </a:rPr>
              <a:t>Who will be the Account Owners?</a:t>
            </a:r>
          </a:p>
          <a:p>
            <a:pPr marL="342900" lvl="1" indent="-342900" fontAlgn="ctr"/>
            <a:r>
              <a:rPr lang="en-US" sz="2000" dirty="0"/>
              <a:t>They are the only ones that can create subscriptions</a:t>
            </a:r>
          </a:p>
          <a:p>
            <a:pPr marL="0" indent="0">
              <a:lnSpc>
                <a:spcPct val="114000"/>
              </a:lnSpc>
              <a:buNone/>
            </a:pPr>
            <a:endParaRPr lang="en-US" sz="700" dirty="0">
              <a:solidFill>
                <a:schemeClr val="tx2"/>
              </a:solidFill>
            </a:endParaRPr>
          </a:p>
          <a:p>
            <a:pPr marL="0" indent="0">
              <a:lnSpc>
                <a:spcPct val="114000"/>
              </a:lnSpc>
              <a:buNone/>
            </a:pPr>
            <a:r>
              <a:rPr lang="en-US" sz="3200" dirty="0">
                <a:solidFill>
                  <a:schemeClr val="tx2"/>
                </a:solidFill>
              </a:rPr>
              <a:t>Is there a concern about restricting subscription creation?</a:t>
            </a:r>
          </a:p>
          <a:p>
            <a:pPr marL="342900" lvl="1" indent="-342900" fontAlgn="ctr"/>
            <a:r>
              <a:rPr lang="en-US" sz="2000" dirty="0"/>
              <a:t>Create functional accounts with split passwords</a:t>
            </a:r>
          </a:p>
          <a:p>
            <a:pPr marL="285750" indent="-285750">
              <a:lnSpc>
                <a:spcPct val="114000"/>
              </a:lnSpc>
            </a:pPr>
            <a:endParaRPr lang="en-US" sz="1600" kern="0" dirty="0">
              <a:solidFill>
                <a:schemeClr val="tx1"/>
              </a:solidFill>
              <a:latin typeface="+mn-lt"/>
            </a:endParaRPr>
          </a:p>
        </p:txBody>
      </p:sp>
      <p:sp>
        <p:nvSpPr>
          <p:cNvPr id="10" name="Title 9"/>
          <p:cNvSpPr>
            <a:spLocks noGrp="1"/>
          </p:cNvSpPr>
          <p:nvPr>
            <p:ph type="title"/>
          </p:nvPr>
        </p:nvSpPr>
        <p:spPr/>
        <p:txBody>
          <a:bodyPr/>
          <a:lstStyle/>
          <a:p>
            <a:r>
              <a:rPr lang="en-US" dirty="0"/>
              <a:t>Enrollment design</a:t>
            </a:r>
          </a:p>
        </p:txBody>
      </p:sp>
    </p:spTree>
    <p:extLst>
      <p:ext uri="{BB962C8B-B14F-4D97-AF65-F5344CB8AC3E}">
        <p14:creationId xmlns:p14="http://schemas.microsoft.com/office/powerpoint/2010/main" val="4151729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p:cNvSpPr txBox="1">
            <a:spLocks/>
          </p:cNvSpPr>
          <p:nvPr/>
        </p:nvSpPr>
        <p:spPr>
          <a:xfrm>
            <a:off x="366169" y="1212851"/>
            <a:ext cx="11702551" cy="5408611"/>
          </a:xfrm>
          <a:prstGeom prst="rect">
            <a:avLst/>
          </a:prstGeom>
        </p:spPr>
        <p:txBody>
          <a:bodyPr lIns="146304"/>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4000"/>
              </a:lnSpc>
            </a:pPr>
            <a:r>
              <a:rPr lang="en-US" sz="3200" dirty="0">
                <a:solidFill>
                  <a:schemeClr val="tx2"/>
                </a:solidFill>
              </a:rPr>
              <a:t>Minimize # of subscriptions – start with one and justify additional based on requirements</a:t>
            </a:r>
          </a:p>
          <a:p>
            <a:pPr>
              <a:lnSpc>
                <a:spcPct val="114000"/>
              </a:lnSpc>
            </a:pPr>
            <a:r>
              <a:rPr lang="en-US" sz="3200" dirty="0">
                <a:solidFill>
                  <a:schemeClr val="tx2"/>
                </a:solidFill>
              </a:rPr>
              <a:t>Do not be afraid to have multiple approaches in the design</a:t>
            </a:r>
          </a:p>
          <a:p>
            <a:pPr>
              <a:lnSpc>
                <a:spcPct val="114000"/>
              </a:lnSpc>
            </a:pPr>
            <a:r>
              <a:rPr lang="en-US" sz="3200" dirty="0">
                <a:solidFill>
                  <a:schemeClr val="tx2"/>
                </a:solidFill>
              </a:rPr>
              <a:t>Take subscription limits into account</a:t>
            </a:r>
          </a:p>
          <a:p>
            <a:pPr>
              <a:lnSpc>
                <a:spcPct val="114000"/>
              </a:lnSpc>
            </a:pPr>
            <a:r>
              <a:rPr lang="en-US" sz="3200" dirty="0">
                <a:solidFill>
                  <a:schemeClr val="tx2"/>
                </a:solidFill>
              </a:rPr>
              <a:t>Plan for multiple subscriptions</a:t>
            </a:r>
          </a:p>
          <a:p>
            <a:pPr>
              <a:lnSpc>
                <a:spcPct val="114000"/>
              </a:lnSpc>
            </a:pPr>
            <a:r>
              <a:rPr lang="en-US" sz="3200" dirty="0">
                <a:solidFill>
                  <a:schemeClr val="tx2"/>
                </a:solidFill>
              </a:rPr>
              <a:t>Determine approach for Subscription Owners</a:t>
            </a:r>
          </a:p>
          <a:p>
            <a:pPr marL="285750" indent="-285750">
              <a:lnSpc>
                <a:spcPct val="114000"/>
              </a:lnSpc>
            </a:pPr>
            <a:endParaRPr lang="en-US" sz="1600" kern="0" dirty="0">
              <a:solidFill>
                <a:schemeClr val="tx1"/>
              </a:solidFill>
              <a:latin typeface="+mn-lt"/>
            </a:endParaRPr>
          </a:p>
        </p:txBody>
      </p:sp>
      <p:sp>
        <p:nvSpPr>
          <p:cNvPr id="10" name="Title 9"/>
          <p:cNvSpPr>
            <a:spLocks noGrp="1"/>
          </p:cNvSpPr>
          <p:nvPr>
            <p:ph type="title"/>
          </p:nvPr>
        </p:nvSpPr>
        <p:spPr/>
        <p:txBody>
          <a:bodyPr/>
          <a:lstStyle/>
          <a:p>
            <a:r>
              <a:rPr lang="en-US" dirty="0"/>
              <a:t>Subscription design guidance</a:t>
            </a:r>
          </a:p>
        </p:txBody>
      </p:sp>
    </p:spTree>
    <p:extLst>
      <p:ext uri="{BB962C8B-B14F-4D97-AF65-F5344CB8AC3E}">
        <p14:creationId xmlns:p14="http://schemas.microsoft.com/office/powerpoint/2010/main" val="32653543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p:cNvSpPr txBox="1">
            <a:spLocks/>
          </p:cNvSpPr>
          <p:nvPr/>
        </p:nvSpPr>
        <p:spPr>
          <a:xfrm>
            <a:off x="366169" y="1212851"/>
            <a:ext cx="11233648" cy="5408611"/>
          </a:xfrm>
          <a:prstGeom prst="rect">
            <a:avLst/>
          </a:prstGeom>
        </p:spPr>
        <p:txBody>
          <a:bodyPr lIns="146304"/>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buNone/>
            </a:pPr>
            <a:r>
              <a:rPr lang="en-US" sz="3200" dirty="0">
                <a:solidFill>
                  <a:schemeClr val="tx2"/>
                </a:solidFill>
              </a:rPr>
              <a:t>Identity management</a:t>
            </a:r>
          </a:p>
          <a:p>
            <a:pPr marL="342900" lvl="1" indent="-342900" fontAlgn="ctr"/>
            <a:r>
              <a:rPr lang="en-US" sz="2000" dirty="0"/>
              <a:t>Use Azure Active Directory for Azure Governance roles</a:t>
            </a:r>
          </a:p>
          <a:p>
            <a:pPr marL="342900" lvl="1" indent="-342900" fontAlgn="ctr"/>
            <a:r>
              <a:rPr lang="en-US" sz="2000" dirty="0"/>
              <a:t>Use built-in roles before custom roles</a:t>
            </a:r>
          </a:p>
          <a:p>
            <a:pPr marL="342900" lvl="1" indent="-342900" fontAlgn="ctr"/>
            <a:r>
              <a:rPr lang="en-US" sz="2000" dirty="0"/>
              <a:t>Create custom RBAC roles only if built-in does not exist</a:t>
            </a:r>
          </a:p>
          <a:p>
            <a:pPr marL="342900" lvl="1" indent="-342900" fontAlgn="ctr"/>
            <a:r>
              <a:rPr lang="en-US" sz="2000" dirty="0"/>
              <a:t>Use groups to assign RBAC versus users</a:t>
            </a:r>
          </a:p>
          <a:p>
            <a:pPr marL="0" indent="0">
              <a:lnSpc>
                <a:spcPct val="114000"/>
              </a:lnSpc>
              <a:buNone/>
            </a:pPr>
            <a:r>
              <a:rPr lang="en-US" sz="3200" dirty="0">
                <a:solidFill>
                  <a:schemeClr val="tx2"/>
                </a:solidFill>
              </a:rPr>
              <a:t>ExpressRoute (ER)</a:t>
            </a:r>
          </a:p>
          <a:p>
            <a:pPr marL="342900" lvl="1" indent="-342900" fontAlgn="ctr"/>
            <a:r>
              <a:rPr lang="en-US" sz="2000" dirty="0"/>
              <a:t>Minimize # of subscriptions (take network requirements and ER boundaries into account)</a:t>
            </a:r>
          </a:p>
          <a:p>
            <a:pPr marL="285750" indent="-285750">
              <a:lnSpc>
                <a:spcPct val="114000"/>
              </a:lnSpc>
            </a:pPr>
            <a:endParaRPr lang="en-US" sz="1600" kern="0" dirty="0">
              <a:solidFill>
                <a:schemeClr val="tx1"/>
              </a:solidFill>
              <a:latin typeface="+mn-lt"/>
            </a:endParaRPr>
          </a:p>
        </p:txBody>
      </p:sp>
      <p:sp>
        <p:nvSpPr>
          <p:cNvPr id="10" name="Title 9"/>
          <p:cNvSpPr>
            <a:spLocks noGrp="1"/>
          </p:cNvSpPr>
          <p:nvPr>
            <p:ph type="title"/>
          </p:nvPr>
        </p:nvSpPr>
        <p:spPr/>
        <p:txBody>
          <a:bodyPr/>
          <a:lstStyle/>
          <a:p>
            <a:r>
              <a:rPr lang="en-US" dirty="0"/>
              <a:t>Subscription design guidance</a:t>
            </a:r>
          </a:p>
        </p:txBody>
      </p:sp>
    </p:spTree>
    <p:extLst>
      <p:ext uri="{BB962C8B-B14F-4D97-AF65-F5344CB8AC3E}">
        <p14:creationId xmlns:p14="http://schemas.microsoft.com/office/powerpoint/2010/main" val="36168647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p:cNvSpPr txBox="1">
            <a:spLocks/>
          </p:cNvSpPr>
          <p:nvPr/>
        </p:nvSpPr>
        <p:spPr>
          <a:xfrm>
            <a:off x="366169" y="1212851"/>
            <a:ext cx="11702551" cy="5408611"/>
          </a:xfrm>
          <a:prstGeom prst="rect">
            <a:avLst/>
          </a:prstGeom>
        </p:spPr>
        <p:txBody>
          <a:bodyPr lIns="146304"/>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4000"/>
              </a:lnSpc>
            </a:pPr>
            <a:r>
              <a:rPr lang="en-US" sz="3200" dirty="0">
                <a:solidFill>
                  <a:schemeClr val="tx2"/>
                </a:solidFill>
              </a:rPr>
              <a:t>To be derived from customer requirements</a:t>
            </a:r>
          </a:p>
          <a:p>
            <a:pPr>
              <a:lnSpc>
                <a:spcPct val="114000"/>
              </a:lnSpc>
            </a:pPr>
            <a:r>
              <a:rPr lang="en-US" sz="3200" dirty="0">
                <a:solidFill>
                  <a:schemeClr val="tx2"/>
                </a:solidFill>
              </a:rPr>
              <a:t>Organization structure</a:t>
            </a:r>
          </a:p>
          <a:p>
            <a:pPr>
              <a:lnSpc>
                <a:spcPct val="114000"/>
              </a:lnSpc>
            </a:pPr>
            <a:r>
              <a:rPr lang="en-US" sz="3200" dirty="0">
                <a:solidFill>
                  <a:schemeClr val="tx2"/>
                </a:solidFill>
              </a:rPr>
              <a:t>Technical (e.g. network and security)</a:t>
            </a:r>
          </a:p>
          <a:p>
            <a:pPr>
              <a:lnSpc>
                <a:spcPct val="114000"/>
              </a:lnSpc>
            </a:pPr>
            <a:r>
              <a:rPr lang="en-US" sz="3200" dirty="0">
                <a:solidFill>
                  <a:schemeClr val="tx2"/>
                </a:solidFill>
              </a:rPr>
              <a:t>Functional</a:t>
            </a:r>
          </a:p>
        </p:txBody>
      </p:sp>
      <p:sp>
        <p:nvSpPr>
          <p:cNvPr id="10" name="Title 9"/>
          <p:cNvSpPr>
            <a:spLocks noGrp="1"/>
          </p:cNvSpPr>
          <p:nvPr>
            <p:ph type="title"/>
          </p:nvPr>
        </p:nvSpPr>
        <p:spPr/>
        <p:txBody>
          <a:bodyPr/>
          <a:lstStyle/>
          <a:p>
            <a:r>
              <a:rPr lang="en-US" dirty="0"/>
              <a:t>Customer requirements drive structure</a:t>
            </a:r>
          </a:p>
        </p:txBody>
      </p:sp>
    </p:spTree>
    <p:extLst>
      <p:ext uri="{BB962C8B-B14F-4D97-AF65-F5344CB8AC3E}">
        <p14:creationId xmlns:p14="http://schemas.microsoft.com/office/powerpoint/2010/main" val="39282556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p:cNvSpPr txBox="1">
            <a:spLocks/>
          </p:cNvSpPr>
          <p:nvPr/>
        </p:nvSpPr>
        <p:spPr>
          <a:xfrm>
            <a:off x="366169" y="1212851"/>
            <a:ext cx="11155271" cy="5408611"/>
          </a:xfrm>
          <a:prstGeom prst="rect">
            <a:avLst/>
          </a:prstGeom>
        </p:spPr>
        <p:txBody>
          <a:bodyPr lIns="146304"/>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buNone/>
            </a:pPr>
            <a:r>
              <a:rPr lang="en-US" sz="3200" dirty="0">
                <a:solidFill>
                  <a:schemeClr val="tx2"/>
                </a:solidFill>
              </a:rPr>
              <a:t>Department, application, environment, other</a:t>
            </a:r>
          </a:p>
          <a:p>
            <a:pPr marL="0" indent="0">
              <a:lnSpc>
                <a:spcPct val="114000"/>
              </a:lnSpc>
              <a:buNone/>
            </a:pPr>
            <a:endParaRPr lang="en-US" sz="700" dirty="0">
              <a:solidFill>
                <a:schemeClr val="tx2"/>
              </a:solidFill>
            </a:endParaRPr>
          </a:p>
          <a:p>
            <a:pPr marL="0" indent="0">
              <a:lnSpc>
                <a:spcPct val="114000"/>
              </a:lnSpc>
              <a:buNone/>
            </a:pPr>
            <a:r>
              <a:rPr lang="en-US" sz="3200" dirty="0">
                <a:solidFill>
                  <a:schemeClr val="tx2"/>
                </a:solidFill>
              </a:rPr>
              <a:t>Will you be using Ingress through Azure?</a:t>
            </a:r>
          </a:p>
          <a:p>
            <a:pPr marL="0" indent="0">
              <a:lnSpc>
                <a:spcPct val="114000"/>
              </a:lnSpc>
              <a:buNone/>
            </a:pPr>
            <a:endParaRPr lang="en-US" sz="700" dirty="0">
              <a:solidFill>
                <a:schemeClr val="tx2"/>
              </a:solidFill>
            </a:endParaRPr>
          </a:p>
          <a:p>
            <a:pPr marL="0" indent="0">
              <a:lnSpc>
                <a:spcPct val="114000"/>
              </a:lnSpc>
              <a:buNone/>
            </a:pPr>
            <a:r>
              <a:rPr lang="en-US" sz="3200" dirty="0">
                <a:solidFill>
                  <a:schemeClr val="tx2"/>
                </a:solidFill>
              </a:rPr>
              <a:t>How granular will Azure Resource Management need to be?</a:t>
            </a:r>
          </a:p>
          <a:p>
            <a:pPr marL="342900" lvl="1" indent="-342900" fontAlgn="ctr"/>
            <a:r>
              <a:rPr lang="en-US" sz="2000" dirty="0"/>
              <a:t>Network, storage, compute, security, application</a:t>
            </a:r>
          </a:p>
          <a:p>
            <a:pPr marL="285750" indent="-285750">
              <a:lnSpc>
                <a:spcPct val="114000"/>
              </a:lnSpc>
            </a:pPr>
            <a:endParaRPr lang="en-US" sz="1600" kern="0" dirty="0">
              <a:solidFill>
                <a:schemeClr val="tx1"/>
              </a:solidFill>
              <a:latin typeface="+mn-lt"/>
            </a:endParaRPr>
          </a:p>
        </p:txBody>
      </p:sp>
      <p:sp>
        <p:nvSpPr>
          <p:cNvPr id="10" name="Title 9"/>
          <p:cNvSpPr>
            <a:spLocks noGrp="1"/>
          </p:cNvSpPr>
          <p:nvPr>
            <p:ph type="title"/>
          </p:nvPr>
        </p:nvSpPr>
        <p:spPr/>
        <p:txBody>
          <a:bodyPr/>
          <a:lstStyle/>
          <a:p>
            <a:r>
              <a:rPr lang="en-US" dirty="0"/>
              <a:t>Subscription model design</a:t>
            </a:r>
          </a:p>
        </p:txBody>
      </p:sp>
    </p:spTree>
    <p:extLst>
      <p:ext uri="{BB962C8B-B14F-4D97-AF65-F5344CB8AC3E}">
        <p14:creationId xmlns:p14="http://schemas.microsoft.com/office/powerpoint/2010/main" val="42253474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55821904"/>
              </p:ext>
            </p:extLst>
          </p:nvPr>
        </p:nvGraphicFramePr>
        <p:xfrm>
          <a:off x="518201" y="1368841"/>
          <a:ext cx="11398486" cy="4538664"/>
        </p:xfrm>
        <a:graphic>
          <a:graphicData uri="http://schemas.openxmlformats.org/drawingml/2006/table">
            <a:tbl>
              <a:tblPr firstRow="1" bandRow="1">
                <a:tableStyleId>{5C22544A-7EE6-4342-B048-85BDC9FD1C3A}</a:tableStyleId>
              </a:tblPr>
              <a:tblGrid>
                <a:gridCol w="2406702">
                  <a:extLst>
                    <a:ext uri="{9D8B030D-6E8A-4147-A177-3AD203B41FA5}">
                      <a16:colId xmlns:a16="http://schemas.microsoft.com/office/drawing/2014/main" val="382220672"/>
                    </a:ext>
                  </a:extLst>
                </a:gridCol>
                <a:gridCol w="7891644">
                  <a:extLst>
                    <a:ext uri="{9D8B030D-6E8A-4147-A177-3AD203B41FA5}">
                      <a16:colId xmlns:a16="http://schemas.microsoft.com/office/drawing/2014/main" val="2190657097"/>
                    </a:ext>
                  </a:extLst>
                </a:gridCol>
                <a:gridCol w="1100140">
                  <a:extLst>
                    <a:ext uri="{9D8B030D-6E8A-4147-A177-3AD203B41FA5}">
                      <a16:colId xmlns:a16="http://schemas.microsoft.com/office/drawing/2014/main" val="2610307092"/>
                    </a:ext>
                  </a:extLst>
                </a:gridCol>
              </a:tblGrid>
              <a:tr h="378222">
                <a:tc>
                  <a:txBody>
                    <a:bodyPr/>
                    <a:lstStyle/>
                    <a:p>
                      <a:r>
                        <a:rPr lang="en-US" sz="1800" b="0" i="0" dirty="0">
                          <a:latin typeface="Segoe UI Semibold" panose="020B0702040204020203" pitchFamily="34" charset="0"/>
                          <a:cs typeface="Segoe UI Semibold" panose="020B0702040204020203" pitchFamily="34" charset="0"/>
                        </a:rPr>
                        <a:t>Requirement</a:t>
                      </a:r>
                    </a:p>
                  </a:txBody>
                  <a:tcPr marL="93260" marR="93260" marT="46630" marB="46630"/>
                </a:tc>
                <a:tc>
                  <a:txBody>
                    <a:bodyPr/>
                    <a:lstStyle/>
                    <a:p>
                      <a:r>
                        <a:rPr lang="en-US" sz="1800" b="0" i="0" dirty="0">
                          <a:latin typeface="Segoe UI Semibold" panose="020B0702040204020203" pitchFamily="34" charset="0"/>
                          <a:cs typeface="Segoe UI Semibold" panose="020B0702040204020203" pitchFamily="34" charset="0"/>
                        </a:rPr>
                        <a:t>Description</a:t>
                      </a:r>
                    </a:p>
                  </a:txBody>
                  <a:tcPr marL="93260" marR="93260" marT="46630" marB="46630"/>
                </a:tc>
                <a:tc>
                  <a:txBody>
                    <a:bodyPr/>
                    <a:lstStyle/>
                    <a:p>
                      <a:r>
                        <a:rPr lang="en-US" sz="1800" b="0" i="0" dirty="0">
                          <a:latin typeface="Segoe UI Semibold" panose="020B0702040204020203" pitchFamily="34" charset="0"/>
                          <a:cs typeface="Segoe UI Semibold" panose="020B0702040204020203" pitchFamily="34" charset="0"/>
                        </a:rPr>
                        <a:t>Answer</a:t>
                      </a:r>
                    </a:p>
                  </a:txBody>
                  <a:tcPr marL="93260" marR="93260" marT="46630" marB="46630"/>
                </a:tc>
                <a:extLst>
                  <a:ext uri="{0D108BD9-81ED-4DB2-BD59-A6C34878D82A}">
                    <a16:rowId xmlns:a16="http://schemas.microsoft.com/office/drawing/2014/main" val="702805570"/>
                  </a:ext>
                </a:extLst>
              </a:tr>
              <a:tr h="378222">
                <a:tc>
                  <a:txBody>
                    <a:bodyPr/>
                    <a:lstStyle/>
                    <a:p>
                      <a:r>
                        <a:rPr lang="en-US" sz="1800" dirty="0"/>
                        <a:t>Identity</a:t>
                      </a:r>
                    </a:p>
                  </a:txBody>
                  <a:tcPr marL="93260" marR="93260" marT="46630" marB="46630"/>
                </a:tc>
                <a:tc>
                  <a:txBody>
                    <a:bodyPr/>
                    <a:lstStyle/>
                    <a:p>
                      <a:r>
                        <a:rPr lang="en-US" sz="1800" dirty="0"/>
                        <a:t>Use preexisting Azure Active Directory from Office 365</a:t>
                      </a:r>
                    </a:p>
                  </a:txBody>
                  <a:tcPr marL="93260" marR="93260" marT="46630" marB="46630"/>
                </a:tc>
                <a:tc>
                  <a:txBody>
                    <a:bodyPr/>
                    <a:lstStyle/>
                    <a:p>
                      <a:endParaRPr lang="en-US" sz="1800" dirty="0"/>
                    </a:p>
                  </a:txBody>
                  <a:tcPr marL="93260" marR="93260" marT="46630" marB="46630"/>
                </a:tc>
                <a:extLst>
                  <a:ext uri="{0D108BD9-81ED-4DB2-BD59-A6C34878D82A}">
                    <a16:rowId xmlns:a16="http://schemas.microsoft.com/office/drawing/2014/main" val="3523758989"/>
                  </a:ext>
                </a:extLst>
              </a:tr>
              <a:tr h="378222">
                <a:tc>
                  <a:txBody>
                    <a:bodyPr/>
                    <a:lstStyle/>
                    <a:p>
                      <a:endParaRPr lang="en-US" sz="1800" dirty="0"/>
                    </a:p>
                  </a:txBody>
                  <a:tcPr marL="93260" marR="93260" marT="46630" marB="46630"/>
                </a:tc>
                <a:tc>
                  <a:txBody>
                    <a:bodyPr/>
                    <a:lstStyle/>
                    <a:p>
                      <a:endParaRPr lang="en-US" sz="1800" dirty="0"/>
                    </a:p>
                  </a:txBody>
                  <a:tcPr marL="93260" marR="93260" marT="46630" marB="46630"/>
                </a:tc>
                <a:tc>
                  <a:txBody>
                    <a:bodyPr/>
                    <a:lstStyle/>
                    <a:p>
                      <a:endParaRPr lang="en-US" sz="1800"/>
                    </a:p>
                  </a:txBody>
                  <a:tcPr marL="93260" marR="93260" marT="46630" marB="46630"/>
                </a:tc>
                <a:extLst>
                  <a:ext uri="{0D108BD9-81ED-4DB2-BD59-A6C34878D82A}">
                    <a16:rowId xmlns:a16="http://schemas.microsoft.com/office/drawing/2014/main" val="3363883973"/>
                  </a:ext>
                </a:extLst>
              </a:tr>
              <a:tr h="378222">
                <a:tc>
                  <a:txBody>
                    <a:bodyPr/>
                    <a:lstStyle/>
                    <a:p>
                      <a:endParaRPr lang="en-US" sz="1800" dirty="0"/>
                    </a:p>
                  </a:txBody>
                  <a:tcPr marL="93260" marR="93260" marT="46630" marB="46630"/>
                </a:tc>
                <a:tc>
                  <a:txBody>
                    <a:bodyPr/>
                    <a:lstStyle/>
                    <a:p>
                      <a:endParaRPr lang="en-US" sz="1800" dirty="0"/>
                    </a:p>
                  </a:txBody>
                  <a:tcPr marL="93260" marR="93260" marT="46630" marB="46630"/>
                </a:tc>
                <a:tc>
                  <a:txBody>
                    <a:bodyPr/>
                    <a:lstStyle/>
                    <a:p>
                      <a:endParaRPr lang="en-US" sz="1800"/>
                    </a:p>
                  </a:txBody>
                  <a:tcPr marL="93260" marR="93260" marT="46630" marB="46630"/>
                </a:tc>
                <a:extLst>
                  <a:ext uri="{0D108BD9-81ED-4DB2-BD59-A6C34878D82A}">
                    <a16:rowId xmlns:a16="http://schemas.microsoft.com/office/drawing/2014/main" val="436604465"/>
                  </a:ext>
                </a:extLst>
              </a:tr>
              <a:tr h="378222">
                <a:tc>
                  <a:txBody>
                    <a:bodyPr/>
                    <a:lstStyle/>
                    <a:p>
                      <a:endParaRPr lang="en-US" sz="1800" dirty="0"/>
                    </a:p>
                  </a:txBody>
                  <a:tcPr marL="93260" marR="93260" marT="46630" marB="46630"/>
                </a:tc>
                <a:tc>
                  <a:txBody>
                    <a:bodyPr/>
                    <a:lstStyle/>
                    <a:p>
                      <a:endParaRPr lang="en-US" sz="1800" dirty="0"/>
                    </a:p>
                  </a:txBody>
                  <a:tcPr marL="93260" marR="93260" marT="46630" marB="46630"/>
                </a:tc>
                <a:tc>
                  <a:txBody>
                    <a:bodyPr/>
                    <a:lstStyle/>
                    <a:p>
                      <a:endParaRPr lang="en-US" sz="1800"/>
                    </a:p>
                  </a:txBody>
                  <a:tcPr marL="93260" marR="93260" marT="46630" marB="46630"/>
                </a:tc>
                <a:extLst>
                  <a:ext uri="{0D108BD9-81ED-4DB2-BD59-A6C34878D82A}">
                    <a16:rowId xmlns:a16="http://schemas.microsoft.com/office/drawing/2014/main" val="3237653021"/>
                  </a:ext>
                </a:extLst>
              </a:tr>
              <a:tr h="378222">
                <a:tc>
                  <a:txBody>
                    <a:bodyPr/>
                    <a:lstStyle/>
                    <a:p>
                      <a:endParaRPr lang="en-US" sz="1800" dirty="0"/>
                    </a:p>
                  </a:txBody>
                  <a:tcPr marL="93260" marR="93260" marT="46630" marB="46630"/>
                </a:tc>
                <a:tc>
                  <a:txBody>
                    <a:bodyPr/>
                    <a:lstStyle/>
                    <a:p>
                      <a:endParaRPr lang="en-US" sz="1800" dirty="0"/>
                    </a:p>
                  </a:txBody>
                  <a:tcPr marL="93260" marR="93260" marT="46630" marB="46630"/>
                </a:tc>
                <a:tc>
                  <a:txBody>
                    <a:bodyPr/>
                    <a:lstStyle/>
                    <a:p>
                      <a:endParaRPr lang="en-US" sz="1800"/>
                    </a:p>
                  </a:txBody>
                  <a:tcPr marL="93260" marR="93260" marT="46630" marB="46630"/>
                </a:tc>
                <a:extLst>
                  <a:ext uri="{0D108BD9-81ED-4DB2-BD59-A6C34878D82A}">
                    <a16:rowId xmlns:a16="http://schemas.microsoft.com/office/drawing/2014/main" val="82174306"/>
                  </a:ext>
                </a:extLst>
              </a:tr>
              <a:tr h="378222">
                <a:tc>
                  <a:txBody>
                    <a:bodyPr/>
                    <a:lstStyle/>
                    <a:p>
                      <a:endParaRPr lang="en-US" sz="1800" dirty="0"/>
                    </a:p>
                  </a:txBody>
                  <a:tcPr marL="93260" marR="93260" marT="46630" marB="46630"/>
                </a:tc>
                <a:tc>
                  <a:txBody>
                    <a:bodyPr/>
                    <a:lstStyle/>
                    <a:p>
                      <a:endParaRPr lang="en-US" sz="1800" dirty="0"/>
                    </a:p>
                  </a:txBody>
                  <a:tcPr marL="93260" marR="93260" marT="46630" marB="46630"/>
                </a:tc>
                <a:tc>
                  <a:txBody>
                    <a:bodyPr/>
                    <a:lstStyle/>
                    <a:p>
                      <a:endParaRPr lang="en-US" sz="1800" dirty="0"/>
                    </a:p>
                  </a:txBody>
                  <a:tcPr marL="93260" marR="93260" marT="46630" marB="46630"/>
                </a:tc>
                <a:extLst>
                  <a:ext uri="{0D108BD9-81ED-4DB2-BD59-A6C34878D82A}">
                    <a16:rowId xmlns:a16="http://schemas.microsoft.com/office/drawing/2014/main" val="1868756237"/>
                  </a:ext>
                </a:extLst>
              </a:tr>
              <a:tr h="378222">
                <a:tc>
                  <a:txBody>
                    <a:bodyPr/>
                    <a:lstStyle/>
                    <a:p>
                      <a:endParaRPr lang="en-US" sz="1800" dirty="0"/>
                    </a:p>
                  </a:txBody>
                  <a:tcPr marL="93260" marR="93260" marT="46630" marB="46630"/>
                </a:tc>
                <a:tc>
                  <a:txBody>
                    <a:bodyPr/>
                    <a:lstStyle/>
                    <a:p>
                      <a:endParaRPr lang="en-US" sz="1800" dirty="0"/>
                    </a:p>
                  </a:txBody>
                  <a:tcPr marL="93260" marR="93260" marT="46630" marB="46630"/>
                </a:tc>
                <a:tc>
                  <a:txBody>
                    <a:bodyPr/>
                    <a:lstStyle/>
                    <a:p>
                      <a:endParaRPr lang="en-US" sz="1800" dirty="0"/>
                    </a:p>
                  </a:txBody>
                  <a:tcPr marL="93260" marR="93260" marT="46630" marB="46630"/>
                </a:tc>
                <a:extLst>
                  <a:ext uri="{0D108BD9-81ED-4DB2-BD59-A6C34878D82A}">
                    <a16:rowId xmlns:a16="http://schemas.microsoft.com/office/drawing/2014/main" val="2974580973"/>
                  </a:ext>
                </a:extLst>
              </a:tr>
              <a:tr h="378222">
                <a:tc>
                  <a:txBody>
                    <a:bodyPr/>
                    <a:lstStyle/>
                    <a:p>
                      <a:endParaRPr lang="en-US" sz="1800" dirty="0"/>
                    </a:p>
                  </a:txBody>
                  <a:tcPr marL="93260" marR="93260" marT="46630" marB="46630"/>
                </a:tc>
                <a:tc>
                  <a:txBody>
                    <a:bodyPr/>
                    <a:lstStyle/>
                    <a:p>
                      <a:endParaRPr lang="en-US" sz="1800" dirty="0"/>
                    </a:p>
                  </a:txBody>
                  <a:tcPr marL="93260" marR="93260" marT="46630" marB="46630"/>
                </a:tc>
                <a:tc>
                  <a:txBody>
                    <a:bodyPr/>
                    <a:lstStyle/>
                    <a:p>
                      <a:endParaRPr lang="en-US" sz="1800" dirty="0"/>
                    </a:p>
                  </a:txBody>
                  <a:tcPr marL="93260" marR="93260" marT="46630" marB="46630"/>
                </a:tc>
                <a:extLst>
                  <a:ext uri="{0D108BD9-81ED-4DB2-BD59-A6C34878D82A}">
                    <a16:rowId xmlns:a16="http://schemas.microsoft.com/office/drawing/2014/main" val="3163273655"/>
                  </a:ext>
                </a:extLst>
              </a:tr>
              <a:tr h="378222">
                <a:tc>
                  <a:txBody>
                    <a:bodyPr/>
                    <a:lstStyle/>
                    <a:p>
                      <a:endParaRPr lang="en-US" sz="1800" dirty="0"/>
                    </a:p>
                  </a:txBody>
                  <a:tcPr marL="93260" marR="93260" marT="46630" marB="46630"/>
                </a:tc>
                <a:tc>
                  <a:txBody>
                    <a:bodyPr/>
                    <a:lstStyle/>
                    <a:p>
                      <a:endParaRPr lang="en-US" sz="1800" dirty="0"/>
                    </a:p>
                  </a:txBody>
                  <a:tcPr marL="93260" marR="93260" marT="46630" marB="46630"/>
                </a:tc>
                <a:tc>
                  <a:txBody>
                    <a:bodyPr/>
                    <a:lstStyle/>
                    <a:p>
                      <a:endParaRPr lang="en-US" sz="1800" dirty="0"/>
                    </a:p>
                  </a:txBody>
                  <a:tcPr marL="93260" marR="93260" marT="46630" marB="46630"/>
                </a:tc>
                <a:extLst>
                  <a:ext uri="{0D108BD9-81ED-4DB2-BD59-A6C34878D82A}">
                    <a16:rowId xmlns:a16="http://schemas.microsoft.com/office/drawing/2014/main" val="257372256"/>
                  </a:ext>
                </a:extLst>
              </a:tr>
              <a:tr h="378222">
                <a:tc>
                  <a:txBody>
                    <a:bodyPr/>
                    <a:lstStyle/>
                    <a:p>
                      <a:endParaRPr lang="en-US" sz="1800" dirty="0"/>
                    </a:p>
                  </a:txBody>
                  <a:tcPr marL="93260" marR="93260" marT="46630" marB="46630"/>
                </a:tc>
                <a:tc>
                  <a:txBody>
                    <a:bodyPr/>
                    <a:lstStyle/>
                    <a:p>
                      <a:endParaRPr lang="en-US" sz="1800" dirty="0"/>
                    </a:p>
                  </a:txBody>
                  <a:tcPr marL="93260" marR="93260" marT="46630" marB="46630"/>
                </a:tc>
                <a:tc>
                  <a:txBody>
                    <a:bodyPr/>
                    <a:lstStyle/>
                    <a:p>
                      <a:endParaRPr lang="en-US" sz="1800" dirty="0"/>
                    </a:p>
                  </a:txBody>
                  <a:tcPr marL="93260" marR="93260" marT="46630" marB="46630"/>
                </a:tc>
                <a:extLst>
                  <a:ext uri="{0D108BD9-81ED-4DB2-BD59-A6C34878D82A}">
                    <a16:rowId xmlns:a16="http://schemas.microsoft.com/office/drawing/2014/main" val="1386538392"/>
                  </a:ext>
                </a:extLst>
              </a:tr>
              <a:tr h="378222">
                <a:tc>
                  <a:txBody>
                    <a:bodyPr/>
                    <a:lstStyle/>
                    <a:p>
                      <a:endParaRPr lang="en-US" sz="1800" dirty="0"/>
                    </a:p>
                  </a:txBody>
                  <a:tcPr marL="93260" marR="93260" marT="46630" marB="46630"/>
                </a:tc>
                <a:tc>
                  <a:txBody>
                    <a:bodyPr/>
                    <a:lstStyle/>
                    <a:p>
                      <a:endParaRPr lang="en-US" sz="1800" dirty="0"/>
                    </a:p>
                  </a:txBody>
                  <a:tcPr marL="93260" marR="93260" marT="46630" marB="46630"/>
                </a:tc>
                <a:tc>
                  <a:txBody>
                    <a:bodyPr/>
                    <a:lstStyle/>
                    <a:p>
                      <a:endParaRPr lang="en-US" sz="1800" dirty="0"/>
                    </a:p>
                  </a:txBody>
                  <a:tcPr marL="93260" marR="93260" marT="46630" marB="46630"/>
                </a:tc>
                <a:extLst>
                  <a:ext uri="{0D108BD9-81ED-4DB2-BD59-A6C34878D82A}">
                    <a16:rowId xmlns:a16="http://schemas.microsoft.com/office/drawing/2014/main" val="2117153115"/>
                  </a:ext>
                </a:extLst>
              </a:tr>
            </a:tbl>
          </a:graphicData>
        </a:graphic>
      </p:graphicFrame>
      <p:sp>
        <p:nvSpPr>
          <p:cNvPr id="10" name="Title 9"/>
          <p:cNvSpPr>
            <a:spLocks noGrp="1"/>
          </p:cNvSpPr>
          <p:nvPr>
            <p:ph type="title"/>
          </p:nvPr>
        </p:nvSpPr>
        <p:spPr/>
        <p:txBody>
          <a:bodyPr/>
          <a:lstStyle/>
          <a:p>
            <a:r>
              <a:rPr lang="en-US" dirty="0"/>
              <a:t>Customer requirements</a:t>
            </a:r>
          </a:p>
        </p:txBody>
      </p:sp>
    </p:spTree>
    <p:extLst>
      <p:ext uri="{BB962C8B-B14F-4D97-AF65-F5344CB8AC3E}">
        <p14:creationId xmlns:p14="http://schemas.microsoft.com/office/powerpoint/2010/main" val="17786329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168" y="2989432"/>
            <a:ext cx="11702553" cy="2012859"/>
          </a:xfrm>
        </p:spPr>
        <p:txBody>
          <a:bodyPr/>
          <a:lstStyle/>
          <a:p>
            <a:r>
              <a:rPr lang="en-US" dirty="0"/>
              <a:t>Azure Resource Manager model overview</a:t>
            </a:r>
          </a:p>
        </p:txBody>
      </p:sp>
    </p:spTree>
    <p:extLst>
      <p:ext uri="{BB962C8B-B14F-4D97-AF65-F5344CB8AC3E}">
        <p14:creationId xmlns:p14="http://schemas.microsoft.com/office/powerpoint/2010/main" val="28723451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Resource Manager</a:t>
            </a:r>
          </a:p>
        </p:txBody>
      </p:sp>
      <p:sp>
        <p:nvSpPr>
          <p:cNvPr id="37" name="Freeform 26"/>
          <p:cNvSpPr>
            <a:spLocks/>
          </p:cNvSpPr>
          <p:nvPr/>
        </p:nvSpPr>
        <p:spPr bwMode="auto">
          <a:xfrm>
            <a:off x="8561377" y="3916094"/>
            <a:ext cx="819193" cy="815557"/>
          </a:xfrm>
          <a:custGeom>
            <a:avLst/>
            <a:gdLst>
              <a:gd name="T0" fmla="*/ 567 w 665"/>
              <a:gd name="T1" fmla="*/ 93 h 662"/>
              <a:gd name="T2" fmla="*/ 498 w 665"/>
              <a:gd name="T3" fmla="*/ 162 h 662"/>
              <a:gd name="T4" fmla="*/ 567 w 665"/>
              <a:gd name="T5" fmla="*/ 336 h 662"/>
              <a:gd name="T6" fmla="*/ 344 w 665"/>
              <a:gd name="T7" fmla="*/ 562 h 662"/>
              <a:gd name="T8" fmla="*/ 98 w 665"/>
              <a:gd name="T9" fmla="*/ 328 h 662"/>
              <a:gd name="T10" fmla="*/ 167 w 665"/>
              <a:gd name="T11" fmla="*/ 162 h 662"/>
              <a:gd name="T12" fmla="*/ 167 w 665"/>
              <a:gd name="T13" fmla="*/ 162 h 662"/>
              <a:gd name="T14" fmla="*/ 242 w 665"/>
              <a:gd name="T15" fmla="*/ 237 h 662"/>
              <a:gd name="T16" fmla="*/ 268 w 665"/>
              <a:gd name="T17" fmla="*/ 0 h 662"/>
              <a:gd name="T18" fmla="*/ 30 w 665"/>
              <a:gd name="T19" fmla="*/ 26 h 662"/>
              <a:gd name="T20" fmla="*/ 98 w 665"/>
              <a:gd name="T21" fmla="*/ 93 h 662"/>
              <a:gd name="T22" fmla="*/ 98 w 665"/>
              <a:gd name="T23" fmla="*/ 93 h 662"/>
              <a:gd name="T24" fmla="*/ 1 w 665"/>
              <a:gd name="T25" fmla="*/ 326 h 662"/>
              <a:gd name="T26" fmla="*/ 328 w 665"/>
              <a:gd name="T27" fmla="*/ 660 h 662"/>
              <a:gd name="T28" fmla="*/ 665 w 665"/>
              <a:gd name="T29" fmla="*/ 328 h 662"/>
              <a:gd name="T30" fmla="*/ 567 w 665"/>
              <a:gd name="T31" fmla="*/ 93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5" h="662">
                <a:moveTo>
                  <a:pt x="567" y="93"/>
                </a:moveTo>
                <a:cubicBezTo>
                  <a:pt x="498" y="162"/>
                  <a:pt x="498" y="162"/>
                  <a:pt x="498" y="162"/>
                </a:cubicBezTo>
                <a:cubicBezTo>
                  <a:pt x="542" y="206"/>
                  <a:pt x="569" y="268"/>
                  <a:pt x="567" y="336"/>
                </a:cubicBezTo>
                <a:cubicBezTo>
                  <a:pt x="563" y="457"/>
                  <a:pt x="465" y="556"/>
                  <a:pt x="344" y="562"/>
                </a:cubicBezTo>
                <a:cubicBezTo>
                  <a:pt x="209" y="568"/>
                  <a:pt x="98" y="461"/>
                  <a:pt x="98" y="328"/>
                </a:cubicBezTo>
                <a:cubicBezTo>
                  <a:pt x="98" y="263"/>
                  <a:pt x="125" y="205"/>
                  <a:pt x="167" y="162"/>
                </a:cubicBezTo>
                <a:cubicBezTo>
                  <a:pt x="167" y="162"/>
                  <a:pt x="167" y="162"/>
                  <a:pt x="167" y="162"/>
                </a:cubicBezTo>
                <a:cubicBezTo>
                  <a:pt x="242" y="237"/>
                  <a:pt x="242" y="237"/>
                  <a:pt x="242" y="237"/>
                </a:cubicBezTo>
                <a:cubicBezTo>
                  <a:pt x="268" y="0"/>
                  <a:pt x="268" y="0"/>
                  <a:pt x="268" y="0"/>
                </a:cubicBezTo>
                <a:cubicBezTo>
                  <a:pt x="30" y="26"/>
                  <a:pt x="30" y="26"/>
                  <a:pt x="30" y="26"/>
                </a:cubicBezTo>
                <a:cubicBezTo>
                  <a:pt x="98" y="93"/>
                  <a:pt x="98" y="93"/>
                  <a:pt x="98" y="93"/>
                </a:cubicBezTo>
                <a:cubicBezTo>
                  <a:pt x="98" y="93"/>
                  <a:pt x="98" y="93"/>
                  <a:pt x="98" y="93"/>
                </a:cubicBezTo>
                <a:cubicBezTo>
                  <a:pt x="38" y="153"/>
                  <a:pt x="1" y="235"/>
                  <a:pt x="1" y="326"/>
                </a:cubicBezTo>
                <a:cubicBezTo>
                  <a:pt x="0" y="507"/>
                  <a:pt x="147" y="657"/>
                  <a:pt x="328" y="660"/>
                </a:cubicBezTo>
                <a:cubicBezTo>
                  <a:pt x="513" y="662"/>
                  <a:pt x="665" y="513"/>
                  <a:pt x="665" y="328"/>
                </a:cubicBezTo>
                <a:cubicBezTo>
                  <a:pt x="665" y="236"/>
                  <a:pt x="627" y="153"/>
                  <a:pt x="567" y="93"/>
                </a:cubicBezTo>
                <a:close/>
              </a:path>
            </a:pathLst>
          </a:custGeom>
          <a:solidFill>
            <a:schemeClr val="tx1"/>
          </a:solidFill>
          <a:ln>
            <a:noFill/>
          </a:ln>
          <a:extLst/>
        </p:spPr>
        <p:txBody>
          <a:bodyPr vert="horz" wrap="square" lIns="93235" tIns="46617" rIns="93235" bIns="46617" numCol="1" anchor="t" anchorCtr="0" compatLnSpc="1">
            <a:prstTxWarp prst="textNoShape">
              <a:avLst/>
            </a:prstTxWarp>
          </a:bodyPr>
          <a:lstStyle/>
          <a:p>
            <a:pPr defTabSz="932325">
              <a:defRPr/>
            </a:pPr>
            <a:endParaRPr lang="en-US" sz="1836" kern="0">
              <a:latin typeface="Segoe UI"/>
            </a:endParaRPr>
          </a:p>
        </p:txBody>
      </p:sp>
      <p:grpSp>
        <p:nvGrpSpPr>
          <p:cNvPr id="38" name="Group 37"/>
          <p:cNvGrpSpPr/>
          <p:nvPr/>
        </p:nvGrpSpPr>
        <p:grpSpPr>
          <a:xfrm>
            <a:off x="6588552" y="1788123"/>
            <a:ext cx="4705119" cy="3889676"/>
            <a:chOff x="6454619" y="1725568"/>
            <a:chExt cx="5441409" cy="4498360"/>
          </a:xfrm>
        </p:grpSpPr>
        <p:grpSp>
          <p:nvGrpSpPr>
            <p:cNvPr id="39" name="Group 38"/>
            <p:cNvGrpSpPr/>
            <p:nvPr/>
          </p:nvGrpSpPr>
          <p:grpSpPr>
            <a:xfrm>
              <a:off x="6819174" y="4911823"/>
              <a:ext cx="767184" cy="1023373"/>
              <a:chOff x="14859000" y="2317750"/>
              <a:chExt cx="3532188" cy="4711701"/>
            </a:xfrm>
            <a:solidFill>
              <a:schemeClr val="tx1">
                <a:lumMod val="95000"/>
              </a:schemeClr>
            </a:solidFill>
          </p:grpSpPr>
          <p:sp>
            <p:nvSpPr>
              <p:cNvPr id="66" name="Freeform 81"/>
              <p:cNvSpPr>
                <a:spLocks noEditPoints="1"/>
              </p:cNvSpPr>
              <p:nvPr/>
            </p:nvSpPr>
            <p:spPr bwMode="auto">
              <a:xfrm>
                <a:off x="14859000" y="4306888"/>
                <a:ext cx="2214563" cy="2722563"/>
              </a:xfrm>
              <a:custGeom>
                <a:avLst/>
                <a:gdLst>
                  <a:gd name="T0" fmla="*/ 0 w 1395"/>
                  <a:gd name="T1" fmla="*/ 0 h 1715"/>
                  <a:gd name="T2" fmla="*/ 0 w 1395"/>
                  <a:gd name="T3" fmla="*/ 1715 h 1715"/>
                  <a:gd name="T4" fmla="*/ 452 w 1395"/>
                  <a:gd name="T5" fmla="*/ 1715 h 1715"/>
                  <a:gd name="T6" fmla="*/ 452 w 1395"/>
                  <a:gd name="T7" fmla="*/ 1364 h 1715"/>
                  <a:gd name="T8" fmla="*/ 635 w 1395"/>
                  <a:gd name="T9" fmla="*/ 1364 h 1715"/>
                  <a:gd name="T10" fmla="*/ 635 w 1395"/>
                  <a:gd name="T11" fmla="*/ 1715 h 1715"/>
                  <a:gd name="T12" fmla="*/ 768 w 1395"/>
                  <a:gd name="T13" fmla="*/ 1715 h 1715"/>
                  <a:gd name="T14" fmla="*/ 768 w 1395"/>
                  <a:gd name="T15" fmla="*/ 1364 h 1715"/>
                  <a:gd name="T16" fmla="*/ 950 w 1395"/>
                  <a:gd name="T17" fmla="*/ 1364 h 1715"/>
                  <a:gd name="T18" fmla="*/ 950 w 1395"/>
                  <a:gd name="T19" fmla="*/ 1715 h 1715"/>
                  <a:gd name="T20" fmla="*/ 1395 w 1395"/>
                  <a:gd name="T21" fmla="*/ 1715 h 1715"/>
                  <a:gd name="T22" fmla="*/ 1395 w 1395"/>
                  <a:gd name="T23" fmla="*/ 0 h 1715"/>
                  <a:gd name="T24" fmla="*/ 0 w 1395"/>
                  <a:gd name="T25" fmla="*/ 0 h 1715"/>
                  <a:gd name="T26" fmla="*/ 1263 w 1395"/>
                  <a:gd name="T27" fmla="*/ 1253 h 1715"/>
                  <a:gd name="T28" fmla="*/ 137 w 1395"/>
                  <a:gd name="T29" fmla="*/ 1253 h 1715"/>
                  <a:gd name="T30" fmla="*/ 137 w 1395"/>
                  <a:gd name="T31" fmla="*/ 1070 h 1715"/>
                  <a:gd name="T32" fmla="*/ 1263 w 1395"/>
                  <a:gd name="T33" fmla="*/ 1070 h 1715"/>
                  <a:gd name="T34" fmla="*/ 1263 w 1395"/>
                  <a:gd name="T35" fmla="*/ 1253 h 1715"/>
                  <a:gd name="T36" fmla="*/ 1263 w 1395"/>
                  <a:gd name="T37" fmla="*/ 940 h 1715"/>
                  <a:gd name="T38" fmla="*/ 137 w 1395"/>
                  <a:gd name="T39" fmla="*/ 940 h 1715"/>
                  <a:gd name="T40" fmla="*/ 137 w 1395"/>
                  <a:gd name="T41" fmla="*/ 758 h 1715"/>
                  <a:gd name="T42" fmla="*/ 1263 w 1395"/>
                  <a:gd name="T43" fmla="*/ 758 h 1715"/>
                  <a:gd name="T44" fmla="*/ 1263 w 1395"/>
                  <a:gd name="T45" fmla="*/ 940 h 1715"/>
                  <a:gd name="T46" fmla="*/ 1263 w 1395"/>
                  <a:gd name="T47" fmla="*/ 627 h 1715"/>
                  <a:gd name="T48" fmla="*/ 137 w 1395"/>
                  <a:gd name="T49" fmla="*/ 627 h 1715"/>
                  <a:gd name="T50" fmla="*/ 137 w 1395"/>
                  <a:gd name="T51" fmla="*/ 445 h 1715"/>
                  <a:gd name="T52" fmla="*/ 1263 w 1395"/>
                  <a:gd name="T53" fmla="*/ 445 h 1715"/>
                  <a:gd name="T54" fmla="*/ 1263 w 1395"/>
                  <a:gd name="T55" fmla="*/ 627 h 1715"/>
                  <a:gd name="T56" fmla="*/ 1263 w 1395"/>
                  <a:gd name="T57" fmla="*/ 315 h 1715"/>
                  <a:gd name="T58" fmla="*/ 137 w 1395"/>
                  <a:gd name="T59" fmla="*/ 315 h 1715"/>
                  <a:gd name="T60" fmla="*/ 137 w 1395"/>
                  <a:gd name="T61" fmla="*/ 133 h 1715"/>
                  <a:gd name="T62" fmla="*/ 1263 w 1395"/>
                  <a:gd name="T63" fmla="*/ 133 h 1715"/>
                  <a:gd name="T64" fmla="*/ 1263 w 1395"/>
                  <a:gd name="T65" fmla="*/ 315 h 1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5" h="1715">
                    <a:moveTo>
                      <a:pt x="0" y="0"/>
                    </a:moveTo>
                    <a:lnTo>
                      <a:pt x="0" y="1715"/>
                    </a:lnTo>
                    <a:lnTo>
                      <a:pt x="452" y="1715"/>
                    </a:lnTo>
                    <a:lnTo>
                      <a:pt x="452" y="1364"/>
                    </a:lnTo>
                    <a:lnTo>
                      <a:pt x="635" y="1364"/>
                    </a:lnTo>
                    <a:lnTo>
                      <a:pt x="635" y="1715"/>
                    </a:lnTo>
                    <a:lnTo>
                      <a:pt x="768" y="1715"/>
                    </a:lnTo>
                    <a:lnTo>
                      <a:pt x="768" y="1364"/>
                    </a:lnTo>
                    <a:lnTo>
                      <a:pt x="950" y="1364"/>
                    </a:lnTo>
                    <a:lnTo>
                      <a:pt x="950" y="1715"/>
                    </a:lnTo>
                    <a:lnTo>
                      <a:pt x="1395" y="1715"/>
                    </a:lnTo>
                    <a:lnTo>
                      <a:pt x="1395" y="0"/>
                    </a:lnTo>
                    <a:lnTo>
                      <a:pt x="0" y="0"/>
                    </a:lnTo>
                    <a:close/>
                    <a:moveTo>
                      <a:pt x="1263" y="1253"/>
                    </a:moveTo>
                    <a:lnTo>
                      <a:pt x="137" y="1253"/>
                    </a:lnTo>
                    <a:lnTo>
                      <a:pt x="137" y="1070"/>
                    </a:lnTo>
                    <a:lnTo>
                      <a:pt x="1263" y="1070"/>
                    </a:lnTo>
                    <a:lnTo>
                      <a:pt x="1263" y="1253"/>
                    </a:lnTo>
                    <a:close/>
                    <a:moveTo>
                      <a:pt x="1263" y="940"/>
                    </a:moveTo>
                    <a:lnTo>
                      <a:pt x="137" y="940"/>
                    </a:lnTo>
                    <a:lnTo>
                      <a:pt x="137" y="758"/>
                    </a:lnTo>
                    <a:lnTo>
                      <a:pt x="1263" y="758"/>
                    </a:lnTo>
                    <a:lnTo>
                      <a:pt x="1263" y="940"/>
                    </a:lnTo>
                    <a:close/>
                    <a:moveTo>
                      <a:pt x="1263" y="627"/>
                    </a:moveTo>
                    <a:lnTo>
                      <a:pt x="137" y="627"/>
                    </a:lnTo>
                    <a:lnTo>
                      <a:pt x="137" y="445"/>
                    </a:lnTo>
                    <a:lnTo>
                      <a:pt x="1263" y="445"/>
                    </a:lnTo>
                    <a:lnTo>
                      <a:pt x="1263" y="627"/>
                    </a:lnTo>
                    <a:close/>
                    <a:moveTo>
                      <a:pt x="1263" y="315"/>
                    </a:moveTo>
                    <a:lnTo>
                      <a:pt x="137" y="315"/>
                    </a:lnTo>
                    <a:lnTo>
                      <a:pt x="137" y="133"/>
                    </a:lnTo>
                    <a:lnTo>
                      <a:pt x="1263" y="133"/>
                    </a:lnTo>
                    <a:lnTo>
                      <a:pt x="1263" y="3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latin typeface="Segoe UI"/>
                </a:endParaRPr>
              </a:p>
            </p:txBody>
          </p:sp>
          <p:sp>
            <p:nvSpPr>
              <p:cNvPr id="67" name="Freeform 82"/>
              <p:cNvSpPr>
                <a:spLocks noEditPoints="1"/>
              </p:cNvSpPr>
              <p:nvPr/>
            </p:nvSpPr>
            <p:spPr bwMode="auto">
              <a:xfrm>
                <a:off x="16179800" y="2317750"/>
                <a:ext cx="2211388" cy="4711700"/>
              </a:xfrm>
              <a:custGeom>
                <a:avLst/>
                <a:gdLst>
                  <a:gd name="T0" fmla="*/ 0 w 1393"/>
                  <a:gd name="T1" fmla="*/ 0 h 2968"/>
                  <a:gd name="T2" fmla="*/ 0 w 1393"/>
                  <a:gd name="T3" fmla="*/ 1158 h 2968"/>
                  <a:gd name="T4" fmla="*/ 137 w 1393"/>
                  <a:gd name="T5" fmla="*/ 1158 h 2968"/>
                  <a:gd name="T6" fmla="*/ 137 w 1393"/>
                  <a:gd name="T7" fmla="*/ 1073 h 2968"/>
                  <a:gd name="T8" fmla="*/ 1263 w 1393"/>
                  <a:gd name="T9" fmla="*/ 1073 h 2968"/>
                  <a:gd name="T10" fmla="*/ 1263 w 1393"/>
                  <a:gd name="T11" fmla="*/ 1253 h 2968"/>
                  <a:gd name="T12" fmla="*/ 696 w 1393"/>
                  <a:gd name="T13" fmla="*/ 1253 h 2968"/>
                  <a:gd name="T14" fmla="*/ 696 w 1393"/>
                  <a:gd name="T15" fmla="*/ 1386 h 2968"/>
                  <a:gd name="T16" fmla="*/ 1263 w 1393"/>
                  <a:gd name="T17" fmla="*/ 1386 h 2968"/>
                  <a:gd name="T18" fmla="*/ 1263 w 1393"/>
                  <a:gd name="T19" fmla="*/ 1568 h 2968"/>
                  <a:gd name="T20" fmla="*/ 696 w 1393"/>
                  <a:gd name="T21" fmla="*/ 1568 h 2968"/>
                  <a:gd name="T22" fmla="*/ 696 w 1393"/>
                  <a:gd name="T23" fmla="*/ 1698 h 2968"/>
                  <a:gd name="T24" fmla="*/ 1263 w 1393"/>
                  <a:gd name="T25" fmla="*/ 1698 h 2968"/>
                  <a:gd name="T26" fmla="*/ 1263 w 1393"/>
                  <a:gd name="T27" fmla="*/ 1880 h 2968"/>
                  <a:gd name="T28" fmla="*/ 696 w 1393"/>
                  <a:gd name="T29" fmla="*/ 1880 h 2968"/>
                  <a:gd name="T30" fmla="*/ 696 w 1393"/>
                  <a:gd name="T31" fmla="*/ 2011 h 2968"/>
                  <a:gd name="T32" fmla="*/ 1263 w 1393"/>
                  <a:gd name="T33" fmla="*/ 2011 h 2968"/>
                  <a:gd name="T34" fmla="*/ 1263 w 1393"/>
                  <a:gd name="T35" fmla="*/ 2193 h 2968"/>
                  <a:gd name="T36" fmla="*/ 696 w 1393"/>
                  <a:gd name="T37" fmla="*/ 2193 h 2968"/>
                  <a:gd name="T38" fmla="*/ 696 w 1393"/>
                  <a:gd name="T39" fmla="*/ 2323 h 2968"/>
                  <a:gd name="T40" fmla="*/ 1263 w 1393"/>
                  <a:gd name="T41" fmla="*/ 2323 h 2968"/>
                  <a:gd name="T42" fmla="*/ 1263 w 1393"/>
                  <a:gd name="T43" fmla="*/ 2506 h 2968"/>
                  <a:gd name="T44" fmla="*/ 696 w 1393"/>
                  <a:gd name="T45" fmla="*/ 2506 h 2968"/>
                  <a:gd name="T46" fmla="*/ 696 w 1393"/>
                  <a:gd name="T47" fmla="*/ 2968 h 2968"/>
                  <a:gd name="T48" fmla="*/ 767 w 1393"/>
                  <a:gd name="T49" fmla="*/ 2968 h 2968"/>
                  <a:gd name="T50" fmla="*/ 767 w 1393"/>
                  <a:gd name="T51" fmla="*/ 2617 h 2968"/>
                  <a:gd name="T52" fmla="*/ 947 w 1393"/>
                  <a:gd name="T53" fmla="*/ 2617 h 2968"/>
                  <a:gd name="T54" fmla="*/ 947 w 1393"/>
                  <a:gd name="T55" fmla="*/ 2968 h 2968"/>
                  <a:gd name="T56" fmla="*/ 1393 w 1393"/>
                  <a:gd name="T57" fmla="*/ 2968 h 2968"/>
                  <a:gd name="T58" fmla="*/ 1393 w 1393"/>
                  <a:gd name="T59" fmla="*/ 0 h 2968"/>
                  <a:gd name="T60" fmla="*/ 0 w 1393"/>
                  <a:gd name="T61" fmla="*/ 0 h 2968"/>
                  <a:gd name="T62" fmla="*/ 1263 w 1393"/>
                  <a:gd name="T63" fmla="*/ 940 h 2968"/>
                  <a:gd name="T64" fmla="*/ 137 w 1393"/>
                  <a:gd name="T65" fmla="*/ 940 h 2968"/>
                  <a:gd name="T66" fmla="*/ 137 w 1393"/>
                  <a:gd name="T67" fmla="*/ 760 h 2968"/>
                  <a:gd name="T68" fmla="*/ 1263 w 1393"/>
                  <a:gd name="T69" fmla="*/ 760 h 2968"/>
                  <a:gd name="T70" fmla="*/ 1263 w 1393"/>
                  <a:gd name="T71" fmla="*/ 940 h 2968"/>
                  <a:gd name="T72" fmla="*/ 1263 w 1393"/>
                  <a:gd name="T73" fmla="*/ 632 h 2968"/>
                  <a:gd name="T74" fmla="*/ 137 w 1393"/>
                  <a:gd name="T75" fmla="*/ 632 h 2968"/>
                  <a:gd name="T76" fmla="*/ 137 w 1393"/>
                  <a:gd name="T77" fmla="*/ 450 h 2968"/>
                  <a:gd name="T78" fmla="*/ 1263 w 1393"/>
                  <a:gd name="T79" fmla="*/ 450 h 2968"/>
                  <a:gd name="T80" fmla="*/ 1263 w 1393"/>
                  <a:gd name="T81" fmla="*/ 632 h 2968"/>
                  <a:gd name="T82" fmla="*/ 1263 w 1393"/>
                  <a:gd name="T83" fmla="*/ 320 h 2968"/>
                  <a:gd name="T84" fmla="*/ 137 w 1393"/>
                  <a:gd name="T85" fmla="*/ 320 h 2968"/>
                  <a:gd name="T86" fmla="*/ 137 w 1393"/>
                  <a:gd name="T87" fmla="*/ 137 h 2968"/>
                  <a:gd name="T88" fmla="*/ 1263 w 1393"/>
                  <a:gd name="T89" fmla="*/ 137 h 2968"/>
                  <a:gd name="T90" fmla="*/ 1263 w 1393"/>
                  <a:gd name="T91" fmla="*/ 320 h 2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93" h="2968">
                    <a:moveTo>
                      <a:pt x="0" y="0"/>
                    </a:moveTo>
                    <a:lnTo>
                      <a:pt x="0" y="1158"/>
                    </a:lnTo>
                    <a:lnTo>
                      <a:pt x="137" y="1158"/>
                    </a:lnTo>
                    <a:lnTo>
                      <a:pt x="137" y="1073"/>
                    </a:lnTo>
                    <a:lnTo>
                      <a:pt x="1263" y="1073"/>
                    </a:lnTo>
                    <a:lnTo>
                      <a:pt x="1263" y="1253"/>
                    </a:lnTo>
                    <a:lnTo>
                      <a:pt x="696" y="1253"/>
                    </a:lnTo>
                    <a:lnTo>
                      <a:pt x="696" y="1386"/>
                    </a:lnTo>
                    <a:lnTo>
                      <a:pt x="1263" y="1386"/>
                    </a:lnTo>
                    <a:lnTo>
                      <a:pt x="1263" y="1568"/>
                    </a:lnTo>
                    <a:lnTo>
                      <a:pt x="696" y="1568"/>
                    </a:lnTo>
                    <a:lnTo>
                      <a:pt x="696" y="1698"/>
                    </a:lnTo>
                    <a:lnTo>
                      <a:pt x="1263" y="1698"/>
                    </a:lnTo>
                    <a:lnTo>
                      <a:pt x="1263" y="1880"/>
                    </a:lnTo>
                    <a:lnTo>
                      <a:pt x="696" y="1880"/>
                    </a:lnTo>
                    <a:lnTo>
                      <a:pt x="696" y="2011"/>
                    </a:lnTo>
                    <a:lnTo>
                      <a:pt x="1263" y="2011"/>
                    </a:lnTo>
                    <a:lnTo>
                      <a:pt x="1263" y="2193"/>
                    </a:lnTo>
                    <a:lnTo>
                      <a:pt x="696" y="2193"/>
                    </a:lnTo>
                    <a:lnTo>
                      <a:pt x="696" y="2323"/>
                    </a:lnTo>
                    <a:lnTo>
                      <a:pt x="1263" y="2323"/>
                    </a:lnTo>
                    <a:lnTo>
                      <a:pt x="1263" y="2506"/>
                    </a:lnTo>
                    <a:lnTo>
                      <a:pt x="696" y="2506"/>
                    </a:lnTo>
                    <a:lnTo>
                      <a:pt x="696" y="2968"/>
                    </a:lnTo>
                    <a:lnTo>
                      <a:pt x="767" y="2968"/>
                    </a:lnTo>
                    <a:lnTo>
                      <a:pt x="767" y="2617"/>
                    </a:lnTo>
                    <a:lnTo>
                      <a:pt x="947" y="2617"/>
                    </a:lnTo>
                    <a:lnTo>
                      <a:pt x="947" y="2968"/>
                    </a:lnTo>
                    <a:lnTo>
                      <a:pt x="1393" y="2968"/>
                    </a:lnTo>
                    <a:lnTo>
                      <a:pt x="1393" y="0"/>
                    </a:lnTo>
                    <a:lnTo>
                      <a:pt x="0" y="0"/>
                    </a:lnTo>
                    <a:close/>
                    <a:moveTo>
                      <a:pt x="1263" y="940"/>
                    </a:moveTo>
                    <a:lnTo>
                      <a:pt x="137" y="940"/>
                    </a:lnTo>
                    <a:lnTo>
                      <a:pt x="137" y="760"/>
                    </a:lnTo>
                    <a:lnTo>
                      <a:pt x="1263" y="760"/>
                    </a:lnTo>
                    <a:lnTo>
                      <a:pt x="1263" y="940"/>
                    </a:lnTo>
                    <a:close/>
                    <a:moveTo>
                      <a:pt x="1263" y="632"/>
                    </a:moveTo>
                    <a:lnTo>
                      <a:pt x="137" y="632"/>
                    </a:lnTo>
                    <a:lnTo>
                      <a:pt x="137" y="450"/>
                    </a:lnTo>
                    <a:lnTo>
                      <a:pt x="1263" y="450"/>
                    </a:lnTo>
                    <a:lnTo>
                      <a:pt x="1263" y="632"/>
                    </a:lnTo>
                    <a:close/>
                    <a:moveTo>
                      <a:pt x="1263" y="320"/>
                    </a:moveTo>
                    <a:lnTo>
                      <a:pt x="137" y="320"/>
                    </a:lnTo>
                    <a:lnTo>
                      <a:pt x="137" y="137"/>
                    </a:lnTo>
                    <a:lnTo>
                      <a:pt x="1263" y="137"/>
                    </a:lnTo>
                    <a:lnTo>
                      <a:pt x="1263"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latin typeface="Segoe UI"/>
                </a:endParaRPr>
              </a:p>
            </p:txBody>
          </p:sp>
        </p:grpSp>
        <p:sp>
          <p:nvSpPr>
            <p:cNvPr id="40" name="Freeform 10"/>
            <p:cNvSpPr>
              <a:spLocks/>
            </p:cNvSpPr>
            <p:nvPr/>
          </p:nvSpPr>
          <p:spPr bwMode="auto">
            <a:xfrm>
              <a:off x="10356464" y="5028086"/>
              <a:ext cx="1201503" cy="790848"/>
            </a:xfrm>
            <a:custGeom>
              <a:avLst/>
              <a:gdLst>
                <a:gd name="T0" fmla="*/ 1471 w 1751"/>
                <a:gd name="T1" fmla="*/ 505 h 1151"/>
                <a:gd name="T2" fmla="*/ 1471 w 1751"/>
                <a:gd name="T3" fmla="*/ 482 h 1151"/>
                <a:gd name="T4" fmla="*/ 988 w 1751"/>
                <a:gd name="T5" fmla="*/ 0 h 1151"/>
                <a:gd name="T6" fmla="*/ 585 w 1751"/>
                <a:gd name="T7" fmla="*/ 215 h 1151"/>
                <a:gd name="T8" fmla="*/ 453 w 1751"/>
                <a:gd name="T9" fmla="*/ 180 h 1151"/>
                <a:gd name="T10" fmla="*/ 298 w 1751"/>
                <a:gd name="T11" fmla="*/ 227 h 1151"/>
                <a:gd name="T12" fmla="*/ 173 w 1751"/>
                <a:gd name="T13" fmla="*/ 453 h 1151"/>
                <a:gd name="T14" fmla="*/ 0 w 1751"/>
                <a:gd name="T15" fmla="*/ 772 h 1151"/>
                <a:gd name="T16" fmla="*/ 338 w 1751"/>
                <a:gd name="T17" fmla="*/ 1151 h 1151"/>
                <a:gd name="T18" fmla="*/ 379 w 1751"/>
                <a:gd name="T19" fmla="*/ 1151 h 1151"/>
                <a:gd name="T20" fmla="*/ 418 w 1751"/>
                <a:gd name="T21" fmla="*/ 1151 h 1151"/>
                <a:gd name="T22" fmla="*/ 1207 w 1751"/>
                <a:gd name="T23" fmla="*/ 1151 h 1151"/>
                <a:gd name="T24" fmla="*/ 1222 w 1751"/>
                <a:gd name="T25" fmla="*/ 1151 h 1151"/>
                <a:gd name="T26" fmla="*/ 1242 w 1751"/>
                <a:gd name="T27" fmla="*/ 1151 h 1151"/>
                <a:gd name="T28" fmla="*/ 1300 w 1751"/>
                <a:gd name="T29" fmla="*/ 1151 h 1151"/>
                <a:gd name="T30" fmla="*/ 1426 w 1751"/>
                <a:gd name="T31" fmla="*/ 1151 h 1151"/>
                <a:gd name="T32" fmla="*/ 1751 w 1751"/>
                <a:gd name="T33" fmla="*/ 826 h 1151"/>
                <a:gd name="T34" fmla="*/ 1471 w 1751"/>
                <a:gd name="T35" fmla="*/ 5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1" h="1151">
                  <a:moveTo>
                    <a:pt x="1471" y="505"/>
                  </a:moveTo>
                  <a:cubicBezTo>
                    <a:pt x="1471" y="498"/>
                    <a:pt x="1471" y="489"/>
                    <a:pt x="1471" y="482"/>
                  </a:cubicBezTo>
                  <a:cubicBezTo>
                    <a:pt x="1471" y="215"/>
                    <a:pt x="1255" y="0"/>
                    <a:pt x="988" y="0"/>
                  </a:cubicBezTo>
                  <a:cubicBezTo>
                    <a:pt x="820" y="0"/>
                    <a:pt x="672" y="86"/>
                    <a:pt x="585" y="215"/>
                  </a:cubicBezTo>
                  <a:cubicBezTo>
                    <a:pt x="547" y="193"/>
                    <a:pt x="502" y="180"/>
                    <a:pt x="453" y="180"/>
                  </a:cubicBezTo>
                  <a:cubicBezTo>
                    <a:pt x="395" y="180"/>
                    <a:pt x="342" y="197"/>
                    <a:pt x="298" y="227"/>
                  </a:cubicBezTo>
                  <a:cubicBezTo>
                    <a:pt x="224" y="276"/>
                    <a:pt x="175" y="359"/>
                    <a:pt x="173" y="453"/>
                  </a:cubicBezTo>
                  <a:cubicBezTo>
                    <a:pt x="70" y="521"/>
                    <a:pt x="0" y="640"/>
                    <a:pt x="0" y="772"/>
                  </a:cubicBezTo>
                  <a:cubicBezTo>
                    <a:pt x="0" y="968"/>
                    <a:pt x="148" y="1129"/>
                    <a:pt x="338" y="1151"/>
                  </a:cubicBezTo>
                  <a:cubicBezTo>
                    <a:pt x="350" y="1151"/>
                    <a:pt x="367" y="1151"/>
                    <a:pt x="379" y="1151"/>
                  </a:cubicBezTo>
                  <a:cubicBezTo>
                    <a:pt x="392" y="1151"/>
                    <a:pt x="405" y="1151"/>
                    <a:pt x="418" y="1151"/>
                  </a:cubicBezTo>
                  <a:cubicBezTo>
                    <a:pt x="595" y="1151"/>
                    <a:pt x="1010" y="1151"/>
                    <a:pt x="1207" y="1151"/>
                  </a:cubicBezTo>
                  <a:cubicBezTo>
                    <a:pt x="1213" y="1151"/>
                    <a:pt x="1218" y="1151"/>
                    <a:pt x="1222" y="1151"/>
                  </a:cubicBezTo>
                  <a:cubicBezTo>
                    <a:pt x="1242" y="1151"/>
                    <a:pt x="1242" y="1151"/>
                    <a:pt x="1242" y="1151"/>
                  </a:cubicBezTo>
                  <a:cubicBezTo>
                    <a:pt x="1252" y="1151"/>
                    <a:pt x="1281" y="1151"/>
                    <a:pt x="1300" y="1151"/>
                  </a:cubicBezTo>
                  <a:cubicBezTo>
                    <a:pt x="1426" y="1151"/>
                    <a:pt x="1426" y="1151"/>
                    <a:pt x="1426" y="1151"/>
                  </a:cubicBezTo>
                  <a:cubicBezTo>
                    <a:pt x="1606" y="1148"/>
                    <a:pt x="1751" y="1003"/>
                    <a:pt x="1751" y="826"/>
                  </a:cubicBezTo>
                  <a:cubicBezTo>
                    <a:pt x="1751" y="662"/>
                    <a:pt x="1628" y="527"/>
                    <a:pt x="1471" y="505"/>
                  </a:cubicBezTo>
                  <a:close/>
                </a:path>
              </a:pathLst>
            </a:custGeom>
            <a:solidFill>
              <a:schemeClr val="tx1">
                <a:lumMod val="95000"/>
              </a:schemeClr>
            </a:solidFill>
            <a:ln>
              <a:noFill/>
            </a:ln>
          </p:spPr>
          <p:txBody>
            <a:bodyPr vert="horz" wrap="square" lIns="93235" tIns="46617" rIns="93235" bIns="46617" numCol="1" anchor="t" anchorCtr="0" compatLnSpc="1">
              <a:prstTxWarp prst="textNoShape">
                <a:avLst/>
              </a:prstTxWarp>
            </a:bodyPr>
            <a:lstStyle/>
            <a:p>
              <a:pPr defTabSz="932325">
                <a:defRPr/>
              </a:pPr>
              <a:endParaRPr lang="en-US" sz="1836" kern="0">
                <a:latin typeface="Segoe UI"/>
              </a:endParaRPr>
            </a:p>
          </p:txBody>
        </p:sp>
        <p:grpSp>
          <p:nvGrpSpPr>
            <p:cNvPr id="41" name="Group 40"/>
            <p:cNvGrpSpPr/>
            <p:nvPr/>
          </p:nvGrpSpPr>
          <p:grpSpPr>
            <a:xfrm>
              <a:off x="6454619" y="3339347"/>
              <a:ext cx="1844583" cy="840209"/>
              <a:chOff x="5918843" y="2930912"/>
              <a:chExt cx="1844843" cy="840328"/>
            </a:xfrm>
            <a:solidFill>
              <a:schemeClr val="tx1">
                <a:lumMod val="95000"/>
              </a:schemeClr>
            </a:solidFill>
          </p:grpSpPr>
          <p:sp>
            <p:nvSpPr>
              <p:cNvPr id="64" name="Freeform 14"/>
              <p:cNvSpPr>
                <a:spLocks/>
              </p:cNvSpPr>
              <p:nvPr/>
            </p:nvSpPr>
            <p:spPr bwMode="auto">
              <a:xfrm>
                <a:off x="6300793" y="3181060"/>
                <a:ext cx="975100" cy="590180"/>
              </a:xfrm>
              <a:custGeom>
                <a:avLst/>
                <a:gdLst>
                  <a:gd name="T0" fmla="*/ 700 w 868"/>
                  <a:gd name="T1" fmla="*/ 187 h 524"/>
                  <a:gd name="T2" fmla="*/ 650 w 868"/>
                  <a:gd name="T3" fmla="*/ 195 h 524"/>
                  <a:gd name="T4" fmla="*/ 483 w 868"/>
                  <a:gd name="T5" fmla="*/ 89 h 524"/>
                  <a:gd name="T6" fmla="*/ 463 w 868"/>
                  <a:gd name="T7" fmla="*/ 90 h 524"/>
                  <a:gd name="T8" fmla="*/ 424 w 868"/>
                  <a:gd name="T9" fmla="*/ 47 h 524"/>
                  <a:gd name="T10" fmla="*/ 268 w 868"/>
                  <a:gd name="T11" fmla="*/ 15 h 524"/>
                  <a:gd name="T12" fmla="*/ 153 w 868"/>
                  <a:gd name="T13" fmla="*/ 114 h 524"/>
                  <a:gd name="T14" fmla="*/ 128 w 868"/>
                  <a:gd name="T15" fmla="*/ 112 h 524"/>
                  <a:gd name="T16" fmla="*/ 0 w 868"/>
                  <a:gd name="T17" fmla="*/ 240 h 524"/>
                  <a:gd name="T18" fmla="*/ 128 w 868"/>
                  <a:gd name="T19" fmla="*/ 368 h 524"/>
                  <a:gd name="T20" fmla="*/ 435 w 868"/>
                  <a:gd name="T21" fmla="*/ 368 h 524"/>
                  <a:gd name="T22" fmla="*/ 493 w 868"/>
                  <a:gd name="T23" fmla="*/ 411 h 524"/>
                  <a:gd name="T24" fmla="*/ 554 w 868"/>
                  <a:gd name="T25" fmla="*/ 350 h 524"/>
                  <a:gd name="T26" fmla="*/ 493 w 868"/>
                  <a:gd name="T27" fmla="*/ 290 h 524"/>
                  <a:gd name="T28" fmla="*/ 435 w 868"/>
                  <a:gd name="T29" fmla="*/ 333 h 524"/>
                  <a:gd name="T30" fmla="*/ 128 w 868"/>
                  <a:gd name="T31" fmla="*/ 333 h 524"/>
                  <a:gd name="T32" fmla="*/ 35 w 868"/>
                  <a:gd name="T33" fmla="*/ 240 h 524"/>
                  <a:gd name="T34" fmla="*/ 128 w 868"/>
                  <a:gd name="T35" fmla="*/ 147 h 524"/>
                  <a:gd name="T36" fmla="*/ 172 w 868"/>
                  <a:gd name="T37" fmla="*/ 158 h 524"/>
                  <a:gd name="T38" fmla="*/ 183 w 868"/>
                  <a:gd name="T39" fmla="*/ 135 h 524"/>
                  <a:gd name="T40" fmla="*/ 183 w 868"/>
                  <a:gd name="T41" fmla="*/ 135 h 524"/>
                  <a:gd name="T42" fmla="*/ 184 w 868"/>
                  <a:gd name="T43" fmla="*/ 131 h 524"/>
                  <a:gd name="T44" fmla="*/ 186 w 868"/>
                  <a:gd name="T45" fmla="*/ 126 h 524"/>
                  <a:gd name="T46" fmla="*/ 186 w 868"/>
                  <a:gd name="T47" fmla="*/ 126 h 524"/>
                  <a:gd name="T48" fmla="*/ 277 w 868"/>
                  <a:gd name="T49" fmla="*/ 49 h 524"/>
                  <a:gd name="T50" fmla="*/ 402 w 868"/>
                  <a:gd name="T51" fmla="*/ 74 h 524"/>
                  <a:gd name="T52" fmla="*/ 425 w 868"/>
                  <a:gd name="T53" fmla="*/ 98 h 524"/>
                  <a:gd name="T54" fmla="*/ 305 w 868"/>
                  <a:gd name="T55" fmla="*/ 223 h 524"/>
                  <a:gd name="T56" fmla="*/ 297 w 868"/>
                  <a:gd name="T57" fmla="*/ 223 h 524"/>
                  <a:gd name="T58" fmla="*/ 178 w 868"/>
                  <a:gd name="T59" fmla="*/ 281 h 524"/>
                  <a:gd name="T60" fmla="*/ 405 w 868"/>
                  <a:gd name="T61" fmla="*/ 281 h 524"/>
                  <a:gd name="T62" fmla="*/ 493 w 868"/>
                  <a:gd name="T63" fmla="*/ 239 h 524"/>
                  <a:gd name="T64" fmla="*/ 605 w 868"/>
                  <a:gd name="T65" fmla="*/ 350 h 524"/>
                  <a:gd name="T66" fmla="*/ 493 w 868"/>
                  <a:gd name="T67" fmla="*/ 462 h 524"/>
                  <a:gd name="T68" fmla="*/ 405 w 868"/>
                  <a:gd name="T69" fmla="*/ 419 h 524"/>
                  <a:gd name="T70" fmla="*/ 154 w 868"/>
                  <a:gd name="T71" fmla="*/ 419 h 524"/>
                  <a:gd name="T72" fmla="*/ 297 w 868"/>
                  <a:gd name="T73" fmla="*/ 524 h 524"/>
                  <a:gd name="T74" fmla="*/ 701 w 868"/>
                  <a:gd name="T75" fmla="*/ 524 h 524"/>
                  <a:gd name="T76" fmla="*/ 701 w 868"/>
                  <a:gd name="T77" fmla="*/ 524 h 524"/>
                  <a:gd name="T78" fmla="*/ 868 w 868"/>
                  <a:gd name="T79" fmla="*/ 356 h 524"/>
                  <a:gd name="T80" fmla="*/ 700 w 868"/>
                  <a:gd name="T81" fmla="*/ 187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68" h="524">
                    <a:moveTo>
                      <a:pt x="700" y="187"/>
                    </a:moveTo>
                    <a:cubicBezTo>
                      <a:pt x="682" y="187"/>
                      <a:pt x="666" y="190"/>
                      <a:pt x="650" y="195"/>
                    </a:cubicBezTo>
                    <a:cubicBezTo>
                      <a:pt x="620" y="132"/>
                      <a:pt x="557" y="89"/>
                      <a:pt x="483" y="89"/>
                    </a:cubicBezTo>
                    <a:cubicBezTo>
                      <a:pt x="476" y="89"/>
                      <a:pt x="469" y="89"/>
                      <a:pt x="463" y="90"/>
                    </a:cubicBezTo>
                    <a:cubicBezTo>
                      <a:pt x="452" y="74"/>
                      <a:pt x="439" y="59"/>
                      <a:pt x="424" y="47"/>
                    </a:cubicBezTo>
                    <a:cubicBezTo>
                      <a:pt x="381" y="12"/>
                      <a:pt x="322" y="0"/>
                      <a:pt x="268" y="15"/>
                    </a:cubicBezTo>
                    <a:cubicBezTo>
                      <a:pt x="216" y="30"/>
                      <a:pt x="174" y="66"/>
                      <a:pt x="153" y="114"/>
                    </a:cubicBezTo>
                    <a:cubicBezTo>
                      <a:pt x="145" y="113"/>
                      <a:pt x="136" y="112"/>
                      <a:pt x="128" y="112"/>
                    </a:cubicBezTo>
                    <a:cubicBezTo>
                      <a:pt x="57" y="112"/>
                      <a:pt x="0" y="169"/>
                      <a:pt x="0" y="240"/>
                    </a:cubicBezTo>
                    <a:cubicBezTo>
                      <a:pt x="0" y="310"/>
                      <a:pt x="57" y="368"/>
                      <a:pt x="128" y="368"/>
                    </a:cubicBezTo>
                    <a:cubicBezTo>
                      <a:pt x="435" y="368"/>
                      <a:pt x="435" y="368"/>
                      <a:pt x="435" y="368"/>
                    </a:cubicBezTo>
                    <a:cubicBezTo>
                      <a:pt x="443" y="393"/>
                      <a:pt x="466" y="411"/>
                      <a:pt x="493" y="411"/>
                    </a:cubicBezTo>
                    <a:cubicBezTo>
                      <a:pt x="527" y="411"/>
                      <a:pt x="554" y="384"/>
                      <a:pt x="554" y="350"/>
                    </a:cubicBezTo>
                    <a:cubicBezTo>
                      <a:pt x="554" y="317"/>
                      <a:pt x="527" y="290"/>
                      <a:pt x="493" y="290"/>
                    </a:cubicBezTo>
                    <a:cubicBezTo>
                      <a:pt x="466" y="290"/>
                      <a:pt x="443" y="308"/>
                      <a:pt x="435" y="333"/>
                    </a:cubicBezTo>
                    <a:cubicBezTo>
                      <a:pt x="128" y="333"/>
                      <a:pt x="128" y="333"/>
                      <a:pt x="128" y="333"/>
                    </a:cubicBezTo>
                    <a:cubicBezTo>
                      <a:pt x="77" y="333"/>
                      <a:pt x="35" y="291"/>
                      <a:pt x="35" y="240"/>
                    </a:cubicBezTo>
                    <a:cubicBezTo>
                      <a:pt x="35" y="189"/>
                      <a:pt x="77" y="147"/>
                      <a:pt x="128" y="147"/>
                    </a:cubicBezTo>
                    <a:cubicBezTo>
                      <a:pt x="144" y="147"/>
                      <a:pt x="159" y="151"/>
                      <a:pt x="172" y="158"/>
                    </a:cubicBezTo>
                    <a:cubicBezTo>
                      <a:pt x="183" y="135"/>
                      <a:pt x="183" y="135"/>
                      <a:pt x="183" y="135"/>
                    </a:cubicBezTo>
                    <a:cubicBezTo>
                      <a:pt x="183" y="135"/>
                      <a:pt x="183" y="135"/>
                      <a:pt x="183" y="135"/>
                    </a:cubicBezTo>
                    <a:cubicBezTo>
                      <a:pt x="183" y="134"/>
                      <a:pt x="184" y="132"/>
                      <a:pt x="184" y="131"/>
                    </a:cubicBezTo>
                    <a:cubicBezTo>
                      <a:pt x="186" y="126"/>
                      <a:pt x="186" y="126"/>
                      <a:pt x="186" y="126"/>
                    </a:cubicBezTo>
                    <a:cubicBezTo>
                      <a:pt x="186" y="126"/>
                      <a:pt x="186" y="126"/>
                      <a:pt x="186" y="126"/>
                    </a:cubicBezTo>
                    <a:cubicBezTo>
                      <a:pt x="203" y="88"/>
                      <a:pt x="236" y="61"/>
                      <a:pt x="277" y="49"/>
                    </a:cubicBezTo>
                    <a:cubicBezTo>
                      <a:pt x="322" y="37"/>
                      <a:pt x="367" y="46"/>
                      <a:pt x="402" y="74"/>
                    </a:cubicBezTo>
                    <a:cubicBezTo>
                      <a:pt x="411" y="81"/>
                      <a:pt x="419" y="89"/>
                      <a:pt x="425" y="98"/>
                    </a:cubicBezTo>
                    <a:cubicBezTo>
                      <a:pt x="367" y="117"/>
                      <a:pt x="322" y="164"/>
                      <a:pt x="305" y="223"/>
                    </a:cubicBezTo>
                    <a:cubicBezTo>
                      <a:pt x="303" y="223"/>
                      <a:pt x="300" y="223"/>
                      <a:pt x="297" y="223"/>
                    </a:cubicBezTo>
                    <a:cubicBezTo>
                      <a:pt x="249" y="223"/>
                      <a:pt x="206" y="246"/>
                      <a:pt x="178" y="281"/>
                    </a:cubicBezTo>
                    <a:cubicBezTo>
                      <a:pt x="405" y="281"/>
                      <a:pt x="405" y="281"/>
                      <a:pt x="405" y="281"/>
                    </a:cubicBezTo>
                    <a:cubicBezTo>
                      <a:pt x="426" y="255"/>
                      <a:pt x="458" y="239"/>
                      <a:pt x="493" y="239"/>
                    </a:cubicBezTo>
                    <a:cubicBezTo>
                      <a:pt x="555" y="239"/>
                      <a:pt x="605" y="289"/>
                      <a:pt x="605" y="350"/>
                    </a:cubicBezTo>
                    <a:cubicBezTo>
                      <a:pt x="605" y="412"/>
                      <a:pt x="555" y="462"/>
                      <a:pt x="493" y="462"/>
                    </a:cubicBezTo>
                    <a:cubicBezTo>
                      <a:pt x="458" y="462"/>
                      <a:pt x="426" y="446"/>
                      <a:pt x="405" y="419"/>
                    </a:cubicBezTo>
                    <a:cubicBezTo>
                      <a:pt x="154" y="419"/>
                      <a:pt x="154" y="419"/>
                      <a:pt x="154" y="419"/>
                    </a:cubicBezTo>
                    <a:cubicBezTo>
                      <a:pt x="173" y="480"/>
                      <a:pt x="230" y="524"/>
                      <a:pt x="297" y="524"/>
                    </a:cubicBezTo>
                    <a:cubicBezTo>
                      <a:pt x="701" y="524"/>
                      <a:pt x="701" y="524"/>
                      <a:pt x="701" y="524"/>
                    </a:cubicBezTo>
                    <a:cubicBezTo>
                      <a:pt x="701" y="524"/>
                      <a:pt x="701" y="524"/>
                      <a:pt x="701" y="524"/>
                    </a:cubicBezTo>
                    <a:cubicBezTo>
                      <a:pt x="793" y="524"/>
                      <a:pt x="868" y="448"/>
                      <a:pt x="868" y="356"/>
                    </a:cubicBezTo>
                    <a:cubicBezTo>
                      <a:pt x="868" y="263"/>
                      <a:pt x="793" y="187"/>
                      <a:pt x="700" y="187"/>
                    </a:cubicBezTo>
                    <a:close/>
                  </a:path>
                </a:pathLst>
              </a:custGeom>
              <a:grpFill/>
              <a:ln>
                <a:noFill/>
              </a:ln>
            </p:spPr>
            <p:txBody>
              <a:bodyPr vert="horz" wrap="square" lIns="93235" tIns="46617" rIns="93235" bIns="46617" numCol="1" anchor="t" anchorCtr="0" compatLnSpc="1">
                <a:prstTxWarp prst="textNoShape">
                  <a:avLst/>
                </a:prstTxWarp>
              </a:bodyPr>
              <a:lstStyle/>
              <a:p>
                <a:pPr defTabSz="932325">
                  <a:defRPr/>
                </a:pPr>
                <a:endParaRPr lang="en-US" sz="1836" kern="0">
                  <a:latin typeface="Segoe UI"/>
                </a:endParaRPr>
              </a:p>
            </p:txBody>
          </p:sp>
          <p:sp>
            <p:nvSpPr>
              <p:cNvPr id="65" name="TextBox 64"/>
              <p:cNvSpPr txBox="1"/>
              <p:nvPr/>
            </p:nvSpPr>
            <p:spPr>
              <a:xfrm>
                <a:off x="5918843" y="2930912"/>
                <a:ext cx="1844843" cy="179775"/>
              </a:xfrm>
              <a:prstGeom prst="rect">
                <a:avLst/>
              </a:prstGeom>
              <a:noFill/>
            </p:spPr>
            <p:txBody>
              <a:bodyPr wrap="none" lIns="0" tIns="0" rIns="0" bIns="0" rtlCol="0">
                <a:spAutoFit/>
              </a:bodyPr>
              <a:lstStyle/>
              <a:p>
                <a:pPr defTabSz="932325">
                  <a:lnSpc>
                    <a:spcPct val="90000"/>
                  </a:lnSpc>
                  <a:spcAft>
                    <a:spcPts val="612"/>
                  </a:spcAft>
                  <a:defRPr/>
                </a:pPr>
                <a:r>
                  <a:rPr lang="en-US" sz="1122" kern="0" dirty="0">
                    <a:latin typeface="Segoe UI"/>
                  </a:rPr>
                  <a:t>Azure Resource Manager</a:t>
                </a:r>
              </a:p>
            </p:txBody>
          </p:sp>
        </p:grpSp>
        <p:grpSp>
          <p:nvGrpSpPr>
            <p:cNvPr id="42" name="Group 41"/>
            <p:cNvGrpSpPr/>
            <p:nvPr/>
          </p:nvGrpSpPr>
          <p:grpSpPr>
            <a:xfrm>
              <a:off x="10051445" y="3344833"/>
              <a:ext cx="1844583" cy="834720"/>
              <a:chOff x="9516187" y="2936401"/>
              <a:chExt cx="1844845" cy="834839"/>
            </a:xfrm>
            <a:solidFill>
              <a:schemeClr val="tx1">
                <a:lumMod val="95000"/>
              </a:schemeClr>
            </a:solidFill>
          </p:grpSpPr>
          <p:sp>
            <p:nvSpPr>
              <p:cNvPr id="62" name="Freeform 14"/>
              <p:cNvSpPr>
                <a:spLocks/>
              </p:cNvSpPr>
              <p:nvPr/>
            </p:nvSpPr>
            <p:spPr bwMode="auto">
              <a:xfrm>
                <a:off x="9801757" y="3181060"/>
                <a:ext cx="975100" cy="590180"/>
              </a:xfrm>
              <a:custGeom>
                <a:avLst/>
                <a:gdLst>
                  <a:gd name="T0" fmla="*/ 700 w 868"/>
                  <a:gd name="T1" fmla="*/ 187 h 524"/>
                  <a:gd name="T2" fmla="*/ 650 w 868"/>
                  <a:gd name="T3" fmla="*/ 195 h 524"/>
                  <a:gd name="T4" fmla="*/ 483 w 868"/>
                  <a:gd name="T5" fmla="*/ 89 h 524"/>
                  <a:gd name="T6" fmla="*/ 463 w 868"/>
                  <a:gd name="T7" fmla="*/ 90 h 524"/>
                  <a:gd name="T8" fmla="*/ 424 w 868"/>
                  <a:gd name="T9" fmla="*/ 47 h 524"/>
                  <a:gd name="T10" fmla="*/ 268 w 868"/>
                  <a:gd name="T11" fmla="*/ 15 h 524"/>
                  <a:gd name="T12" fmla="*/ 153 w 868"/>
                  <a:gd name="T13" fmla="*/ 114 h 524"/>
                  <a:gd name="T14" fmla="*/ 128 w 868"/>
                  <a:gd name="T15" fmla="*/ 112 h 524"/>
                  <a:gd name="T16" fmla="*/ 0 w 868"/>
                  <a:gd name="T17" fmla="*/ 240 h 524"/>
                  <a:gd name="T18" fmla="*/ 128 w 868"/>
                  <a:gd name="T19" fmla="*/ 368 h 524"/>
                  <a:gd name="T20" fmla="*/ 435 w 868"/>
                  <a:gd name="T21" fmla="*/ 368 h 524"/>
                  <a:gd name="T22" fmla="*/ 493 w 868"/>
                  <a:gd name="T23" fmla="*/ 411 h 524"/>
                  <a:gd name="T24" fmla="*/ 554 w 868"/>
                  <a:gd name="T25" fmla="*/ 350 h 524"/>
                  <a:gd name="T26" fmla="*/ 493 w 868"/>
                  <a:gd name="T27" fmla="*/ 290 h 524"/>
                  <a:gd name="T28" fmla="*/ 435 w 868"/>
                  <a:gd name="T29" fmla="*/ 333 h 524"/>
                  <a:gd name="T30" fmla="*/ 128 w 868"/>
                  <a:gd name="T31" fmla="*/ 333 h 524"/>
                  <a:gd name="T32" fmla="*/ 35 w 868"/>
                  <a:gd name="T33" fmla="*/ 240 h 524"/>
                  <a:gd name="T34" fmla="*/ 128 w 868"/>
                  <a:gd name="T35" fmla="*/ 147 h 524"/>
                  <a:gd name="T36" fmla="*/ 172 w 868"/>
                  <a:gd name="T37" fmla="*/ 158 h 524"/>
                  <a:gd name="T38" fmla="*/ 183 w 868"/>
                  <a:gd name="T39" fmla="*/ 135 h 524"/>
                  <a:gd name="T40" fmla="*/ 183 w 868"/>
                  <a:gd name="T41" fmla="*/ 135 h 524"/>
                  <a:gd name="T42" fmla="*/ 184 w 868"/>
                  <a:gd name="T43" fmla="*/ 131 h 524"/>
                  <a:gd name="T44" fmla="*/ 186 w 868"/>
                  <a:gd name="T45" fmla="*/ 126 h 524"/>
                  <a:gd name="T46" fmla="*/ 186 w 868"/>
                  <a:gd name="T47" fmla="*/ 126 h 524"/>
                  <a:gd name="T48" fmla="*/ 277 w 868"/>
                  <a:gd name="T49" fmla="*/ 49 h 524"/>
                  <a:gd name="T50" fmla="*/ 402 w 868"/>
                  <a:gd name="T51" fmla="*/ 74 h 524"/>
                  <a:gd name="T52" fmla="*/ 425 w 868"/>
                  <a:gd name="T53" fmla="*/ 98 h 524"/>
                  <a:gd name="T54" fmla="*/ 305 w 868"/>
                  <a:gd name="T55" fmla="*/ 223 h 524"/>
                  <a:gd name="T56" fmla="*/ 297 w 868"/>
                  <a:gd name="T57" fmla="*/ 223 h 524"/>
                  <a:gd name="T58" fmla="*/ 178 w 868"/>
                  <a:gd name="T59" fmla="*/ 281 h 524"/>
                  <a:gd name="T60" fmla="*/ 405 w 868"/>
                  <a:gd name="T61" fmla="*/ 281 h 524"/>
                  <a:gd name="T62" fmla="*/ 493 w 868"/>
                  <a:gd name="T63" fmla="*/ 239 h 524"/>
                  <a:gd name="T64" fmla="*/ 605 w 868"/>
                  <a:gd name="T65" fmla="*/ 350 h 524"/>
                  <a:gd name="T66" fmla="*/ 493 w 868"/>
                  <a:gd name="T67" fmla="*/ 462 h 524"/>
                  <a:gd name="T68" fmla="*/ 405 w 868"/>
                  <a:gd name="T69" fmla="*/ 419 h 524"/>
                  <a:gd name="T70" fmla="*/ 154 w 868"/>
                  <a:gd name="T71" fmla="*/ 419 h 524"/>
                  <a:gd name="T72" fmla="*/ 297 w 868"/>
                  <a:gd name="T73" fmla="*/ 524 h 524"/>
                  <a:gd name="T74" fmla="*/ 701 w 868"/>
                  <a:gd name="T75" fmla="*/ 524 h 524"/>
                  <a:gd name="T76" fmla="*/ 701 w 868"/>
                  <a:gd name="T77" fmla="*/ 524 h 524"/>
                  <a:gd name="T78" fmla="*/ 868 w 868"/>
                  <a:gd name="T79" fmla="*/ 356 h 524"/>
                  <a:gd name="T80" fmla="*/ 700 w 868"/>
                  <a:gd name="T81" fmla="*/ 187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68" h="524">
                    <a:moveTo>
                      <a:pt x="700" y="187"/>
                    </a:moveTo>
                    <a:cubicBezTo>
                      <a:pt x="682" y="187"/>
                      <a:pt x="666" y="190"/>
                      <a:pt x="650" y="195"/>
                    </a:cubicBezTo>
                    <a:cubicBezTo>
                      <a:pt x="620" y="132"/>
                      <a:pt x="557" y="89"/>
                      <a:pt x="483" y="89"/>
                    </a:cubicBezTo>
                    <a:cubicBezTo>
                      <a:pt x="476" y="89"/>
                      <a:pt x="469" y="89"/>
                      <a:pt x="463" y="90"/>
                    </a:cubicBezTo>
                    <a:cubicBezTo>
                      <a:pt x="452" y="74"/>
                      <a:pt x="439" y="59"/>
                      <a:pt x="424" y="47"/>
                    </a:cubicBezTo>
                    <a:cubicBezTo>
                      <a:pt x="381" y="12"/>
                      <a:pt x="322" y="0"/>
                      <a:pt x="268" y="15"/>
                    </a:cubicBezTo>
                    <a:cubicBezTo>
                      <a:pt x="216" y="30"/>
                      <a:pt x="174" y="66"/>
                      <a:pt x="153" y="114"/>
                    </a:cubicBezTo>
                    <a:cubicBezTo>
                      <a:pt x="145" y="113"/>
                      <a:pt x="136" y="112"/>
                      <a:pt x="128" y="112"/>
                    </a:cubicBezTo>
                    <a:cubicBezTo>
                      <a:pt x="57" y="112"/>
                      <a:pt x="0" y="169"/>
                      <a:pt x="0" y="240"/>
                    </a:cubicBezTo>
                    <a:cubicBezTo>
                      <a:pt x="0" y="310"/>
                      <a:pt x="57" y="368"/>
                      <a:pt x="128" y="368"/>
                    </a:cubicBezTo>
                    <a:cubicBezTo>
                      <a:pt x="435" y="368"/>
                      <a:pt x="435" y="368"/>
                      <a:pt x="435" y="368"/>
                    </a:cubicBezTo>
                    <a:cubicBezTo>
                      <a:pt x="443" y="393"/>
                      <a:pt x="466" y="411"/>
                      <a:pt x="493" y="411"/>
                    </a:cubicBezTo>
                    <a:cubicBezTo>
                      <a:pt x="527" y="411"/>
                      <a:pt x="554" y="384"/>
                      <a:pt x="554" y="350"/>
                    </a:cubicBezTo>
                    <a:cubicBezTo>
                      <a:pt x="554" y="317"/>
                      <a:pt x="527" y="290"/>
                      <a:pt x="493" y="290"/>
                    </a:cubicBezTo>
                    <a:cubicBezTo>
                      <a:pt x="466" y="290"/>
                      <a:pt x="443" y="308"/>
                      <a:pt x="435" y="333"/>
                    </a:cubicBezTo>
                    <a:cubicBezTo>
                      <a:pt x="128" y="333"/>
                      <a:pt x="128" y="333"/>
                      <a:pt x="128" y="333"/>
                    </a:cubicBezTo>
                    <a:cubicBezTo>
                      <a:pt x="77" y="333"/>
                      <a:pt x="35" y="291"/>
                      <a:pt x="35" y="240"/>
                    </a:cubicBezTo>
                    <a:cubicBezTo>
                      <a:pt x="35" y="189"/>
                      <a:pt x="77" y="147"/>
                      <a:pt x="128" y="147"/>
                    </a:cubicBezTo>
                    <a:cubicBezTo>
                      <a:pt x="144" y="147"/>
                      <a:pt x="159" y="151"/>
                      <a:pt x="172" y="158"/>
                    </a:cubicBezTo>
                    <a:cubicBezTo>
                      <a:pt x="183" y="135"/>
                      <a:pt x="183" y="135"/>
                      <a:pt x="183" y="135"/>
                    </a:cubicBezTo>
                    <a:cubicBezTo>
                      <a:pt x="183" y="135"/>
                      <a:pt x="183" y="135"/>
                      <a:pt x="183" y="135"/>
                    </a:cubicBezTo>
                    <a:cubicBezTo>
                      <a:pt x="183" y="134"/>
                      <a:pt x="184" y="132"/>
                      <a:pt x="184" y="131"/>
                    </a:cubicBezTo>
                    <a:cubicBezTo>
                      <a:pt x="186" y="126"/>
                      <a:pt x="186" y="126"/>
                      <a:pt x="186" y="126"/>
                    </a:cubicBezTo>
                    <a:cubicBezTo>
                      <a:pt x="186" y="126"/>
                      <a:pt x="186" y="126"/>
                      <a:pt x="186" y="126"/>
                    </a:cubicBezTo>
                    <a:cubicBezTo>
                      <a:pt x="203" y="88"/>
                      <a:pt x="236" y="61"/>
                      <a:pt x="277" y="49"/>
                    </a:cubicBezTo>
                    <a:cubicBezTo>
                      <a:pt x="322" y="37"/>
                      <a:pt x="367" y="46"/>
                      <a:pt x="402" y="74"/>
                    </a:cubicBezTo>
                    <a:cubicBezTo>
                      <a:pt x="411" y="81"/>
                      <a:pt x="419" y="89"/>
                      <a:pt x="425" y="98"/>
                    </a:cubicBezTo>
                    <a:cubicBezTo>
                      <a:pt x="367" y="117"/>
                      <a:pt x="322" y="164"/>
                      <a:pt x="305" y="223"/>
                    </a:cubicBezTo>
                    <a:cubicBezTo>
                      <a:pt x="303" y="223"/>
                      <a:pt x="300" y="223"/>
                      <a:pt x="297" y="223"/>
                    </a:cubicBezTo>
                    <a:cubicBezTo>
                      <a:pt x="249" y="223"/>
                      <a:pt x="206" y="246"/>
                      <a:pt x="178" y="281"/>
                    </a:cubicBezTo>
                    <a:cubicBezTo>
                      <a:pt x="405" y="281"/>
                      <a:pt x="405" y="281"/>
                      <a:pt x="405" y="281"/>
                    </a:cubicBezTo>
                    <a:cubicBezTo>
                      <a:pt x="426" y="255"/>
                      <a:pt x="458" y="239"/>
                      <a:pt x="493" y="239"/>
                    </a:cubicBezTo>
                    <a:cubicBezTo>
                      <a:pt x="555" y="239"/>
                      <a:pt x="605" y="289"/>
                      <a:pt x="605" y="350"/>
                    </a:cubicBezTo>
                    <a:cubicBezTo>
                      <a:pt x="605" y="412"/>
                      <a:pt x="555" y="462"/>
                      <a:pt x="493" y="462"/>
                    </a:cubicBezTo>
                    <a:cubicBezTo>
                      <a:pt x="458" y="462"/>
                      <a:pt x="426" y="446"/>
                      <a:pt x="405" y="419"/>
                    </a:cubicBezTo>
                    <a:cubicBezTo>
                      <a:pt x="154" y="419"/>
                      <a:pt x="154" y="419"/>
                      <a:pt x="154" y="419"/>
                    </a:cubicBezTo>
                    <a:cubicBezTo>
                      <a:pt x="173" y="480"/>
                      <a:pt x="230" y="524"/>
                      <a:pt x="297" y="524"/>
                    </a:cubicBezTo>
                    <a:cubicBezTo>
                      <a:pt x="701" y="524"/>
                      <a:pt x="701" y="524"/>
                      <a:pt x="701" y="524"/>
                    </a:cubicBezTo>
                    <a:cubicBezTo>
                      <a:pt x="701" y="524"/>
                      <a:pt x="701" y="524"/>
                      <a:pt x="701" y="524"/>
                    </a:cubicBezTo>
                    <a:cubicBezTo>
                      <a:pt x="793" y="524"/>
                      <a:pt x="868" y="448"/>
                      <a:pt x="868" y="356"/>
                    </a:cubicBezTo>
                    <a:cubicBezTo>
                      <a:pt x="868" y="263"/>
                      <a:pt x="793" y="187"/>
                      <a:pt x="700" y="187"/>
                    </a:cubicBezTo>
                    <a:close/>
                  </a:path>
                </a:pathLst>
              </a:custGeom>
              <a:grpFill/>
              <a:ln>
                <a:noFill/>
              </a:ln>
            </p:spPr>
            <p:txBody>
              <a:bodyPr vert="horz" wrap="square" lIns="93235" tIns="46617" rIns="93235" bIns="46617" numCol="1" anchor="t" anchorCtr="0" compatLnSpc="1">
                <a:prstTxWarp prst="textNoShape">
                  <a:avLst/>
                </a:prstTxWarp>
              </a:bodyPr>
              <a:lstStyle/>
              <a:p>
                <a:pPr defTabSz="932325">
                  <a:defRPr/>
                </a:pPr>
                <a:endParaRPr lang="en-US" sz="1836" kern="0">
                  <a:latin typeface="Segoe UI"/>
                </a:endParaRPr>
              </a:p>
            </p:txBody>
          </p:sp>
          <p:sp>
            <p:nvSpPr>
              <p:cNvPr id="63" name="TextBox 62"/>
              <p:cNvSpPr txBox="1"/>
              <p:nvPr/>
            </p:nvSpPr>
            <p:spPr>
              <a:xfrm>
                <a:off x="9516187" y="2936401"/>
                <a:ext cx="1844845" cy="179775"/>
              </a:xfrm>
              <a:prstGeom prst="rect">
                <a:avLst/>
              </a:prstGeom>
              <a:noFill/>
            </p:spPr>
            <p:txBody>
              <a:bodyPr wrap="none" lIns="0" tIns="0" rIns="0" bIns="0" rtlCol="0">
                <a:spAutoFit/>
              </a:bodyPr>
              <a:lstStyle/>
              <a:p>
                <a:pPr defTabSz="932325">
                  <a:lnSpc>
                    <a:spcPct val="90000"/>
                  </a:lnSpc>
                  <a:spcAft>
                    <a:spcPts val="612"/>
                  </a:spcAft>
                  <a:defRPr/>
                </a:pPr>
                <a:r>
                  <a:rPr lang="en-US" sz="1122" kern="0" dirty="0">
                    <a:latin typeface="Segoe UI"/>
                  </a:rPr>
                  <a:t>Azure Resource Manager</a:t>
                </a:r>
              </a:p>
            </p:txBody>
          </p:sp>
        </p:grpSp>
        <p:sp>
          <p:nvSpPr>
            <p:cNvPr id="43" name="TextBox 42"/>
            <p:cNvSpPr txBox="1"/>
            <p:nvPr/>
          </p:nvSpPr>
          <p:spPr>
            <a:xfrm>
              <a:off x="10255200" y="6043621"/>
              <a:ext cx="1167927" cy="179749"/>
            </a:xfrm>
            <a:prstGeom prst="rect">
              <a:avLst/>
            </a:prstGeom>
            <a:noFill/>
          </p:spPr>
          <p:txBody>
            <a:bodyPr wrap="none" lIns="0" tIns="0" rIns="0" bIns="0" rtlCol="0">
              <a:spAutoFit/>
            </a:bodyPr>
            <a:lstStyle/>
            <a:p>
              <a:pPr defTabSz="932325">
                <a:lnSpc>
                  <a:spcPct val="90000"/>
                </a:lnSpc>
                <a:spcAft>
                  <a:spcPts val="612"/>
                </a:spcAft>
                <a:defRPr/>
              </a:pPr>
              <a:r>
                <a:rPr lang="en-US" sz="1122" kern="0" dirty="0">
                  <a:latin typeface="Segoe UI"/>
                </a:rPr>
                <a:t>Microsoft Azure</a:t>
              </a:r>
            </a:p>
          </p:txBody>
        </p:sp>
        <p:sp>
          <p:nvSpPr>
            <p:cNvPr id="44" name="TextBox 43"/>
            <p:cNvSpPr txBox="1"/>
            <p:nvPr/>
          </p:nvSpPr>
          <p:spPr>
            <a:xfrm>
              <a:off x="6470516" y="6044179"/>
              <a:ext cx="1603583" cy="179749"/>
            </a:xfrm>
            <a:prstGeom prst="rect">
              <a:avLst/>
            </a:prstGeom>
            <a:noFill/>
          </p:spPr>
          <p:txBody>
            <a:bodyPr wrap="none" lIns="0" tIns="0" rIns="0" bIns="0" rtlCol="0">
              <a:spAutoFit/>
            </a:bodyPr>
            <a:lstStyle/>
            <a:p>
              <a:pPr defTabSz="932325">
                <a:lnSpc>
                  <a:spcPct val="90000"/>
                </a:lnSpc>
                <a:spcAft>
                  <a:spcPts val="612"/>
                </a:spcAft>
                <a:defRPr/>
              </a:pPr>
              <a:r>
                <a:rPr lang="en-US" sz="1122" kern="0" dirty="0">
                  <a:latin typeface="Segoe UI"/>
                </a:rPr>
                <a:t>Microsoft Azure Stack</a:t>
              </a:r>
            </a:p>
          </p:txBody>
        </p:sp>
        <p:grpSp>
          <p:nvGrpSpPr>
            <p:cNvPr id="45" name="Group 44"/>
            <p:cNvGrpSpPr/>
            <p:nvPr/>
          </p:nvGrpSpPr>
          <p:grpSpPr>
            <a:xfrm>
              <a:off x="7279355" y="2885835"/>
              <a:ext cx="1104744" cy="316617"/>
              <a:chOff x="6743700" y="2477338"/>
              <a:chExt cx="1104900" cy="316662"/>
            </a:xfrm>
          </p:grpSpPr>
          <p:cxnSp>
            <p:nvCxnSpPr>
              <p:cNvPr id="60" name="Straight Connector 59"/>
              <p:cNvCxnSpPr/>
              <p:nvPr/>
            </p:nvCxnSpPr>
            <p:spPr>
              <a:xfrm>
                <a:off x="6743700" y="2477338"/>
                <a:ext cx="1104900"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6743700" y="2477338"/>
                <a:ext cx="0" cy="316662"/>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9806296" y="2885835"/>
              <a:ext cx="1104744" cy="316617"/>
              <a:chOff x="9271000" y="2477338"/>
              <a:chExt cx="1104900" cy="316662"/>
            </a:xfrm>
          </p:grpSpPr>
          <p:cxnSp>
            <p:nvCxnSpPr>
              <p:cNvPr id="58" name="Straight Connector 57"/>
              <p:cNvCxnSpPr/>
              <p:nvPr/>
            </p:nvCxnSpPr>
            <p:spPr>
              <a:xfrm>
                <a:off x="9271000" y="2477338"/>
                <a:ext cx="1104900"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10375900" y="2477338"/>
                <a:ext cx="0" cy="316662"/>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a:xfrm flipV="1">
              <a:off x="7279355" y="4392303"/>
              <a:ext cx="0" cy="316617"/>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10957215" y="4392304"/>
              <a:ext cx="0" cy="265825"/>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711621" y="1725568"/>
              <a:ext cx="1785116" cy="740539"/>
            </a:xfrm>
            <a:prstGeom prst="rect">
              <a:avLst/>
            </a:prstGeom>
            <a:noFill/>
          </p:spPr>
          <p:txBody>
            <a:bodyPr wrap="none" lIns="186470" tIns="149177" rIns="186470" bIns="149177" rtlCol="0">
              <a:spAutoFit/>
            </a:bodyPr>
            <a:lstStyle/>
            <a:p>
              <a:pPr defTabSz="932325">
                <a:lnSpc>
                  <a:spcPct val="90000"/>
                </a:lnSpc>
                <a:spcAft>
                  <a:spcPts val="612"/>
                </a:spcAft>
                <a:defRPr/>
              </a:pPr>
              <a:r>
                <a:rPr lang="en-US" sz="2448" kern="0" dirty="0">
                  <a:latin typeface="Segoe UI Semilight" panose="020B0402040204020203" pitchFamily="34" charset="0"/>
                  <a:cs typeface="Segoe UI Semilight" panose="020B0402040204020203" pitchFamily="34" charset="0"/>
                </a:rPr>
                <a:t>Describe</a:t>
              </a:r>
            </a:p>
          </p:txBody>
        </p:sp>
        <p:sp>
          <p:nvSpPr>
            <p:cNvPr id="50" name="TextBox 49"/>
            <p:cNvSpPr txBox="1"/>
            <p:nvPr/>
          </p:nvSpPr>
          <p:spPr>
            <a:xfrm>
              <a:off x="8477124" y="1725568"/>
              <a:ext cx="1540408" cy="740539"/>
            </a:xfrm>
            <a:prstGeom prst="rect">
              <a:avLst/>
            </a:prstGeom>
            <a:noFill/>
          </p:spPr>
          <p:txBody>
            <a:bodyPr wrap="none" lIns="186470" tIns="149177" rIns="186470" bIns="149177" rtlCol="0">
              <a:spAutoFit/>
            </a:bodyPr>
            <a:lstStyle/>
            <a:p>
              <a:pPr defTabSz="932325">
                <a:lnSpc>
                  <a:spcPct val="90000"/>
                </a:lnSpc>
                <a:spcAft>
                  <a:spcPts val="612"/>
                </a:spcAft>
                <a:defRPr/>
              </a:pPr>
              <a:r>
                <a:rPr lang="en-US" sz="2448" kern="0" dirty="0">
                  <a:latin typeface="Segoe UI Semilight" panose="020B0402040204020203" pitchFamily="34" charset="0"/>
                  <a:cs typeface="Segoe UI Semilight" panose="020B0402040204020203" pitchFamily="34" charset="0"/>
                </a:rPr>
                <a:t>Deploy</a:t>
              </a:r>
            </a:p>
          </p:txBody>
        </p:sp>
        <p:sp>
          <p:nvSpPr>
            <p:cNvPr id="51" name="TextBox 50"/>
            <p:cNvSpPr txBox="1"/>
            <p:nvPr/>
          </p:nvSpPr>
          <p:spPr>
            <a:xfrm>
              <a:off x="10005419" y="1725568"/>
              <a:ext cx="1596024" cy="740539"/>
            </a:xfrm>
            <a:prstGeom prst="rect">
              <a:avLst/>
            </a:prstGeom>
            <a:noFill/>
          </p:spPr>
          <p:txBody>
            <a:bodyPr wrap="none" lIns="186470" tIns="149177" rIns="186470" bIns="149177" rtlCol="0">
              <a:spAutoFit/>
            </a:bodyPr>
            <a:lstStyle/>
            <a:p>
              <a:pPr defTabSz="932325">
                <a:lnSpc>
                  <a:spcPct val="90000"/>
                </a:lnSpc>
                <a:spcAft>
                  <a:spcPts val="612"/>
                </a:spcAft>
                <a:defRPr/>
              </a:pPr>
              <a:r>
                <a:rPr lang="en-US" sz="2448" kern="0" dirty="0">
                  <a:latin typeface="Segoe UI Semilight" panose="020B0402040204020203" pitchFamily="34" charset="0"/>
                  <a:cs typeface="Segoe UI Semilight" panose="020B0402040204020203" pitchFamily="34" charset="0"/>
                </a:rPr>
                <a:t>Control</a:t>
              </a:r>
            </a:p>
          </p:txBody>
        </p:sp>
        <p:grpSp>
          <p:nvGrpSpPr>
            <p:cNvPr id="52" name="Group 51"/>
            <p:cNvGrpSpPr/>
            <p:nvPr/>
          </p:nvGrpSpPr>
          <p:grpSpPr>
            <a:xfrm>
              <a:off x="8754373" y="2589965"/>
              <a:ext cx="1070944" cy="926480"/>
              <a:chOff x="7516813" y="3165475"/>
              <a:chExt cx="1423988" cy="1231900"/>
            </a:xfrm>
            <a:solidFill>
              <a:schemeClr val="tx1">
                <a:lumMod val="95000"/>
              </a:schemeClr>
            </a:solidFill>
          </p:grpSpPr>
          <p:sp>
            <p:nvSpPr>
              <p:cNvPr id="53" name="Freeform 18"/>
              <p:cNvSpPr>
                <a:spLocks noEditPoints="1"/>
              </p:cNvSpPr>
              <p:nvPr/>
            </p:nvSpPr>
            <p:spPr bwMode="auto">
              <a:xfrm>
                <a:off x="7516813" y="3165475"/>
                <a:ext cx="1423988" cy="1231900"/>
              </a:xfrm>
              <a:custGeom>
                <a:avLst/>
                <a:gdLst>
                  <a:gd name="T0" fmla="*/ 322 w 377"/>
                  <a:gd name="T1" fmla="*/ 108 h 325"/>
                  <a:gd name="T2" fmla="*/ 304 w 377"/>
                  <a:gd name="T3" fmla="*/ 55 h 325"/>
                  <a:gd name="T4" fmla="*/ 270 w 377"/>
                  <a:gd name="T5" fmla="*/ 18 h 325"/>
                  <a:gd name="T6" fmla="*/ 18 w 377"/>
                  <a:gd name="T7" fmla="*/ 0 h 325"/>
                  <a:gd name="T8" fmla="*/ 0 w 377"/>
                  <a:gd name="T9" fmla="*/ 199 h 325"/>
                  <a:gd name="T10" fmla="*/ 51 w 377"/>
                  <a:gd name="T11" fmla="*/ 217 h 325"/>
                  <a:gd name="T12" fmla="*/ 69 w 377"/>
                  <a:gd name="T13" fmla="*/ 272 h 325"/>
                  <a:gd name="T14" fmla="*/ 107 w 377"/>
                  <a:gd name="T15" fmla="*/ 307 h 325"/>
                  <a:gd name="T16" fmla="*/ 359 w 377"/>
                  <a:gd name="T17" fmla="*/ 325 h 325"/>
                  <a:gd name="T18" fmla="*/ 377 w 377"/>
                  <a:gd name="T19" fmla="*/ 126 h 325"/>
                  <a:gd name="T20" fmla="*/ 50 w 377"/>
                  <a:gd name="T21" fmla="*/ 9 h 325"/>
                  <a:gd name="T22" fmla="*/ 50 w 377"/>
                  <a:gd name="T23" fmla="*/ 24 h 325"/>
                  <a:gd name="T24" fmla="*/ 50 w 377"/>
                  <a:gd name="T25" fmla="*/ 9 h 325"/>
                  <a:gd name="T26" fmla="*/ 34 w 377"/>
                  <a:gd name="T27" fmla="*/ 17 h 325"/>
                  <a:gd name="T28" fmla="*/ 18 w 377"/>
                  <a:gd name="T29" fmla="*/ 17 h 325"/>
                  <a:gd name="T30" fmla="*/ 18 w 377"/>
                  <a:gd name="T31" fmla="*/ 199 h 325"/>
                  <a:gd name="T32" fmla="*/ 252 w 377"/>
                  <a:gd name="T33" fmla="*/ 31 h 325"/>
                  <a:gd name="T34" fmla="*/ 69 w 377"/>
                  <a:gd name="T35" fmla="*/ 55 h 325"/>
                  <a:gd name="T36" fmla="*/ 51 w 377"/>
                  <a:gd name="T37" fmla="*/ 199 h 325"/>
                  <a:gd name="T38" fmla="*/ 109 w 377"/>
                  <a:gd name="T39" fmla="*/ 72 h 325"/>
                  <a:gd name="T40" fmla="*/ 94 w 377"/>
                  <a:gd name="T41" fmla="*/ 72 h 325"/>
                  <a:gd name="T42" fmla="*/ 109 w 377"/>
                  <a:gd name="T43" fmla="*/ 72 h 325"/>
                  <a:gd name="T44" fmla="*/ 78 w 377"/>
                  <a:gd name="T45" fmla="*/ 80 h 325"/>
                  <a:gd name="T46" fmla="*/ 78 w 377"/>
                  <a:gd name="T47" fmla="*/ 64 h 325"/>
                  <a:gd name="T48" fmla="*/ 70 w 377"/>
                  <a:gd name="T49" fmla="*/ 254 h 325"/>
                  <a:gd name="T50" fmla="*/ 70 w 377"/>
                  <a:gd name="T51" fmla="*/ 199 h 325"/>
                  <a:gd name="T52" fmla="*/ 252 w 377"/>
                  <a:gd name="T53" fmla="*/ 87 h 325"/>
                  <a:gd name="T54" fmla="*/ 304 w 377"/>
                  <a:gd name="T55" fmla="*/ 87 h 325"/>
                  <a:gd name="T56" fmla="*/ 270 w 377"/>
                  <a:gd name="T57" fmla="*/ 108 h 325"/>
                  <a:gd name="T58" fmla="*/ 124 w 377"/>
                  <a:gd name="T59" fmla="*/ 108 h 325"/>
                  <a:gd name="T60" fmla="*/ 107 w 377"/>
                  <a:gd name="T61" fmla="*/ 199 h 325"/>
                  <a:gd name="T62" fmla="*/ 107 w 377"/>
                  <a:gd name="T63" fmla="*/ 254 h 325"/>
                  <a:gd name="T64" fmla="*/ 164 w 377"/>
                  <a:gd name="T65" fmla="*/ 125 h 325"/>
                  <a:gd name="T66" fmla="*/ 149 w 377"/>
                  <a:gd name="T67" fmla="*/ 125 h 325"/>
                  <a:gd name="T68" fmla="*/ 164 w 377"/>
                  <a:gd name="T69" fmla="*/ 125 h 325"/>
                  <a:gd name="T70" fmla="*/ 133 w 377"/>
                  <a:gd name="T71" fmla="*/ 133 h 325"/>
                  <a:gd name="T72" fmla="*/ 133 w 377"/>
                  <a:gd name="T73" fmla="*/ 118 h 325"/>
                  <a:gd name="T74" fmla="*/ 359 w 377"/>
                  <a:gd name="T75" fmla="*/ 307 h 325"/>
                  <a:gd name="T76" fmla="*/ 125 w 377"/>
                  <a:gd name="T77" fmla="*/ 272 h 325"/>
                  <a:gd name="T78" fmla="*/ 125 w 377"/>
                  <a:gd name="T79" fmla="*/ 217 h 325"/>
                  <a:gd name="T80" fmla="*/ 125 w 377"/>
                  <a:gd name="T81" fmla="*/ 140 h 325"/>
                  <a:gd name="T82" fmla="*/ 270 w 377"/>
                  <a:gd name="T83" fmla="*/ 140 h 325"/>
                  <a:gd name="T84" fmla="*/ 322 w 377"/>
                  <a:gd name="T85" fmla="*/ 140 h 325"/>
                  <a:gd name="T86" fmla="*/ 359 w 377"/>
                  <a:gd name="T87" fmla="*/ 307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7" h="325">
                    <a:moveTo>
                      <a:pt x="359" y="108"/>
                    </a:moveTo>
                    <a:cubicBezTo>
                      <a:pt x="322" y="108"/>
                      <a:pt x="322" y="108"/>
                      <a:pt x="322" y="108"/>
                    </a:cubicBezTo>
                    <a:cubicBezTo>
                      <a:pt x="322" y="73"/>
                      <a:pt x="322" y="73"/>
                      <a:pt x="322" y="73"/>
                    </a:cubicBezTo>
                    <a:cubicBezTo>
                      <a:pt x="322" y="63"/>
                      <a:pt x="314" y="55"/>
                      <a:pt x="304" y="55"/>
                    </a:cubicBezTo>
                    <a:cubicBezTo>
                      <a:pt x="270" y="55"/>
                      <a:pt x="270" y="55"/>
                      <a:pt x="270" y="55"/>
                    </a:cubicBezTo>
                    <a:cubicBezTo>
                      <a:pt x="270" y="18"/>
                      <a:pt x="270" y="18"/>
                      <a:pt x="270" y="18"/>
                    </a:cubicBezTo>
                    <a:cubicBezTo>
                      <a:pt x="270" y="8"/>
                      <a:pt x="262" y="0"/>
                      <a:pt x="252" y="0"/>
                    </a:cubicBezTo>
                    <a:cubicBezTo>
                      <a:pt x="18" y="0"/>
                      <a:pt x="18" y="0"/>
                      <a:pt x="18" y="0"/>
                    </a:cubicBezTo>
                    <a:cubicBezTo>
                      <a:pt x="8" y="0"/>
                      <a:pt x="0" y="8"/>
                      <a:pt x="0" y="18"/>
                    </a:cubicBezTo>
                    <a:cubicBezTo>
                      <a:pt x="0" y="199"/>
                      <a:pt x="0" y="199"/>
                      <a:pt x="0" y="199"/>
                    </a:cubicBezTo>
                    <a:cubicBezTo>
                      <a:pt x="0" y="209"/>
                      <a:pt x="8" y="217"/>
                      <a:pt x="18" y="217"/>
                    </a:cubicBezTo>
                    <a:cubicBezTo>
                      <a:pt x="51" y="217"/>
                      <a:pt x="51" y="217"/>
                      <a:pt x="51" y="217"/>
                    </a:cubicBezTo>
                    <a:cubicBezTo>
                      <a:pt x="51" y="254"/>
                      <a:pt x="51" y="254"/>
                      <a:pt x="51" y="254"/>
                    </a:cubicBezTo>
                    <a:cubicBezTo>
                      <a:pt x="51" y="264"/>
                      <a:pt x="59" y="272"/>
                      <a:pt x="69" y="272"/>
                    </a:cubicBezTo>
                    <a:cubicBezTo>
                      <a:pt x="107" y="272"/>
                      <a:pt x="107" y="272"/>
                      <a:pt x="107" y="272"/>
                    </a:cubicBezTo>
                    <a:cubicBezTo>
                      <a:pt x="107" y="307"/>
                      <a:pt x="107" y="307"/>
                      <a:pt x="107" y="307"/>
                    </a:cubicBezTo>
                    <a:cubicBezTo>
                      <a:pt x="107" y="317"/>
                      <a:pt x="114" y="325"/>
                      <a:pt x="124" y="325"/>
                    </a:cubicBezTo>
                    <a:cubicBezTo>
                      <a:pt x="359" y="325"/>
                      <a:pt x="359" y="325"/>
                      <a:pt x="359" y="325"/>
                    </a:cubicBezTo>
                    <a:cubicBezTo>
                      <a:pt x="369" y="325"/>
                      <a:pt x="377" y="317"/>
                      <a:pt x="377" y="307"/>
                    </a:cubicBezTo>
                    <a:cubicBezTo>
                      <a:pt x="377" y="126"/>
                      <a:pt x="377" y="126"/>
                      <a:pt x="377" y="126"/>
                    </a:cubicBezTo>
                    <a:cubicBezTo>
                      <a:pt x="377" y="116"/>
                      <a:pt x="369" y="108"/>
                      <a:pt x="359" y="108"/>
                    </a:cubicBezTo>
                    <a:close/>
                    <a:moveTo>
                      <a:pt x="50" y="9"/>
                    </a:moveTo>
                    <a:cubicBezTo>
                      <a:pt x="54" y="9"/>
                      <a:pt x="57" y="13"/>
                      <a:pt x="57" y="17"/>
                    </a:cubicBezTo>
                    <a:cubicBezTo>
                      <a:pt x="57" y="21"/>
                      <a:pt x="54" y="24"/>
                      <a:pt x="50" y="24"/>
                    </a:cubicBezTo>
                    <a:cubicBezTo>
                      <a:pt x="46" y="24"/>
                      <a:pt x="42" y="21"/>
                      <a:pt x="42" y="17"/>
                    </a:cubicBezTo>
                    <a:cubicBezTo>
                      <a:pt x="42" y="13"/>
                      <a:pt x="46" y="9"/>
                      <a:pt x="50" y="9"/>
                    </a:cubicBezTo>
                    <a:close/>
                    <a:moveTo>
                      <a:pt x="26" y="9"/>
                    </a:moveTo>
                    <a:cubicBezTo>
                      <a:pt x="30" y="9"/>
                      <a:pt x="34" y="13"/>
                      <a:pt x="34" y="17"/>
                    </a:cubicBezTo>
                    <a:cubicBezTo>
                      <a:pt x="34" y="21"/>
                      <a:pt x="30" y="24"/>
                      <a:pt x="26" y="24"/>
                    </a:cubicBezTo>
                    <a:cubicBezTo>
                      <a:pt x="22" y="24"/>
                      <a:pt x="18" y="21"/>
                      <a:pt x="18" y="17"/>
                    </a:cubicBezTo>
                    <a:cubicBezTo>
                      <a:pt x="18" y="13"/>
                      <a:pt x="22" y="9"/>
                      <a:pt x="26" y="9"/>
                    </a:cubicBezTo>
                    <a:close/>
                    <a:moveTo>
                      <a:pt x="18" y="199"/>
                    </a:moveTo>
                    <a:cubicBezTo>
                      <a:pt x="18" y="31"/>
                      <a:pt x="18" y="31"/>
                      <a:pt x="18" y="31"/>
                    </a:cubicBezTo>
                    <a:cubicBezTo>
                      <a:pt x="252" y="31"/>
                      <a:pt x="252" y="31"/>
                      <a:pt x="252" y="31"/>
                    </a:cubicBezTo>
                    <a:cubicBezTo>
                      <a:pt x="252" y="55"/>
                      <a:pt x="252" y="55"/>
                      <a:pt x="252" y="55"/>
                    </a:cubicBezTo>
                    <a:cubicBezTo>
                      <a:pt x="69" y="55"/>
                      <a:pt x="69" y="55"/>
                      <a:pt x="69" y="55"/>
                    </a:cubicBezTo>
                    <a:cubicBezTo>
                      <a:pt x="59" y="55"/>
                      <a:pt x="51" y="63"/>
                      <a:pt x="51" y="73"/>
                    </a:cubicBezTo>
                    <a:cubicBezTo>
                      <a:pt x="51" y="199"/>
                      <a:pt x="51" y="199"/>
                      <a:pt x="51" y="199"/>
                    </a:cubicBezTo>
                    <a:lnTo>
                      <a:pt x="18" y="199"/>
                    </a:lnTo>
                    <a:close/>
                    <a:moveTo>
                      <a:pt x="109" y="72"/>
                    </a:moveTo>
                    <a:cubicBezTo>
                      <a:pt x="109" y="76"/>
                      <a:pt x="106" y="80"/>
                      <a:pt x="101" y="80"/>
                    </a:cubicBezTo>
                    <a:cubicBezTo>
                      <a:pt x="97" y="80"/>
                      <a:pt x="94" y="76"/>
                      <a:pt x="94" y="72"/>
                    </a:cubicBezTo>
                    <a:cubicBezTo>
                      <a:pt x="94" y="68"/>
                      <a:pt x="97" y="64"/>
                      <a:pt x="101" y="64"/>
                    </a:cubicBezTo>
                    <a:cubicBezTo>
                      <a:pt x="106" y="64"/>
                      <a:pt x="109" y="68"/>
                      <a:pt x="109" y="72"/>
                    </a:cubicBezTo>
                    <a:close/>
                    <a:moveTo>
                      <a:pt x="85" y="72"/>
                    </a:moveTo>
                    <a:cubicBezTo>
                      <a:pt x="85" y="76"/>
                      <a:pt x="82" y="80"/>
                      <a:pt x="78" y="80"/>
                    </a:cubicBezTo>
                    <a:cubicBezTo>
                      <a:pt x="73" y="80"/>
                      <a:pt x="70" y="76"/>
                      <a:pt x="70" y="72"/>
                    </a:cubicBezTo>
                    <a:cubicBezTo>
                      <a:pt x="70" y="68"/>
                      <a:pt x="73" y="64"/>
                      <a:pt x="78" y="64"/>
                    </a:cubicBezTo>
                    <a:cubicBezTo>
                      <a:pt x="82" y="64"/>
                      <a:pt x="85" y="68"/>
                      <a:pt x="85" y="72"/>
                    </a:cubicBezTo>
                    <a:close/>
                    <a:moveTo>
                      <a:pt x="70" y="254"/>
                    </a:moveTo>
                    <a:cubicBezTo>
                      <a:pt x="70" y="217"/>
                      <a:pt x="70" y="217"/>
                      <a:pt x="70" y="217"/>
                    </a:cubicBezTo>
                    <a:cubicBezTo>
                      <a:pt x="70" y="199"/>
                      <a:pt x="70" y="199"/>
                      <a:pt x="70" y="199"/>
                    </a:cubicBezTo>
                    <a:cubicBezTo>
                      <a:pt x="70" y="87"/>
                      <a:pt x="70" y="87"/>
                      <a:pt x="70" y="87"/>
                    </a:cubicBezTo>
                    <a:cubicBezTo>
                      <a:pt x="252" y="87"/>
                      <a:pt x="252" y="87"/>
                      <a:pt x="252" y="87"/>
                    </a:cubicBezTo>
                    <a:cubicBezTo>
                      <a:pt x="270" y="87"/>
                      <a:pt x="270" y="87"/>
                      <a:pt x="270" y="87"/>
                    </a:cubicBezTo>
                    <a:cubicBezTo>
                      <a:pt x="304" y="87"/>
                      <a:pt x="304" y="87"/>
                      <a:pt x="304" y="87"/>
                    </a:cubicBezTo>
                    <a:cubicBezTo>
                      <a:pt x="304" y="108"/>
                      <a:pt x="304" y="108"/>
                      <a:pt x="304" y="108"/>
                    </a:cubicBezTo>
                    <a:cubicBezTo>
                      <a:pt x="270" y="108"/>
                      <a:pt x="270" y="108"/>
                      <a:pt x="270" y="108"/>
                    </a:cubicBezTo>
                    <a:cubicBezTo>
                      <a:pt x="252" y="108"/>
                      <a:pt x="252" y="108"/>
                      <a:pt x="252" y="108"/>
                    </a:cubicBezTo>
                    <a:cubicBezTo>
                      <a:pt x="124" y="108"/>
                      <a:pt x="124" y="108"/>
                      <a:pt x="124" y="108"/>
                    </a:cubicBezTo>
                    <a:cubicBezTo>
                      <a:pt x="114" y="108"/>
                      <a:pt x="107" y="116"/>
                      <a:pt x="107" y="126"/>
                    </a:cubicBezTo>
                    <a:cubicBezTo>
                      <a:pt x="107" y="199"/>
                      <a:pt x="107" y="199"/>
                      <a:pt x="107" y="199"/>
                    </a:cubicBezTo>
                    <a:cubicBezTo>
                      <a:pt x="107" y="217"/>
                      <a:pt x="107" y="217"/>
                      <a:pt x="107" y="217"/>
                    </a:cubicBezTo>
                    <a:cubicBezTo>
                      <a:pt x="107" y="254"/>
                      <a:pt x="107" y="254"/>
                      <a:pt x="107" y="254"/>
                    </a:cubicBezTo>
                    <a:lnTo>
                      <a:pt x="70" y="254"/>
                    </a:lnTo>
                    <a:close/>
                    <a:moveTo>
                      <a:pt x="164" y="125"/>
                    </a:moveTo>
                    <a:cubicBezTo>
                      <a:pt x="164" y="129"/>
                      <a:pt x="161" y="133"/>
                      <a:pt x="156" y="133"/>
                    </a:cubicBezTo>
                    <a:cubicBezTo>
                      <a:pt x="152" y="133"/>
                      <a:pt x="149" y="129"/>
                      <a:pt x="149" y="125"/>
                    </a:cubicBezTo>
                    <a:cubicBezTo>
                      <a:pt x="149" y="121"/>
                      <a:pt x="152" y="118"/>
                      <a:pt x="156" y="118"/>
                    </a:cubicBezTo>
                    <a:cubicBezTo>
                      <a:pt x="161" y="118"/>
                      <a:pt x="164" y="121"/>
                      <a:pt x="164" y="125"/>
                    </a:cubicBezTo>
                    <a:close/>
                    <a:moveTo>
                      <a:pt x="140" y="125"/>
                    </a:moveTo>
                    <a:cubicBezTo>
                      <a:pt x="140" y="129"/>
                      <a:pt x="137" y="133"/>
                      <a:pt x="133" y="133"/>
                    </a:cubicBezTo>
                    <a:cubicBezTo>
                      <a:pt x="129" y="133"/>
                      <a:pt x="125" y="129"/>
                      <a:pt x="125" y="125"/>
                    </a:cubicBezTo>
                    <a:cubicBezTo>
                      <a:pt x="125" y="121"/>
                      <a:pt x="129" y="118"/>
                      <a:pt x="133" y="118"/>
                    </a:cubicBezTo>
                    <a:cubicBezTo>
                      <a:pt x="137" y="118"/>
                      <a:pt x="140" y="121"/>
                      <a:pt x="140" y="125"/>
                    </a:cubicBezTo>
                    <a:close/>
                    <a:moveTo>
                      <a:pt x="359" y="307"/>
                    </a:moveTo>
                    <a:cubicBezTo>
                      <a:pt x="125" y="307"/>
                      <a:pt x="125" y="307"/>
                      <a:pt x="125" y="307"/>
                    </a:cubicBezTo>
                    <a:cubicBezTo>
                      <a:pt x="125" y="272"/>
                      <a:pt x="125" y="272"/>
                      <a:pt x="125" y="272"/>
                    </a:cubicBezTo>
                    <a:cubicBezTo>
                      <a:pt x="125" y="254"/>
                      <a:pt x="125" y="254"/>
                      <a:pt x="125" y="254"/>
                    </a:cubicBezTo>
                    <a:cubicBezTo>
                      <a:pt x="125" y="217"/>
                      <a:pt x="125" y="217"/>
                      <a:pt x="125" y="217"/>
                    </a:cubicBezTo>
                    <a:cubicBezTo>
                      <a:pt x="125" y="199"/>
                      <a:pt x="125" y="199"/>
                      <a:pt x="125" y="199"/>
                    </a:cubicBezTo>
                    <a:cubicBezTo>
                      <a:pt x="125" y="140"/>
                      <a:pt x="125" y="140"/>
                      <a:pt x="125" y="140"/>
                    </a:cubicBezTo>
                    <a:cubicBezTo>
                      <a:pt x="252" y="140"/>
                      <a:pt x="252" y="140"/>
                      <a:pt x="252" y="140"/>
                    </a:cubicBezTo>
                    <a:cubicBezTo>
                      <a:pt x="270" y="140"/>
                      <a:pt x="270" y="140"/>
                      <a:pt x="270" y="140"/>
                    </a:cubicBezTo>
                    <a:cubicBezTo>
                      <a:pt x="304" y="140"/>
                      <a:pt x="304" y="140"/>
                      <a:pt x="304" y="140"/>
                    </a:cubicBezTo>
                    <a:cubicBezTo>
                      <a:pt x="322" y="140"/>
                      <a:pt x="322" y="140"/>
                      <a:pt x="322" y="140"/>
                    </a:cubicBezTo>
                    <a:cubicBezTo>
                      <a:pt x="359" y="140"/>
                      <a:pt x="359" y="140"/>
                      <a:pt x="359" y="140"/>
                    </a:cubicBezTo>
                    <a:lnTo>
                      <a:pt x="359" y="3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latin typeface="Segoe UI"/>
                </a:endParaRPr>
              </a:p>
            </p:txBody>
          </p:sp>
          <p:sp>
            <p:nvSpPr>
              <p:cNvPr id="54" name="Rectangle 19"/>
              <p:cNvSpPr>
                <a:spLocks noChangeArrowheads="1"/>
              </p:cNvSpPr>
              <p:nvPr/>
            </p:nvSpPr>
            <p:spPr bwMode="auto">
              <a:xfrm>
                <a:off x="8135938" y="4025900"/>
                <a:ext cx="98425" cy="185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latin typeface="Segoe UI"/>
                </a:endParaRPr>
              </a:p>
            </p:txBody>
          </p:sp>
          <p:sp>
            <p:nvSpPr>
              <p:cNvPr id="55" name="Rectangle 20"/>
              <p:cNvSpPr>
                <a:spLocks noChangeArrowheads="1"/>
              </p:cNvSpPr>
              <p:nvPr/>
            </p:nvSpPr>
            <p:spPr bwMode="auto">
              <a:xfrm>
                <a:off x="8294688" y="3984625"/>
                <a:ext cx="98425" cy="2270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latin typeface="Segoe UI"/>
                </a:endParaRPr>
              </a:p>
            </p:txBody>
          </p:sp>
          <p:sp>
            <p:nvSpPr>
              <p:cNvPr id="56" name="Rectangle 21"/>
              <p:cNvSpPr>
                <a:spLocks noChangeArrowheads="1"/>
              </p:cNvSpPr>
              <p:nvPr/>
            </p:nvSpPr>
            <p:spPr bwMode="auto">
              <a:xfrm>
                <a:off x="8456613" y="3922713"/>
                <a:ext cx="98425" cy="288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latin typeface="Segoe UI"/>
                </a:endParaRPr>
              </a:p>
            </p:txBody>
          </p:sp>
          <p:sp>
            <p:nvSpPr>
              <p:cNvPr id="57" name="Rectangle 22"/>
              <p:cNvSpPr>
                <a:spLocks noChangeArrowheads="1"/>
              </p:cNvSpPr>
              <p:nvPr/>
            </p:nvSpPr>
            <p:spPr bwMode="auto">
              <a:xfrm>
                <a:off x="8615363" y="3840163"/>
                <a:ext cx="98425" cy="3714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defRPr/>
                </a:pPr>
                <a:endParaRPr lang="en-US" sz="1836" kern="0">
                  <a:latin typeface="Segoe UI"/>
                </a:endParaRPr>
              </a:p>
            </p:txBody>
          </p:sp>
        </p:grpSp>
      </p:grpSp>
      <p:grpSp>
        <p:nvGrpSpPr>
          <p:cNvPr id="11" name="Group 10"/>
          <p:cNvGrpSpPr/>
          <p:nvPr/>
        </p:nvGrpSpPr>
        <p:grpSpPr>
          <a:xfrm>
            <a:off x="663779" y="2166079"/>
            <a:ext cx="5560793" cy="3415526"/>
            <a:chOff x="127107" y="1836446"/>
            <a:chExt cx="6097466" cy="3745159"/>
          </a:xfrm>
        </p:grpSpPr>
        <p:grpSp>
          <p:nvGrpSpPr>
            <p:cNvPr id="12" name="Group 11"/>
            <p:cNvGrpSpPr/>
            <p:nvPr/>
          </p:nvGrpSpPr>
          <p:grpSpPr>
            <a:xfrm>
              <a:off x="5073080" y="4326326"/>
              <a:ext cx="1151492" cy="1255279"/>
              <a:chOff x="9722025" y="1404658"/>
              <a:chExt cx="1056275" cy="1056275"/>
            </a:xfrm>
          </p:grpSpPr>
          <p:sp>
            <p:nvSpPr>
              <p:cNvPr id="15" name="Rectangle 14"/>
              <p:cNvSpPr/>
              <p:nvPr/>
            </p:nvSpPr>
            <p:spPr bwMode="auto">
              <a:xfrm>
                <a:off x="9722025" y="1404658"/>
                <a:ext cx="1056275" cy="1056275"/>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35" tIns="93235" rIns="93235" bIns="93235" numCol="1" rtlCol="0" anchor="t" anchorCtr="0" compatLnSpc="1">
                <a:prstTxWarp prst="textNoShape">
                  <a:avLst/>
                </a:prstTxWarp>
              </a:bodyPr>
              <a:lstStyle/>
              <a:p>
                <a:pPr defTabSz="932325">
                  <a:lnSpc>
                    <a:spcPct val="90000"/>
                  </a:lnSpc>
                  <a:defRPr/>
                </a:pPr>
                <a:r>
                  <a:rPr lang="en-US" sz="1428" kern="0" dirty="0">
                    <a:solidFill>
                      <a:schemeClr val="bg1"/>
                    </a:solidFill>
                    <a:latin typeface="Segoe UI Semilight" panose="020B0402040204020203" pitchFamily="34" charset="0"/>
                    <a:cs typeface="Segoe UI Semilight" panose="020B0402040204020203" pitchFamily="34" charset="0"/>
                  </a:rPr>
                  <a:t>Storage</a:t>
                </a:r>
              </a:p>
            </p:txBody>
          </p:sp>
          <p:sp>
            <p:nvSpPr>
              <p:cNvPr id="17" name="Freeform 35"/>
              <p:cNvSpPr>
                <a:spLocks noChangeAspect="1" noEditPoints="1"/>
              </p:cNvSpPr>
              <p:nvPr/>
            </p:nvSpPr>
            <p:spPr bwMode="auto">
              <a:xfrm>
                <a:off x="10376769" y="2011870"/>
                <a:ext cx="300117" cy="344509"/>
              </a:xfrm>
              <a:custGeom>
                <a:avLst/>
                <a:gdLst>
                  <a:gd name="T0" fmla="*/ 730 w 1460"/>
                  <a:gd name="T1" fmla="*/ 0 h 1675"/>
                  <a:gd name="T2" fmla="*/ 0 w 1460"/>
                  <a:gd name="T3" fmla="*/ 256 h 1675"/>
                  <a:gd name="T4" fmla="*/ 0 w 1460"/>
                  <a:gd name="T5" fmla="*/ 454 h 1675"/>
                  <a:gd name="T6" fmla="*/ 0 w 1460"/>
                  <a:gd name="T7" fmla="*/ 1231 h 1675"/>
                  <a:gd name="T8" fmla="*/ 0 w 1460"/>
                  <a:gd name="T9" fmla="*/ 1389 h 1675"/>
                  <a:gd name="T10" fmla="*/ 0 w 1460"/>
                  <a:gd name="T11" fmla="*/ 1399 h 1675"/>
                  <a:gd name="T12" fmla="*/ 0 w 1460"/>
                  <a:gd name="T13" fmla="*/ 1419 h 1675"/>
                  <a:gd name="T14" fmla="*/ 730 w 1460"/>
                  <a:gd name="T15" fmla="*/ 1675 h 1675"/>
                  <a:gd name="T16" fmla="*/ 1460 w 1460"/>
                  <a:gd name="T17" fmla="*/ 1419 h 1675"/>
                  <a:gd name="T18" fmla="*/ 1460 w 1460"/>
                  <a:gd name="T19" fmla="*/ 1221 h 1675"/>
                  <a:gd name="T20" fmla="*/ 1460 w 1460"/>
                  <a:gd name="T21" fmla="*/ 444 h 1675"/>
                  <a:gd name="T22" fmla="*/ 1460 w 1460"/>
                  <a:gd name="T23" fmla="*/ 285 h 1675"/>
                  <a:gd name="T24" fmla="*/ 1460 w 1460"/>
                  <a:gd name="T25" fmla="*/ 276 h 1675"/>
                  <a:gd name="T26" fmla="*/ 1460 w 1460"/>
                  <a:gd name="T27" fmla="*/ 256 h 1675"/>
                  <a:gd name="T28" fmla="*/ 730 w 1460"/>
                  <a:gd name="T29" fmla="*/ 0 h 1675"/>
                  <a:gd name="T30" fmla="*/ 730 w 1460"/>
                  <a:gd name="T31" fmla="*/ 451 h 1675"/>
                  <a:gd name="T32" fmla="*/ 144 w 1460"/>
                  <a:gd name="T33" fmla="*/ 285 h 1675"/>
                  <a:gd name="T34" fmla="*/ 730 w 1460"/>
                  <a:gd name="T35" fmla="*/ 113 h 1675"/>
                  <a:gd name="T36" fmla="*/ 1317 w 1460"/>
                  <a:gd name="T37" fmla="*/ 285 h 1675"/>
                  <a:gd name="T38" fmla="*/ 730 w 1460"/>
                  <a:gd name="T39" fmla="*/ 451 h 1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60" h="1675">
                    <a:moveTo>
                      <a:pt x="730" y="0"/>
                    </a:moveTo>
                    <a:cubicBezTo>
                      <a:pt x="346" y="0"/>
                      <a:pt x="30" y="108"/>
                      <a:pt x="0" y="256"/>
                    </a:cubicBezTo>
                    <a:cubicBezTo>
                      <a:pt x="0" y="256"/>
                      <a:pt x="0" y="256"/>
                      <a:pt x="0" y="454"/>
                    </a:cubicBezTo>
                    <a:cubicBezTo>
                      <a:pt x="0" y="454"/>
                      <a:pt x="0" y="454"/>
                      <a:pt x="0" y="1231"/>
                    </a:cubicBezTo>
                    <a:cubicBezTo>
                      <a:pt x="0" y="1281"/>
                      <a:pt x="0" y="1333"/>
                      <a:pt x="0" y="1389"/>
                    </a:cubicBezTo>
                    <a:cubicBezTo>
                      <a:pt x="0" y="1399"/>
                      <a:pt x="0" y="1399"/>
                      <a:pt x="0" y="1399"/>
                    </a:cubicBezTo>
                    <a:cubicBezTo>
                      <a:pt x="0" y="1409"/>
                      <a:pt x="0" y="1409"/>
                      <a:pt x="0" y="1419"/>
                    </a:cubicBezTo>
                    <a:cubicBezTo>
                      <a:pt x="30" y="1567"/>
                      <a:pt x="346" y="1675"/>
                      <a:pt x="730" y="1675"/>
                    </a:cubicBezTo>
                    <a:cubicBezTo>
                      <a:pt x="1115" y="1675"/>
                      <a:pt x="1431" y="1567"/>
                      <a:pt x="1460" y="1419"/>
                    </a:cubicBezTo>
                    <a:cubicBezTo>
                      <a:pt x="1460" y="1419"/>
                      <a:pt x="1460" y="1419"/>
                      <a:pt x="1460" y="1221"/>
                    </a:cubicBezTo>
                    <a:cubicBezTo>
                      <a:pt x="1460" y="1082"/>
                      <a:pt x="1460" y="846"/>
                      <a:pt x="1460" y="444"/>
                    </a:cubicBezTo>
                    <a:cubicBezTo>
                      <a:pt x="1460" y="394"/>
                      <a:pt x="1460" y="341"/>
                      <a:pt x="1460" y="285"/>
                    </a:cubicBezTo>
                    <a:cubicBezTo>
                      <a:pt x="1460" y="276"/>
                      <a:pt x="1460" y="276"/>
                      <a:pt x="1460" y="276"/>
                    </a:cubicBezTo>
                    <a:cubicBezTo>
                      <a:pt x="1460" y="266"/>
                      <a:pt x="1460" y="266"/>
                      <a:pt x="1460" y="256"/>
                    </a:cubicBezTo>
                    <a:cubicBezTo>
                      <a:pt x="1431" y="108"/>
                      <a:pt x="1115" y="0"/>
                      <a:pt x="730" y="0"/>
                    </a:cubicBezTo>
                    <a:close/>
                    <a:moveTo>
                      <a:pt x="730" y="451"/>
                    </a:moveTo>
                    <a:cubicBezTo>
                      <a:pt x="405" y="451"/>
                      <a:pt x="144" y="377"/>
                      <a:pt x="144" y="285"/>
                    </a:cubicBezTo>
                    <a:cubicBezTo>
                      <a:pt x="144" y="193"/>
                      <a:pt x="405" y="113"/>
                      <a:pt x="730" y="113"/>
                    </a:cubicBezTo>
                    <a:cubicBezTo>
                      <a:pt x="1055" y="113"/>
                      <a:pt x="1317" y="193"/>
                      <a:pt x="1317" y="285"/>
                    </a:cubicBezTo>
                    <a:cubicBezTo>
                      <a:pt x="1317" y="377"/>
                      <a:pt x="1055" y="451"/>
                      <a:pt x="730" y="451"/>
                    </a:cubicBezTo>
                    <a:close/>
                  </a:path>
                </a:pathLst>
              </a:custGeom>
              <a:solidFill>
                <a:schemeClr val="bg1"/>
              </a:solidFill>
              <a:ln>
                <a:noFill/>
              </a:ln>
            </p:spPr>
            <p:txBody>
              <a:bodyPr vert="horz" wrap="square" lIns="93222" tIns="0" rIns="93222" bIns="0" numCol="1" anchor="ctr" anchorCtr="0" compatLnSpc="1">
                <a:prstTxWarp prst="textNoShape">
                  <a:avLst/>
                </a:prstTxWarp>
              </a:bodyPr>
              <a:lstStyle/>
              <a:p>
                <a:pPr defTabSz="932291">
                  <a:lnSpc>
                    <a:spcPct val="90000"/>
                  </a:lnSpc>
                  <a:defRPr/>
                </a:pPr>
                <a:endParaRPr lang="en-US" sz="2040" kern="0" dirty="0">
                  <a:solidFill>
                    <a:schemeClr val="bg1"/>
                  </a:solidFill>
                  <a:latin typeface="Segoe UI"/>
                </a:endParaRPr>
              </a:p>
            </p:txBody>
          </p:sp>
        </p:grpSp>
        <p:grpSp>
          <p:nvGrpSpPr>
            <p:cNvPr id="18" name="Group 17"/>
            <p:cNvGrpSpPr/>
            <p:nvPr/>
          </p:nvGrpSpPr>
          <p:grpSpPr>
            <a:xfrm>
              <a:off x="3839469" y="4316532"/>
              <a:ext cx="1151492" cy="1255279"/>
              <a:chOff x="8618125" y="1404658"/>
              <a:chExt cx="1056275" cy="1056275"/>
            </a:xfrm>
          </p:grpSpPr>
          <p:sp>
            <p:nvSpPr>
              <p:cNvPr id="19" name="Rectangle 18"/>
              <p:cNvSpPr/>
              <p:nvPr/>
            </p:nvSpPr>
            <p:spPr bwMode="auto">
              <a:xfrm>
                <a:off x="8618125" y="1404658"/>
                <a:ext cx="1056275" cy="1056275"/>
              </a:xfrm>
              <a:prstGeom prst="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35" tIns="93235" rIns="93235" bIns="93235" numCol="1" rtlCol="0" anchor="t" anchorCtr="0" compatLnSpc="1">
                <a:prstTxWarp prst="textNoShape">
                  <a:avLst/>
                </a:prstTxWarp>
              </a:bodyPr>
              <a:lstStyle/>
              <a:p>
                <a:pPr defTabSz="932325">
                  <a:lnSpc>
                    <a:spcPct val="90000"/>
                  </a:lnSpc>
                  <a:defRPr/>
                </a:pPr>
                <a:r>
                  <a:rPr lang="en-US" sz="1428" kern="0" dirty="0">
                    <a:solidFill>
                      <a:schemeClr val="bg1"/>
                    </a:solidFill>
                    <a:latin typeface="Segoe UI Semilight" panose="020B0402040204020203" pitchFamily="34" charset="0"/>
                    <a:cs typeface="Segoe UI Semilight" panose="020B0402040204020203" pitchFamily="34" charset="0"/>
                  </a:rPr>
                  <a:t>Network</a:t>
                </a:r>
              </a:p>
            </p:txBody>
          </p:sp>
          <p:pic>
            <p:nvPicPr>
              <p:cNvPr id="20" name="Picture 1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221591" y="2032000"/>
                <a:ext cx="333625" cy="339185"/>
              </a:xfrm>
              <a:prstGeom prst="rect">
                <a:avLst/>
              </a:prstGeom>
            </p:spPr>
          </p:pic>
        </p:grpSp>
        <p:grpSp>
          <p:nvGrpSpPr>
            <p:cNvPr id="21" name="Group 20"/>
            <p:cNvGrpSpPr/>
            <p:nvPr/>
          </p:nvGrpSpPr>
          <p:grpSpPr>
            <a:xfrm>
              <a:off x="2601325" y="4316533"/>
              <a:ext cx="1151492" cy="1255279"/>
              <a:chOff x="7514225" y="1404658"/>
              <a:chExt cx="1056275" cy="1056275"/>
            </a:xfrm>
          </p:grpSpPr>
          <p:sp>
            <p:nvSpPr>
              <p:cNvPr id="22" name="Rectangle 21"/>
              <p:cNvSpPr/>
              <p:nvPr/>
            </p:nvSpPr>
            <p:spPr bwMode="auto">
              <a:xfrm>
                <a:off x="7514225" y="1404658"/>
                <a:ext cx="1056275" cy="1056275"/>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35" tIns="93235" rIns="93235" bIns="93235" numCol="1" rtlCol="0" anchor="t" anchorCtr="0" compatLnSpc="1">
                <a:prstTxWarp prst="textNoShape">
                  <a:avLst/>
                </a:prstTxWarp>
              </a:bodyPr>
              <a:lstStyle/>
              <a:p>
                <a:pPr defTabSz="932325">
                  <a:lnSpc>
                    <a:spcPct val="90000"/>
                  </a:lnSpc>
                  <a:defRPr/>
                </a:pPr>
                <a:r>
                  <a:rPr lang="en-US" sz="1428" kern="0" dirty="0">
                    <a:solidFill>
                      <a:schemeClr val="bg1"/>
                    </a:solidFill>
                    <a:latin typeface="Segoe UI Semilight" panose="020B0402040204020203" pitchFamily="34" charset="0"/>
                    <a:cs typeface="Segoe UI Semilight" panose="020B0402040204020203" pitchFamily="34" charset="0"/>
                  </a:rPr>
                  <a:t>Compute</a:t>
                </a:r>
              </a:p>
            </p:txBody>
          </p:sp>
          <p:sp>
            <p:nvSpPr>
              <p:cNvPr id="23" name="Freeform 5"/>
              <p:cNvSpPr>
                <a:spLocks noEditPoints="1"/>
              </p:cNvSpPr>
              <p:nvPr/>
            </p:nvSpPr>
            <p:spPr bwMode="auto">
              <a:xfrm>
                <a:off x="8111688" y="2021764"/>
                <a:ext cx="356038" cy="325551"/>
              </a:xfrm>
              <a:custGeom>
                <a:avLst/>
                <a:gdLst>
                  <a:gd name="T0" fmla="*/ 1238 w 1238"/>
                  <a:gd name="T1" fmla="*/ 909 h 1132"/>
                  <a:gd name="T2" fmla="*/ 1238 w 1238"/>
                  <a:gd name="T3" fmla="*/ 0 h 1132"/>
                  <a:gd name="T4" fmla="*/ 0 w 1238"/>
                  <a:gd name="T5" fmla="*/ 0 h 1132"/>
                  <a:gd name="T6" fmla="*/ 0 w 1238"/>
                  <a:gd name="T7" fmla="*/ 909 h 1132"/>
                  <a:gd name="T8" fmla="*/ 421 w 1238"/>
                  <a:gd name="T9" fmla="*/ 909 h 1132"/>
                  <a:gd name="T10" fmla="*/ 421 w 1238"/>
                  <a:gd name="T11" fmla="*/ 1061 h 1132"/>
                  <a:gd name="T12" fmla="*/ 190 w 1238"/>
                  <a:gd name="T13" fmla="*/ 1061 h 1132"/>
                  <a:gd name="T14" fmla="*/ 190 w 1238"/>
                  <a:gd name="T15" fmla="*/ 1132 h 1132"/>
                  <a:gd name="T16" fmla="*/ 1021 w 1238"/>
                  <a:gd name="T17" fmla="*/ 1132 h 1132"/>
                  <a:gd name="T18" fmla="*/ 1021 w 1238"/>
                  <a:gd name="T19" fmla="*/ 1061 h 1132"/>
                  <a:gd name="T20" fmla="*/ 791 w 1238"/>
                  <a:gd name="T21" fmla="*/ 1061 h 1132"/>
                  <a:gd name="T22" fmla="*/ 791 w 1238"/>
                  <a:gd name="T23" fmla="*/ 909 h 1132"/>
                  <a:gd name="T24" fmla="*/ 1238 w 1238"/>
                  <a:gd name="T25" fmla="*/ 909 h 1132"/>
                  <a:gd name="T26" fmla="*/ 88 w 1238"/>
                  <a:gd name="T27" fmla="*/ 88 h 1132"/>
                  <a:gd name="T28" fmla="*/ 1150 w 1238"/>
                  <a:gd name="T29" fmla="*/ 88 h 1132"/>
                  <a:gd name="T30" fmla="*/ 1150 w 1238"/>
                  <a:gd name="T31" fmla="*/ 818 h 1132"/>
                  <a:gd name="T32" fmla="*/ 88 w 1238"/>
                  <a:gd name="T33" fmla="*/ 818 h 1132"/>
                  <a:gd name="T34" fmla="*/ 88 w 1238"/>
                  <a:gd name="T35" fmla="*/ 88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38" h="1132">
                    <a:moveTo>
                      <a:pt x="1238" y="909"/>
                    </a:moveTo>
                    <a:lnTo>
                      <a:pt x="1238" y="0"/>
                    </a:lnTo>
                    <a:lnTo>
                      <a:pt x="0" y="0"/>
                    </a:lnTo>
                    <a:lnTo>
                      <a:pt x="0" y="909"/>
                    </a:lnTo>
                    <a:lnTo>
                      <a:pt x="421" y="909"/>
                    </a:lnTo>
                    <a:lnTo>
                      <a:pt x="421" y="1061"/>
                    </a:lnTo>
                    <a:lnTo>
                      <a:pt x="190" y="1061"/>
                    </a:lnTo>
                    <a:lnTo>
                      <a:pt x="190" y="1132"/>
                    </a:lnTo>
                    <a:lnTo>
                      <a:pt x="1021" y="1132"/>
                    </a:lnTo>
                    <a:lnTo>
                      <a:pt x="1021" y="1061"/>
                    </a:lnTo>
                    <a:lnTo>
                      <a:pt x="791" y="1061"/>
                    </a:lnTo>
                    <a:lnTo>
                      <a:pt x="791" y="909"/>
                    </a:lnTo>
                    <a:lnTo>
                      <a:pt x="1238" y="909"/>
                    </a:lnTo>
                    <a:close/>
                    <a:moveTo>
                      <a:pt x="88" y="88"/>
                    </a:moveTo>
                    <a:lnTo>
                      <a:pt x="1150" y="88"/>
                    </a:lnTo>
                    <a:lnTo>
                      <a:pt x="1150" y="818"/>
                    </a:lnTo>
                    <a:lnTo>
                      <a:pt x="88" y="818"/>
                    </a:lnTo>
                    <a:lnTo>
                      <a:pt x="88"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0" rIns="93235" bIns="0" numCol="1" anchor="ctr" anchorCtr="0" compatLnSpc="1">
                <a:prstTxWarp prst="textNoShape">
                  <a:avLst/>
                </a:prstTxWarp>
              </a:bodyPr>
              <a:lstStyle/>
              <a:p>
                <a:pPr defTabSz="932325">
                  <a:defRPr/>
                </a:pPr>
                <a:endParaRPr lang="en-US" sz="2040" kern="0">
                  <a:solidFill>
                    <a:schemeClr val="bg1"/>
                  </a:solidFill>
                  <a:latin typeface="Segoe UI"/>
                </a:endParaRPr>
              </a:p>
            </p:txBody>
          </p:sp>
          <p:grpSp>
            <p:nvGrpSpPr>
              <p:cNvPr id="24" name="Group 23"/>
              <p:cNvGrpSpPr/>
              <p:nvPr/>
            </p:nvGrpSpPr>
            <p:grpSpPr>
              <a:xfrm>
                <a:off x="8229317" y="2084746"/>
                <a:ext cx="129123" cy="146384"/>
                <a:chOff x="8229317" y="2084746"/>
                <a:chExt cx="129123" cy="146384"/>
              </a:xfrm>
            </p:grpSpPr>
            <p:sp>
              <p:nvSpPr>
                <p:cNvPr id="25" name="Freeform 6"/>
                <p:cNvSpPr>
                  <a:spLocks/>
                </p:cNvSpPr>
                <p:nvPr/>
              </p:nvSpPr>
              <p:spPr bwMode="auto">
                <a:xfrm>
                  <a:off x="8233914" y="2084746"/>
                  <a:ext cx="118200" cy="68446"/>
                </a:xfrm>
                <a:custGeom>
                  <a:avLst/>
                  <a:gdLst>
                    <a:gd name="T0" fmla="*/ 205 w 411"/>
                    <a:gd name="T1" fmla="*/ 0 h 238"/>
                    <a:gd name="T2" fmla="*/ 0 w 411"/>
                    <a:gd name="T3" fmla="*/ 117 h 238"/>
                    <a:gd name="T4" fmla="*/ 205 w 411"/>
                    <a:gd name="T5" fmla="*/ 238 h 238"/>
                    <a:gd name="T6" fmla="*/ 411 w 411"/>
                    <a:gd name="T7" fmla="*/ 117 h 238"/>
                    <a:gd name="T8" fmla="*/ 205 w 411"/>
                    <a:gd name="T9" fmla="*/ 0 h 238"/>
                  </a:gdLst>
                  <a:ahLst/>
                  <a:cxnLst>
                    <a:cxn ang="0">
                      <a:pos x="T0" y="T1"/>
                    </a:cxn>
                    <a:cxn ang="0">
                      <a:pos x="T2" y="T3"/>
                    </a:cxn>
                    <a:cxn ang="0">
                      <a:pos x="T4" y="T5"/>
                    </a:cxn>
                    <a:cxn ang="0">
                      <a:pos x="T6" y="T7"/>
                    </a:cxn>
                    <a:cxn ang="0">
                      <a:pos x="T8" y="T9"/>
                    </a:cxn>
                  </a:cxnLst>
                  <a:rect l="0" t="0" r="r" b="b"/>
                  <a:pathLst>
                    <a:path w="411" h="238">
                      <a:moveTo>
                        <a:pt x="205" y="0"/>
                      </a:moveTo>
                      <a:lnTo>
                        <a:pt x="0" y="117"/>
                      </a:lnTo>
                      <a:lnTo>
                        <a:pt x="205" y="238"/>
                      </a:lnTo>
                      <a:lnTo>
                        <a:pt x="411" y="117"/>
                      </a:lnTo>
                      <a:lnTo>
                        <a:pt x="20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0" rIns="93235" bIns="0" numCol="1" anchor="ctr" anchorCtr="0" compatLnSpc="1">
                  <a:prstTxWarp prst="textNoShape">
                    <a:avLst/>
                  </a:prstTxWarp>
                </a:bodyPr>
                <a:lstStyle/>
                <a:p>
                  <a:pPr defTabSz="932325">
                    <a:defRPr/>
                  </a:pPr>
                  <a:endParaRPr lang="en-US" sz="2040" kern="0">
                    <a:solidFill>
                      <a:schemeClr val="bg1"/>
                    </a:solidFill>
                    <a:latin typeface="Segoe UI"/>
                  </a:endParaRPr>
                </a:p>
              </p:txBody>
            </p:sp>
            <p:sp>
              <p:nvSpPr>
                <p:cNvPr id="26" name="Freeform 7"/>
                <p:cNvSpPr>
                  <a:spLocks/>
                </p:cNvSpPr>
                <p:nvPr/>
              </p:nvSpPr>
              <p:spPr bwMode="auto">
                <a:xfrm>
                  <a:off x="8299484" y="2128459"/>
                  <a:ext cx="58956" cy="102670"/>
                </a:xfrm>
                <a:custGeom>
                  <a:avLst/>
                  <a:gdLst>
                    <a:gd name="T0" fmla="*/ 0 w 205"/>
                    <a:gd name="T1" fmla="*/ 357 h 357"/>
                    <a:gd name="T2" fmla="*/ 205 w 205"/>
                    <a:gd name="T3" fmla="*/ 238 h 357"/>
                    <a:gd name="T4" fmla="*/ 205 w 205"/>
                    <a:gd name="T5" fmla="*/ 0 h 357"/>
                    <a:gd name="T6" fmla="*/ 0 w 205"/>
                    <a:gd name="T7" fmla="*/ 122 h 357"/>
                    <a:gd name="T8" fmla="*/ 0 w 205"/>
                    <a:gd name="T9" fmla="*/ 357 h 357"/>
                  </a:gdLst>
                  <a:ahLst/>
                  <a:cxnLst>
                    <a:cxn ang="0">
                      <a:pos x="T0" y="T1"/>
                    </a:cxn>
                    <a:cxn ang="0">
                      <a:pos x="T2" y="T3"/>
                    </a:cxn>
                    <a:cxn ang="0">
                      <a:pos x="T4" y="T5"/>
                    </a:cxn>
                    <a:cxn ang="0">
                      <a:pos x="T6" y="T7"/>
                    </a:cxn>
                    <a:cxn ang="0">
                      <a:pos x="T8" y="T9"/>
                    </a:cxn>
                  </a:cxnLst>
                  <a:rect l="0" t="0" r="r" b="b"/>
                  <a:pathLst>
                    <a:path w="205" h="357">
                      <a:moveTo>
                        <a:pt x="0" y="357"/>
                      </a:moveTo>
                      <a:lnTo>
                        <a:pt x="205" y="238"/>
                      </a:lnTo>
                      <a:lnTo>
                        <a:pt x="205" y="0"/>
                      </a:lnTo>
                      <a:lnTo>
                        <a:pt x="0" y="122"/>
                      </a:lnTo>
                      <a:lnTo>
                        <a:pt x="0" y="35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0" rIns="93235" bIns="0" numCol="1" anchor="ctr" anchorCtr="0" compatLnSpc="1">
                  <a:prstTxWarp prst="textNoShape">
                    <a:avLst/>
                  </a:prstTxWarp>
                </a:bodyPr>
                <a:lstStyle/>
                <a:p>
                  <a:pPr defTabSz="932325">
                    <a:defRPr/>
                  </a:pPr>
                  <a:endParaRPr lang="en-US" sz="2040" kern="0">
                    <a:solidFill>
                      <a:schemeClr val="bg1"/>
                    </a:solidFill>
                    <a:latin typeface="Segoe UI"/>
                  </a:endParaRPr>
                </a:p>
              </p:txBody>
            </p:sp>
            <p:sp>
              <p:nvSpPr>
                <p:cNvPr id="27" name="Freeform 8"/>
                <p:cNvSpPr>
                  <a:spLocks/>
                </p:cNvSpPr>
                <p:nvPr/>
              </p:nvSpPr>
              <p:spPr bwMode="auto">
                <a:xfrm>
                  <a:off x="8229317" y="2128460"/>
                  <a:ext cx="58668" cy="102670"/>
                </a:xfrm>
                <a:custGeom>
                  <a:avLst/>
                  <a:gdLst>
                    <a:gd name="T0" fmla="*/ 0 w 204"/>
                    <a:gd name="T1" fmla="*/ 238 h 357"/>
                    <a:gd name="T2" fmla="*/ 204 w 204"/>
                    <a:gd name="T3" fmla="*/ 357 h 357"/>
                    <a:gd name="T4" fmla="*/ 204 w 204"/>
                    <a:gd name="T5" fmla="*/ 122 h 357"/>
                    <a:gd name="T6" fmla="*/ 0 w 204"/>
                    <a:gd name="T7" fmla="*/ 0 h 357"/>
                    <a:gd name="T8" fmla="*/ 0 w 204"/>
                    <a:gd name="T9" fmla="*/ 238 h 357"/>
                  </a:gdLst>
                  <a:ahLst/>
                  <a:cxnLst>
                    <a:cxn ang="0">
                      <a:pos x="T0" y="T1"/>
                    </a:cxn>
                    <a:cxn ang="0">
                      <a:pos x="T2" y="T3"/>
                    </a:cxn>
                    <a:cxn ang="0">
                      <a:pos x="T4" y="T5"/>
                    </a:cxn>
                    <a:cxn ang="0">
                      <a:pos x="T6" y="T7"/>
                    </a:cxn>
                    <a:cxn ang="0">
                      <a:pos x="T8" y="T9"/>
                    </a:cxn>
                  </a:cxnLst>
                  <a:rect l="0" t="0" r="r" b="b"/>
                  <a:pathLst>
                    <a:path w="204" h="357">
                      <a:moveTo>
                        <a:pt x="0" y="238"/>
                      </a:moveTo>
                      <a:lnTo>
                        <a:pt x="204" y="357"/>
                      </a:lnTo>
                      <a:lnTo>
                        <a:pt x="204" y="122"/>
                      </a:lnTo>
                      <a:lnTo>
                        <a:pt x="0" y="0"/>
                      </a:lnTo>
                      <a:lnTo>
                        <a:pt x="0" y="2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0" rIns="93235" bIns="0" numCol="1" anchor="ctr" anchorCtr="0" compatLnSpc="1">
                  <a:prstTxWarp prst="textNoShape">
                    <a:avLst/>
                  </a:prstTxWarp>
                </a:bodyPr>
                <a:lstStyle/>
                <a:p>
                  <a:pPr defTabSz="932325">
                    <a:defRPr/>
                  </a:pPr>
                  <a:endParaRPr lang="en-US" sz="2040" kern="0">
                    <a:solidFill>
                      <a:schemeClr val="bg1"/>
                    </a:solidFill>
                    <a:latin typeface="Segoe UI"/>
                  </a:endParaRPr>
                </a:p>
              </p:txBody>
            </p:sp>
          </p:grpSp>
        </p:grpSp>
        <p:grpSp>
          <p:nvGrpSpPr>
            <p:cNvPr id="28" name="Group 27"/>
            <p:cNvGrpSpPr/>
            <p:nvPr/>
          </p:nvGrpSpPr>
          <p:grpSpPr>
            <a:xfrm>
              <a:off x="1376013" y="4326326"/>
              <a:ext cx="1151492" cy="1255279"/>
              <a:chOff x="6410325" y="1404658"/>
              <a:chExt cx="1056275" cy="1056275"/>
            </a:xfrm>
          </p:grpSpPr>
          <p:sp>
            <p:nvSpPr>
              <p:cNvPr id="29" name="Rectangle 28"/>
              <p:cNvSpPr/>
              <p:nvPr/>
            </p:nvSpPr>
            <p:spPr bwMode="auto">
              <a:xfrm>
                <a:off x="6410325" y="1404658"/>
                <a:ext cx="1056275" cy="1056275"/>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35" tIns="93235" rIns="93235" bIns="93235" numCol="1" rtlCol="0" anchor="t" anchorCtr="0" compatLnSpc="1">
                <a:prstTxWarp prst="textNoShape">
                  <a:avLst/>
                </a:prstTxWarp>
              </a:bodyPr>
              <a:lstStyle/>
              <a:p>
                <a:pPr defTabSz="932325">
                  <a:lnSpc>
                    <a:spcPct val="90000"/>
                  </a:lnSpc>
                  <a:defRPr/>
                </a:pPr>
                <a:r>
                  <a:rPr lang="en-US" sz="1428" kern="0" dirty="0">
                    <a:solidFill>
                      <a:schemeClr val="bg1"/>
                    </a:solidFill>
                    <a:latin typeface="Segoe UI Semilight" panose="020B0402040204020203" pitchFamily="34" charset="0"/>
                    <a:cs typeface="Segoe UI Semilight" panose="020B0402040204020203" pitchFamily="34" charset="0"/>
                  </a:rPr>
                  <a:t>Database</a:t>
                </a:r>
              </a:p>
            </p:txBody>
          </p:sp>
          <p:pic>
            <p:nvPicPr>
              <p:cNvPr id="30" name="Picture 29"/>
              <p:cNvPicPr>
                <a:picLocks noChangeAspect="1"/>
              </p:cNvPicPr>
              <p:nvPr/>
            </p:nvPicPr>
            <p:blipFill>
              <a:blip r:embed="rId4"/>
              <a:stretch>
                <a:fillRect/>
              </a:stretch>
            </p:blipFill>
            <p:spPr>
              <a:xfrm>
                <a:off x="6987033" y="2049327"/>
                <a:ext cx="362582" cy="288206"/>
              </a:xfrm>
              <a:prstGeom prst="rect">
                <a:avLst/>
              </a:prstGeom>
            </p:spPr>
          </p:pic>
        </p:grpSp>
        <p:grpSp>
          <p:nvGrpSpPr>
            <p:cNvPr id="31" name="Group 30"/>
            <p:cNvGrpSpPr/>
            <p:nvPr/>
          </p:nvGrpSpPr>
          <p:grpSpPr>
            <a:xfrm>
              <a:off x="157110" y="4326326"/>
              <a:ext cx="1151492" cy="1255279"/>
              <a:chOff x="5306425" y="1404658"/>
              <a:chExt cx="1056275" cy="1056275"/>
            </a:xfrm>
          </p:grpSpPr>
          <p:sp>
            <p:nvSpPr>
              <p:cNvPr id="32" name="Rectangle 31"/>
              <p:cNvSpPr/>
              <p:nvPr/>
            </p:nvSpPr>
            <p:spPr bwMode="auto">
              <a:xfrm>
                <a:off x="5306425" y="1404658"/>
                <a:ext cx="1056275" cy="105627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35" tIns="93235" rIns="93235" bIns="93235" numCol="1" rtlCol="0" anchor="t" anchorCtr="0" compatLnSpc="1">
                <a:prstTxWarp prst="textNoShape">
                  <a:avLst/>
                </a:prstTxWarp>
              </a:bodyPr>
              <a:lstStyle/>
              <a:p>
                <a:pPr defTabSz="932325">
                  <a:lnSpc>
                    <a:spcPct val="90000"/>
                  </a:lnSpc>
                  <a:defRPr/>
                </a:pPr>
                <a:r>
                  <a:rPr lang="en-US" sz="1428" kern="0" dirty="0">
                    <a:solidFill>
                      <a:schemeClr val="bg1"/>
                    </a:solidFill>
                    <a:latin typeface="Segoe UI Semilight" panose="020B0402040204020203" pitchFamily="34" charset="0"/>
                    <a:cs typeface="Segoe UI Semilight" panose="020B0402040204020203" pitchFamily="34" charset="0"/>
                  </a:rPr>
                  <a:t>App</a:t>
                </a:r>
              </a:p>
            </p:txBody>
          </p:sp>
          <p:grpSp>
            <p:nvGrpSpPr>
              <p:cNvPr id="33" name="Group 32"/>
              <p:cNvGrpSpPr/>
              <p:nvPr/>
            </p:nvGrpSpPr>
            <p:grpSpPr>
              <a:xfrm>
                <a:off x="5951221" y="2034937"/>
                <a:ext cx="298996" cy="338965"/>
                <a:chOff x="8229317" y="2084746"/>
                <a:chExt cx="129123" cy="146384"/>
              </a:xfrm>
            </p:grpSpPr>
            <p:sp>
              <p:nvSpPr>
                <p:cNvPr id="34" name="Freeform 6"/>
                <p:cNvSpPr>
                  <a:spLocks/>
                </p:cNvSpPr>
                <p:nvPr/>
              </p:nvSpPr>
              <p:spPr bwMode="auto">
                <a:xfrm>
                  <a:off x="8233914" y="2084746"/>
                  <a:ext cx="118200" cy="68446"/>
                </a:xfrm>
                <a:custGeom>
                  <a:avLst/>
                  <a:gdLst>
                    <a:gd name="T0" fmla="*/ 205 w 411"/>
                    <a:gd name="T1" fmla="*/ 0 h 238"/>
                    <a:gd name="T2" fmla="*/ 0 w 411"/>
                    <a:gd name="T3" fmla="*/ 117 h 238"/>
                    <a:gd name="T4" fmla="*/ 205 w 411"/>
                    <a:gd name="T5" fmla="*/ 238 h 238"/>
                    <a:gd name="T6" fmla="*/ 411 w 411"/>
                    <a:gd name="T7" fmla="*/ 117 h 238"/>
                    <a:gd name="T8" fmla="*/ 205 w 411"/>
                    <a:gd name="T9" fmla="*/ 0 h 238"/>
                  </a:gdLst>
                  <a:ahLst/>
                  <a:cxnLst>
                    <a:cxn ang="0">
                      <a:pos x="T0" y="T1"/>
                    </a:cxn>
                    <a:cxn ang="0">
                      <a:pos x="T2" y="T3"/>
                    </a:cxn>
                    <a:cxn ang="0">
                      <a:pos x="T4" y="T5"/>
                    </a:cxn>
                    <a:cxn ang="0">
                      <a:pos x="T6" y="T7"/>
                    </a:cxn>
                    <a:cxn ang="0">
                      <a:pos x="T8" y="T9"/>
                    </a:cxn>
                  </a:cxnLst>
                  <a:rect l="0" t="0" r="r" b="b"/>
                  <a:pathLst>
                    <a:path w="411" h="238">
                      <a:moveTo>
                        <a:pt x="205" y="0"/>
                      </a:moveTo>
                      <a:lnTo>
                        <a:pt x="0" y="117"/>
                      </a:lnTo>
                      <a:lnTo>
                        <a:pt x="205" y="238"/>
                      </a:lnTo>
                      <a:lnTo>
                        <a:pt x="411" y="117"/>
                      </a:lnTo>
                      <a:lnTo>
                        <a:pt x="20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0" rIns="93235" bIns="0" numCol="1" anchor="ctr" anchorCtr="0" compatLnSpc="1">
                  <a:prstTxWarp prst="textNoShape">
                    <a:avLst/>
                  </a:prstTxWarp>
                </a:bodyPr>
                <a:lstStyle/>
                <a:p>
                  <a:pPr defTabSz="932325">
                    <a:defRPr/>
                  </a:pPr>
                  <a:endParaRPr lang="en-US" sz="2040" kern="0">
                    <a:solidFill>
                      <a:schemeClr val="bg1"/>
                    </a:solidFill>
                    <a:latin typeface="Segoe UI"/>
                  </a:endParaRPr>
                </a:p>
              </p:txBody>
            </p:sp>
            <p:sp>
              <p:nvSpPr>
                <p:cNvPr id="35" name="Freeform 7"/>
                <p:cNvSpPr>
                  <a:spLocks/>
                </p:cNvSpPr>
                <p:nvPr/>
              </p:nvSpPr>
              <p:spPr bwMode="auto">
                <a:xfrm>
                  <a:off x="8299484" y="2128459"/>
                  <a:ext cx="58956" cy="102670"/>
                </a:xfrm>
                <a:custGeom>
                  <a:avLst/>
                  <a:gdLst>
                    <a:gd name="T0" fmla="*/ 0 w 205"/>
                    <a:gd name="T1" fmla="*/ 357 h 357"/>
                    <a:gd name="T2" fmla="*/ 205 w 205"/>
                    <a:gd name="T3" fmla="*/ 238 h 357"/>
                    <a:gd name="T4" fmla="*/ 205 w 205"/>
                    <a:gd name="T5" fmla="*/ 0 h 357"/>
                    <a:gd name="T6" fmla="*/ 0 w 205"/>
                    <a:gd name="T7" fmla="*/ 122 h 357"/>
                    <a:gd name="T8" fmla="*/ 0 w 205"/>
                    <a:gd name="T9" fmla="*/ 357 h 357"/>
                  </a:gdLst>
                  <a:ahLst/>
                  <a:cxnLst>
                    <a:cxn ang="0">
                      <a:pos x="T0" y="T1"/>
                    </a:cxn>
                    <a:cxn ang="0">
                      <a:pos x="T2" y="T3"/>
                    </a:cxn>
                    <a:cxn ang="0">
                      <a:pos x="T4" y="T5"/>
                    </a:cxn>
                    <a:cxn ang="0">
                      <a:pos x="T6" y="T7"/>
                    </a:cxn>
                    <a:cxn ang="0">
                      <a:pos x="T8" y="T9"/>
                    </a:cxn>
                  </a:cxnLst>
                  <a:rect l="0" t="0" r="r" b="b"/>
                  <a:pathLst>
                    <a:path w="205" h="357">
                      <a:moveTo>
                        <a:pt x="0" y="357"/>
                      </a:moveTo>
                      <a:lnTo>
                        <a:pt x="205" y="238"/>
                      </a:lnTo>
                      <a:lnTo>
                        <a:pt x="205" y="0"/>
                      </a:lnTo>
                      <a:lnTo>
                        <a:pt x="0" y="122"/>
                      </a:lnTo>
                      <a:lnTo>
                        <a:pt x="0" y="35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0" rIns="93235" bIns="0" numCol="1" anchor="ctr" anchorCtr="0" compatLnSpc="1">
                  <a:prstTxWarp prst="textNoShape">
                    <a:avLst/>
                  </a:prstTxWarp>
                </a:bodyPr>
                <a:lstStyle/>
                <a:p>
                  <a:pPr defTabSz="932325">
                    <a:defRPr/>
                  </a:pPr>
                  <a:endParaRPr lang="en-US" sz="2040" kern="0">
                    <a:solidFill>
                      <a:schemeClr val="bg1"/>
                    </a:solidFill>
                    <a:latin typeface="Segoe UI"/>
                  </a:endParaRPr>
                </a:p>
              </p:txBody>
            </p:sp>
            <p:sp>
              <p:nvSpPr>
                <p:cNvPr id="36" name="Freeform 8"/>
                <p:cNvSpPr>
                  <a:spLocks/>
                </p:cNvSpPr>
                <p:nvPr/>
              </p:nvSpPr>
              <p:spPr bwMode="auto">
                <a:xfrm>
                  <a:off x="8229317" y="2128460"/>
                  <a:ext cx="58668" cy="102670"/>
                </a:xfrm>
                <a:custGeom>
                  <a:avLst/>
                  <a:gdLst>
                    <a:gd name="T0" fmla="*/ 0 w 204"/>
                    <a:gd name="T1" fmla="*/ 238 h 357"/>
                    <a:gd name="T2" fmla="*/ 204 w 204"/>
                    <a:gd name="T3" fmla="*/ 357 h 357"/>
                    <a:gd name="T4" fmla="*/ 204 w 204"/>
                    <a:gd name="T5" fmla="*/ 122 h 357"/>
                    <a:gd name="T6" fmla="*/ 0 w 204"/>
                    <a:gd name="T7" fmla="*/ 0 h 357"/>
                    <a:gd name="T8" fmla="*/ 0 w 204"/>
                    <a:gd name="T9" fmla="*/ 238 h 357"/>
                  </a:gdLst>
                  <a:ahLst/>
                  <a:cxnLst>
                    <a:cxn ang="0">
                      <a:pos x="T0" y="T1"/>
                    </a:cxn>
                    <a:cxn ang="0">
                      <a:pos x="T2" y="T3"/>
                    </a:cxn>
                    <a:cxn ang="0">
                      <a:pos x="T4" y="T5"/>
                    </a:cxn>
                    <a:cxn ang="0">
                      <a:pos x="T6" y="T7"/>
                    </a:cxn>
                    <a:cxn ang="0">
                      <a:pos x="T8" y="T9"/>
                    </a:cxn>
                  </a:cxnLst>
                  <a:rect l="0" t="0" r="r" b="b"/>
                  <a:pathLst>
                    <a:path w="204" h="357">
                      <a:moveTo>
                        <a:pt x="0" y="238"/>
                      </a:moveTo>
                      <a:lnTo>
                        <a:pt x="204" y="357"/>
                      </a:lnTo>
                      <a:lnTo>
                        <a:pt x="204" y="122"/>
                      </a:lnTo>
                      <a:lnTo>
                        <a:pt x="0" y="0"/>
                      </a:lnTo>
                      <a:lnTo>
                        <a:pt x="0" y="2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0" rIns="93235" bIns="0" numCol="1" anchor="ctr" anchorCtr="0" compatLnSpc="1">
                  <a:prstTxWarp prst="textNoShape">
                    <a:avLst/>
                  </a:prstTxWarp>
                </a:bodyPr>
                <a:lstStyle/>
                <a:p>
                  <a:pPr defTabSz="932325">
                    <a:defRPr/>
                  </a:pPr>
                  <a:endParaRPr lang="en-US" sz="2040" kern="0">
                    <a:solidFill>
                      <a:schemeClr val="bg1"/>
                    </a:solidFill>
                    <a:latin typeface="Segoe UI"/>
                  </a:endParaRPr>
                </a:p>
              </p:txBody>
            </p:sp>
          </p:grpSp>
        </p:grpSp>
        <p:grpSp>
          <p:nvGrpSpPr>
            <p:cNvPr id="68" name="Group 67"/>
            <p:cNvGrpSpPr>
              <a:grpSpLocks noChangeAspect="1"/>
            </p:cNvGrpSpPr>
            <p:nvPr/>
          </p:nvGrpSpPr>
          <p:grpSpPr bwMode="auto">
            <a:xfrm>
              <a:off x="2162503" y="1836446"/>
              <a:ext cx="2119276" cy="2024089"/>
              <a:chOff x="405" y="668"/>
              <a:chExt cx="3117" cy="2977"/>
            </a:xfrm>
          </p:grpSpPr>
          <p:sp>
            <p:nvSpPr>
              <p:cNvPr id="69" name="AutoShape 3"/>
              <p:cNvSpPr>
                <a:spLocks noChangeAspect="1" noChangeArrowheads="1" noTextEdit="1"/>
              </p:cNvSpPr>
              <p:nvPr/>
            </p:nvSpPr>
            <p:spPr bwMode="auto">
              <a:xfrm>
                <a:off x="406" y="668"/>
                <a:ext cx="3116" cy="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70" name="Freeform 5"/>
              <p:cNvSpPr>
                <a:spLocks/>
              </p:cNvSpPr>
              <p:nvPr/>
            </p:nvSpPr>
            <p:spPr bwMode="auto">
              <a:xfrm>
                <a:off x="412" y="676"/>
                <a:ext cx="3102" cy="2962"/>
              </a:xfrm>
              <a:custGeom>
                <a:avLst/>
                <a:gdLst>
                  <a:gd name="T0" fmla="*/ 2649 w 2649"/>
                  <a:gd name="T1" fmla="*/ 2496 h 2529"/>
                  <a:gd name="T2" fmla="*/ 2616 w 2649"/>
                  <a:gd name="T3" fmla="*/ 2529 h 2529"/>
                  <a:gd name="T4" fmla="*/ 33 w 2649"/>
                  <a:gd name="T5" fmla="*/ 2529 h 2529"/>
                  <a:gd name="T6" fmla="*/ 0 w 2649"/>
                  <a:gd name="T7" fmla="*/ 2496 h 2529"/>
                  <a:gd name="T8" fmla="*/ 0 w 2649"/>
                  <a:gd name="T9" fmla="*/ 33 h 2529"/>
                  <a:gd name="T10" fmla="*/ 33 w 2649"/>
                  <a:gd name="T11" fmla="*/ 0 h 2529"/>
                  <a:gd name="T12" fmla="*/ 2616 w 2649"/>
                  <a:gd name="T13" fmla="*/ 0 h 2529"/>
                  <a:gd name="T14" fmla="*/ 2649 w 2649"/>
                  <a:gd name="T15" fmla="*/ 33 h 2529"/>
                  <a:gd name="T16" fmla="*/ 2649 w 2649"/>
                  <a:gd name="T17" fmla="*/ 2496 h 2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9" h="2529">
                    <a:moveTo>
                      <a:pt x="2649" y="2496"/>
                    </a:moveTo>
                    <a:cubicBezTo>
                      <a:pt x="2649" y="2514"/>
                      <a:pt x="2634" y="2529"/>
                      <a:pt x="2616" y="2529"/>
                    </a:cubicBezTo>
                    <a:cubicBezTo>
                      <a:pt x="33" y="2529"/>
                      <a:pt x="33" y="2529"/>
                      <a:pt x="33" y="2529"/>
                    </a:cubicBezTo>
                    <a:cubicBezTo>
                      <a:pt x="15" y="2529"/>
                      <a:pt x="0" y="2514"/>
                      <a:pt x="0" y="2496"/>
                    </a:cubicBezTo>
                    <a:cubicBezTo>
                      <a:pt x="0" y="33"/>
                      <a:pt x="0" y="33"/>
                      <a:pt x="0" y="33"/>
                    </a:cubicBezTo>
                    <a:cubicBezTo>
                      <a:pt x="0" y="14"/>
                      <a:pt x="15" y="0"/>
                      <a:pt x="33" y="0"/>
                    </a:cubicBezTo>
                    <a:cubicBezTo>
                      <a:pt x="2616" y="0"/>
                      <a:pt x="2616" y="0"/>
                      <a:pt x="2616" y="0"/>
                    </a:cubicBezTo>
                    <a:cubicBezTo>
                      <a:pt x="2634" y="0"/>
                      <a:pt x="2649" y="14"/>
                      <a:pt x="2649" y="33"/>
                    </a:cubicBezTo>
                    <a:cubicBezTo>
                      <a:pt x="2649" y="2496"/>
                      <a:pt x="2649" y="2496"/>
                      <a:pt x="2649" y="2496"/>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71" name="Freeform 6"/>
              <p:cNvSpPr>
                <a:spLocks/>
              </p:cNvSpPr>
              <p:nvPr/>
            </p:nvSpPr>
            <p:spPr bwMode="auto">
              <a:xfrm>
                <a:off x="405" y="669"/>
                <a:ext cx="3116" cy="2976"/>
              </a:xfrm>
              <a:custGeom>
                <a:avLst/>
                <a:gdLst>
                  <a:gd name="T0" fmla="*/ 2655 w 2661"/>
                  <a:gd name="T1" fmla="*/ 2502 h 2541"/>
                  <a:gd name="T2" fmla="*/ 2649 w 2661"/>
                  <a:gd name="T3" fmla="*/ 2502 h 2541"/>
                  <a:gd name="T4" fmla="*/ 2641 w 2661"/>
                  <a:gd name="T5" fmla="*/ 2521 h 2541"/>
                  <a:gd name="T6" fmla="*/ 2622 w 2661"/>
                  <a:gd name="T7" fmla="*/ 2529 h 2541"/>
                  <a:gd name="T8" fmla="*/ 39 w 2661"/>
                  <a:gd name="T9" fmla="*/ 2529 h 2541"/>
                  <a:gd name="T10" fmla="*/ 20 w 2661"/>
                  <a:gd name="T11" fmla="*/ 2521 h 2541"/>
                  <a:gd name="T12" fmla="*/ 12 w 2661"/>
                  <a:gd name="T13" fmla="*/ 2502 h 2541"/>
                  <a:gd name="T14" fmla="*/ 12 w 2661"/>
                  <a:gd name="T15" fmla="*/ 39 h 2541"/>
                  <a:gd name="T16" fmla="*/ 20 w 2661"/>
                  <a:gd name="T17" fmla="*/ 20 h 2541"/>
                  <a:gd name="T18" fmla="*/ 39 w 2661"/>
                  <a:gd name="T19" fmla="*/ 12 h 2541"/>
                  <a:gd name="T20" fmla="*/ 2622 w 2661"/>
                  <a:gd name="T21" fmla="*/ 12 h 2541"/>
                  <a:gd name="T22" fmla="*/ 2641 w 2661"/>
                  <a:gd name="T23" fmla="*/ 20 h 2541"/>
                  <a:gd name="T24" fmla="*/ 2649 w 2661"/>
                  <a:gd name="T25" fmla="*/ 39 h 2541"/>
                  <a:gd name="T26" fmla="*/ 2649 w 2661"/>
                  <a:gd name="T27" fmla="*/ 2502 h 2541"/>
                  <a:gd name="T28" fmla="*/ 2655 w 2661"/>
                  <a:gd name="T29" fmla="*/ 2502 h 2541"/>
                  <a:gd name="T30" fmla="*/ 2661 w 2661"/>
                  <a:gd name="T31" fmla="*/ 2502 h 2541"/>
                  <a:gd name="T32" fmla="*/ 2661 w 2661"/>
                  <a:gd name="T33" fmla="*/ 39 h 2541"/>
                  <a:gd name="T34" fmla="*/ 2622 w 2661"/>
                  <a:gd name="T35" fmla="*/ 0 h 2541"/>
                  <a:gd name="T36" fmla="*/ 39 w 2661"/>
                  <a:gd name="T37" fmla="*/ 0 h 2541"/>
                  <a:gd name="T38" fmla="*/ 0 w 2661"/>
                  <a:gd name="T39" fmla="*/ 39 h 2541"/>
                  <a:gd name="T40" fmla="*/ 0 w 2661"/>
                  <a:gd name="T41" fmla="*/ 2502 h 2541"/>
                  <a:gd name="T42" fmla="*/ 39 w 2661"/>
                  <a:gd name="T43" fmla="*/ 2541 h 2541"/>
                  <a:gd name="T44" fmla="*/ 2622 w 2661"/>
                  <a:gd name="T45" fmla="*/ 2541 h 2541"/>
                  <a:gd name="T46" fmla="*/ 2661 w 2661"/>
                  <a:gd name="T47" fmla="*/ 2502 h 2541"/>
                  <a:gd name="T48" fmla="*/ 2655 w 2661"/>
                  <a:gd name="T49" fmla="*/ 2502 h 2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61" h="2541">
                    <a:moveTo>
                      <a:pt x="2655" y="2502"/>
                    </a:moveTo>
                    <a:cubicBezTo>
                      <a:pt x="2649" y="2502"/>
                      <a:pt x="2649" y="2502"/>
                      <a:pt x="2649" y="2502"/>
                    </a:cubicBezTo>
                    <a:cubicBezTo>
                      <a:pt x="2649" y="2509"/>
                      <a:pt x="2646" y="2516"/>
                      <a:pt x="2641" y="2521"/>
                    </a:cubicBezTo>
                    <a:cubicBezTo>
                      <a:pt x="2636" y="2526"/>
                      <a:pt x="2629" y="2529"/>
                      <a:pt x="2622" y="2529"/>
                    </a:cubicBezTo>
                    <a:cubicBezTo>
                      <a:pt x="39" y="2529"/>
                      <a:pt x="39" y="2529"/>
                      <a:pt x="39" y="2529"/>
                    </a:cubicBezTo>
                    <a:cubicBezTo>
                      <a:pt x="32" y="2529"/>
                      <a:pt x="25" y="2526"/>
                      <a:pt x="20" y="2521"/>
                    </a:cubicBezTo>
                    <a:cubicBezTo>
                      <a:pt x="15" y="2516"/>
                      <a:pt x="12" y="2509"/>
                      <a:pt x="12" y="2502"/>
                    </a:cubicBezTo>
                    <a:cubicBezTo>
                      <a:pt x="12" y="39"/>
                      <a:pt x="12" y="39"/>
                      <a:pt x="12" y="39"/>
                    </a:cubicBezTo>
                    <a:cubicBezTo>
                      <a:pt x="12" y="31"/>
                      <a:pt x="15" y="25"/>
                      <a:pt x="20" y="20"/>
                    </a:cubicBezTo>
                    <a:cubicBezTo>
                      <a:pt x="25" y="15"/>
                      <a:pt x="32" y="12"/>
                      <a:pt x="39" y="12"/>
                    </a:cubicBezTo>
                    <a:cubicBezTo>
                      <a:pt x="2622" y="12"/>
                      <a:pt x="2622" y="12"/>
                      <a:pt x="2622" y="12"/>
                    </a:cubicBezTo>
                    <a:cubicBezTo>
                      <a:pt x="2629" y="12"/>
                      <a:pt x="2636" y="15"/>
                      <a:pt x="2641" y="20"/>
                    </a:cubicBezTo>
                    <a:cubicBezTo>
                      <a:pt x="2646" y="25"/>
                      <a:pt x="2649" y="31"/>
                      <a:pt x="2649" y="39"/>
                    </a:cubicBezTo>
                    <a:cubicBezTo>
                      <a:pt x="2649" y="2502"/>
                      <a:pt x="2649" y="2502"/>
                      <a:pt x="2649" y="2502"/>
                    </a:cubicBezTo>
                    <a:cubicBezTo>
                      <a:pt x="2655" y="2502"/>
                      <a:pt x="2655" y="2502"/>
                      <a:pt x="2655" y="2502"/>
                    </a:cubicBezTo>
                    <a:cubicBezTo>
                      <a:pt x="2661" y="2502"/>
                      <a:pt x="2661" y="2502"/>
                      <a:pt x="2661" y="2502"/>
                    </a:cubicBezTo>
                    <a:cubicBezTo>
                      <a:pt x="2661" y="39"/>
                      <a:pt x="2661" y="39"/>
                      <a:pt x="2661" y="39"/>
                    </a:cubicBezTo>
                    <a:cubicBezTo>
                      <a:pt x="2661" y="17"/>
                      <a:pt x="2643" y="0"/>
                      <a:pt x="2622" y="0"/>
                    </a:cubicBezTo>
                    <a:cubicBezTo>
                      <a:pt x="39" y="0"/>
                      <a:pt x="39" y="0"/>
                      <a:pt x="39" y="0"/>
                    </a:cubicBezTo>
                    <a:cubicBezTo>
                      <a:pt x="18" y="0"/>
                      <a:pt x="0" y="17"/>
                      <a:pt x="0" y="39"/>
                    </a:cubicBezTo>
                    <a:cubicBezTo>
                      <a:pt x="0" y="2502"/>
                      <a:pt x="0" y="2502"/>
                      <a:pt x="0" y="2502"/>
                    </a:cubicBezTo>
                    <a:cubicBezTo>
                      <a:pt x="0" y="2523"/>
                      <a:pt x="18" y="2541"/>
                      <a:pt x="39" y="2541"/>
                    </a:cubicBezTo>
                    <a:cubicBezTo>
                      <a:pt x="2622" y="2541"/>
                      <a:pt x="2622" y="2541"/>
                      <a:pt x="2622" y="2541"/>
                    </a:cubicBezTo>
                    <a:cubicBezTo>
                      <a:pt x="2643" y="2541"/>
                      <a:pt x="2661" y="2523"/>
                      <a:pt x="2661" y="2502"/>
                    </a:cubicBezTo>
                    <a:lnTo>
                      <a:pt x="2655" y="25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72" name="Freeform 7"/>
              <p:cNvSpPr>
                <a:spLocks/>
              </p:cNvSpPr>
              <p:nvPr/>
            </p:nvSpPr>
            <p:spPr bwMode="auto">
              <a:xfrm>
                <a:off x="999" y="1251"/>
                <a:ext cx="1928" cy="1927"/>
              </a:xfrm>
              <a:custGeom>
                <a:avLst/>
                <a:gdLst>
                  <a:gd name="T0" fmla="*/ 878 w 1647"/>
                  <a:gd name="T1" fmla="*/ 19 h 1645"/>
                  <a:gd name="T2" fmla="*/ 1628 w 1647"/>
                  <a:gd name="T3" fmla="*/ 821 h 1645"/>
                  <a:gd name="T4" fmla="*/ 1392 w 1647"/>
                  <a:gd name="T5" fmla="*/ 1390 h 1645"/>
                  <a:gd name="T6" fmla="*/ 823 w 1647"/>
                  <a:gd name="T7" fmla="*/ 1626 h 1645"/>
                  <a:gd name="T8" fmla="*/ 255 w 1647"/>
                  <a:gd name="T9" fmla="*/ 1390 h 1645"/>
                  <a:gd name="T10" fmla="*/ 19 w 1647"/>
                  <a:gd name="T11" fmla="*/ 821 h 1645"/>
                  <a:gd name="T12" fmla="*/ 54 w 1647"/>
                  <a:gd name="T13" fmla="*/ 587 h 1645"/>
                  <a:gd name="T14" fmla="*/ 35 w 1647"/>
                  <a:gd name="T15" fmla="*/ 581 h 1645"/>
                  <a:gd name="T16" fmla="*/ 0 w 1647"/>
                  <a:gd name="T17" fmla="*/ 821 h 1645"/>
                  <a:gd name="T18" fmla="*/ 823 w 1647"/>
                  <a:gd name="T19" fmla="*/ 1645 h 1645"/>
                  <a:gd name="T20" fmla="*/ 1647 w 1647"/>
                  <a:gd name="T21" fmla="*/ 821 h 1645"/>
                  <a:gd name="T22" fmla="*/ 879 w 1647"/>
                  <a:gd name="T23" fmla="*/ 0 h 1645"/>
                  <a:gd name="T24" fmla="*/ 878 w 1647"/>
                  <a:gd name="T25" fmla="*/ 19 h 1645"/>
                  <a:gd name="T26" fmla="*/ 878 w 1647"/>
                  <a:gd name="T27" fmla="*/ 19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7" h="1645">
                    <a:moveTo>
                      <a:pt x="878" y="19"/>
                    </a:moveTo>
                    <a:cubicBezTo>
                      <a:pt x="1297" y="46"/>
                      <a:pt x="1628" y="395"/>
                      <a:pt x="1628" y="821"/>
                    </a:cubicBezTo>
                    <a:cubicBezTo>
                      <a:pt x="1628" y="1043"/>
                      <a:pt x="1538" y="1245"/>
                      <a:pt x="1392" y="1390"/>
                    </a:cubicBezTo>
                    <a:cubicBezTo>
                      <a:pt x="1247" y="1536"/>
                      <a:pt x="1046" y="1626"/>
                      <a:pt x="823" y="1626"/>
                    </a:cubicBezTo>
                    <a:cubicBezTo>
                      <a:pt x="601" y="1626"/>
                      <a:pt x="400" y="1536"/>
                      <a:pt x="255" y="1390"/>
                    </a:cubicBezTo>
                    <a:cubicBezTo>
                      <a:pt x="109" y="1245"/>
                      <a:pt x="19" y="1043"/>
                      <a:pt x="19" y="821"/>
                    </a:cubicBezTo>
                    <a:cubicBezTo>
                      <a:pt x="19" y="740"/>
                      <a:pt x="31" y="661"/>
                      <a:pt x="54" y="587"/>
                    </a:cubicBezTo>
                    <a:cubicBezTo>
                      <a:pt x="35" y="581"/>
                      <a:pt x="35" y="581"/>
                      <a:pt x="35" y="581"/>
                    </a:cubicBezTo>
                    <a:cubicBezTo>
                      <a:pt x="12" y="657"/>
                      <a:pt x="0" y="738"/>
                      <a:pt x="0" y="821"/>
                    </a:cubicBezTo>
                    <a:cubicBezTo>
                      <a:pt x="0" y="1276"/>
                      <a:pt x="369" y="1645"/>
                      <a:pt x="823" y="1645"/>
                    </a:cubicBezTo>
                    <a:cubicBezTo>
                      <a:pt x="1278" y="1645"/>
                      <a:pt x="1647" y="1276"/>
                      <a:pt x="1647" y="821"/>
                    </a:cubicBezTo>
                    <a:cubicBezTo>
                      <a:pt x="1647" y="385"/>
                      <a:pt x="1308" y="28"/>
                      <a:pt x="879" y="0"/>
                    </a:cubicBezTo>
                    <a:cubicBezTo>
                      <a:pt x="878" y="19"/>
                      <a:pt x="878" y="19"/>
                      <a:pt x="878" y="19"/>
                    </a:cubicBezTo>
                    <a:cubicBezTo>
                      <a:pt x="878" y="19"/>
                      <a:pt x="878" y="19"/>
                      <a:pt x="878" y="19"/>
                    </a:cubicBezTo>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73" name="Freeform 8"/>
              <p:cNvSpPr>
                <a:spLocks/>
              </p:cNvSpPr>
              <p:nvPr/>
            </p:nvSpPr>
            <p:spPr bwMode="auto">
              <a:xfrm>
                <a:off x="1962" y="1219"/>
                <a:ext cx="80" cy="89"/>
              </a:xfrm>
              <a:custGeom>
                <a:avLst/>
                <a:gdLst>
                  <a:gd name="T0" fmla="*/ 76 w 80"/>
                  <a:gd name="T1" fmla="*/ 89 h 89"/>
                  <a:gd name="T2" fmla="*/ 0 w 80"/>
                  <a:gd name="T3" fmla="*/ 41 h 89"/>
                  <a:gd name="T4" fmla="*/ 80 w 80"/>
                  <a:gd name="T5" fmla="*/ 0 h 89"/>
                  <a:gd name="T6" fmla="*/ 76 w 80"/>
                  <a:gd name="T7" fmla="*/ 89 h 89"/>
                </a:gdLst>
                <a:ahLst/>
                <a:cxnLst>
                  <a:cxn ang="0">
                    <a:pos x="T0" y="T1"/>
                  </a:cxn>
                  <a:cxn ang="0">
                    <a:pos x="T2" y="T3"/>
                  </a:cxn>
                  <a:cxn ang="0">
                    <a:pos x="T4" y="T5"/>
                  </a:cxn>
                  <a:cxn ang="0">
                    <a:pos x="T6" y="T7"/>
                  </a:cxn>
                </a:cxnLst>
                <a:rect l="0" t="0" r="r" b="b"/>
                <a:pathLst>
                  <a:path w="80" h="89">
                    <a:moveTo>
                      <a:pt x="76" y="89"/>
                    </a:moveTo>
                    <a:lnTo>
                      <a:pt x="0" y="41"/>
                    </a:lnTo>
                    <a:lnTo>
                      <a:pt x="80" y="0"/>
                    </a:lnTo>
                    <a:lnTo>
                      <a:pt x="76" y="89"/>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74" name="Freeform 9"/>
              <p:cNvSpPr>
                <a:spLocks/>
              </p:cNvSpPr>
              <p:nvPr/>
            </p:nvSpPr>
            <p:spPr bwMode="auto">
              <a:xfrm>
                <a:off x="1003" y="1891"/>
                <a:ext cx="94" cy="93"/>
              </a:xfrm>
              <a:custGeom>
                <a:avLst/>
                <a:gdLst>
                  <a:gd name="T0" fmla="*/ 74 w 80"/>
                  <a:gd name="T1" fmla="*/ 51 h 80"/>
                  <a:gd name="T2" fmla="*/ 51 w 80"/>
                  <a:gd name="T3" fmla="*/ 6 h 80"/>
                  <a:gd name="T4" fmla="*/ 6 w 80"/>
                  <a:gd name="T5" fmla="*/ 29 h 80"/>
                  <a:gd name="T6" fmla="*/ 29 w 80"/>
                  <a:gd name="T7" fmla="*/ 74 h 80"/>
                  <a:gd name="T8" fmla="*/ 74 w 80"/>
                  <a:gd name="T9" fmla="*/ 51 h 80"/>
                </a:gdLst>
                <a:ahLst/>
                <a:cxnLst>
                  <a:cxn ang="0">
                    <a:pos x="T0" y="T1"/>
                  </a:cxn>
                  <a:cxn ang="0">
                    <a:pos x="T2" y="T3"/>
                  </a:cxn>
                  <a:cxn ang="0">
                    <a:pos x="T4" y="T5"/>
                  </a:cxn>
                  <a:cxn ang="0">
                    <a:pos x="T6" y="T7"/>
                  </a:cxn>
                  <a:cxn ang="0">
                    <a:pos x="T8" y="T9"/>
                  </a:cxn>
                </a:cxnLst>
                <a:rect l="0" t="0" r="r" b="b"/>
                <a:pathLst>
                  <a:path w="80" h="80">
                    <a:moveTo>
                      <a:pt x="74" y="51"/>
                    </a:moveTo>
                    <a:cubicBezTo>
                      <a:pt x="80" y="32"/>
                      <a:pt x="70" y="12"/>
                      <a:pt x="51" y="6"/>
                    </a:cubicBezTo>
                    <a:cubicBezTo>
                      <a:pt x="32" y="0"/>
                      <a:pt x="12" y="10"/>
                      <a:pt x="6" y="29"/>
                    </a:cubicBezTo>
                    <a:cubicBezTo>
                      <a:pt x="0" y="47"/>
                      <a:pt x="10" y="68"/>
                      <a:pt x="29" y="74"/>
                    </a:cubicBezTo>
                    <a:cubicBezTo>
                      <a:pt x="48" y="80"/>
                      <a:pt x="68" y="70"/>
                      <a:pt x="74" y="51"/>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75" name="Freeform 10"/>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76" name="Freeform 11"/>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77" name="Freeform 12"/>
              <p:cNvSpPr>
                <a:spLocks/>
              </p:cNvSpPr>
              <p:nvPr/>
            </p:nvSpPr>
            <p:spPr bwMode="auto">
              <a:xfrm>
                <a:off x="857" y="1234"/>
                <a:ext cx="99" cy="262"/>
              </a:xfrm>
              <a:custGeom>
                <a:avLst/>
                <a:gdLst>
                  <a:gd name="T0" fmla="*/ 54 w 85"/>
                  <a:gd name="T1" fmla="*/ 224 h 224"/>
                  <a:gd name="T2" fmla="*/ 85 w 85"/>
                  <a:gd name="T3" fmla="*/ 172 h 224"/>
                  <a:gd name="T4" fmla="*/ 44 w 85"/>
                  <a:gd name="T5" fmla="*/ 0 h 224"/>
                  <a:gd name="T6" fmla="*/ 10 w 85"/>
                  <a:gd name="T7" fmla="*/ 41 h 224"/>
                  <a:gd name="T8" fmla="*/ 54 w 85"/>
                  <a:gd name="T9" fmla="*/ 224 h 224"/>
                </a:gdLst>
                <a:ahLst/>
                <a:cxnLst>
                  <a:cxn ang="0">
                    <a:pos x="T0" y="T1"/>
                  </a:cxn>
                  <a:cxn ang="0">
                    <a:pos x="T2" y="T3"/>
                  </a:cxn>
                  <a:cxn ang="0">
                    <a:pos x="T4" y="T5"/>
                  </a:cxn>
                  <a:cxn ang="0">
                    <a:pos x="T6" y="T7"/>
                  </a:cxn>
                  <a:cxn ang="0">
                    <a:pos x="T8" y="T9"/>
                  </a:cxn>
                </a:cxnLst>
                <a:rect l="0" t="0" r="r" b="b"/>
                <a:pathLst>
                  <a:path w="85" h="224">
                    <a:moveTo>
                      <a:pt x="54" y="224"/>
                    </a:moveTo>
                    <a:cubicBezTo>
                      <a:pt x="63" y="207"/>
                      <a:pt x="73" y="189"/>
                      <a:pt x="85" y="172"/>
                    </a:cubicBezTo>
                    <a:cubicBezTo>
                      <a:pt x="36" y="94"/>
                      <a:pt x="38" y="30"/>
                      <a:pt x="44" y="0"/>
                    </a:cubicBezTo>
                    <a:cubicBezTo>
                      <a:pt x="31" y="13"/>
                      <a:pt x="20" y="27"/>
                      <a:pt x="10" y="41"/>
                    </a:cubicBezTo>
                    <a:cubicBezTo>
                      <a:pt x="0" y="81"/>
                      <a:pt x="0" y="146"/>
                      <a:pt x="54" y="2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78" name="Freeform 13"/>
              <p:cNvSpPr>
                <a:spLocks/>
              </p:cNvSpPr>
              <p:nvPr/>
            </p:nvSpPr>
            <p:spPr bwMode="auto">
              <a:xfrm>
                <a:off x="980" y="1508"/>
                <a:ext cx="490" cy="243"/>
              </a:xfrm>
              <a:custGeom>
                <a:avLst/>
                <a:gdLst>
                  <a:gd name="T0" fmla="*/ 88 w 419"/>
                  <a:gd name="T1" fmla="*/ 54 h 208"/>
                  <a:gd name="T2" fmla="*/ 29 w 419"/>
                  <a:gd name="T3" fmla="*/ 0 h 208"/>
                  <a:gd name="T4" fmla="*/ 0 w 419"/>
                  <a:gd name="T5" fmla="*/ 49 h 208"/>
                  <a:gd name="T6" fmla="*/ 54 w 419"/>
                  <a:gd name="T7" fmla="*/ 97 h 208"/>
                  <a:gd name="T8" fmla="*/ 379 w 419"/>
                  <a:gd name="T9" fmla="*/ 208 h 208"/>
                  <a:gd name="T10" fmla="*/ 419 w 419"/>
                  <a:gd name="T11" fmla="*/ 159 h 208"/>
                  <a:gd name="T12" fmla="*/ 88 w 419"/>
                  <a:gd name="T13" fmla="*/ 54 h 208"/>
                </a:gdLst>
                <a:ahLst/>
                <a:cxnLst>
                  <a:cxn ang="0">
                    <a:pos x="T0" y="T1"/>
                  </a:cxn>
                  <a:cxn ang="0">
                    <a:pos x="T2" y="T3"/>
                  </a:cxn>
                  <a:cxn ang="0">
                    <a:pos x="T4" y="T5"/>
                  </a:cxn>
                  <a:cxn ang="0">
                    <a:pos x="T6" y="T7"/>
                  </a:cxn>
                  <a:cxn ang="0">
                    <a:pos x="T8" y="T9"/>
                  </a:cxn>
                  <a:cxn ang="0">
                    <a:pos x="T10" y="T11"/>
                  </a:cxn>
                  <a:cxn ang="0">
                    <a:pos x="T12" y="T13"/>
                  </a:cxn>
                </a:cxnLst>
                <a:rect l="0" t="0" r="r" b="b"/>
                <a:pathLst>
                  <a:path w="419" h="208">
                    <a:moveTo>
                      <a:pt x="88" y="54"/>
                    </a:moveTo>
                    <a:cubicBezTo>
                      <a:pt x="65" y="36"/>
                      <a:pt x="46" y="17"/>
                      <a:pt x="29" y="0"/>
                    </a:cubicBezTo>
                    <a:cubicBezTo>
                      <a:pt x="18" y="16"/>
                      <a:pt x="8" y="33"/>
                      <a:pt x="0" y="49"/>
                    </a:cubicBezTo>
                    <a:cubicBezTo>
                      <a:pt x="15" y="65"/>
                      <a:pt x="33" y="81"/>
                      <a:pt x="54" y="97"/>
                    </a:cubicBezTo>
                    <a:cubicBezTo>
                      <a:pt x="181" y="198"/>
                      <a:pt x="308" y="208"/>
                      <a:pt x="379" y="208"/>
                    </a:cubicBezTo>
                    <a:cubicBezTo>
                      <a:pt x="384" y="208"/>
                      <a:pt x="406" y="177"/>
                      <a:pt x="419" y="159"/>
                    </a:cubicBezTo>
                    <a:cubicBezTo>
                      <a:pt x="387" y="165"/>
                      <a:pt x="251" y="183"/>
                      <a:pt x="8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79" name="Freeform 14"/>
              <p:cNvSpPr>
                <a:spLocks/>
              </p:cNvSpPr>
              <p:nvPr/>
            </p:nvSpPr>
            <p:spPr bwMode="auto">
              <a:xfrm>
                <a:off x="1175" y="1324"/>
                <a:ext cx="348" cy="292"/>
              </a:xfrm>
              <a:custGeom>
                <a:avLst/>
                <a:gdLst>
                  <a:gd name="T0" fmla="*/ 0 w 297"/>
                  <a:gd name="T1" fmla="*/ 26 h 249"/>
                  <a:gd name="T2" fmla="*/ 289 w 297"/>
                  <a:gd name="T3" fmla="*/ 249 h 249"/>
                  <a:gd name="T4" fmla="*/ 297 w 297"/>
                  <a:gd name="T5" fmla="*/ 223 h 249"/>
                  <a:gd name="T6" fmla="*/ 43 w 297"/>
                  <a:gd name="T7" fmla="*/ 0 h 249"/>
                  <a:gd name="T8" fmla="*/ 0 w 297"/>
                  <a:gd name="T9" fmla="*/ 26 h 249"/>
                </a:gdLst>
                <a:ahLst/>
                <a:cxnLst>
                  <a:cxn ang="0">
                    <a:pos x="T0" y="T1"/>
                  </a:cxn>
                  <a:cxn ang="0">
                    <a:pos x="T2" y="T3"/>
                  </a:cxn>
                  <a:cxn ang="0">
                    <a:pos x="T4" y="T5"/>
                  </a:cxn>
                  <a:cxn ang="0">
                    <a:pos x="T6" y="T7"/>
                  </a:cxn>
                  <a:cxn ang="0">
                    <a:pos x="T8" y="T9"/>
                  </a:cxn>
                </a:cxnLst>
                <a:rect l="0" t="0" r="r" b="b"/>
                <a:pathLst>
                  <a:path w="297" h="249">
                    <a:moveTo>
                      <a:pt x="0" y="26"/>
                    </a:moveTo>
                    <a:cubicBezTo>
                      <a:pt x="116" y="134"/>
                      <a:pt x="254" y="225"/>
                      <a:pt x="289" y="249"/>
                    </a:cubicBezTo>
                    <a:cubicBezTo>
                      <a:pt x="293" y="240"/>
                      <a:pt x="295" y="232"/>
                      <a:pt x="297" y="223"/>
                    </a:cubicBezTo>
                    <a:cubicBezTo>
                      <a:pt x="260" y="195"/>
                      <a:pt x="161" y="118"/>
                      <a:pt x="43" y="0"/>
                    </a:cubicBezTo>
                    <a:cubicBezTo>
                      <a:pt x="29" y="8"/>
                      <a:pt x="15" y="16"/>
                      <a:pt x="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80" name="Freeform 15"/>
              <p:cNvSpPr>
                <a:spLocks/>
              </p:cNvSpPr>
              <p:nvPr/>
            </p:nvSpPr>
            <p:spPr bwMode="auto">
              <a:xfrm>
                <a:off x="1008" y="1141"/>
                <a:ext cx="150" cy="145"/>
              </a:xfrm>
              <a:custGeom>
                <a:avLst/>
                <a:gdLst>
                  <a:gd name="T0" fmla="*/ 128 w 128"/>
                  <a:gd name="T1" fmla="*/ 96 h 124"/>
                  <a:gd name="T2" fmla="*/ 41 w 128"/>
                  <a:gd name="T3" fmla="*/ 0 h 124"/>
                  <a:gd name="T4" fmla="*/ 0 w 128"/>
                  <a:gd name="T5" fmla="*/ 17 h 124"/>
                  <a:gd name="T6" fmla="*/ 84 w 128"/>
                  <a:gd name="T7" fmla="*/ 124 h 124"/>
                  <a:gd name="T8" fmla="*/ 128 w 128"/>
                  <a:gd name="T9" fmla="*/ 96 h 124"/>
                </a:gdLst>
                <a:ahLst/>
                <a:cxnLst>
                  <a:cxn ang="0">
                    <a:pos x="T0" y="T1"/>
                  </a:cxn>
                  <a:cxn ang="0">
                    <a:pos x="T2" y="T3"/>
                  </a:cxn>
                  <a:cxn ang="0">
                    <a:pos x="T4" y="T5"/>
                  </a:cxn>
                  <a:cxn ang="0">
                    <a:pos x="T6" y="T7"/>
                  </a:cxn>
                  <a:cxn ang="0">
                    <a:pos x="T8" y="T9"/>
                  </a:cxn>
                </a:cxnLst>
                <a:rect l="0" t="0" r="r" b="b"/>
                <a:pathLst>
                  <a:path w="128" h="124">
                    <a:moveTo>
                      <a:pt x="128" y="96"/>
                    </a:moveTo>
                    <a:cubicBezTo>
                      <a:pt x="100" y="67"/>
                      <a:pt x="71" y="35"/>
                      <a:pt x="41" y="0"/>
                    </a:cubicBezTo>
                    <a:cubicBezTo>
                      <a:pt x="27" y="5"/>
                      <a:pt x="13" y="11"/>
                      <a:pt x="0" y="17"/>
                    </a:cubicBezTo>
                    <a:cubicBezTo>
                      <a:pt x="22" y="53"/>
                      <a:pt x="51" y="89"/>
                      <a:pt x="84" y="124"/>
                    </a:cubicBezTo>
                    <a:cubicBezTo>
                      <a:pt x="99" y="113"/>
                      <a:pt x="113" y="104"/>
                      <a:pt x="12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81" name="Freeform 16"/>
              <p:cNvSpPr>
                <a:spLocks/>
              </p:cNvSpPr>
              <p:nvPr/>
            </p:nvSpPr>
            <p:spPr bwMode="auto">
              <a:xfrm>
                <a:off x="870" y="1496"/>
                <a:ext cx="110" cy="277"/>
              </a:xfrm>
              <a:custGeom>
                <a:avLst/>
                <a:gdLst>
                  <a:gd name="T0" fmla="*/ 43 w 94"/>
                  <a:gd name="T1" fmla="*/ 0 h 236"/>
                  <a:gd name="T2" fmla="*/ 0 w 94"/>
                  <a:gd name="T3" fmla="*/ 173 h 236"/>
                  <a:gd name="T4" fmla="*/ 6 w 94"/>
                  <a:gd name="T5" fmla="*/ 185 h 236"/>
                  <a:gd name="T6" fmla="*/ 58 w 94"/>
                  <a:gd name="T7" fmla="*/ 236 h 236"/>
                  <a:gd name="T8" fmla="*/ 94 w 94"/>
                  <a:gd name="T9" fmla="*/ 59 h 236"/>
                  <a:gd name="T10" fmla="*/ 43 w 94"/>
                  <a:gd name="T11" fmla="*/ 0 h 236"/>
                </a:gdLst>
                <a:ahLst/>
                <a:cxnLst>
                  <a:cxn ang="0">
                    <a:pos x="T0" y="T1"/>
                  </a:cxn>
                  <a:cxn ang="0">
                    <a:pos x="T2" y="T3"/>
                  </a:cxn>
                  <a:cxn ang="0">
                    <a:pos x="T4" y="T5"/>
                  </a:cxn>
                  <a:cxn ang="0">
                    <a:pos x="T6" y="T7"/>
                  </a:cxn>
                  <a:cxn ang="0">
                    <a:pos x="T8" y="T9"/>
                  </a:cxn>
                  <a:cxn ang="0">
                    <a:pos x="T10" y="T11"/>
                  </a:cxn>
                </a:cxnLst>
                <a:rect l="0" t="0" r="r" b="b"/>
                <a:pathLst>
                  <a:path w="94" h="236">
                    <a:moveTo>
                      <a:pt x="43" y="0"/>
                    </a:moveTo>
                    <a:cubicBezTo>
                      <a:pt x="13" y="61"/>
                      <a:pt x="3" y="123"/>
                      <a:pt x="0" y="173"/>
                    </a:cubicBezTo>
                    <a:cubicBezTo>
                      <a:pt x="3" y="177"/>
                      <a:pt x="3" y="181"/>
                      <a:pt x="6" y="185"/>
                    </a:cubicBezTo>
                    <a:cubicBezTo>
                      <a:pt x="21" y="204"/>
                      <a:pt x="40" y="222"/>
                      <a:pt x="58" y="236"/>
                    </a:cubicBezTo>
                    <a:cubicBezTo>
                      <a:pt x="55" y="195"/>
                      <a:pt x="59" y="129"/>
                      <a:pt x="94" y="59"/>
                    </a:cubicBezTo>
                    <a:cubicBezTo>
                      <a:pt x="73" y="39"/>
                      <a:pt x="57" y="19"/>
                      <a:pt x="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82" name="Freeform 17"/>
              <p:cNvSpPr>
                <a:spLocks/>
              </p:cNvSpPr>
              <p:nvPr/>
            </p:nvSpPr>
            <p:spPr bwMode="auto">
              <a:xfrm>
                <a:off x="920" y="1286"/>
                <a:ext cx="255" cy="279"/>
              </a:xfrm>
              <a:custGeom>
                <a:avLst/>
                <a:gdLst>
                  <a:gd name="T0" fmla="*/ 159 w 218"/>
                  <a:gd name="T1" fmla="*/ 0 h 238"/>
                  <a:gd name="T2" fmla="*/ 73 w 218"/>
                  <a:gd name="T3" fmla="*/ 75 h 238"/>
                  <a:gd name="T4" fmla="*/ 31 w 218"/>
                  <a:gd name="T5" fmla="*/ 127 h 238"/>
                  <a:gd name="T6" fmla="*/ 31 w 218"/>
                  <a:gd name="T7" fmla="*/ 127 h 238"/>
                  <a:gd name="T8" fmla="*/ 0 w 218"/>
                  <a:gd name="T9" fmla="*/ 179 h 238"/>
                  <a:gd name="T10" fmla="*/ 51 w 218"/>
                  <a:gd name="T11" fmla="*/ 238 h 238"/>
                  <a:gd name="T12" fmla="*/ 80 w 218"/>
                  <a:gd name="T13" fmla="*/ 189 h 238"/>
                  <a:gd name="T14" fmla="*/ 80 w 218"/>
                  <a:gd name="T15" fmla="*/ 189 h 238"/>
                  <a:gd name="T16" fmla="*/ 137 w 218"/>
                  <a:gd name="T17" fmla="*/ 124 h 238"/>
                  <a:gd name="T18" fmla="*/ 218 w 218"/>
                  <a:gd name="T19" fmla="*/ 58 h 238"/>
                  <a:gd name="T20" fmla="*/ 159 w 218"/>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38">
                    <a:moveTo>
                      <a:pt x="159" y="0"/>
                    </a:moveTo>
                    <a:cubicBezTo>
                      <a:pt x="131" y="19"/>
                      <a:pt x="102" y="44"/>
                      <a:pt x="73" y="75"/>
                    </a:cubicBezTo>
                    <a:cubicBezTo>
                      <a:pt x="57" y="92"/>
                      <a:pt x="43" y="109"/>
                      <a:pt x="31" y="127"/>
                    </a:cubicBezTo>
                    <a:cubicBezTo>
                      <a:pt x="31" y="127"/>
                      <a:pt x="31" y="127"/>
                      <a:pt x="31" y="127"/>
                    </a:cubicBezTo>
                    <a:cubicBezTo>
                      <a:pt x="19" y="144"/>
                      <a:pt x="9" y="162"/>
                      <a:pt x="0" y="179"/>
                    </a:cubicBezTo>
                    <a:cubicBezTo>
                      <a:pt x="14" y="198"/>
                      <a:pt x="30" y="218"/>
                      <a:pt x="51" y="238"/>
                    </a:cubicBezTo>
                    <a:cubicBezTo>
                      <a:pt x="59" y="222"/>
                      <a:pt x="69" y="205"/>
                      <a:pt x="80" y="189"/>
                    </a:cubicBezTo>
                    <a:cubicBezTo>
                      <a:pt x="80" y="189"/>
                      <a:pt x="80" y="189"/>
                      <a:pt x="80" y="189"/>
                    </a:cubicBezTo>
                    <a:cubicBezTo>
                      <a:pt x="96" y="167"/>
                      <a:pt x="114" y="145"/>
                      <a:pt x="137" y="124"/>
                    </a:cubicBezTo>
                    <a:cubicBezTo>
                      <a:pt x="166" y="97"/>
                      <a:pt x="193" y="76"/>
                      <a:pt x="218" y="58"/>
                    </a:cubicBezTo>
                    <a:cubicBezTo>
                      <a:pt x="198" y="39"/>
                      <a:pt x="178" y="20"/>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83" name="Freeform 18"/>
              <p:cNvSpPr>
                <a:spLocks/>
              </p:cNvSpPr>
              <p:nvPr/>
            </p:nvSpPr>
            <p:spPr bwMode="auto">
              <a:xfrm>
                <a:off x="1106" y="1200"/>
                <a:ext cx="348" cy="154"/>
              </a:xfrm>
              <a:custGeom>
                <a:avLst/>
                <a:gdLst>
                  <a:gd name="T0" fmla="*/ 252 w 297"/>
                  <a:gd name="T1" fmla="*/ 8 h 132"/>
                  <a:gd name="T2" fmla="*/ 44 w 297"/>
                  <a:gd name="T3" fmla="*/ 47 h 132"/>
                  <a:gd name="T4" fmla="*/ 44 w 297"/>
                  <a:gd name="T5" fmla="*/ 46 h 132"/>
                  <a:gd name="T6" fmla="*/ 0 w 297"/>
                  <a:gd name="T7" fmla="*/ 74 h 132"/>
                  <a:gd name="T8" fmla="*/ 59 w 297"/>
                  <a:gd name="T9" fmla="*/ 132 h 132"/>
                  <a:gd name="T10" fmla="*/ 102 w 297"/>
                  <a:gd name="T11" fmla="*/ 106 h 132"/>
                  <a:gd name="T12" fmla="*/ 102 w 297"/>
                  <a:gd name="T13" fmla="*/ 106 h 132"/>
                  <a:gd name="T14" fmla="*/ 297 w 297"/>
                  <a:gd name="T15" fmla="*/ 54 h 132"/>
                  <a:gd name="T16" fmla="*/ 252 w 297"/>
                  <a:gd name="T1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32">
                    <a:moveTo>
                      <a:pt x="252" y="8"/>
                    </a:moveTo>
                    <a:cubicBezTo>
                      <a:pt x="204" y="0"/>
                      <a:pt x="130" y="1"/>
                      <a:pt x="44" y="47"/>
                    </a:cubicBezTo>
                    <a:cubicBezTo>
                      <a:pt x="44" y="46"/>
                      <a:pt x="44" y="46"/>
                      <a:pt x="44" y="46"/>
                    </a:cubicBezTo>
                    <a:cubicBezTo>
                      <a:pt x="30" y="54"/>
                      <a:pt x="15" y="63"/>
                      <a:pt x="0" y="74"/>
                    </a:cubicBezTo>
                    <a:cubicBezTo>
                      <a:pt x="19" y="94"/>
                      <a:pt x="39" y="113"/>
                      <a:pt x="59" y="132"/>
                    </a:cubicBezTo>
                    <a:cubicBezTo>
                      <a:pt x="74" y="122"/>
                      <a:pt x="88" y="114"/>
                      <a:pt x="102" y="106"/>
                    </a:cubicBezTo>
                    <a:cubicBezTo>
                      <a:pt x="102" y="106"/>
                      <a:pt x="102" y="106"/>
                      <a:pt x="102" y="106"/>
                    </a:cubicBezTo>
                    <a:cubicBezTo>
                      <a:pt x="216" y="45"/>
                      <a:pt x="297" y="54"/>
                      <a:pt x="297" y="54"/>
                    </a:cubicBezTo>
                    <a:cubicBezTo>
                      <a:pt x="284" y="36"/>
                      <a:pt x="268" y="21"/>
                      <a:pt x="25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84" name="Freeform 19"/>
              <p:cNvSpPr>
                <a:spLocks/>
              </p:cNvSpPr>
              <p:nvPr/>
            </p:nvSpPr>
            <p:spPr bwMode="auto">
              <a:xfrm>
                <a:off x="1297" y="1418"/>
                <a:ext cx="177" cy="176"/>
              </a:xfrm>
              <a:custGeom>
                <a:avLst/>
                <a:gdLst>
                  <a:gd name="T0" fmla="*/ 35 w 151"/>
                  <a:gd name="T1" fmla="*/ 22 h 151"/>
                  <a:gd name="T2" fmla="*/ 22 w 151"/>
                  <a:gd name="T3" fmla="*/ 116 h 151"/>
                  <a:gd name="T4" fmla="*/ 116 w 151"/>
                  <a:gd name="T5" fmla="*/ 128 h 151"/>
                  <a:gd name="T6" fmla="*/ 129 w 151"/>
                  <a:gd name="T7" fmla="*/ 35 h 151"/>
                  <a:gd name="T8" fmla="*/ 35 w 151"/>
                  <a:gd name="T9" fmla="*/ 22 h 151"/>
                </a:gdLst>
                <a:ahLst/>
                <a:cxnLst>
                  <a:cxn ang="0">
                    <a:pos x="T0" y="T1"/>
                  </a:cxn>
                  <a:cxn ang="0">
                    <a:pos x="T2" y="T3"/>
                  </a:cxn>
                  <a:cxn ang="0">
                    <a:pos x="T4" y="T5"/>
                  </a:cxn>
                  <a:cxn ang="0">
                    <a:pos x="T6" y="T7"/>
                  </a:cxn>
                  <a:cxn ang="0">
                    <a:pos x="T8" y="T9"/>
                  </a:cxn>
                </a:cxnLst>
                <a:rect l="0" t="0" r="r" b="b"/>
                <a:pathLst>
                  <a:path w="151" h="151">
                    <a:moveTo>
                      <a:pt x="35" y="22"/>
                    </a:moveTo>
                    <a:cubicBezTo>
                      <a:pt x="6" y="45"/>
                      <a:pt x="0" y="86"/>
                      <a:pt x="22" y="116"/>
                    </a:cubicBezTo>
                    <a:cubicBezTo>
                      <a:pt x="45" y="145"/>
                      <a:pt x="87" y="151"/>
                      <a:pt x="116" y="128"/>
                    </a:cubicBezTo>
                    <a:cubicBezTo>
                      <a:pt x="145" y="106"/>
                      <a:pt x="151" y="64"/>
                      <a:pt x="129" y="35"/>
                    </a:cubicBezTo>
                    <a:cubicBezTo>
                      <a:pt x="106" y="5"/>
                      <a:pt x="64" y="0"/>
                      <a:pt x="3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85" name="Freeform 20"/>
              <p:cNvSpPr>
                <a:spLocks/>
              </p:cNvSpPr>
              <p:nvPr/>
            </p:nvSpPr>
            <p:spPr bwMode="auto">
              <a:xfrm>
                <a:off x="1139" y="1614"/>
                <a:ext cx="163" cy="164"/>
              </a:xfrm>
              <a:custGeom>
                <a:avLst/>
                <a:gdLst>
                  <a:gd name="T0" fmla="*/ 32 w 139"/>
                  <a:gd name="T1" fmla="*/ 21 h 140"/>
                  <a:gd name="T2" fmla="*/ 20 w 139"/>
                  <a:gd name="T3" fmla="*/ 108 h 140"/>
                  <a:gd name="T4" fmla="*/ 107 w 139"/>
                  <a:gd name="T5" fmla="*/ 119 h 140"/>
                  <a:gd name="T6" fmla="*/ 119 w 139"/>
                  <a:gd name="T7" fmla="*/ 33 h 140"/>
                  <a:gd name="T8" fmla="*/ 32 w 139"/>
                  <a:gd name="T9" fmla="*/ 21 h 140"/>
                </a:gdLst>
                <a:ahLst/>
                <a:cxnLst>
                  <a:cxn ang="0">
                    <a:pos x="T0" y="T1"/>
                  </a:cxn>
                  <a:cxn ang="0">
                    <a:pos x="T2" y="T3"/>
                  </a:cxn>
                  <a:cxn ang="0">
                    <a:pos x="T4" y="T5"/>
                  </a:cxn>
                  <a:cxn ang="0">
                    <a:pos x="T6" y="T7"/>
                  </a:cxn>
                  <a:cxn ang="0">
                    <a:pos x="T8" y="T9"/>
                  </a:cxn>
                </a:cxnLst>
                <a:rect l="0" t="0" r="r" b="b"/>
                <a:pathLst>
                  <a:path w="139" h="140">
                    <a:moveTo>
                      <a:pt x="32" y="21"/>
                    </a:moveTo>
                    <a:cubicBezTo>
                      <a:pt x="5" y="42"/>
                      <a:pt x="0" y="81"/>
                      <a:pt x="20" y="108"/>
                    </a:cubicBezTo>
                    <a:cubicBezTo>
                      <a:pt x="41" y="135"/>
                      <a:pt x="80" y="140"/>
                      <a:pt x="107" y="119"/>
                    </a:cubicBezTo>
                    <a:cubicBezTo>
                      <a:pt x="134" y="98"/>
                      <a:pt x="139" y="60"/>
                      <a:pt x="119" y="33"/>
                    </a:cubicBezTo>
                    <a:cubicBezTo>
                      <a:pt x="98" y="5"/>
                      <a:pt x="59" y="0"/>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86" name="Freeform 21"/>
              <p:cNvSpPr>
                <a:spLocks/>
              </p:cNvSpPr>
              <p:nvPr/>
            </p:nvSpPr>
            <p:spPr bwMode="auto">
              <a:xfrm>
                <a:off x="846" y="1371"/>
                <a:ext cx="249" cy="249"/>
              </a:xfrm>
              <a:custGeom>
                <a:avLst/>
                <a:gdLst>
                  <a:gd name="T0" fmla="*/ 49 w 212"/>
                  <a:gd name="T1" fmla="*/ 32 h 213"/>
                  <a:gd name="T2" fmla="*/ 31 w 212"/>
                  <a:gd name="T3" fmla="*/ 163 h 213"/>
                  <a:gd name="T4" fmla="*/ 163 w 212"/>
                  <a:gd name="T5" fmla="*/ 181 h 213"/>
                  <a:gd name="T6" fmla="*/ 181 w 212"/>
                  <a:gd name="T7" fmla="*/ 49 h 213"/>
                  <a:gd name="T8" fmla="*/ 49 w 212"/>
                  <a:gd name="T9" fmla="*/ 32 h 213"/>
                </a:gdLst>
                <a:ahLst/>
                <a:cxnLst>
                  <a:cxn ang="0">
                    <a:pos x="T0" y="T1"/>
                  </a:cxn>
                  <a:cxn ang="0">
                    <a:pos x="T2" y="T3"/>
                  </a:cxn>
                  <a:cxn ang="0">
                    <a:pos x="T4" y="T5"/>
                  </a:cxn>
                  <a:cxn ang="0">
                    <a:pos x="T6" y="T7"/>
                  </a:cxn>
                  <a:cxn ang="0">
                    <a:pos x="T8" y="T9"/>
                  </a:cxn>
                </a:cxnLst>
                <a:rect l="0" t="0" r="r" b="b"/>
                <a:pathLst>
                  <a:path w="212" h="213">
                    <a:moveTo>
                      <a:pt x="49" y="32"/>
                    </a:moveTo>
                    <a:cubicBezTo>
                      <a:pt x="8" y="63"/>
                      <a:pt x="0" y="122"/>
                      <a:pt x="31" y="163"/>
                    </a:cubicBezTo>
                    <a:cubicBezTo>
                      <a:pt x="63" y="205"/>
                      <a:pt x="122" y="213"/>
                      <a:pt x="163" y="181"/>
                    </a:cubicBezTo>
                    <a:cubicBezTo>
                      <a:pt x="204" y="149"/>
                      <a:pt x="212" y="91"/>
                      <a:pt x="181" y="49"/>
                    </a:cubicBezTo>
                    <a:cubicBezTo>
                      <a:pt x="149" y="8"/>
                      <a:pt x="90" y="0"/>
                      <a:pt x="49"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87" name="Freeform 22"/>
              <p:cNvSpPr>
                <a:spLocks/>
              </p:cNvSpPr>
              <p:nvPr/>
            </p:nvSpPr>
            <p:spPr bwMode="auto">
              <a:xfrm>
                <a:off x="2428" y="1228"/>
                <a:ext cx="272" cy="622"/>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3"/>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88" name="Freeform 23"/>
              <p:cNvSpPr>
                <a:spLocks/>
              </p:cNvSpPr>
              <p:nvPr/>
            </p:nvSpPr>
            <p:spPr bwMode="auto">
              <a:xfrm>
                <a:off x="2697" y="1228"/>
                <a:ext cx="275" cy="622"/>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3"/>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89" name="Oval 24"/>
              <p:cNvSpPr>
                <a:spLocks noChangeArrowheads="1"/>
              </p:cNvSpPr>
              <p:nvPr/>
            </p:nvSpPr>
            <p:spPr bwMode="auto">
              <a:xfrm>
                <a:off x="2428" y="1130"/>
                <a:ext cx="544" cy="1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90" name="Oval 25"/>
              <p:cNvSpPr>
                <a:spLocks noChangeArrowheads="1"/>
              </p:cNvSpPr>
              <p:nvPr/>
            </p:nvSpPr>
            <p:spPr bwMode="auto">
              <a:xfrm>
                <a:off x="2483" y="1156"/>
                <a:ext cx="434" cy="130"/>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91" name="Freeform 26"/>
              <p:cNvSpPr>
                <a:spLocks/>
              </p:cNvSpPr>
              <p:nvPr/>
            </p:nvSpPr>
            <p:spPr bwMode="auto">
              <a:xfrm>
                <a:off x="2483" y="1156"/>
                <a:ext cx="434" cy="106"/>
              </a:xfrm>
              <a:custGeom>
                <a:avLst/>
                <a:gdLst>
                  <a:gd name="T0" fmla="*/ 331 w 370"/>
                  <a:gd name="T1" fmla="*/ 90 h 90"/>
                  <a:gd name="T2" fmla="*/ 370 w 370"/>
                  <a:gd name="T3" fmla="*/ 56 h 90"/>
                  <a:gd name="T4" fmla="*/ 185 w 370"/>
                  <a:gd name="T5" fmla="*/ 0 h 90"/>
                  <a:gd name="T6" fmla="*/ 0 w 370"/>
                  <a:gd name="T7" fmla="*/ 56 h 90"/>
                  <a:gd name="T8" fmla="*/ 39 w 370"/>
                  <a:gd name="T9" fmla="*/ 90 h 90"/>
                  <a:gd name="T10" fmla="*/ 185 w 370"/>
                  <a:gd name="T11" fmla="*/ 68 h 90"/>
                  <a:gd name="T12" fmla="*/ 331 w 37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70" h="90">
                    <a:moveTo>
                      <a:pt x="331" y="90"/>
                    </a:moveTo>
                    <a:cubicBezTo>
                      <a:pt x="355" y="80"/>
                      <a:pt x="370" y="69"/>
                      <a:pt x="370" y="56"/>
                    </a:cubicBezTo>
                    <a:cubicBezTo>
                      <a:pt x="370" y="25"/>
                      <a:pt x="287" y="0"/>
                      <a:pt x="185" y="0"/>
                    </a:cubicBezTo>
                    <a:cubicBezTo>
                      <a:pt x="83" y="0"/>
                      <a:pt x="0" y="25"/>
                      <a:pt x="0" y="56"/>
                    </a:cubicBezTo>
                    <a:cubicBezTo>
                      <a:pt x="0" y="69"/>
                      <a:pt x="15" y="80"/>
                      <a:pt x="39" y="90"/>
                    </a:cubicBezTo>
                    <a:cubicBezTo>
                      <a:pt x="73" y="77"/>
                      <a:pt x="125" y="68"/>
                      <a:pt x="185" y="68"/>
                    </a:cubicBezTo>
                    <a:cubicBezTo>
                      <a:pt x="244" y="68"/>
                      <a:pt x="297" y="77"/>
                      <a:pt x="331" y="90"/>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92" name="Freeform 27"/>
              <p:cNvSpPr>
                <a:spLocks noEditPoints="1"/>
              </p:cNvSpPr>
              <p:nvPr/>
            </p:nvSpPr>
            <p:spPr bwMode="auto">
              <a:xfrm>
                <a:off x="2502" y="1448"/>
                <a:ext cx="396" cy="223"/>
              </a:xfrm>
              <a:custGeom>
                <a:avLst/>
                <a:gdLst>
                  <a:gd name="T0" fmla="*/ 319 w 338"/>
                  <a:gd name="T1" fmla="*/ 174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4 h 190"/>
                  <a:gd name="T14" fmla="*/ 318 w 338"/>
                  <a:gd name="T15" fmla="*/ 73 h 190"/>
                  <a:gd name="T16" fmla="*/ 293 w 338"/>
                  <a:gd name="T17" fmla="*/ 87 h 190"/>
                  <a:gd name="T18" fmla="*/ 293 w 338"/>
                  <a:gd name="T19" fmla="*/ 87 h 190"/>
                  <a:gd name="T20" fmla="*/ 326 w 338"/>
                  <a:gd name="T21" fmla="*/ 103 h 190"/>
                  <a:gd name="T22" fmla="*/ 338 w 338"/>
                  <a:gd name="T23" fmla="*/ 133 h 190"/>
                  <a:gd name="T24" fmla="*/ 319 w 338"/>
                  <a:gd name="T25" fmla="*/ 174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2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4"/>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2" y="3"/>
                      <a:pt x="314" y="12"/>
                    </a:cubicBezTo>
                    <a:cubicBezTo>
                      <a:pt x="325" y="19"/>
                      <a:pt x="330" y="30"/>
                      <a:pt x="330" y="44"/>
                    </a:cubicBezTo>
                    <a:cubicBezTo>
                      <a:pt x="330" y="55"/>
                      <a:pt x="326" y="64"/>
                      <a:pt x="318" y="73"/>
                    </a:cubicBezTo>
                    <a:cubicBezTo>
                      <a:pt x="311" y="79"/>
                      <a:pt x="303" y="84"/>
                      <a:pt x="293" y="87"/>
                    </a:cubicBezTo>
                    <a:cubicBezTo>
                      <a:pt x="293" y="87"/>
                      <a:pt x="293" y="87"/>
                      <a:pt x="293" y="87"/>
                    </a:cubicBezTo>
                    <a:cubicBezTo>
                      <a:pt x="307" y="89"/>
                      <a:pt x="318" y="94"/>
                      <a:pt x="326" y="103"/>
                    </a:cubicBezTo>
                    <a:cubicBezTo>
                      <a:pt x="334" y="111"/>
                      <a:pt x="338" y="121"/>
                      <a:pt x="338" y="133"/>
                    </a:cubicBezTo>
                    <a:cubicBezTo>
                      <a:pt x="338" y="150"/>
                      <a:pt x="331" y="164"/>
                      <a:pt x="319" y="174"/>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0"/>
                      <a:pt x="169" y="92"/>
                    </a:cubicBezTo>
                    <a:cubicBezTo>
                      <a:pt x="169" y="122"/>
                      <a:pt x="160" y="145"/>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93" name="Freeform 28"/>
              <p:cNvSpPr>
                <a:spLocks/>
              </p:cNvSpPr>
              <p:nvPr/>
            </p:nvSpPr>
            <p:spPr bwMode="auto">
              <a:xfrm>
                <a:off x="2552" y="1488"/>
                <a:ext cx="95" cy="142"/>
              </a:xfrm>
              <a:custGeom>
                <a:avLst/>
                <a:gdLst>
                  <a:gd name="T0" fmla="*/ 21 w 81"/>
                  <a:gd name="T1" fmla="*/ 0 h 121"/>
                  <a:gd name="T2" fmla="*/ 0 w 81"/>
                  <a:gd name="T3" fmla="*/ 0 h 121"/>
                  <a:gd name="T4" fmla="*/ 0 w 81"/>
                  <a:gd name="T5" fmla="*/ 121 h 121"/>
                  <a:gd name="T6" fmla="*/ 21 w 81"/>
                  <a:gd name="T7" fmla="*/ 121 h 121"/>
                  <a:gd name="T8" fmla="*/ 65 w 81"/>
                  <a:gd name="T9" fmla="*/ 104 h 121"/>
                  <a:gd name="T10" fmla="*/ 81 w 81"/>
                  <a:gd name="T11" fmla="*/ 59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4"/>
                    </a:cubicBezTo>
                    <a:cubicBezTo>
                      <a:pt x="76" y="93"/>
                      <a:pt x="81" y="78"/>
                      <a:pt x="81" y="59"/>
                    </a:cubicBezTo>
                    <a:cubicBezTo>
                      <a:pt x="81" y="41"/>
                      <a:pt x="76" y="27"/>
                      <a:pt x="66" y="16"/>
                    </a:cubicBezTo>
                    <a:cubicBezTo>
                      <a:pt x="55" y="6"/>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94" name="Freeform 29"/>
              <p:cNvSpPr>
                <a:spLocks/>
              </p:cNvSpPr>
              <p:nvPr/>
            </p:nvSpPr>
            <p:spPr bwMode="auto">
              <a:xfrm>
                <a:off x="2781" y="1484"/>
                <a:ext cx="55" cy="53"/>
              </a:xfrm>
              <a:custGeom>
                <a:avLst/>
                <a:gdLst>
                  <a:gd name="T0" fmla="*/ 39 w 47"/>
                  <a:gd name="T1" fmla="*/ 39 h 45"/>
                  <a:gd name="T2" fmla="*/ 47 w 47"/>
                  <a:gd name="T3" fmla="*/ 21 h 45"/>
                  <a:gd name="T4" fmla="*/ 16 w 47"/>
                  <a:gd name="T5" fmla="*/ 0 h 45"/>
                  <a:gd name="T6" fmla="*/ 0 w 47"/>
                  <a:gd name="T7" fmla="*/ 0 h 45"/>
                  <a:gd name="T8" fmla="*/ 0 w 47"/>
                  <a:gd name="T9" fmla="*/ 45 h 45"/>
                  <a:gd name="T10" fmla="*/ 19 w 47"/>
                  <a:gd name="T11" fmla="*/ 45 h 45"/>
                  <a:gd name="T12" fmla="*/ 39 w 47"/>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39" y="39"/>
                    </a:moveTo>
                    <a:cubicBezTo>
                      <a:pt x="44" y="34"/>
                      <a:pt x="47" y="28"/>
                      <a:pt x="47" y="21"/>
                    </a:cubicBezTo>
                    <a:cubicBezTo>
                      <a:pt x="47" y="7"/>
                      <a:pt x="37" y="0"/>
                      <a:pt x="16" y="0"/>
                    </a:cubicBezTo>
                    <a:cubicBezTo>
                      <a:pt x="0" y="0"/>
                      <a:pt x="0" y="0"/>
                      <a:pt x="0" y="0"/>
                    </a:cubicBezTo>
                    <a:cubicBezTo>
                      <a:pt x="0" y="45"/>
                      <a:pt x="0" y="45"/>
                      <a:pt x="0" y="45"/>
                    </a:cubicBezTo>
                    <a:cubicBezTo>
                      <a:pt x="19" y="45"/>
                      <a:pt x="19" y="45"/>
                      <a:pt x="19" y="45"/>
                    </a:cubicBezTo>
                    <a:cubicBezTo>
                      <a:pt x="27" y="45"/>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95" name="Freeform 30"/>
              <p:cNvSpPr>
                <a:spLocks/>
              </p:cNvSpPr>
              <p:nvPr/>
            </p:nvSpPr>
            <p:spPr bwMode="auto">
              <a:xfrm>
                <a:off x="2780" y="1575"/>
                <a:ext cx="65" cy="58"/>
              </a:xfrm>
              <a:custGeom>
                <a:avLst/>
                <a:gdLst>
                  <a:gd name="T0" fmla="*/ 47 w 56"/>
                  <a:gd name="T1" fmla="*/ 6 h 50"/>
                  <a:gd name="T2" fmla="*/ 24 w 56"/>
                  <a:gd name="T3" fmla="*/ 0 h 50"/>
                  <a:gd name="T4" fmla="*/ 0 w 56"/>
                  <a:gd name="T5" fmla="*/ 0 h 50"/>
                  <a:gd name="T6" fmla="*/ 0 w 56"/>
                  <a:gd name="T7" fmla="*/ 50 h 50"/>
                  <a:gd name="T8" fmla="*/ 24 w 56"/>
                  <a:gd name="T9" fmla="*/ 50 h 50"/>
                  <a:gd name="T10" fmla="*/ 47 w 56"/>
                  <a:gd name="T11" fmla="*/ 43 h 50"/>
                  <a:gd name="T12" fmla="*/ 56 w 56"/>
                  <a:gd name="T13" fmla="*/ 24 h 50"/>
                  <a:gd name="T14" fmla="*/ 47 w 56"/>
                  <a:gd name="T15" fmla="*/ 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7" y="6"/>
                    </a:moveTo>
                    <a:cubicBezTo>
                      <a:pt x="42" y="2"/>
                      <a:pt x="34" y="0"/>
                      <a:pt x="24" y="0"/>
                    </a:cubicBezTo>
                    <a:cubicBezTo>
                      <a:pt x="0" y="0"/>
                      <a:pt x="0" y="0"/>
                      <a:pt x="0" y="0"/>
                    </a:cubicBezTo>
                    <a:cubicBezTo>
                      <a:pt x="0" y="50"/>
                      <a:pt x="0" y="50"/>
                      <a:pt x="0" y="50"/>
                    </a:cubicBezTo>
                    <a:cubicBezTo>
                      <a:pt x="24" y="50"/>
                      <a:pt x="24" y="50"/>
                      <a:pt x="24" y="50"/>
                    </a:cubicBezTo>
                    <a:cubicBezTo>
                      <a:pt x="34" y="50"/>
                      <a:pt x="42" y="48"/>
                      <a:pt x="47" y="43"/>
                    </a:cubicBezTo>
                    <a:cubicBezTo>
                      <a:pt x="53" y="38"/>
                      <a:pt x="56" y="32"/>
                      <a:pt x="56" y="24"/>
                    </a:cubicBezTo>
                    <a:cubicBezTo>
                      <a:pt x="56" y="17"/>
                      <a:pt x="53" y="11"/>
                      <a:pt x="47" y="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96" name="Freeform 31"/>
              <p:cNvSpPr>
                <a:spLocks/>
              </p:cNvSpPr>
              <p:nvPr/>
            </p:nvSpPr>
            <p:spPr bwMode="auto">
              <a:xfrm>
                <a:off x="2460" y="2814"/>
                <a:ext cx="479" cy="140"/>
              </a:xfrm>
              <a:custGeom>
                <a:avLst/>
                <a:gdLst>
                  <a:gd name="T0" fmla="*/ 298 w 409"/>
                  <a:gd name="T1" fmla="*/ 0 h 120"/>
                  <a:gd name="T2" fmla="*/ 283 w 409"/>
                  <a:gd name="T3" fmla="*/ 0 h 120"/>
                  <a:gd name="T4" fmla="*/ 135 w 409"/>
                  <a:gd name="T5" fmla="*/ 0 h 120"/>
                  <a:gd name="T6" fmla="*/ 128 w 409"/>
                  <a:gd name="T7" fmla="*/ 0 h 120"/>
                  <a:gd name="T8" fmla="*/ 0 w 409"/>
                  <a:gd name="T9" fmla="*/ 82 h 120"/>
                  <a:gd name="T10" fmla="*/ 0 w 409"/>
                  <a:gd name="T11" fmla="*/ 120 h 120"/>
                  <a:gd name="T12" fmla="*/ 153 w 409"/>
                  <a:gd name="T13" fmla="*/ 120 h 120"/>
                  <a:gd name="T14" fmla="*/ 265 w 409"/>
                  <a:gd name="T15" fmla="*/ 120 h 120"/>
                  <a:gd name="T16" fmla="*/ 409 w 409"/>
                  <a:gd name="T17" fmla="*/ 120 h 120"/>
                  <a:gd name="T18" fmla="*/ 409 w 409"/>
                  <a:gd name="T19" fmla="*/ 82 h 120"/>
                  <a:gd name="T20" fmla="*/ 298 w 409"/>
                  <a:gd name="T2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0">
                    <a:moveTo>
                      <a:pt x="298" y="0"/>
                    </a:moveTo>
                    <a:cubicBezTo>
                      <a:pt x="283" y="0"/>
                      <a:pt x="283" y="0"/>
                      <a:pt x="283" y="0"/>
                    </a:cubicBezTo>
                    <a:cubicBezTo>
                      <a:pt x="135" y="0"/>
                      <a:pt x="135" y="0"/>
                      <a:pt x="135" y="0"/>
                    </a:cubicBezTo>
                    <a:cubicBezTo>
                      <a:pt x="128" y="0"/>
                      <a:pt x="128" y="0"/>
                      <a:pt x="128" y="0"/>
                    </a:cubicBezTo>
                    <a:cubicBezTo>
                      <a:pt x="148" y="72"/>
                      <a:pt x="121" y="82"/>
                      <a:pt x="0" y="82"/>
                    </a:cubicBezTo>
                    <a:cubicBezTo>
                      <a:pt x="0" y="120"/>
                      <a:pt x="0" y="120"/>
                      <a:pt x="0" y="120"/>
                    </a:cubicBezTo>
                    <a:cubicBezTo>
                      <a:pt x="153" y="120"/>
                      <a:pt x="153" y="120"/>
                      <a:pt x="153" y="120"/>
                    </a:cubicBezTo>
                    <a:cubicBezTo>
                      <a:pt x="265" y="120"/>
                      <a:pt x="265" y="120"/>
                      <a:pt x="265" y="120"/>
                    </a:cubicBezTo>
                    <a:cubicBezTo>
                      <a:pt x="409" y="120"/>
                      <a:pt x="409" y="120"/>
                      <a:pt x="409" y="120"/>
                    </a:cubicBezTo>
                    <a:cubicBezTo>
                      <a:pt x="409" y="82"/>
                      <a:pt x="409" y="82"/>
                      <a:pt x="409" y="82"/>
                    </a:cubicBezTo>
                    <a:cubicBezTo>
                      <a:pt x="289" y="82"/>
                      <a:pt x="277" y="72"/>
                      <a:pt x="298"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97" name="Freeform 32"/>
              <p:cNvSpPr>
                <a:spLocks noEditPoints="1"/>
              </p:cNvSpPr>
              <p:nvPr/>
            </p:nvSpPr>
            <p:spPr bwMode="auto">
              <a:xfrm>
                <a:off x="2334" y="2278"/>
                <a:ext cx="733" cy="536"/>
              </a:xfrm>
              <a:custGeom>
                <a:avLst/>
                <a:gdLst>
                  <a:gd name="T0" fmla="*/ 588 w 626"/>
                  <a:gd name="T1" fmla="*/ 0 h 457"/>
                  <a:gd name="T2" fmla="*/ 34 w 626"/>
                  <a:gd name="T3" fmla="*/ 0 h 457"/>
                  <a:gd name="T4" fmla="*/ 0 w 626"/>
                  <a:gd name="T5" fmla="*/ 35 h 457"/>
                  <a:gd name="T6" fmla="*/ 0 w 626"/>
                  <a:gd name="T7" fmla="*/ 422 h 457"/>
                  <a:gd name="T8" fmla="*/ 34 w 626"/>
                  <a:gd name="T9" fmla="*/ 457 h 457"/>
                  <a:gd name="T10" fmla="*/ 588 w 626"/>
                  <a:gd name="T11" fmla="*/ 457 h 457"/>
                  <a:gd name="T12" fmla="*/ 626 w 626"/>
                  <a:gd name="T13" fmla="*/ 422 h 457"/>
                  <a:gd name="T14" fmla="*/ 626 w 626"/>
                  <a:gd name="T15" fmla="*/ 35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7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6"/>
                      <a:pt x="0" y="35"/>
                    </a:cubicBezTo>
                    <a:cubicBezTo>
                      <a:pt x="0" y="422"/>
                      <a:pt x="0" y="422"/>
                      <a:pt x="0" y="422"/>
                    </a:cubicBezTo>
                    <a:cubicBezTo>
                      <a:pt x="0" y="440"/>
                      <a:pt x="15" y="457"/>
                      <a:pt x="34" y="457"/>
                    </a:cubicBezTo>
                    <a:cubicBezTo>
                      <a:pt x="588" y="457"/>
                      <a:pt x="588" y="457"/>
                      <a:pt x="588" y="457"/>
                    </a:cubicBezTo>
                    <a:cubicBezTo>
                      <a:pt x="607" y="457"/>
                      <a:pt x="626" y="440"/>
                      <a:pt x="626" y="422"/>
                    </a:cubicBezTo>
                    <a:cubicBezTo>
                      <a:pt x="626" y="35"/>
                      <a:pt x="626" y="35"/>
                      <a:pt x="626" y="35"/>
                    </a:cubicBezTo>
                    <a:cubicBezTo>
                      <a:pt x="626" y="16"/>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7"/>
                      <a:pt x="579" y="47"/>
                      <a:pt x="579" y="47"/>
                    </a:cubicBezTo>
                    <a:lnTo>
                      <a:pt x="578" y="4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98" name="Freeform 33"/>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99" name="Freeform 34"/>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00" name="Freeform 35"/>
              <p:cNvSpPr>
                <a:spLocks/>
              </p:cNvSpPr>
              <p:nvPr/>
            </p:nvSpPr>
            <p:spPr bwMode="auto">
              <a:xfrm>
                <a:off x="2334" y="2278"/>
                <a:ext cx="688" cy="536"/>
              </a:xfrm>
              <a:custGeom>
                <a:avLst/>
                <a:gdLst>
                  <a:gd name="T0" fmla="*/ 48 w 588"/>
                  <a:gd name="T1" fmla="*/ 409 h 457"/>
                  <a:gd name="T2" fmla="*/ 47 w 588"/>
                  <a:gd name="T3" fmla="*/ 409 h 457"/>
                  <a:gd name="T4" fmla="*/ 47 w 588"/>
                  <a:gd name="T5" fmla="*/ 48 h 457"/>
                  <a:gd name="T6" fmla="*/ 532 w 588"/>
                  <a:gd name="T7" fmla="*/ 47 h 457"/>
                  <a:gd name="T8" fmla="*/ 588 w 588"/>
                  <a:gd name="T9" fmla="*/ 0 h 457"/>
                  <a:gd name="T10" fmla="*/ 588 w 588"/>
                  <a:gd name="T11" fmla="*/ 0 h 457"/>
                  <a:gd name="T12" fmla="*/ 34 w 588"/>
                  <a:gd name="T13" fmla="*/ 0 h 457"/>
                  <a:gd name="T14" fmla="*/ 0 w 588"/>
                  <a:gd name="T15" fmla="*/ 35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7"/>
                      <a:pt x="532" y="47"/>
                      <a:pt x="532" y="47"/>
                    </a:cubicBezTo>
                    <a:cubicBezTo>
                      <a:pt x="588" y="0"/>
                      <a:pt x="588" y="0"/>
                      <a:pt x="588" y="0"/>
                    </a:cubicBezTo>
                    <a:cubicBezTo>
                      <a:pt x="588" y="0"/>
                      <a:pt x="588" y="0"/>
                      <a:pt x="588" y="0"/>
                    </a:cubicBezTo>
                    <a:cubicBezTo>
                      <a:pt x="34" y="0"/>
                      <a:pt x="34" y="0"/>
                      <a:pt x="34" y="0"/>
                    </a:cubicBezTo>
                    <a:cubicBezTo>
                      <a:pt x="15" y="0"/>
                      <a:pt x="0" y="16"/>
                      <a:pt x="0" y="35"/>
                    </a:cubicBezTo>
                    <a:cubicBezTo>
                      <a:pt x="0" y="422"/>
                      <a:pt x="0" y="422"/>
                      <a:pt x="0" y="422"/>
                    </a:cubicBezTo>
                    <a:cubicBezTo>
                      <a:pt x="0" y="440"/>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01" name="Freeform 36"/>
              <p:cNvSpPr>
                <a:spLocks/>
              </p:cNvSpPr>
              <p:nvPr/>
            </p:nvSpPr>
            <p:spPr bwMode="auto">
              <a:xfrm>
                <a:off x="2389" y="2334"/>
                <a:ext cx="568" cy="423"/>
              </a:xfrm>
              <a:custGeom>
                <a:avLst/>
                <a:gdLst>
                  <a:gd name="T0" fmla="*/ 0 w 568"/>
                  <a:gd name="T1" fmla="*/ 423 h 423"/>
                  <a:gd name="T2" fmla="*/ 1 w 568"/>
                  <a:gd name="T3" fmla="*/ 423 h 423"/>
                  <a:gd name="T4" fmla="*/ 1 w 568"/>
                  <a:gd name="T5" fmla="*/ 1 h 423"/>
                  <a:gd name="T6" fmla="*/ 568 w 568"/>
                  <a:gd name="T7" fmla="*/ 0 h 423"/>
                  <a:gd name="T8" fmla="*/ 568 w 568"/>
                  <a:gd name="T9" fmla="*/ 0 h 423"/>
                  <a:gd name="T10" fmla="*/ 0 w 568"/>
                  <a:gd name="T11" fmla="*/ 1 h 423"/>
                  <a:gd name="T12" fmla="*/ 0 w 568"/>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568" h="423">
                    <a:moveTo>
                      <a:pt x="0" y="423"/>
                    </a:moveTo>
                    <a:lnTo>
                      <a:pt x="1" y="423"/>
                    </a:lnTo>
                    <a:lnTo>
                      <a:pt x="1" y="1"/>
                    </a:lnTo>
                    <a:lnTo>
                      <a:pt x="568" y="0"/>
                    </a:lnTo>
                    <a:lnTo>
                      <a:pt x="568" y="0"/>
                    </a:lnTo>
                    <a:lnTo>
                      <a:pt x="0" y="1"/>
                    </a:lnTo>
                    <a:lnTo>
                      <a:pt x="0" y="423"/>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02" name="Rectangle 37"/>
              <p:cNvSpPr>
                <a:spLocks noChangeArrowheads="1"/>
              </p:cNvSpPr>
              <p:nvPr/>
            </p:nvSpPr>
            <p:spPr bwMode="auto">
              <a:xfrm>
                <a:off x="2460" y="2910"/>
                <a:ext cx="479" cy="44"/>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03" name="Oval 38"/>
              <p:cNvSpPr>
                <a:spLocks noChangeArrowheads="1"/>
              </p:cNvSpPr>
              <p:nvPr/>
            </p:nvSpPr>
            <p:spPr bwMode="auto">
              <a:xfrm>
                <a:off x="2687" y="2298"/>
                <a:ext cx="20" cy="21"/>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04" name="Freeform 39"/>
              <p:cNvSpPr>
                <a:spLocks/>
              </p:cNvSpPr>
              <p:nvPr/>
            </p:nvSpPr>
            <p:spPr bwMode="auto">
              <a:xfrm>
                <a:off x="2567" y="2383"/>
                <a:ext cx="264" cy="155"/>
              </a:xfrm>
              <a:custGeom>
                <a:avLst/>
                <a:gdLst>
                  <a:gd name="T0" fmla="*/ 113 w 226"/>
                  <a:gd name="T1" fmla="*/ 0 h 133"/>
                  <a:gd name="T2" fmla="*/ 111 w 226"/>
                  <a:gd name="T3" fmla="*/ 0 h 133"/>
                  <a:gd name="T4" fmla="*/ 2 w 226"/>
                  <a:gd name="T5" fmla="*/ 63 h 133"/>
                  <a:gd name="T6" fmla="*/ 0 w 226"/>
                  <a:gd name="T7" fmla="*/ 66 h 133"/>
                  <a:gd name="T8" fmla="*/ 2 w 226"/>
                  <a:gd name="T9" fmla="*/ 69 h 133"/>
                  <a:gd name="T10" fmla="*/ 112 w 226"/>
                  <a:gd name="T11" fmla="*/ 133 h 133"/>
                  <a:gd name="T12" fmla="*/ 114 w 226"/>
                  <a:gd name="T13" fmla="*/ 133 h 133"/>
                  <a:gd name="T14" fmla="*/ 115 w 226"/>
                  <a:gd name="T15" fmla="*/ 133 h 133"/>
                  <a:gd name="T16" fmla="*/ 225 w 226"/>
                  <a:gd name="T17" fmla="*/ 69 h 133"/>
                  <a:gd name="T18" fmla="*/ 226 w 226"/>
                  <a:gd name="T19" fmla="*/ 67 h 133"/>
                  <a:gd name="T20" fmla="*/ 225 w 226"/>
                  <a:gd name="T21" fmla="*/ 64 h 133"/>
                  <a:gd name="T22" fmla="*/ 115 w 226"/>
                  <a:gd name="T23" fmla="*/ 0 h 133"/>
                  <a:gd name="T24" fmla="*/ 113 w 226"/>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3">
                    <a:moveTo>
                      <a:pt x="113" y="0"/>
                    </a:moveTo>
                    <a:cubicBezTo>
                      <a:pt x="112" y="0"/>
                      <a:pt x="112" y="0"/>
                      <a:pt x="111" y="0"/>
                    </a:cubicBezTo>
                    <a:cubicBezTo>
                      <a:pt x="2" y="63"/>
                      <a:pt x="2" y="63"/>
                      <a:pt x="2" y="63"/>
                    </a:cubicBezTo>
                    <a:cubicBezTo>
                      <a:pt x="1" y="64"/>
                      <a:pt x="0" y="65"/>
                      <a:pt x="0" y="66"/>
                    </a:cubicBezTo>
                    <a:cubicBezTo>
                      <a:pt x="0" y="67"/>
                      <a:pt x="1" y="68"/>
                      <a:pt x="2" y="69"/>
                    </a:cubicBezTo>
                    <a:cubicBezTo>
                      <a:pt x="112" y="133"/>
                      <a:pt x="112" y="133"/>
                      <a:pt x="112" y="133"/>
                    </a:cubicBezTo>
                    <a:cubicBezTo>
                      <a:pt x="112" y="133"/>
                      <a:pt x="113" y="133"/>
                      <a:pt x="114" y="133"/>
                    </a:cubicBezTo>
                    <a:cubicBezTo>
                      <a:pt x="114" y="133"/>
                      <a:pt x="115" y="133"/>
                      <a:pt x="115" y="133"/>
                    </a:cubicBezTo>
                    <a:cubicBezTo>
                      <a:pt x="225" y="69"/>
                      <a:pt x="225" y="69"/>
                      <a:pt x="225" y="69"/>
                    </a:cubicBezTo>
                    <a:cubicBezTo>
                      <a:pt x="226" y="69"/>
                      <a:pt x="226" y="68"/>
                      <a:pt x="226" y="67"/>
                    </a:cubicBezTo>
                    <a:cubicBezTo>
                      <a:pt x="226" y="65"/>
                      <a:pt x="226" y="64"/>
                      <a:pt x="225" y="64"/>
                    </a:cubicBezTo>
                    <a:cubicBezTo>
                      <a:pt x="115" y="0"/>
                      <a:pt x="115" y="0"/>
                      <a:pt x="115" y="0"/>
                    </a:cubicBezTo>
                    <a:cubicBezTo>
                      <a:pt x="114" y="0"/>
                      <a:pt x="114" y="0"/>
                      <a:pt x="113"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05" name="Freeform 40"/>
              <p:cNvSpPr>
                <a:spLocks/>
              </p:cNvSpPr>
              <p:nvPr/>
            </p:nvSpPr>
            <p:spPr bwMode="auto">
              <a:xfrm>
                <a:off x="2549" y="2488"/>
                <a:ext cx="136" cy="232"/>
              </a:xfrm>
              <a:custGeom>
                <a:avLst/>
                <a:gdLst>
                  <a:gd name="T0" fmla="*/ 3 w 116"/>
                  <a:gd name="T1" fmla="*/ 0 h 198"/>
                  <a:gd name="T2" fmla="*/ 1 w 116"/>
                  <a:gd name="T3" fmla="*/ 1 h 198"/>
                  <a:gd name="T4" fmla="*/ 0 w 116"/>
                  <a:gd name="T5" fmla="*/ 4 h 198"/>
                  <a:gd name="T6" fmla="*/ 0 w 116"/>
                  <a:gd name="T7" fmla="*/ 131 h 198"/>
                  <a:gd name="T8" fmla="*/ 1 w 116"/>
                  <a:gd name="T9" fmla="*/ 134 h 198"/>
                  <a:gd name="T10" fmla="*/ 111 w 116"/>
                  <a:gd name="T11" fmla="*/ 197 h 198"/>
                  <a:gd name="T12" fmla="*/ 113 w 116"/>
                  <a:gd name="T13" fmla="*/ 198 h 198"/>
                  <a:gd name="T14" fmla="*/ 114 w 116"/>
                  <a:gd name="T15" fmla="*/ 197 h 198"/>
                  <a:gd name="T16" fmla="*/ 116 w 116"/>
                  <a:gd name="T17" fmla="*/ 194 h 198"/>
                  <a:gd name="T18" fmla="*/ 116 w 116"/>
                  <a:gd name="T19" fmla="*/ 67 h 198"/>
                  <a:gd name="T20" fmla="*/ 114 w 116"/>
                  <a:gd name="T21" fmla="*/ 64 h 198"/>
                  <a:gd name="T22" fmla="*/ 5 w 116"/>
                  <a:gd name="T23" fmla="*/ 1 h 198"/>
                  <a:gd name="T24" fmla="*/ 3 w 116"/>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8">
                    <a:moveTo>
                      <a:pt x="3" y="0"/>
                    </a:moveTo>
                    <a:cubicBezTo>
                      <a:pt x="2" y="0"/>
                      <a:pt x="2" y="0"/>
                      <a:pt x="1" y="1"/>
                    </a:cubicBezTo>
                    <a:cubicBezTo>
                      <a:pt x="0" y="1"/>
                      <a:pt x="0" y="2"/>
                      <a:pt x="0" y="4"/>
                    </a:cubicBezTo>
                    <a:cubicBezTo>
                      <a:pt x="0" y="131"/>
                      <a:pt x="0" y="131"/>
                      <a:pt x="0" y="131"/>
                    </a:cubicBezTo>
                    <a:cubicBezTo>
                      <a:pt x="0" y="132"/>
                      <a:pt x="0" y="133"/>
                      <a:pt x="1" y="134"/>
                    </a:cubicBezTo>
                    <a:cubicBezTo>
                      <a:pt x="111" y="197"/>
                      <a:pt x="111" y="197"/>
                      <a:pt x="111" y="197"/>
                    </a:cubicBezTo>
                    <a:cubicBezTo>
                      <a:pt x="112" y="197"/>
                      <a:pt x="112" y="198"/>
                      <a:pt x="113" y="198"/>
                    </a:cubicBezTo>
                    <a:cubicBezTo>
                      <a:pt x="113" y="198"/>
                      <a:pt x="114" y="197"/>
                      <a:pt x="114" y="197"/>
                    </a:cubicBezTo>
                    <a:cubicBezTo>
                      <a:pt x="115" y="197"/>
                      <a:pt x="116" y="196"/>
                      <a:pt x="116" y="194"/>
                    </a:cubicBezTo>
                    <a:cubicBezTo>
                      <a:pt x="116" y="67"/>
                      <a:pt x="116" y="67"/>
                      <a:pt x="116" y="67"/>
                    </a:cubicBezTo>
                    <a:cubicBezTo>
                      <a:pt x="116" y="66"/>
                      <a:pt x="115" y="65"/>
                      <a:pt x="114" y="64"/>
                    </a:cubicBezTo>
                    <a:cubicBezTo>
                      <a:pt x="5" y="1"/>
                      <a:pt x="5" y="1"/>
                      <a:pt x="5" y="1"/>
                    </a:cubicBezTo>
                    <a:cubicBezTo>
                      <a:pt x="4" y="0"/>
                      <a:pt x="3" y="0"/>
                      <a:pt x="3"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06" name="Freeform 41"/>
              <p:cNvSpPr>
                <a:spLocks/>
              </p:cNvSpPr>
              <p:nvPr/>
            </p:nvSpPr>
            <p:spPr bwMode="auto">
              <a:xfrm>
                <a:off x="2714" y="2489"/>
                <a:ext cx="136" cy="231"/>
              </a:xfrm>
              <a:custGeom>
                <a:avLst/>
                <a:gdLst>
                  <a:gd name="T0" fmla="*/ 113 w 116"/>
                  <a:gd name="T1" fmla="*/ 0 h 197"/>
                  <a:gd name="T2" fmla="*/ 111 w 116"/>
                  <a:gd name="T3" fmla="*/ 1 h 197"/>
                  <a:gd name="T4" fmla="*/ 1 w 116"/>
                  <a:gd name="T5" fmla="*/ 64 h 197"/>
                  <a:gd name="T6" fmla="*/ 0 w 116"/>
                  <a:gd name="T7" fmla="*/ 67 h 197"/>
                  <a:gd name="T8" fmla="*/ 0 w 116"/>
                  <a:gd name="T9" fmla="*/ 193 h 197"/>
                  <a:gd name="T10" fmla="*/ 1 w 116"/>
                  <a:gd name="T11" fmla="*/ 196 h 197"/>
                  <a:gd name="T12" fmla="*/ 3 w 116"/>
                  <a:gd name="T13" fmla="*/ 197 h 197"/>
                  <a:gd name="T14" fmla="*/ 5 w 116"/>
                  <a:gd name="T15" fmla="*/ 196 h 197"/>
                  <a:gd name="T16" fmla="*/ 114 w 116"/>
                  <a:gd name="T17" fmla="*/ 133 h 197"/>
                  <a:gd name="T18" fmla="*/ 116 w 116"/>
                  <a:gd name="T19" fmla="*/ 130 h 197"/>
                  <a:gd name="T20" fmla="*/ 116 w 116"/>
                  <a:gd name="T21" fmla="*/ 3 h 197"/>
                  <a:gd name="T22" fmla="*/ 114 w 116"/>
                  <a:gd name="T23" fmla="*/ 1 h 197"/>
                  <a:gd name="T24" fmla="*/ 11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113" y="0"/>
                    </a:moveTo>
                    <a:cubicBezTo>
                      <a:pt x="112" y="0"/>
                      <a:pt x="112" y="0"/>
                      <a:pt x="111" y="1"/>
                    </a:cubicBezTo>
                    <a:cubicBezTo>
                      <a:pt x="1" y="64"/>
                      <a:pt x="1" y="64"/>
                      <a:pt x="1" y="64"/>
                    </a:cubicBezTo>
                    <a:cubicBezTo>
                      <a:pt x="0" y="65"/>
                      <a:pt x="0" y="66"/>
                      <a:pt x="0" y="67"/>
                    </a:cubicBezTo>
                    <a:cubicBezTo>
                      <a:pt x="0" y="193"/>
                      <a:pt x="0" y="193"/>
                      <a:pt x="0" y="193"/>
                    </a:cubicBezTo>
                    <a:cubicBezTo>
                      <a:pt x="0" y="195"/>
                      <a:pt x="0" y="196"/>
                      <a:pt x="1" y="196"/>
                    </a:cubicBezTo>
                    <a:cubicBezTo>
                      <a:pt x="2" y="196"/>
                      <a:pt x="2" y="197"/>
                      <a:pt x="3" y="197"/>
                    </a:cubicBezTo>
                    <a:cubicBezTo>
                      <a:pt x="3" y="197"/>
                      <a:pt x="4" y="196"/>
                      <a:pt x="5" y="196"/>
                    </a:cubicBezTo>
                    <a:cubicBezTo>
                      <a:pt x="114" y="133"/>
                      <a:pt x="114" y="133"/>
                      <a:pt x="114" y="133"/>
                    </a:cubicBezTo>
                    <a:cubicBezTo>
                      <a:pt x="115" y="132"/>
                      <a:pt x="116" y="131"/>
                      <a:pt x="116" y="130"/>
                    </a:cubicBezTo>
                    <a:cubicBezTo>
                      <a:pt x="116" y="3"/>
                      <a:pt x="116" y="3"/>
                      <a:pt x="116" y="3"/>
                    </a:cubicBezTo>
                    <a:cubicBezTo>
                      <a:pt x="116" y="2"/>
                      <a:pt x="115" y="1"/>
                      <a:pt x="114" y="1"/>
                    </a:cubicBezTo>
                    <a:cubicBezTo>
                      <a:pt x="114" y="0"/>
                      <a:pt x="113" y="0"/>
                      <a:pt x="113"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07" name="Freeform 42"/>
              <p:cNvSpPr>
                <a:spLocks/>
              </p:cNvSpPr>
              <p:nvPr/>
            </p:nvSpPr>
            <p:spPr bwMode="auto">
              <a:xfrm>
                <a:off x="818" y="2424"/>
                <a:ext cx="702" cy="492"/>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08" name="Freeform 43"/>
              <p:cNvSpPr>
                <a:spLocks/>
              </p:cNvSpPr>
              <p:nvPr/>
            </p:nvSpPr>
            <p:spPr bwMode="auto">
              <a:xfrm>
                <a:off x="818" y="2317"/>
                <a:ext cx="702" cy="107"/>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09" name="Rectangle 44"/>
              <p:cNvSpPr>
                <a:spLocks noChangeArrowheads="1"/>
              </p:cNvSpPr>
              <p:nvPr/>
            </p:nvSpPr>
            <p:spPr bwMode="auto">
              <a:xfrm>
                <a:off x="1025"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10" name="Rectangle 45"/>
              <p:cNvSpPr>
                <a:spLocks noChangeArrowheads="1"/>
              </p:cNvSpPr>
              <p:nvPr/>
            </p:nvSpPr>
            <p:spPr bwMode="auto">
              <a:xfrm>
                <a:off x="1025"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11" name="Rectangle 46"/>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12" name="Rectangle 47"/>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13" name="Rectangle 48"/>
              <p:cNvSpPr>
                <a:spLocks noChangeArrowheads="1"/>
              </p:cNvSpPr>
              <p:nvPr/>
            </p:nvSpPr>
            <p:spPr bwMode="auto">
              <a:xfrm>
                <a:off x="1025"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14" name="Rectangle 49"/>
              <p:cNvSpPr>
                <a:spLocks noChangeArrowheads="1"/>
              </p:cNvSpPr>
              <p:nvPr/>
            </p:nvSpPr>
            <p:spPr bwMode="auto">
              <a:xfrm>
                <a:off x="1025"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15" name="Rectangle 50"/>
              <p:cNvSpPr>
                <a:spLocks noChangeArrowheads="1"/>
              </p:cNvSpPr>
              <p:nvPr/>
            </p:nvSpPr>
            <p:spPr bwMode="auto">
              <a:xfrm>
                <a:off x="1181"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16" name="Rectangle 51"/>
              <p:cNvSpPr>
                <a:spLocks noChangeArrowheads="1"/>
              </p:cNvSpPr>
              <p:nvPr/>
            </p:nvSpPr>
            <p:spPr bwMode="auto">
              <a:xfrm>
                <a:off x="1181"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17" name="Rectangle 52"/>
              <p:cNvSpPr>
                <a:spLocks noChangeArrowheads="1"/>
              </p:cNvSpPr>
              <p:nvPr/>
            </p:nvSpPr>
            <p:spPr bwMode="auto">
              <a:xfrm>
                <a:off x="1181"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18" name="Rectangle 53"/>
              <p:cNvSpPr>
                <a:spLocks noChangeArrowheads="1"/>
              </p:cNvSpPr>
              <p:nvPr/>
            </p:nvSpPr>
            <p:spPr bwMode="auto">
              <a:xfrm>
                <a:off x="1181"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19" name="Rectangle 54"/>
              <p:cNvSpPr>
                <a:spLocks noChangeArrowheads="1"/>
              </p:cNvSpPr>
              <p:nvPr/>
            </p:nvSpPr>
            <p:spPr bwMode="auto">
              <a:xfrm>
                <a:off x="1181"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20" name="Rectangle 55"/>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21" name="Rectangle 56"/>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22" name="Rectangle 57"/>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23" name="Rectangle 58"/>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24" name="Rectangle 59"/>
              <p:cNvSpPr>
                <a:spLocks noChangeArrowheads="1"/>
              </p:cNvSpPr>
              <p:nvPr/>
            </p:nvSpPr>
            <p:spPr bwMode="auto">
              <a:xfrm>
                <a:off x="870"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25" name="Rectangle 60"/>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26" name="Rectangle 61"/>
              <p:cNvSpPr>
                <a:spLocks noChangeArrowheads="1"/>
              </p:cNvSpPr>
              <p:nvPr/>
            </p:nvSpPr>
            <p:spPr bwMode="auto">
              <a:xfrm>
                <a:off x="870"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27" name="Rectangle 62"/>
              <p:cNvSpPr>
                <a:spLocks noChangeArrowheads="1"/>
              </p:cNvSpPr>
              <p:nvPr/>
            </p:nvSpPr>
            <p:spPr bwMode="auto">
              <a:xfrm>
                <a:off x="870" y="2786"/>
                <a:ext cx="13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28" name="Rectangle 63"/>
              <p:cNvSpPr>
                <a:spLocks noChangeArrowheads="1"/>
              </p:cNvSpPr>
              <p:nvPr/>
            </p:nvSpPr>
            <p:spPr bwMode="auto">
              <a:xfrm>
                <a:off x="1025"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29" name="Rectangle 64"/>
              <p:cNvSpPr>
                <a:spLocks noChangeArrowheads="1"/>
              </p:cNvSpPr>
              <p:nvPr/>
            </p:nvSpPr>
            <p:spPr bwMode="auto">
              <a:xfrm>
                <a:off x="1181"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30" name="Rectangle 65"/>
              <p:cNvSpPr>
                <a:spLocks noChangeArrowheads="1"/>
              </p:cNvSpPr>
              <p:nvPr/>
            </p:nvSpPr>
            <p:spPr bwMode="auto">
              <a:xfrm>
                <a:off x="1338"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31" name="Rectangle 66"/>
              <p:cNvSpPr>
                <a:spLocks noChangeArrowheads="1"/>
              </p:cNvSpPr>
              <p:nvPr/>
            </p:nvSpPr>
            <p:spPr bwMode="auto">
              <a:xfrm>
                <a:off x="1338"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32" name="Rectangle 67"/>
              <p:cNvSpPr>
                <a:spLocks noChangeArrowheads="1"/>
              </p:cNvSpPr>
              <p:nvPr/>
            </p:nvSpPr>
            <p:spPr bwMode="auto">
              <a:xfrm>
                <a:off x="1338"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33" name="Rectangle 68"/>
              <p:cNvSpPr>
                <a:spLocks noChangeArrowheads="1"/>
              </p:cNvSpPr>
              <p:nvPr/>
            </p:nvSpPr>
            <p:spPr bwMode="auto">
              <a:xfrm>
                <a:off x="1338"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34" name="Freeform 69"/>
              <p:cNvSpPr>
                <a:spLocks noEditPoints="1"/>
              </p:cNvSpPr>
              <p:nvPr/>
            </p:nvSpPr>
            <p:spPr bwMode="auto">
              <a:xfrm>
                <a:off x="840" y="2317"/>
                <a:ext cx="591"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35" name="Freeform 70"/>
              <p:cNvSpPr>
                <a:spLocks/>
              </p:cNvSpPr>
              <p:nvPr/>
            </p:nvSpPr>
            <p:spPr bwMode="auto">
              <a:xfrm>
                <a:off x="1004" y="2317"/>
                <a:ext cx="23"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36" name="Freeform 71"/>
              <p:cNvSpPr>
                <a:spLocks/>
              </p:cNvSpPr>
              <p:nvPr/>
            </p:nvSpPr>
            <p:spPr bwMode="auto">
              <a:xfrm>
                <a:off x="842" y="2916"/>
                <a:ext cx="35"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37" name="Freeform 72"/>
              <p:cNvSpPr>
                <a:spLocks noEditPoints="1"/>
              </p:cNvSpPr>
              <p:nvPr/>
            </p:nvSpPr>
            <p:spPr bwMode="auto">
              <a:xfrm>
                <a:off x="818" y="2424"/>
                <a:ext cx="513" cy="492"/>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38" name="Freeform 73"/>
              <p:cNvSpPr>
                <a:spLocks/>
              </p:cNvSpPr>
              <p:nvPr/>
            </p:nvSpPr>
            <p:spPr bwMode="auto">
              <a:xfrm>
                <a:off x="818" y="2317"/>
                <a:ext cx="611" cy="107"/>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39" name="Freeform 74"/>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40" name="Freeform 75"/>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41" name="Rectangle 76"/>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42" name="Rectangle 77"/>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43" name="Freeform 78"/>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44" name="Freeform 79"/>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45" name="Freeform 80"/>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46" name="Freeform 81"/>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47" name="Freeform 82"/>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48" name="Freeform 83"/>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49" name="Rectangle 84"/>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50" name="Rectangle 85"/>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51" name="Rectangle 86"/>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52" name="Rectangle 87"/>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53" name="Rectangle 88"/>
              <p:cNvSpPr>
                <a:spLocks noChangeArrowheads="1"/>
              </p:cNvSpPr>
              <p:nvPr/>
            </p:nvSpPr>
            <p:spPr bwMode="auto">
              <a:xfrm>
                <a:off x="870" y="2681"/>
                <a:ext cx="130" cy="79"/>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54" name="Rectangle 89"/>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55" name="Freeform 90"/>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56" name="Freeform 91"/>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57" name="Rectangle 93"/>
              <p:cNvSpPr>
                <a:spLocks noChangeArrowheads="1"/>
              </p:cNvSpPr>
              <p:nvPr/>
            </p:nvSpPr>
            <p:spPr bwMode="auto">
              <a:xfrm>
                <a:off x="1415" y="1843"/>
                <a:ext cx="1114"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932146">
                  <a:defRPr/>
                </a:pPr>
                <a:r>
                  <a:rPr lang="en-US" altLang="en-US" sz="1000" kern="0" dirty="0">
                    <a:solidFill>
                      <a:schemeClr val="bg1"/>
                    </a:solidFill>
                    <a:latin typeface="Segoe UI Semibold" panose="020B0702040204020203" pitchFamily="34" charset="0"/>
                  </a:rPr>
                  <a:t>Resource group</a:t>
                </a:r>
                <a:endParaRPr lang="en-US" altLang="en-US" sz="1100" kern="0" dirty="0">
                  <a:solidFill>
                    <a:schemeClr val="bg1"/>
                  </a:solidFill>
                </a:endParaRPr>
              </a:p>
            </p:txBody>
          </p:sp>
          <p:sp>
            <p:nvSpPr>
              <p:cNvPr id="158" name="Freeform 97"/>
              <p:cNvSpPr>
                <a:spLocks/>
              </p:cNvSpPr>
              <p:nvPr/>
            </p:nvSpPr>
            <p:spPr bwMode="auto">
              <a:xfrm>
                <a:off x="1735" y="1276"/>
                <a:ext cx="90" cy="16"/>
              </a:xfrm>
              <a:custGeom>
                <a:avLst/>
                <a:gdLst>
                  <a:gd name="T0" fmla="*/ 7 w 77"/>
                  <a:gd name="T1" fmla="*/ 14 h 14"/>
                  <a:gd name="T2" fmla="*/ 0 w 77"/>
                  <a:gd name="T3" fmla="*/ 7 h 14"/>
                  <a:gd name="T4" fmla="*/ 7 w 77"/>
                  <a:gd name="T5" fmla="*/ 0 h 14"/>
                  <a:gd name="T6" fmla="*/ 70 w 77"/>
                  <a:gd name="T7" fmla="*/ 0 h 14"/>
                  <a:gd name="T8" fmla="*/ 77 w 77"/>
                  <a:gd name="T9" fmla="*/ 7 h 14"/>
                  <a:gd name="T10" fmla="*/ 70 w 77"/>
                  <a:gd name="T11" fmla="*/ 14 h 14"/>
                  <a:gd name="T12" fmla="*/ 7 w 7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7" h="14">
                    <a:moveTo>
                      <a:pt x="7" y="14"/>
                    </a:moveTo>
                    <a:cubicBezTo>
                      <a:pt x="3" y="14"/>
                      <a:pt x="0" y="11"/>
                      <a:pt x="0" y="7"/>
                    </a:cubicBezTo>
                    <a:cubicBezTo>
                      <a:pt x="0" y="3"/>
                      <a:pt x="3" y="0"/>
                      <a:pt x="7" y="0"/>
                    </a:cubicBezTo>
                    <a:cubicBezTo>
                      <a:pt x="70" y="0"/>
                      <a:pt x="70" y="0"/>
                      <a:pt x="70" y="0"/>
                    </a:cubicBezTo>
                    <a:cubicBezTo>
                      <a:pt x="74" y="0"/>
                      <a:pt x="77" y="3"/>
                      <a:pt x="77" y="7"/>
                    </a:cubicBezTo>
                    <a:cubicBezTo>
                      <a:pt x="77" y="11"/>
                      <a:pt x="74" y="14"/>
                      <a:pt x="70" y="14"/>
                    </a:cubicBezTo>
                    <a:lnTo>
                      <a:pt x="7" y="14"/>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59" name="Freeform 98"/>
              <p:cNvSpPr>
                <a:spLocks/>
              </p:cNvSpPr>
              <p:nvPr/>
            </p:nvSpPr>
            <p:spPr bwMode="auto">
              <a:xfrm>
                <a:off x="1735" y="1276"/>
                <a:ext cx="28" cy="16"/>
              </a:xfrm>
              <a:custGeom>
                <a:avLst/>
                <a:gdLst>
                  <a:gd name="T0" fmla="*/ 22 w 24"/>
                  <a:gd name="T1" fmla="*/ 0 h 14"/>
                  <a:gd name="T2" fmla="*/ 7 w 24"/>
                  <a:gd name="T3" fmla="*/ 0 h 14"/>
                  <a:gd name="T4" fmla="*/ 0 w 24"/>
                  <a:gd name="T5" fmla="*/ 7 h 14"/>
                  <a:gd name="T6" fmla="*/ 7 w 24"/>
                  <a:gd name="T7" fmla="*/ 14 h 14"/>
                  <a:gd name="T8" fmla="*/ 22 w 24"/>
                  <a:gd name="T9" fmla="*/ 14 h 14"/>
                  <a:gd name="T10" fmla="*/ 24 w 24"/>
                  <a:gd name="T11" fmla="*/ 7 h 14"/>
                  <a:gd name="T12" fmla="*/ 22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2" y="0"/>
                    </a:moveTo>
                    <a:cubicBezTo>
                      <a:pt x="7" y="0"/>
                      <a:pt x="7" y="0"/>
                      <a:pt x="7" y="0"/>
                    </a:cubicBezTo>
                    <a:cubicBezTo>
                      <a:pt x="3" y="0"/>
                      <a:pt x="0" y="3"/>
                      <a:pt x="0" y="7"/>
                    </a:cubicBezTo>
                    <a:cubicBezTo>
                      <a:pt x="0" y="11"/>
                      <a:pt x="3" y="14"/>
                      <a:pt x="7" y="14"/>
                    </a:cubicBezTo>
                    <a:cubicBezTo>
                      <a:pt x="22" y="14"/>
                      <a:pt x="22" y="14"/>
                      <a:pt x="22" y="14"/>
                    </a:cubicBezTo>
                    <a:cubicBezTo>
                      <a:pt x="23" y="12"/>
                      <a:pt x="24" y="10"/>
                      <a:pt x="24" y="7"/>
                    </a:cubicBezTo>
                    <a:cubicBezTo>
                      <a:pt x="24" y="5"/>
                      <a:pt x="23" y="2"/>
                      <a:pt x="2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60" name="Freeform 99"/>
              <p:cNvSpPr>
                <a:spLocks/>
              </p:cNvSpPr>
              <p:nvPr/>
            </p:nvSpPr>
            <p:spPr bwMode="auto">
              <a:xfrm>
                <a:off x="1776" y="1276"/>
                <a:ext cx="8" cy="16"/>
              </a:xfrm>
              <a:custGeom>
                <a:avLst/>
                <a:gdLst>
                  <a:gd name="T0" fmla="*/ 7 w 7"/>
                  <a:gd name="T1" fmla="*/ 0 h 14"/>
                  <a:gd name="T2" fmla="*/ 0 w 7"/>
                  <a:gd name="T3" fmla="*/ 0 h 14"/>
                  <a:gd name="T4" fmla="*/ 1 w 7"/>
                  <a:gd name="T5" fmla="*/ 7 h 14"/>
                  <a:gd name="T6" fmla="*/ 0 w 7"/>
                  <a:gd name="T7" fmla="*/ 14 h 14"/>
                  <a:gd name="T8" fmla="*/ 7 w 7"/>
                  <a:gd name="T9" fmla="*/ 14 h 14"/>
                  <a:gd name="T10" fmla="*/ 6 w 7"/>
                  <a:gd name="T11" fmla="*/ 7 h 14"/>
                  <a:gd name="T12" fmla="*/ 7 w 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0"/>
                    </a:moveTo>
                    <a:cubicBezTo>
                      <a:pt x="0" y="0"/>
                      <a:pt x="0" y="0"/>
                      <a:pt x="0" y="0"/>
                    </a:cubicBezTo>
                    <a:cubicBezTo>
                      <a:pt x="1" y="2"/>
                      <a:pt x="1" y="5"/>
                      <a:pt x="1" y="7"/>
                    </a:cubicBezTo>
                    <a:cubicBezTo>
                      <a:pt x="1" y="10"/>
                      <a:pt x="1" y="12"/>
                      <a:pt x="0" y="14"/>
                    </a:cubicBezTo>
                    <a:cubicBezTo>
                      <a:pt x="7" y="14"/>
                      <a:pt x="7" y="14"/>
                      <a:pt x="7" y="14"/>
                    </a:cubicBezTo>
                    <a:cubicBezTo>
                      <a:pt x="6" y="12"/>
                      <a:pt x="6" y="10"/>
                      <a:pt x="6" y="7"/>
                    </a:cubicBezTo>
                    <a:cubicBezTo>
                      <a:pt x="6" y="5"/>
                      <a:pt x="6" y="2"/>
                      <a:pt x="7"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61" name="Freeform 100"/>
              <p:cNvSpPr>
                <a:spLocks/>
              </p:cNvSpPr>
              <p:nvPr/>
            </p:nvSpPr>
            <p:spPr bwMode="auto">
              <a:xfrm>
                <a:off x="1797" y="1276"/>
                <a:ext cx="28" cy="16"/>
              </a:xfrm>
              <a:custGeom>
                <a:avLst/>
                <a:gdLst>
                  <a:gd name="T0" fmla="*/ 24 w 24"/>
                  <a:gd name="T1" fmla="*/ 7 h 14"/>
                  <a:gd name="T2" fmla="*/ 17 w 24"/>
                  <a:gd name="T3" fmla="*/ 0 h 14"/>
                  <a:gd name="T4" fmla="*/ 2 w 24"/>
                  <a:gd name="T5" fmla="*/ 0 h 14"/>
                  <a:gd name="T6" fmla="*/ 0 w 24"/>
                  <a:gd name="T7" fmla="*/ 7 h 14"/>
                  <a:gd name="T8" fmla="*/ 2 w 24"/>
                  <a:gd name="T9" fmla="*/ 14 h 14"/>
                  <a:gd name="T10" fmla="*/ 17 w 24"/>
                  <a:gd name="T11" fmla="*/ 14 h 14"/>
                  <a:gd name="T12" fmla="*/ 24 w 24"/>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4" y="7"/>
                    </a:moveTo>
                    <a:cubicBezTo>
                      <a:pt x="24" y="3"/>
                      <a:pt x="21" y="0"/>
                      <a:pt x="17" y="0"/>
                    </a:cubicBezTo>
                    <a:cubicBezTo>
                      <a:pt x="2" y="0"/>
                      <a:pt x="2" y="0"/>
                      <a:pt x="2" y="0"/>
                    </a:cubicBezTo>
                    <a:cubicBezTo>
                      <a:pt x="1" y="2"/>
                      <a:pt x="0" y="5"/>
                      <a:pt x="0" y="7"/>
                    </a:cubicBezTo>
                    <a:cubicBezTo>
                      <a:pt x="0" y="10"/>
                      <a:pt x="1" y="12"/>
                      <a:pt x="2" y="14"/>
                    </a:cubicBezTo>
                    <a:cubicBezTo>
                      <a:pt x="17" y="14"/>
                      <a:pt x="17" y="14"/>
                      <a:pt x="17" y="14"/>
                    </a:cubicBezTo>
                    <a:cubicBezTo>
                      <a:pt x="21" y="14"/>
                      <a:pt x="24" y="11"/>
                      <a:pt x="24" y="7"/>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62" name="Freeform 101"/>
              <p:cNvSpPr>
                <a:spLocks/>
              </p:cNvSpPr>
              <p:nvPr/>
            </p:nvSpPr>
            <p:spPr bwMode="auto">
              <a:xfrm>
                <a:off x="1761" y="1276"/>
                <a:ext cx="16" cy="16"/>
              </a:xfrm>
              <a:custGeom>
                <a:avLst/>
                <a:gdLst>
                  <a:gd name="T0" fmla="*/ 13 w 14"/>
                  <a:gd name="T1" fmla="*/ 0 h 14"/>
                  <a:gd name="T2" fmla="*/ 0 w 14"/>
                  <a:gd name="T3" fmla="*/ 0 h 14"/>
                  <a:gd name="T4" fmla="*/ 2 w 14"/>
                  <a:gd name="T5" fmla="*/ 7 h 14"/>
                  <a:gd name="T6" fmla="*/ 0 w 14"/>
                  <a:gd name="T7" fmla="*/ 14 h 14"/>
                  <a:gd name="T8" fmla="*/ 13 w 14"/>
                  <a:gd name="T9" fmla="*/ 14 h 14"/>
                  <a:gd name="T10" fmla="*/ 14 w 14"/>
                  <a:gd name="T11" fmla="*/ 7 h 14"/>
                  <a:gd name="T12" fmla="*/ 13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3" y="0"/>
                    </a:moveTo>
                    <a:cubicBezTo>
                      <a:pt x="0" y="0"/>
                      <a:pt x="0" y="0"/>
                      <a:pt x="0" y="0"/>
                    </a:cubicBezTo>
                    <a:cubicBezTo>
                      <a:pt x="1" y="2"/>
                      <a:pt x="2" y="5"/>
                      <a:pt x="2" y="7"/>
                    </a:cubicBezTo>
                    <a:cubicBezTo>
                      <a:pt x="2" y="10"/>
                      <a:pt x="1" y="12"/>
                      <a:pt x="0" y="14"/>
                    </a:cubicBezTo>
                    <a:cubicBezTo>
                      <a:pt x="13" y="14"/>
                      <a:pt x="13" y="14"/>
                      <a:pt x="13" y="14"/>
                    </a:cubicBezTo>
                    <a:cubicBezTo>
                      <a:pt x="14" y="12"/>
                      <a:pt x="14" y="10"/>
                      <a:pt x="14" y="7"/>
                    </a:cubicBezTo>
                    <a:cubicBezTo>
                      <a:pt x="14" y="5"/>
                      <a:pt x="14" y="2"/>
                      <a:pt x="13"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63" name="Freeform 102"/>
              <p:cNvSpPr>
                <a:spLocks/>
              </p:cNvSpPr>
              <p:nvPr/>
            </p:nvSpPr>
            <p:spPr bwMode="auto">
              <a:xfrm>
                <a:off x="1698" y="1257"/>
                <a:ext cx="76" cy="55"/>
              </a:xfrm>
              <a:custGeom>
                <a:avLst/>
                <a:gdLst>
                  <a:gd name="T0" fmla="*/ 45 w 65"/>
                  <a:gd name="T1" fmla="*/ 35 h 47"/>
                  <a:gd name="T2" fmla="*/ 23 w 65"/>
                  <a:gd name="T3" fmla="*/ 35 h 47"/>
                  <a:gd name="T4" fmla="*/ 12 w 65"/>
                  <a:gd name="T5" fmla="*/ 23 h 47"/>
                  <a:gd name="T6" fmla="*/ 23 w 65"/>
                  <a:gd name="T7" fmla="*/ 12 h 47"/>
                  <a:gd name="T8" fmla="*/ 45 w 65"/>
                  <a:gd name="T9" fmla="*/ 12 h 47"/>
                  <a:gd name="T10" fmla="*/ 46 w 65"/>
                  <a:gd name="T11" fmla="*/ 12 h 47"/>
                  <a:gd name="T12" fmla="*/ 65 w 65"/>
                  <a:gd name="T13" fmla="*/ 12 h 47"/>
                  <a:gd name="T14" fmla="*/ 45 w 65"/>
                  <a:gd name="T15" fmla="*/ 0 h 47"/>
                  <a:gd name="T16" fmla="*/ 23 w 65"/>
                  <a:gd name="T17" fmla="*/ 0 h 47"/>
                  <a:gd name="T18" fmla="*/ 0 w 65"/>
                  <a:gd name="T19" fmla="*/ 23 h 47"/>
                  <a:gd name="T20" fmla="*/ 23 w 65"/>
                  <a:gd name="T21" fmla="*/ 47 h 47"/>
                  <a:gd name="T22" fmla="*/ 45 w 65"/>
                  <a:gd name="T23" fmla="*/ 47 h 47"/>
                  <a:gd name="T24" fmla="*/ 65 w 65"/>
                  <a:gd name="T25" fmla="*/ 35 h 47"/>
                  <a:gd name="T26" fmla="*/ 46 w 65"/>
                  <a:gd name="T27" fmla="*/ 35 h 47"/>
                  <a:gd name="T28" fmla="*/ 45 w 65"/>
                  <a:gd name="T29"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47">
                    <a:moveTo>
                      <a:pt x="45" y="35"/>
                    </a:moveTo>
                    <a:cubicBezTo>
                      <a:pt x="23" y="35"/>
                      <a:pt x="23" y="35"/>
                      <a:pt x="23" y="35"/>
                    </a:cubicBezTo>
                    <a:cubicBezTo>
                      <a:pt x="17" y="35"/>
                      <a:pt x="12" y="30"/>
                      <a:pt x="12" y="23"/>
                    </a:cubicBezTo>
                    <a:cubicBezTo>
                      <a:pt x="12" y="17"/>
                      <a:pt x="17" y="12"/>
                      <a:pt x="23" y="12"/>
                    </a:cubicBezTo>
                    <a:cubicBezTo>
                      <a:pt x="45" y="12"/>
                      <a:pt x="45" y="12"/>
                      <a:pt x="45" y="12"/>
                    </a:cubicBezTo>
                    <a:cubicBezTo>
                      <a:pt x="45" y="12"/>
                      <a:pt x="46" y="12"/>
                      <a:pt x="46" y="12"/>
                    </a:cubicBezTo>
                    <a:cubicBezTo>
                      <a:pt x="65" y="12"/>
                      <a:pt x="65" y="12"/>
                      <a:pt x="65" y="12"/>
                    </a:cubicBezTo>
                    <a:cubicBezTo>
                      <a:pt x="61" y="5"/>
                      <a:pt x="54" y="0"/>
                      <a:pt x="45" y="0"/>
                    </a:cubicBezTo>
                    <a:cubicBezTo>
                      <a:pt x="23" y="0"/>
                      <a:pt x="23" y="0"/>
                      <a:pt x="23" y="0"/>
                    </a:cubicBezTo>
                    <a:cubicBezTo>
                      <a:pt x="10" y="0"/>
                      <a:pt x="0" y="10"/>
                      <a:pt x="0" y="23"/>
                    </a:cubicBezTo>
                    <a:cubicBezTo>
                      <a:pt x="0" y="36"/>
                      <a:pt x="10" y="47"/>
                      <a:pt x="23" y="47"/>
                    </a:cubicBezTo>
                    <a:cubicBezTo>
                      <a:pt x="45" y="47"/>
                      <a:pt x="45" y="47"/>
                      <a:pt x="45" y="47"/>
                    </a:cubicBezTo>
                    <a:cubicBezTo>
                      <a:pt x="54" y="47"/>
                      <a:pt x="61" y="42"/>
                      <a:pt x="65" y="35"/>
                    </a:cubicBezTo>
                    <a:cubicBezTo>
                      <a:pt x="46" y="35"/>
                      <a:pt x="46" y="35"/>
                      <a:pt x="46" y="35"/>
                    </a:cubicBezTo>
                    <a:cubicBezTo>
                      <a:pt x="46" y="35"/>
                      <a:pt x="45" y="35"/>
                      <a:pt x="45" y="35"/>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64" name="Freeform 103"/>
              <p:cNvSpPr>
                <a:spLocks/>
              </p:cNvSpPr>
              <p:nvPr/>
            </p:nvSpPr>
            <p:spPr bwMode="auto">
              <a:xfrm>
                <a:off x="1783" y="1276"/>
                <a:ext cx="17" cy="16"/>
              </a:xfrm>
              <a:custGeom>
                <a:avLst/>
                <a:gdLst>
                  <a:gd name="T0" fmla="*/ 14 w 14"/>
                  <a:gd name="T1" fmla="*/ 0 h 14"/>
                  <a:gd name="T2" fmla="*/ 1 w 14"/>
                  <a:gd name="T3" fmla="*/ 0 h 14"/>
                  <a:gd name="T4" fmla="*/ 0 w 14"/>
                  <a:gd name="T5" fmla="*/ 7 h 14"/>
                  <a:gd name="T6" fmla="*/ 1 w 14"/>
                  <a:gd name="T7" fmla="*/ 14 h 14"/>
                  <a:gd name="T8" fmla="*/ 14 w 14"/>
                  <a:gd name="T9" fmla="*/ 14 h 14"/>
                  <a:gd name="T10" fmla="*/ 12 w 14"/>
                  <a:gd name="T11" fmla="*/ 7 h 14"/>
                  <a:gd name="T12" fmla="*/ 14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0"/>
                    </a:moveTo>
                    <a:cubicBezTo>
                      <a:pt x="1" y="0"/>
                      <a:pt x="1" y="0"/>
                      <a:pt x="1" y="0"/>
                    </a:cubicBezTo>
                    <a:cubicBezTo>
                      <a:pt x="0" y="2"/>
                      <a:pt x="0" y="5"/>
                      <a:pt x="0" y="7"/>
                    </a:cubicBezTo>
                    <a:cubicBezTo>
                      <a:pt x="0" y="10"/>
                      <a:pt x="0" y="12"/>
                      <a:pt x="1" y="14"/>
                    </a:cubicBezTo>
                    <a:cubicBezTo>
                      <a:pt x="14" y="14"/>
                      <a:pt x="14" y="14"/>
                      <a:pt x="14" y="14"/>
                    </a:cubicBezTo>
                    <a:cubicBezTo>
                      <a:pt x="13" y="12"/>
                      <a:pt x="12" y="10"/>
                      <a:pt x="12" y="7"/>
                    </a:cubicBezTo>
                    <a:cubicBezTo>
                      <a:pt x="12" y="5"/>
                      <a:pt x="13" y="2"/>
                      <a:pt x="14"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65" name="Freeform 104"/>
              <p:cNvSpPr>
                <a:spLocks/>
              </p:cNvSpPr>
              <p:nvPr/>
            </p:nvSpPr>
            <p:spPr bwMode="auto">
              <a:xfrm>
                <a:off x="1787" y="1257"/>
                <a:ext cx="77" cy="55"/>
              </a:xfrm>
              <a:custGeom>
                <a:avLst/>
                <a:gdLst>
                  <a:gd name="T0" fmla="*/ 42 w 66"/>
                  <a:gd name="T1" fmla="*/ 0 h 47"/>
                  <a:gd name="T2" fmla="*/ 20 w 66"/>
                  <a:gd name="T3" fmla="*/ 0 h 47"/>
                  <a:gd name="T4" fmla="*/ 0 w 66"/>
                  <a:gd name="T5" fmla="*/ 12 h 47"/>
                  <a:gd name="T6" fmla="*/ 19 w 66"/>
                  <a:gd name="T7" fmla="*/ 12 h 47"/>
                  <a:gd name="T8" fmla="*/ 20 w 66"/>
                  <a:gd name="T9" fmla="*/ 12 h 47"/>
                  <a:gd name="T10" fmla="*/ 42 w 66"/>
                  <a:gd name="T11" fmla="*/ 12 h 47"/>
                  <a:gd name="T12" fmla="*/ 54 w 66"/>
                  <a:gd name="T13" fmla="*/ 23 h 47"/>
                  <a:gd name="T14" fmla="*/ 42 w 66"/>
                  <a:gd name="T15" fmla="*/ 35 h 47"/>
                  <a:gd name="T16" fmla="*/ 20 w 66"/>
                  <a:gd name="T17" fmla="*/ 35 h 47"/>
                  <a:gd name="T18" fmla="*/ 19 w 66"/>
                  <a:gd name="T19" fmla="*/ 35 h 47"/>
                  <a:gd name="T20" fmla="*/ 0 w 66"/>
                  <a:gd name="T21" fmla="*/ 35 h 47"/>
                  <a:gd name="T22" fmla="*/ 20 w 66"/>
                  <a:gd name="T23" fmla="*/ 47 h 47"/>
                  <a:gd name="T24" fmla="*/ 42 w 66"/>
                  <a:gd name="T25" fmla="*/ 47 h 47"/>
                  <a:gd name="T26" fmla="*/ 66 w 66"/>
                  <a:gd name="T27" fmla="*/ 23 h 47"/>
                  <a:gd name="T28" fmla="*/ 42 w 66"/>
                  <a:gd name="T2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7">
                    <a:moveTo>
                      <a:pt x="42" y="0"/>
                    </a:moveTo>
                    <a:cubicBezTo>
                      <a:pt x="20" y="0"/>
                      <a:pt x="20" y="0"/>
                      <a:pt x="20" y="0"/>
                    </a:cubicBezTo>
                    <a:cubicBezTo>
                      <a:pt x="11" y="0"/>
                      <a:pt x="4" y="5"/>
                      <a:pt x="0" y="12"/>
                    </a:cubicBezTo>
                    <a:cubicBezTo>
                      <a:pt x="19" y="12"/>
                      <a:pt x="19" y="12"/>
                      <a:pt x="19" y="12"/>
                    </a:cubicBezTo>
                    <a:cubicBezTo>
                      <a:pt x="19" y="12"/>
                      <a:pt x="20" y="12"/>
                      <a:pt x="20" y="12"/>
                    </a:cubicBezTo>
                    <a:cubicBezTo>
                      <a:pt x="42" y="12"/>
                      <a:pt x="42" y="12"/>
                      <a:pt x="42" y="12"/>
                    </a:cubicBezTo>
                    <a:cubicBezTo>
                      <a:pt x="48" y="12"/>
                      <a:pt x="54" y="17"/>
                      <a:pt x="54" y="23"/>
                    </a:cubicBezTo>
                    <a:cubicBezTo>
                      <a:pt x="54" y="30"/>
                      <a:pt x="48" y="35"/>
                      <a:pt x="42" y="35"/>
                    </a:cubicBezTo>
                    <a:cubicBezTo>
                      <a:pt x="20" y="35"/>
                      <a:pt x="20" y="35"/>
                      <a:pt x="20" y="35"/>
                    </a:cubicBezTo>
                    <a:cubicBezTo>
                      <a:pt x="20" y="35"/>
                      <a:pt x="19" y="35"/>
                      <a:pt x="19" y="35"/>
                    </a:cubicBezTo>
                    <a:cubicBezTo>
                      <a:pt x="0" y="35"/>
                      <a:pt x="0" y="35"/>
                      <a:pt x="0" y="35"/>
                    </a:cubicBezTo>
                    <a:cubicBezTo>
                      <a:pt x="4" y="42"/>
                      <a:pt x="11" y="47"/>
                      <a:pt x="20" y="47"/>
                    </a:cubicBezTo>
                    <a:cubicBezTo>
                      <a:pt x="42" y="47"/>
                      <a:pt x="42" y="47"/>
                      <a:pt x="42" y="47"/>
                    </a:cubicBezTo>
                    <a:cubicBezTo>
                      <a:pt x="55" y="47"/>
                      <a:pt x="66" y="36"/>
                      <a:pt x="66" y="23"/>
                    </a:cubicBezTo>
                    <a:cubicBezTo>
                      <a:pt x="66" y="10"/>
                      <a:pt x="55" y="0"/>
                      <a:pt x="4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sp>
            <p:nvSpPr>
              <p:cNvPr id="166" name="Freeform 105"/>
              <p:cNvSpPr>
                <a:spLocks noEditPoints="1"/>
              </p:cNvSpPr>
              <p:nvPr/>
            </p:nvSpPr>
            <p:spPr bwMode="auto">
              <a:xfrm>
                <a:off x="1668" y="1172"/>
                <a:ext cx="225" cy="225"/>
              </a:xfrm>
              <a:custGeom>
                <a:avLst/>
                <a:gdLst>
                  <a:gd name="T0" fmla="*/ 96 w 192"/>
                  <a:gd name="T1" fmla="*/ 12 h 192"/>
                  <a:gd name="T2" fmla="*/ 180 w 192"/>
                  <a:gd name="T3" fmla="*/ 96 h 192"/>
                  <a:gd name="T4" fmla="*/ 96 w 192"/>
                  <a:gd name="T5" fmla="*/ 180 h 192"/>
                  <a:gd name="T6" fmla="*/ 12 w 192"/>
                  <a:gd name="T7" fmla="*/ 96 h 192"/>
                  <a:gd name="T8" fmla="*/ 96 w 192"/>
                  <a:gd name="T9" fmla="*/ 12 h 192"/>
                  <a:gd name="T10" fmla="*/ 96 w 192"/>
                  <a:gd name="T11" fmla="*/ 0 h 192"/>
                  <a:gd name="T12" fmla="*/ 0 w 192"/>
                  <a:gd name="T13" fmla="*/ 96 h 192"/>
                  <a:gd name="T14" fmla="*/ 96 w 192"/>
                  <a:gd name="T15" fmla="*/ 192 h 192"/>
                  <a:gd name="T16" fmla="*/ 192 w 192"/>
                  <a:gd name="T17" fmla="*/ 96 h 192"/>
                  <a:gd name="T18" fmla="*/ 96 w 192"/>
                  <a:gd name="T1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2"/>
                    </a:moveTo>
                    <a:cubicBezTo>
                      <a:pt x="142" y="12"/>
                      <a:pt x="180" y="50"/>
                      <a:pt x="180" y="96"/>
                    </a:cubicBezTo>
                    <a:cubicBezTo>
                      <a:pt x="180" y="143"/>
                      <a:pt x="142" y="180"/>
                      <a:pt x="96" y="180"/>
                    </a:cubicBezTo>
                    <a:cubicBezTo>
                      <a:pt x="49" y="180"/>
                      <a:pt x="12" y="143"/>
                      <a:pt x="12" y="96"/>
                    </a:cubicBezTo>
                    <a:cubicBezTo>
                      <a:pt x="12" y="50"/>
                      <a:pt x="49" y="12"/>
                      <a:pt x="96" y="12"/>
                    </a:cubicBezTo>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2" tIns="46610" rIns="93222" bIns="46610" numCol="1" anchor="t" anchorCtr="0" compatLnSpc="1">
                <a:prstTxWarp prst="textNoShape">
                  <a:avLst/>
                </a:prstTxWarp>
              </a:bodyPr>
              <a:lstStyle/>
              <a:p>
                <a:pPr defTabSz="932146">
                  <a:defRPr/>
                </a:pPr>
                <a:endParaRPr lang="en-US" sz="1050" kern="0" dirty="0">
                  <a:latin typeface="Segoe UI"/>
                </a:endParaRPr>
              </a:p>
            </p:txBody>
          </p:sp>
        </p:grpSp>
        <p:sp>
          <p:nvSpPr>
            <p:cNvPr id="167" name="Left Bracket 166"/>
            <p:cNvSpPr/>
            <p:nvPr/>
          </p:nvSpPr>
          <p:spPr>
            <a:xfrm rot="5400000">
              <a:off x="3106385" y="1110493"/>
              <a:ext cx="138909" cy="6097466"/>
            </a:xfrm>
            <a:prstGeom prst="leftBracket">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32649">
                <a:defRPr/>
              </a:pPr>
              <a:endParaRPr lang="en-US">
                <a:solidFill>
                  <a:schemeClr val="bg1"/>
                </a:solidFill>
                <a:latin typeface="Segoe UI"/>
              </a:endParaRPr>
            </a:p>
          </p:txBody>
        </p:sp>
      </p:grpSp>
      <p:sp>
        <p:nvSpPr>
          <p:cNvPr id="2" name="Rectangle 1">
            <a:extLst>
              <a:ext uri="{FF2B5EF4-FFF2-40B4-BE49-F238E27FC236}">
                <a16:creationId xmlns:a16="http://schemas.microsoft.com/office/drawing/2014/main" id="{A461B76F-F040-4C8E-ABC3-B2BE96752BCD}"/>
              </a:ext>
            </a:extLst>
          </p:cNvPr>
          <p:cNvSpPr/>
          <p:nvPr/>
        </p:nvSpPr>
        <p:spPr>
          <a:xfrm>
            <a:off x="613990" y="6514581"/>
            <a:ext cx="2196627" cy="369332"/>
          </a:xfrm>
          <a:prstGeom prst="rect">
            <a:avLst/>
          </a:prstGeom>
        </p:spPr>
        <p:txBody>
          <a:bodyPr wrap="none">
            <a:spAutoFit/>
          </a:bodyPr>
          <a:lstStyle/>
          <a:p>
            <a:r>
              <a:rPr lang="en-US">
                <a:hlinkClick r:id="rId5"/>
              </a:rPr>
              <a:t>aka</a:t>
            </a:r>
            <a:r>
              <a:rPr lang="en-US" dirty="0">
                <a:hlinkClick r:id="rId5"/>
              </a:rPr>
              <a:t>.ms/Azure</a:t>
            </a:r>
            <a:r>
              <a:rPr lang="en-US">
                <a:hlinkClick r:id="rId5"/>
              </a:rPr>
              <a:t>/ARM</a:t>
            </a:r>
            <a:r>
              <a:rPr lang="en-US"/>
              <a:t> </a:t>
            </a:r>
            <a:endParaRPr lang="en-US" dirty="0"/>
          </a:p>
        </p:txBody>
      </p:sp>
    </p:spTree>
    <p:extLst>
      <p:ext uri="{BB962C8B-B14F-4D97-AF65-F5344CB8AC3E}">
        <p14:creationId xmlns:p14="http://schemas.microsoft.com/office/powerpoint/2010/main" val="3984673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250"/>
                                        <p:tgtEl>
                                          <p:spTgt spid="3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left)">
                                      <p:cBhvr>
                                        <p:cTn id="10" dur="2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scaffold</a:t>
            </a:r>
          </a:p>
        </p:txBody>
      </p:sp>
    </p:spTree>
    <p:extLst>
      <p:ext uri="{BB962C8B-B14F-4D97-AF65-F5344CB8AC3E}">
        <p14:creationId xmlns:p14="http://schemas.microsoft.com/office/powerpoint/2010/main" val="33908179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p:cNvSpPr txBox="1">
            <a:spLocks/>
          </p:cNvSpPr>
          <p:nvPr/>
        </p:nvSpPr>
        <p:spPr>
          <a:xfrm>
            <a:off x="366169" y="1212851"/>
            <a:ext cx="10763385" cy="5408611"/>
          </a:xfrm>
          <a:prstGeom prst="rect">
            <a:avLst/>
          </a:prstGeom>
        </p:spPr>
        <p:txBody>
          <a:bodyPr lIns="146304" rIns="146304"/>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4000"/>
              </a:lnSpc>
            </a:pPr>
            <a:r>
              <a:rPr lang="en-US" sz="2000" dirty="0">
                <a:solidFill>
                  <a:schemeClr val="tx2"/>
                </a:solidFill>
              </a:rPr>
              <a:t>Resource providers are the API interfaces</a:t>
            </a:r>
          </a:p>
          <a:p>
            <a:pPr>
              <a:lnSpc>
                <a:spcPct val="114000"/>
              </a:lnSpc>
            </a:pPr>
            <a:r>
              <a:rPr lang="en-US" sz="2000" dirty="0">
                <a:solidFill>
                  <a:schemeClr val="tx2"/>
                </a:solidFill>
              </a:rPr>
              <a:t>Resource providers must be registered against a subscription before you can create resources</a:t>
            </a:r>
          </a:p>
          <a:p>
            <a:pPr>
              <a:lnSpc>
                <a:spcPct val="114000"/>
              </a:lnSpc>
            </a:pPr>
            <a:r>
              <a:rPr lang="en-US" sz="2000" dirty="0">
                <a:solidFill>
                  <a:schemeClr val="tx2"/>
                </a:solidFill>
              </a:rPr>
              <a:t>Subscription Owners automatically register resource provider as a resource </a:t>
            </a:r>
            <a:br>
              <a:rPr lang="en-US" sz="2000" dirty="0">
                <a:solidFill>
                  <a:schemeClr val="tx2"/>
                </a:solidFill>
              </a:rPr>
            </a:br>
            <a:r>
              <a:rPr lang="en-US" sz="2000" dirty="0">
                <a:solidFill>
                  <a:schemeClr val="tx2"/>
                </a:solidFill>
              </a:rPr>
              <a:t>it provisioned</a:t>
            </a:r>
          </a:p>
          <a:p>
            <a:pPr>
              <a:lnSpc>
                <a:spcPct val="114000"/>
              </a:lnSpc>
            </a:pPr>
            <a:r>
              <a:rPr lang="en-US" sz="2000" dirty="0">
                <a:solidFill>
                  <a:schemeClr val="tx2"/>
                </a:solidFill>
              </a:rPr>
              <a:t>User that does not have subscription owner rights cannot provision an Azure resource until the resource provider is registered</a:t>
            </a:r>
          </a:p>
          <a:p>
            <a:pPr>
              <a:lnSpc>
                <a:spcPct val="114000"/>
              </a:lnSpc>
            </a:pPr>
            <a:r>
              <a:rPr lang="en-US" sz="2000" dirty="0">
                <a:solidFill>
                  <a:schemeClr val="tx2"/>
                </a:solidFill>
              </a:rPr>
              <a:t>To register Microsoft Resource Providers in a subscription:</a:t>
            </a:r>
          </a:p>
          <a:p>
            <a:pPr marL="457200" indent="0">
              <a:lnSpc>
                <a:spcPct val="114000"/>
              </a:lnSpc>
              <a:buNone/>
            </a:pPr>
            <a:r>
              <a:rPr lang="en-US" sz="1600" kern="0" dirty="0">
                <a:solidFill>
                  <a:schemeClr val="tx1"/>
                </a:solidFill>
                <a:latin typeface="Consolas" panose="020B0609020204030204" pitchFamily="49" charset="0"/>
              </a:rPr>
              <a:t>Select-</a:t>
            </a:r>
            <a:r>
              <a:rPr lang="en-US" sz="1600" kern="0" dirty="0" err="1">
                <a:solidFill>
                  <a:schemeClr val="tx1"/>
                </a:solidFill>
                <a:latin typeface="Consolas" panose="020B0609020204030204" pitchFamily="49" charset="0"/>
              </a:rPr>
              <a:t>AzureRmSubscription</a:t>
            </a:r>
            <a:r>
              <a:rPr lang="en-US" sz="1600" kern="0" dirty="0">
                <a:solidFill>
                  <a:schemeClr val="tx1"/>
                </a:solidFill>
                <a:latin typeface="Consolas" panose="020B0609020204030204" pitchFamily="49" charset="0"/>
              </a:rPr>
              <a:t> -</a:t>
            </a:r>
            <a:r>
              <a:rPr lang="en-US" sz="1600" kern="0" dirty="0" err="1">
                <a:solidFill>
                  <a:schemeClr val="tx1"/>
                </a:solidFill>
                <a:latin typeface="Consolas" panose="020B0609020204030204" pitchFamily="49" charset="0"/>
              </a:rPr>
              <a:t>Subscriptionname</a:t>
            </a:r>
            <a:r>
              <a:rPr lang="en-US" sz="1600" kern="0" dirty="0">
                <a:solidFill>
                  <a:schemeClr val="tx1"/>
                </a:solidFill>
                <a:latin typeface="Consolas" panose="020B0609020204030204" pitchFamily="49" charset="0"/>
              </a:rPr>
              <a:t> $</a:t>
            </a:r>
            <a:r>
              <a:rPr lang="en-US" sz="1600" kern="0" dirty="0" err="1">
                <a:solidFill>
                  <a:schemeClr val="tx1"/>
                </a:solidFill>
                <a:latin typeface="Consolas" panose="020B0609020204030204" pitchFamily="49" charset="0"/>
              </a:rPr>
              <a:t>SubscriptionName</a:t>
            </a:r>
            <a:endParaRPr lang="en-US" sz="1600" kern="0" dirty="0">
              <a:solidFill>
                <a:schemeClr val="tx1"/>
              </a:solidFill>
              <a:latin typeface="Consolas" panose="020B0609020204030204" pitchFamily="49" charset="0"/>
            </a:endParaRPr>
          </a:p>
          <a:p>
            <a:pPr marL="457200" indent="0">
              <a:lnSpc>
                <a:spcPct val="114000"/>
              </a:lnSpc>
              <a:buNone/>
            </a:pPr>
            <a:endParaRPr lang="en-US" sz="1600" kern="0" dirty="0">
              <a:solidFill>
                <a:schemeClr val="tx1"/>
              </a:solidFill>
              <a:latin typeface="Consolas" panose="020B0609020204030204" pitchFamily="49" charset="0"/>
            </a:endParaRPr>
          </a:p>
          <a:p>
            <a:pPr marL="457200" indent="0">
              <a:lnSpc>
                <a:spcPct val="114000"/>
              </a:lnSpc>
              <a:buNone/>
            </a:pPr>
            <a:r>
              <a:rPr lang="en-US" sz="1600" kern="0" dirty="0">
                <a:solidFill>
                  <a:schemeClr val="tx1"/>
                </a:solidFill>
                <a:latin typeface="Consolas" panose="020B0609020204030204" pitchFamily="49" charset="0"/>
              </a:rPr>
              <a:t>$providers = @(Get-</a:t>
            </a:r>
            <a:r>
              <a:rPr lang="en-US" sz="1600" kern="0" dirty="0" err="1">
                <a:solidFill>
                  <a:schemeClr val="tx1"/>
                </a:solidFill>
                <a:latin typeface="Consolas" panose="020B0609020204030204" pitchFamily="49" charset="0"/>
              </a:rPr>
              <a:t>AzureRMResourceProvider</a:t>
            </a:r>
            <a:r>
              <a:rPr lang="en-US" sz="1600" kern="0" dirty="0">
                <a:solidFill>
                  <a:schemeClr val="tx1"/>
                </a:solidFill>
                <a:latin typeface="Consolas" panose="020B0609020204030204" pitchFamily="49" charset="0"/>
              </a:rPr>
              <a:t> -</a:t>
            </a:r>
            <a:r>
              <a:rPr lang="en-US" sz="1600" kern="0" dirty="0" err="1">
                <a:solidFill>
                  <a:schemeClr val="tx1"/>
                </a:solidFill>
                <a:latin typeface="Consolas" panose="020B0609020204030204" pitchFamily="49" charset="0"/>
              </a:rPr>
              <a:t>ListAvailable</a:t>
            </a:r>
            <a:r>
              <a:rPr lang="en-US" sz="1600" kern="0" dirty="0">
                <a:solidFill>
                  <a:schemeClr val="tx1"/>
                </a:solidFill>
                <a:latin typeface="Consolas" panose="020B0609020204030204" pitchFamily="49" charset="0"/>
              </a:rPr>
              <a:t> | Where </a:t>
            </a:r>
            <a:br>
              <a:rPr lang="en-US" sz="1600" kern="0" dirty="0">
                <a:solidFill>
                  <a:schemeClr val="tx1"/>
                </a:solidFill>
                <a:latin typeface="Consolas" panose="020B0609020204030204" pitchFamily="49" charset="0"/>
              </a:rPr>
            </a:br>
            <a:r>
              <a:rPr lang="en-US" sz="1600" kern="0" dirty="0" err="1">
                <a:solidFill>
                  <a:schemeClr val="tx1"/>
                </a:solidFill>
                <a:latin typeface="Consolas" panose="020B0609020204030204" pitchFamily="49" charset="0"/>
              </a:rPr>
              <a:t>ProviderNamespace</a:t>
            </a:r>
            <a:r>
              <a:rPr lang="en-US" sz="1600" kern="0" dirty="0">
                <a:solidFill>
                  <a:schemeClr val="tx1"/>
                </a:solidFill>
                <a:latin typeface="Consolas" panose="020B0609020204030204" pitchFamily="49" charset="0"/>
              </a:rPr>
              <a:t> -Match Microsoft)</a:t>
            </a:r>
          </a:p>
          <a:p>
            <a:pPr marL="457200" indent="0">
              <a:lnSpc>
                <a:spcPct val="114000"/>
              </a:lnSpc>
              <a:buNone/>
            </a:pPr>
            <a:r>
              <a:rPr lang="en-US" sz="1600" kern="0" dirty="0" err="1">
                <a:solidFill>
                  <a:schemeClr val="tx1"/>
                </a:solidFill>
                <a:latin typeface="Consolas" panose="020B0609020204030204" pitchFamily="49" charset="0"/>
              </a:rPr>
              <a:t>foreach</a:t>
            </a:r>
            <a:r>
              <a:rPr lang="en-US" sz="1600" kern="0" dirty="0">
                <a:solidFill>
                  <a:schemeClr val="tx1"/>
                </a:solidFill>
                <a:latin typeface="Consolas" panose="020B0609020204030204" pitchFamily="49" charset="0"/>
              </a:rPr>
              <a:t> ($provider in $providers) {</a:t>
            </a:r>
          </a:p>
          <a:p>
            <a:pPr marL="457200" indent="0">
              <a:lnSpc>
                <a:spcPct val="114000"/>
              </a:lnSpc>
              <a:buNone/>
            </a:pPr>
            <a:endParaRPr lang="en-US" sz="1600" kern="0" dirty="0">
              <a:solidFill>
                <a:schemeClr val="tx1"/>
              </a:solidFill>
              <a:latin typeface="Consolas" panose="020B0609020204030204" pitchFamily="49" charset="0"/>
            </a:endParaRPr>
          </a:p>
          <a:p>
            <a:pPr marL="457200" indent="0">
              <a:lnSpc>
                <a:spcPct val="114000"/>
              </a:lnSpc>
              <a:buNone/>
            </a:pPr>
            <a:r>
              <a:rPr lang="en-US" sz="1600" kern="0" dirty="0">
                <a:solidFill>
                  <a:schemeClr val="tx1"/>
                </a:solidFill>
                <a:latin typeface="Consolas" panose="020B0609020204030204" pitchFamily="49" charset="0"/>
              </a:rPr>
              <a:t>Register-</a:t>
            </a:r>
            <a:r>
              <a:rPr lang="en-US" sz="1600" kern="0" dirty="0" err="1">
                <a:solidFill>
                  <a:schemeClr val="tx1"/>
                </a:solidFill>
                <a:latin typeface="Consolas" panose="020B0609020204030204" pitchFamily="49" charset="0"/>
              </a:rPr>
              <a:t>AzureRmResourceProvider</a:t>
            </a:r>
            <a:r>
              <a:rPr lang="en-US" sz="1600" kern="0" dirty="0">
                <a:solidFill>
                  <a:schemeClr val="tx1"/>
                </a:solidFill>
                <a:latin typeface="Consolas" panose="020B0609020204030204" pitchFamily="49" charset="0"/>
              </a:rPr>
              <a:t> -</a:t>
            </a:r>
            <a:r>
              <a:rPr lang="en-US" sz="1600" kern="0" dirty="0" err="1">
                <a:solidFill>
                  <a:schemeClr val="tx1"/>
                </a:solidFill>
                <a:latin typeface="Consolas" panose="020B0609020204030204" pitchFamily="49" charset="0"/>
              </a:rPr>
              <a:t>ProviderNamespace</a:t>
            </a:r>
            <a:r>
              <a:rPr lang="en-US" sz="1600" kern="0" dirty="0">
                <a:solidFill>
                  <a:schemeClr val="tx1"/>
                </a:solidFill>
                <a:latin typeface="Consolas" panose="020B0609020204030204" pitchFamily="49" charset="0"/>
              </a:rPr>
              <a:t> </a:t>
            </a:r>
          </a:p>
          <a:p>
            <a:pPr marL="457200" indent="0">
              <a:lnSpc>
                <a:spcPct val="114000"/>
              </a:lnSpc>
              <a:buNone/>
            </a:pPr>
            <a:r>
              <a:rPr lang="en-US" sz="1600" kern="0" dirty="0">
                <a:solidFill>
                  <a:schemeClr val="tx1"/>
                </a:solidFill>
                <a:latin typeface="Consolas" panose="020B0609020204030204" pitchFamily="49" charset="0"/>
              </a:rPr>
              <a:t>$</a:t>
            </a:r>
            <a:r>
              <a:rPr lang="en-US" sz="1600" kern="0" dirty="0" err="1">
                <a:solidFill>
                  <a:schemeClr val="tx1"/>
                </a:solidFill>
                <a:latin typeface="Consolas" panose="020B0609020204030204" pitchFamily="49" charset="0"/>
              </a:rPr>
              <a:t>provider.ProviderNamespace</a:t>
            </a:r>
            <a:endParaRPr lang="en-US" sz="1600" kern="0" dirty="0">
              <a:solidFill>
                <a:schemeClr val="tx1"/>
              </a:solidFill>
              <a:latin typeface="Consolas" panose="020B0609020204030204" pitchFamily="49" charset="0"/>
            </a:endParaRPr>
          </a:p>
          <a:p>
            <a:pPr marL="0" indent="0">
              <a:lnSpc>
                <a:spcPct val="114000"/>
              </a:lnSpc>
              <a:buNone/>
            </a:pPr>
            <a:endParaRPr lang="en-US" sz="1200" kern="0" dirty="0">
              <a:solidFill>
                <a:schemeClr val="tx1"/>
              </a:solidFill>
            </a:endParaRPr>
          </a:p>
        </p:txBody>
      </p:sp>
      <p:sp>
        <p:nvSpPr>
          <p:cNvPr id="10" name="Title 9"/>
          <p:cNvSpPr>
            <a:spLocks noGrp="1"/>
          </p:cNvSpPr>
          <p:nvPr>
            <p:ph type="title"/>
          </p:nvPr>
        </p:nvSpPr>
        <p:spPr/>
        <p:txBody>
          <a:bodyPr/>
          <a:lstStyle/>
          <a:p>
            <a:r>
              <a:rPr lang="en-US" dirty="0"/>
              <a:t>Resource Providers</a:t>
            </a:r>
          </a:p>
        </p:txBody>
      </p:sp>
    </p:spTree>
    <p:extLst>
      <p:ext uri="{BB962C8B-B14F-4D97-AF65-F5344CB8AC3E}">
        <p14:creationId xmlns:p14="http://schemas.microsoft.com/office/powerpoint/2010/main" val="35846860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Resource Manager</a:t>
            </a:r>
          </a:p>
        </p:txBody>
      </p:sp>
      <p:sp>
        <p:nvSpPr>
          <p:cNvPr id="5" name="Freeform 82"/>
          <p:cNvSpPr>
            <a:spLocks/>
          </p:cNvSpPr>
          <p:nvPr/>
        </p:nvSpPr>
        <p:spPr bwMode="auto">
          <a:xfrm>
            <a:off x="-172078" y="6973032"/>
            <a:ext cx="5271126" cy="3238"/>
          </a:xfrm>
          <a:custGeom>
            <a:avLst/>
            <a:gdLst>
              <a:gd name="T0" fmla="*/ 1505 w 1506"/>
              <a:gd name="T1" fmla="*/ 0 h 1"/>
              <a:gd name="T2" fmla="*/ 19 w 1506"/>
              <a:gd name="T3" fmla="*/ 0 h 1"/>
              <a:gd name="T4" fmla="*/ 0 w 1506"/>
              <a:gd name="T5" fmla="*/ 1 h 1"/>
              <a:gd name="T6" fmla="*/ 1506 w 1506"/>
              <a:gd name="T7" fmla="*/ 1 h 1"/>
              <a:gd name="T8" fmla="*/ 1505 w 1506"/>
              <a:gd name="T9" fmla="*/ 0 h 1"/>
            </a:gdLst>
            <a:ahLst/>
            <a:cxnLst>
              <a:cxn ang="0">
                <a:pos x="T0" y="T1"/>
              </a:cxn>
              <a:cxn ang="0">
                <a:pos x="T2" y="T3"/>
              </a:cxn>
              <a:cxn ang="0">
                <a:pos x="T4" y="T5"/>
              </a:cxn>
              <a:cxn ang="0">
                <a:pos x="T6" y="T7"/>
              </a:cxn>
              <a:cxn ang="0">
                <a:pos x="T8" y="T9"/>
              </a:cxn>
            </a:cxnLst>
            <a:rect l="0" t="0" r="r" b="b"/>
            <a:pathLst>
              <a:path w="1506" h="1">
                <a:moveTo>
                  <a:pt x="1505" y="0"/>
                </a:moveTo>
                <a:cubicBezTo>
                  <a:pt x="19" y="0"/>
                  <a:pt x="19" y="0"/>
                  <a:pt x="19" y="0"/>
                </a:cubicBezTo>
                <a:cubicBezTo>
                  <a:pt x="13" y="0"/>
                  <a:pt x="7" y="1"/>
                  <a:pt x="0" y="1"/>
                </a:cubicBezTo>
                <a:cubicBezTo>
                  <a:pt x="1506" y="1"/>
                  <a:pt x="1506" y="1"/>
                  <a:pt x="1506" y="1"/>
                </a:cubicBezTo>
                <a:cubicBezTo>
                  <a:pt x="1506" y="1"/>
                  <a:pt x="1505" y="0"/>
                  <a:pt x="1505" y="0"/>
                </a:cubicBezTo>
              </a:path>
            </a:pathLst>
          </a:custGeom>
          <a:solidFill>
            <a:srgbClr val="99D8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6" name="Freeform 89"/>
          <p:cNvSpPr>
            <a:spLocks/>
          </p:cNvSpPr>
          <p:nvPr/>
        </p:nvSpPr>
        <p:spPr bwMode="auto">
          <a:xfrm>
            <a:off x="1364255" y="4065495"/>
            <a:ext cx="160272" cy="1696603"/>
          </a:xfrm>
          <a:custGeom>
            <a:avLst/>
            <a:gdLst>
              <a:gd name="T0" fmla="*/ 0 w 99"/>
              <a:gd name="T1" fmla="*/ 1048 h 1048"/>
              <a:gd name="T2" fmla="*/ 50 w 99"/>
              <a:gd name="T3" fmla="*/ 0 h 1048"/>
              <a:gd name="T4" fmla="*/ 99 w 99"/>
              <a:gd name="T5" fmla="*/ 1048 h 1048"/>
              <a:gd name="T6" fmla="*/ 0 w 99"/>
              <a:gd name="T7" fmla="*/ 1048 h 1048"/>
            </a:gdLst>
            <a:ahLst/>
            <a:cxnLst>
              <a:cxn ang="0">
                <a:pos x="T0" y="T1"/>
              </a:cxn>
              <a:cxn ang="0">
                <a:pos x="T2" y="T3"/>
              </a:cxn>
              <a:cxn ang="0">
                <a:pos x="T4" y="T5"/>
              </a:cxn>
              <a:cxn ang="0">
                <a:pos x="T6" y="T7"/>
              </a:cxn>
            </a:cxnLst>
            <a:rect l="0" t="0" r="r" b="b"/>
            <a:pathLst>
              <a:path w="99" h="1048">
                <a:moveTo>
                  <a:pt x="0" y="1048"/>
                </a:moveTo>
                <a:lnTo>
                  <a:pt x="50" y="0"/>
                </a:lnTo>
                <a:lnTo>
                  <a:pt x="99" y="1048"/>
                </a:lnTo>
                <a:lnTo>
                  <a:pt x="0" y="10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pic>
        <p:nvPicPr>
          <p:cNvPr id="14" name="Picture 1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966960" y="1168216"/>
            <a:ext cx="8021590" cy="4917129"/>
          </a:xfrm>
          <a:prstGeom prst="rect">
            <a:avLst/>
          </a:prstGeom>
        </p:spPr>
      </p:pic>
      <p:sp>
        <p:nvSpPr>
          <p:cNvPr id="16" name="Text Placeholder 3"/>
          <p:cNvSpPr txBox="1">
            <a:spLocks/>
          </p:cNvSpPr>
          <p:nvPr/>
        </p:nvSpPr>
        <p:spPr>
          <a:xfrm>
            <a:off x="3213100" y="6171953"/>
            <a:ext cx="6363631" cy="627864"/>
          </a:xfrm>
          <a:prstGeom prst="rect">
            <a:avLst/>
          </a:prstGeom>
        </p:spPr>
        <p:txBody>
          <a:bodyPr vert="horz" wrap="square" lIns="146304" tIns="91440" rIns="146304" bIns="91440" rtlCol="0">
            <a:spAutoFit/>
          </a:bodyPr>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2"/>
                    </a:gs>
                    <a:gs pos="99000">
                      <a:schemeClr val="tx2"/>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ARM with Resource Providers</a:t>
            </a:r>
          </a:p>
        </p:txBody>
      </p:sp>
    </p:spTree>
    <p:extLst>
      <p:ext uri="{BB962C8B-B14F-4D97-AF65-F5344CB8AC3E}">
        <p14:creationId xmlns:p14="http://schemas.microsoft.com/office/powerpoint/2010/main" val="11291625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p:cNvSpPr txBox="1">
            <a:spLocks/>
          </p:cNvSpPr>
          <p:nvPr/>
        </p:nvSpPr>
        <p:spPr>
          <a:xfrm>
            <a:off x="5964162" y="1212851"/>
            <a:ext cx="6119126" cy="5408611"/>
          </a:xfrm>
          <a:prstGeom prst="rect">
            <a:avLst/>
          </a:prstGeom>
        </p:spPr>
        <p:txBody>
          <a:bodyPr lIns="146304" rIns="146304"/>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4000"/>
              </a:lnSpc>
            </a:pPr>
            <a:r>
              <a:rPr lang="en-US" sz="2400" dirty="0">
                <a:solidFill>
                  <a:schemeClr val="tx2"/>
                </a:solidFill>
              </a:rPr>
              <a:t>Tightly coupled containers of multiple resources of similar or different types</a:t>
            </a:r>
          </a:p>
          <a:p>
            <a:pPr>
              <a:lnSpc>
                <a:spcPct val="114000"/>
              </a:lnSpc>
            </a:pPr>
            <a:r>
              <a:rPr lang="en-US" sz="2400" dirty="0">
                <a:solidFill>
                  <a:schemeClr val="tx2"/>
                </a:solidFill>
              </a:rPr>
              <a:t>Azure resources contained should </a:t>
            </a:r>
            <a:br>
              <a:rPr lang="en-US" sz="2400" dirty="0">
                <a:solidFill>
                  <a:schemeClr val="tx2"/>
                </a:solidFill>
              </a:rPr>
            </a:br>
            <a:r>
              <a:rPr lang="en-US" sz="2400" dirty="0">
                <a:solidFill>
                  <a:schemeClr val="tx2"/>
                </a:solidFill>
              </a:rPr>
              <a:t>have the same lifecycle</a:t>
            </a:r>
          </a:p>
          <a:p>
            <a:pPr>
              <a:lnSpc>
                <a:spcPct val="114000"/>
              </a:lnSpc>
            </a:pPr>
            <a:r>
              <a:rPr lang="en-US" sz="2400" dirty="0">
                <a:solidFill>
                  <a:schemeClr val="tx2"/>
                </a:solidFill>
              </a:rPr>
              <a:t>Every resource *must* exist in one </a:t>
            </a:r>
            <a:br>
              <a:rPr lang="en-US" sz="2400" dirty="0">
                <a:solidFill>
                  <a:schemeClr val="tx2"/>
                </a:solidFill>
              </a:rPr>
            </a:br>
            <a:r>
              <a:rPr lang="en-US" sz="2400" dirty="0">
                <a:solidFill>
                  <a:schemeClr val="tx2"/>
                </a:solidFill>
              </a:rPr>
              <a:t>and only one resource group</a:t>
            </a:r>
          </a:p>
          <a:p>
            <a:pPr>
              <a:lnSpc>
                <a:spcPct val="114000"/>
              </a:lnSpc>
            </a:pPr>
            <a:r>
              <a:rPr lang="en-US" sz="2400" dirty="0">
                <a:solidFill>
                  <a:schemeClr val="tx2"/>
                </a:solidFill>
              </a:rPr>
              <a:t>Resource groups can span regions</a:t>
            </a:r>
          </a:p>
          <a:p>
            <a:pPr>
              <a:lnSpc>
                <a:spcPct val="114000"/>
              </a:lnSpc>
            </a:pPr>
            <a:r>
              <a:rPr lang="en-US" sz="2400" dirty="0">
                <a:solidFill>
                  <a:schemeClr val="tx2"/>
                </a:solidFill>
              </a:rPr>
              <a:t>Nesting of resource groups not supported</a:t>
            </a:r>
          </a:p>
          <a:p>
            <a:pPr>
              <a:lnSpc>
                <a:spcPct val="114000"/>
              </a:lnSpc>
            </a:pPr>
            <a:r>
              <a:rPr lang="en-US" sz="2400" dirty="0">
                <a:solidFill>
                  <a:schemeClr val="tx2"/>
                </a:solidFill>
              </a:rPr>
              <a:t>Only Subscription Owners can create resource groups</a:t>
            </a:r>
          </a:p>
        </p:txBody>
      </p:sp>
      <p:sp>
        <p:nvSpPr>
          <p:cNvPr id="10" name="Title 9"/>
          <p:cNvSpPr>
            <a:spLocks noGrp="1"/>
          </p:cNvSpPr>
          <p:nvPr>
            <p:ph type="title"/>
          </p:nvPr>
        </p:nvSpPr>
        <p:spPr/>
        <p:txBody>
          <a:bodyPr/>
          <a:lstStyle/>
          <a:p>
            <a:r>
              <a:rPr lang="en-US" dirty="0"/>
              <a:t>Resource groups</a:t>
            </a:r>
          </a:p>
        </p:txBody>
      </p:sp>
      <p:grpSp>
        <p:nvGrpSpPr>
          <p:cNvPr id="4" name="Group 3"/>
          <p:cNvGrpSpPr>
            <a:grpSpLocks noChangeAspect="1"/>
          </p:cNvGrpSpPr>
          <p:nvPr/>
        </p:nvGrpSpPr>
        <p:grpSpPr bwMode="auto">
          <a:xfrm>
            <a:off x="528677" y="1309259"/>
            <a:ext cx="5045386" cy="4818772"/>
            <a:chOff x="405" y="668"/>
            <a:chExt cx="3117" cy="2977"/>
          </a:xfrm>
        </p:grpSpPr>
        <p:sp>
          <p:nvSpPr>
            <p:cNvPr id="5" name="AutoShape 3"/>
            <p:cNvSpPr>
              <a:spLocks noChangeAspect="1" noChangeArrowheads="1" noTextEdit="1"/>
            </p:cNvSpPr>
            <p:nvPr/>
          </p:nvSpPr>
          <p:spPr bwMode="auto">
            <a:xfrm>
              <a:off x="406" y="668"/>
              <a:ext cx="3116" cy="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6" name="Freeform 5"/>
            <p:cNvSpPr>
              <a:spLocks/>
            </p:cNvSpPr>
            <p:nvPr/>
          </p:nvSpPr>
          <p:spPr bwMode="auto">
            <a:xfrm>
              <a:off x="412" y="676"/>
              <a:ext cx="3102" cy="2962"/>
            </a:xfrm>
            <a:custGeom>
              <a:avLst/>
              <a:gdLst>
                <a:gd name="T0" fmla="*/ 2649 w 2649"/>
                <a:gd name="T1" fmla="*/ 2496 h 2529"/>
                <a:gd name="T2" fmla="*/ 2616 w 2649"/>
                <a:gd name="T3" fmla="*/ 2529 h 2529"/>
                <a:gd name="T4" fmla="*/ 33 w 2649"/>
                <a:gd name="T5" fmla="*/ 2529 h 2529"/>
                <a:gd name="T6" fmla="*/ 0 w 2649"/>
                <a:gd name="T7" fmla="*/ 2496 h 2529"/>
                <a:gd name="T8" fmla="*/ 0 w 2649"/>
                <a:gd name="T9" fmla="*/ 33 h 2529"/>
                <a:gd name="T10" fmla="*/ 33 w 2649"/>
                <a:gd name="T11" fmla="*/ 0 h 2529"/>
                <a:gd name="T12" fmla="*/ 2616 w 2649"/>
                <a:gd name="T13" fmla="*/ 0 h 2529"/>
                <a:gd name="T14" fmla="*/ 2649 w 2649"/>
                <a:gd name="T15" fmla="*/ 33 h 2529"/>
                <a:gd name="T16" fmla="*/ 2649 w 2649"/>
                <a:gd name="T17" fmla="*/ 2496 h 2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9" h="2529">
                  <a:moveTo>
                    <a:pt x="2649" y="2496"/>
                  </a:moveTo>
                  <a:cubicBezTo>
                    <a:pt x="2649" y="2514"/>
                    <a:pt x="2634" y="2529"/>
                    <a:pt x="2616" y="2529"/>
                  </a:cubicBezTo>
                  <a:cubicBezTo>
                    <a:pt x="33" y="2529"/>
                    <a:pt x="33" y="2529"/>
                    <a:pt x="33" y="2529"/>
                  </a:cubicBezTo>
                  <a:cubicBezTo>
                    <a:pt x="15" y="2529"/>
                    <a:pt x="0" y="2514"/>
                    <a:pt x="0" y="2496"/>
                  </a:cubicBezTo>
                  <a:cubicBezTo>
                    <a:pt x="0" y="33"/>
                    <a:pt x="0" y="33"/>
                    <a:pt x="0" y="33"/>
                  </a:cubicBezTo>
                  <a:cubicBezTo>
                    <a:pt x="0" y="14"/>
                    <a:pt x="15" y="0"/>
                    <a:pt x="33" y="0"/>
                  </a:cubicBezTo>
                  <a:cubicBezTo>
                    <a:pt x="2616" y="0"/>
                    <a:pt x="2616" y="0"/>
                    <a:pt x="2616" y="0"/>
                  </a:cubicBezTo>
                  <a:cubicBezTo>
                    <a:pt x="2634" y="0"/>
                    <a:pt x="2649" y="14"/>
                    <a:pt x="2649" y="33"/>
                  </a:cubicBezTo>
                  <a:cubicBezTo>
                    <a:pt x="2649" y="2496"/>
                    <a:pt x="2649" y="2496"/>
                    <a:pt x="2649" y="2496"/>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7" name="Freeform 6"/>
            <p:cNvSpPr>
              <a:spLocks/>
            </p:cNvSpPr>
            <p:nvPr/>
          </p:nvSpPr>
          <p:spPr bwMode="auto">
            <a:xfrm>
              <a:off x="405" y="669"/>
              <a:ext cx="3116" cy="2976"/>
            </a:xfrm>
            <a:custGeom>
              <a:avLst/>
              <a:gdLst>
                <a:gd name="T0" fmla="*/ 2655 w 2661"/>
                <a:gd name="T1" fmla="*/ 2502 h 2541"/>
                <a:gd name="T2" fmla="*/ 2649 w 2661"/>
                <a:gd name="T3" fmla="*/ 2502 h 2541"/>
                <a:gd name="T4" fmla="*/ 2641 w 2661"/>
                <a:gd name="T5" fmla="*/ 2521 h 2541"/>
                <a:gd name="T6" fmla="*/ 2622 w 2661"/>
                <a:gd name="T7" fmla="*/ 2529 h 2541"/>
                <a:gd name="T8" fmla="*/ 39 w 2661"/>
                <a:gd name="T9" fmla="*/ 2529 h 2541"/>
                <a:gd name="T10" fmla="*/ 20 w 2661"/>
                <a:gd name="T11" fmla="*/ 2521 h 2541"/>
                <a:gd name="T12" fmla="*/ 12 w 2661"/>
                <a:gd name="T13" fmla="*/ 2502 h 2541"/>
                <a:gd name="T14" fmla="*/ 12 w 2661"/>
                <a:gd name="T15" fmla="*/ 39 h 2541"/>
                <a:gd name="T16" fmla="*/ 20 w 2661"/>
                <a:gd name="T17" fmla="*/ 20 h 2541"/>
                <a:gd name="T18" fmla="*/ 39 w 2661"/>
                <a:gd name="T19" fmla="*/ 12 h 2541"/>
                <a:gd name="T20" fmla="*/ 2622 w 2661"/>
                <a:gd name="T21" fmla="*/ 12 h 2541"/>
                <a:gd name="T22" fmla="*/ 2641 w 2661"/>
                <a:gd name="T23" fmla="*/ 20 h 2541"/>
                <a:gd name="T24" fmla="*/ 2649 w 2661"/>
                <a:gd name="T25" fmla="*/ 39 h 2541"/>
                <a:gd name="T26" fmla="*/ 2649 w 2661"/>
                <a:gd name="T27" fmla="*/ 2502 h 2541"/>
                <a:gd name="T28" fmla="*/ 2655 w 2661"/>
                <a:gd name="T29" fmla="*/ 2502 h 2541"/>
                <a:gd name="T30" fmla="*/ 2661 w 2661"/>
                <a:gd name="T31" fmla="*/ 2502 h 2541"/>
                <a:gd name="T32" fmla="*/ 2661 w 2661"/>
                <a:gd name="T33" fmla="*/ 39 h 2541"/>
                <a:gd name="T34" fmla="*/ 2622 w 2661"/>
                <a:gd name="T35" fmla="*/ 0 h 2541"/>
                <a:gd name="T36" fmla="*/ 39 w 2661"/>
                <a:gd name="T37" fmla="*/ 0 h 2541"/>
                <a:gd name="T38" fmla="*/ 0 w 2661"/>
                <a:gd name="T39" fmla="*/ 39 h 2541"/>
                <a:gd name="T40" fmla="*/ 0 w 2661"/>
                <a:gd name="T41" fmla="*/ 2502 h 2541"/>
                <a:gd name="T42" fmla="*/ 39 w 2661"/>
                <a:gd name="T43" fmla="*/ 2541 h 2541"/>
                <a:gd name="T44" fmla="*/ 2622 w 2661"/>
                <a:gd name="T45" fmla="*/ 2541 h 2541"/>
                <a:gd name="T46" fmla="*/ 2661 w 2661"/>
                <a:gd name="T47" fmla="*/ 2502 h 2541"/>
                <a:gd name="T48" fmla="*/ 2655 w 2661"/>
                <a:gd name="T49" fmla="*/ 2502 h 2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61" h="2541">
                  <a:moveTo>
                    <a:pt x="2655" y="2502"/>
                  </a:moveTo>
                  <a:cubicBezTo>
                    <a:pt x="2649" y="2502"/>
                    <a:pt x="2649" y="2502"/>
                    <a:pt x="2649" y="2502"/>
                  </a:cubicBezTo>
                  <a:cubicBezTo>
                    <a:pt x="2649" y="2509"/>
                    <a:pt x="2646" y="2516"/>
                    <a:pt x="2641" y="2521"/>
                  </a:cubicBezTo>
                  <a:cubicBezTo>
                    <a:pt x="2636" y="2526"/>
                    <a:pt x="2629" y="2529"/>
                    <a:pt x="2622" y="2529"/>
                  </a:cubicBezTo>
                  <a:cubicBezTo>
                    <a:pt x="39" y="2529"/>
                    <a:pt x="39" y="2529"/>
                    <a:pt x="39" y="2529"/>
                  </a:cubicBezTo>
                  <a:cubicBezTo>
                    <a:pt x="32" y="2529"/>
                    <a:pt x="25" y="2526"/>
                    <a:pt x="20" y="2521"/>
                  </a:cubicBezTo>
                  <a:cubicBezTo>
                    <a:pt x="15" y="2516"/>
                    <a:pt x="12" y="2509"/>
                    <a:pt x="12" y="2502"/>
                  </a:cubicBezTo>
                  <a:cubicBezTo>
                    <a:pt x="12" y="39"/>
                    <a:pt x="12" y="39"/>
                    <a:pt x="12" y="39"/>
                  </a:cubicBezTo>
                  <a:cubicBezTo>
                    <a:pt x="12" y="31"/>
                    <a:pt x="15" y="25"/>
                    <a:pt x="20" y="20"/>
                  </a:cubicBezTo>
                  <a:cubicBezTo>
                    <a:pt x="25" y="15"/>
                    <a:pt x="32" y="12"/>
                    <a:pt x="39" y="12"/>
                  </a:cubicBezTo>
                  <a:cubicBezTo>
                    <a:pt x="2622" y="12"/>
                    <a:pt x="2622" y="12"/>
                    <a:pt x="2622" y="12"/>
                  </a:cubicBezTo>
                  <a:cubicBezTo>
                    <a:pt x="2629" y="12"/>
                    <a:pt x="2636" y="15"/>
                    <a:pt x="2641" y="20"/>
                  </a:cubicBezTo>
                  <a:cubicBezTo>
                    <a:pt x="2646" y="25"/>
                    <a:pt x="2649" y="31"/>
                    <a:pt x="2649" y="39"/>
                  </a:cubicBezTo>
                  <a:cubicBezTo>
                    <a:pt x="2649" y="2502"/>
                    <a:pt x="2649" y="2502"/>
                    <a:pt x="2649" y="2502"/>
                  </a:cubicBezTo>
                  <a:cubicBezTo>
                    <a:pt x="2655" y="2502"/>
                    <a:pt x="2655" y="2502"/>
                    <a:pt x="2655" y="2502"/>
                  </a:cubicBezTo>
                  <a:cubicBezTo>
                    <a:pt x="2661" y="2502"/>
                    <a:pt x="2661" y="2502"/>
                    <a:pt x="2661" y="2502"/>
                  </a:cubicBezTo>
                  <a:cubicBezTo>
                    <a:pt x="2661" y="39"/>
                    <a:pt x="2661" y="39"/>
                    <a:pt x="2661" y="39"/>
                  </a:cubicBezTo>
                  <a:cubicBezTo>
                    <a:pt x="2661" y="17"/>
                    <a:pt x="2643" y="0"/>
                    <a:pt x="2622" y="0"/>
                  </a:cubicBezTo>
                  <a:cubicBezTo>
                    <a:pt x="39" y="0"/>
                    <a:pt x="39" y="0"/>
                    <a:pt x="39" y="0"/>
                  </a:cubicBezTo>
                  <a:cubicBezTo>
                    <a:pt x="18" y="0"/>
                    <a:pt x="0" y="17"/>
                    <a:pt x="0" y="39"/>
                  </a:cubicBezTo>
                  <a:cubicBezTo>
                    <a:pt x="0" y="2502"/>
                    <a:pt x="0" y="2502"/>
                    <a:pt x="0" y="2502"/>
                  </a:cubicBezTo>
                  <a:cubicBezTo>
                    <a:pt x="0" y="2523"/>
                    <a:pt x="18" y="2541"/>
                    <a:pt x="39" y="2541"/>
                  </a:cubicBezTo>
                  <a:cubicBezTo>
                    <a:pt x="2622" y="2541"/>
                    <a:pt x="2622" y="2541"/>
                    <a:pt x="2622" y="2541"/>
                  </a:cubicBezTo>
                  <a:cubicBezTo>
                    <a:pt x="2643" y="2541"/>
                    <a:pt x="2661" y="2523"/>
                    <a:pt x="2661" y="2502"/>
                  </a:cubicBezTo>
                  <a:lnTo>
                    <a:pt x="2655" y="25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8" name="Freeform 7"/>
            <p:cNvSpPr>
              <a:spLocks/>
            </p:cNvSpPr>
            <p:nvPr/>
          </p:nvSpPr>
          <p:spPr bwMode="auto">
            <a:xfrm>
              <a:off x="999" y="1251"/>
              <a:ext cx="1928" cy="1927"/>
            </a:xfrm>
            <a:custGeom>
              <a:avLst/>
              <a:gdLst>
                <a:gd name="T0" fmla="*/ 878 w 1647"/>
                <a:gd name="T1" fmla="*/ 19 h 1645"/>
                <a:gd name="T2" fmla="*/ 1628 w 1647"/>
                <a:gd name="T3" fmla="*/ 821 h 1645"/>
                <a:gd name="T4" fmla="*/ 1392 w 1647"/>
                <a:gd name="T5" fmla="*/ 1390 h 1645"/>
                <a:gd name="T6" fmla="*/ 823 w 1647"/>
                <a:gd name="T7" fmla="*/ 1626 h 1645"/>
                <a:gd name="T8" fmla="*/ 255 w 1647"/>
                <a:gd name="T9" fmla="*/ 1390 h 1645"/>
                <a:gd name="T10" fmla="*/ 19 w 1647"/>
                <a:gd name="T11" fmla="*/ 821 h 1645"/>
                <a:gd name="T12" fmla="*/ 54 w 1647"/>
                <a:gd name="T13" fmla="*/ 587 h 1645"/>
                <a:gd name="T14" fmla="*/ 35 w 1647"/>
                <a:gd name="T15" fmla="*/ 581 h 1645"/>
                <a:gd name="T16" fmla="*/ 0 w 1647"/>
                <a:gd name="T17" fmla="*/ 821 h 1645"/>
                <a:gd name="T18" fmla="*/ 823 w 1647"/>
                <a:gd name="T19" fmla="*/ 1645 h 1645"/>
                <a:gd name="T20" fmla="*/ 1647 w 1647"/>
                <a:gd name="T21" fmla="*/ 821 h 1645"/>
                <a:gd name="T22" fmla="*/ 879 w 1647"/>
                <a:gd name="T23" fmla="*/ 0 h 1645"/>
                <a:gd name="T24" fmla="*/ 878 w 1647"/>
                <a:gd name="T25" fmla="*/ 19 h 1645"/>
                <a:gd name="T26" fmla="*/ 878 w 1647"/>
                <a:gd name="T27" fmla="*/ 19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7" h="1645">
                  <a:moveTo>
                    <a:pt x="878" y="19"/>
                  </a:moveTo>
                  <a:cubicBezTo>
                    <a:pt x="1297" y="46"/>
                    <a:pt x="1628" y="395"/>
                    <a:pt x="1628" y="821"/>
                  </a:cubicBezTo>
                  <a:cubicBezTo>
                    <a:pt x="1628" y="1043"/>
                    <a:pt x="1538" y="1245"/>
                    <a:pt x="1392" y="1390"/>
                  </a:cubicBezTo>
                  <a:cubicBezTo>
                    <a:pt x="1247" y="1536"/>
                    <a:pt x="1046" y="1626"/>
                    <a:pt x="823" y="1626"/>
                  </a:cubicBezTo>
                  <a:cubicBezTo>
                    <a:pt x="601" y="1626"/>
                    <a:pt x="400" y="1536"/>
                    <a:pt x="255" y="1390"/>
                  </a:cubicBezTo>
                  <a:cubicBezTo>
                    <a:pt x="109" y="1245"/>
                    <a:pt x="19" y="1043"/>
                    <a:pt x="19" y="821"/>
                  </a:cubicBezTo>
                  <a:cubicBezTo>
                    <a:pt x="19" y="740"/>
                    <a:pt x="31" y="661"/>
                    <a:pt x="54" y="587"/>
                  </a:cubicBezTo>
                  <a:cubicBezTo>
                    <a:pt x="35" y="581"/>
                    <a:pt x="35" y="581"/>
                    <a:pt x="35" y="581"/>
                  </a:cubicBezTo>
                  <a:cubicBezTo>
                    <a:pt x="12" y="657"/>
                    <a:pt x="0" y="738"/>
                    <a:pt x="0" y="821"/>
                  </a:cubicBezTo>
                  <a:cubicBezTo>
                    <a:pt x="0" y="1276"/>
                    <a:pt x="369" y="1645"/>
                    <a:pt x="823" y="1645"/>
                  </a:cubicBezTo>
                  <a:cubicBezTo>
                    <a:pt x="1278" y="1645"/>
                    <a:pt x="1647" y="1276"/>
                    <a:pt x="1647" y="821"/>
                  </a:cubicBezTo>
                  <a:cubicBezTo>
                    <a:pt x="1647" y="385"/>
                    <a:pt x="1308" y="28"/>
                    <a:pt x="879" y="0"/>
                  </a:cubicBezTo>
                  <a:cubicBezTo>
                    <a:pt x="878" y="19"/>
                    <a:pt x="878" y="19"/>
                    <a:pt x="878" y="19"/>
                  </a:cubicBezTo>
                  <a:cubicBezTo>
                    <a:pt x="878" y="19"/>
                    <a:pt x="878" y="19"/>
                    <a:pt x="878" y="19"/>
                  </a:cubicBezTo>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11" name="Freeform 8"/>
            <p:cNvSpPr>
              <a:spLocks/>
            </p:cNvSpPr>
            <p:nvPr/>
          </p:nvSpPr>
          <p:spPr bwMode="auto">
            <a:xfrm>
              <a:off x="1962" y="1219"/>
              <a:ext cx="80" cy="89"/>
            </a:xfrm>
            <a:custGeom>
              <a:avLst/>
              <a:gdLst>
                <a:gd name="T0" fmla="*/ 76 w 80"/>
                <a:gd name="T1" fmla="*/ 89 h 89"/>
                <a:gd name="T2" fmla="*/ 0 w 80"/>
                <a:gd name="T3" fmla="*/ 41 h 89"/>
                <a:gd name="T4" fmla="*/ 80 w 80"/>
                <a:gd name="T5" fmla="*/ 0 h 89"/>
                <a:gd name="T6" fmla="*/ 76 w 80"/>
                <a:gd name="T7" fmla="*/ 89 h 89"/>
              </a:gdLst>
              <a:ahLst/>
              <a:cxnLst>
                <a:cxn ang="0">
                  <a:pos x="T0" y="T1"/>
                </a:cxn>
                <a:cxn ang="0">
                  <a:pos x="T2" y="T3"/>
                </a:cxn>
                <a:cxn ang="0">
                  <a:pos x="T4" y="T5"/>
                </a:cxn>
                <a:cxn ang="0">
                  <a:pos x="T6" y="T7"/>
                </a:cxn>
              </a:cxnLst>
              <a:rect l="0" t="0" r="r" b="b"/>
              <a:pathLst>
                <a:path w="80" h="89">
                  <a:moveTo>
                    <a:pt x="76" y="89"/>
                  </a:moveTo>
                  <a:lnTo>
                    <a:pt x="0" y="41"/>
                  </a:lnTo>
                  <a:lnTo>
                    <a:pt x="80" y="0"/>
                  </a:lnTo>
                  <a:lnTo>
                    <a:pt x="76" y="89"/>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12" name="Freeform 9"/>
            <p:cNvSpPr>
              <a:spLocks/>
            </p:cNvSpPr>
            <p:nvPr/>
          </p:nvSpPr>
          <p:spPr bwMode="auto">
            <a:xfrm>
              <a:off x="1003" y="1891"/>
              <a:ext cx="94" cy="93"/>
            </a:xfrm>
            <a:custGeom>
              <a:avLst/>
              <a:gdLst>
                <a:gd name="T0" fmla="*/ 74 w 80"/>
                <a:gd name="T1" fmla="*/ 51 h 80"/>
                <a:gd name="T2" fmla="*/ 51 w 80"/>
                <a:gd name="T3" fmla="*/ 6 h 80"/>
                <a:gd name="T4" fmla="*/ 6 w 80"/>
                <a:gd name="T5" fmla="*/ 29 h 80"/>
                <a:gd name="T6" fmla="*/ 29 w 80"/>
                <a:gd name="T7" fmla="*/ 74 h 80"/>
                <a:gd name="T8" fmla="*/ 74 w 80"/>
                <a:gd name="T9" fmla="*/ 51 h 80"/>
              </a:gdLst>
              <a:ahLst/>
              <a:cxnLst>
                <a:cxn ang="0">
                  <a:pos x="T0" y="T1"/>
                </a:cxn>
                <a:cxn ang="0">
                  <a:pos x="T2" y="T3"/>
                </a:cxn>
                <a:cxn ang="0">
                  <a:pos x="T4" y="T5"/>
                </a:cxn>
                <a:cxn ang="0">
                  <a:pos x="T6" y="T7"/>
                </a:cxn>
                <a:cxn ang="0">
                  <a:pos x="T8" y="T9"/>
                </a:cxn>
              </a:cxnLst>
              <a:rect l="0" t="0" r="r" b="b"/>
              <a:pathLst>
                <a:path w="80" h="80">
                  <a:moveTo>
                    <a:pt x="74" y="51"/>
                  </a:moveTo>
                  <a:cubicBezTo>
                    <a:pt x="80" y="32"/>
                    <a:pt x="70" y="12"/>
                    <a:pt x="51" y="6"/>
                  </a:cubicBezTo>
                  <a:cubicBezTo>
                    <a:pt x="32" y="0"/>
                    <a:pt x="12" y="10"/>
                    <a:pt x="6" y="29"/>
                  </a:cubicBezTo>
                  <a:cubicBezTo>
                    <a:pt x="0" y="47"/>
                    <a:pt x="10" y="68"/>
                    <a:pt x="29" y="74"/>
                  </a:cubicBezTo>
                  <a:cubicBezTo>
                    <a:pt x="48" y="80"/>
                    <a:pt x="68" y="70"/>
                    <a:pt x="74" y="51"/>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13" name="Freeform 10"/>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14" name="Freeform 11"/>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15" name="Freeform 12"/>
            <p:cNvSpPr>
              <a:spLocks/>
            </p:cNvSpPr>
            <p:nvPr/>
          </p:nvSpPr>
          <p:spPr bwMode="auto">
            <a:xfrm>
              <a:off x="857" y="1234"/>
              <a:ext cx="99" cy="262"/>
            </a:xfrm>
            <a:custGeom>
              <a:avLst/>
              <a:gdLst>
                <a:gd name="T0" fmla="*/ 54 w 85"/>
                <a:gd name="T1" fmla="*/ 224 h 224"/>
                <a:gd name="T2" fmla="*/ 85 w 85"/>
                <a:gd name="T3" fmla="*/ 172 h 224"/>
                <a:gd name="T4" fmla="*/ 44 w 85"/>
                <a:gd name="T5" fmla="*/ 0 h 224"/>
                <a:gd name="T6" fmla="*/ 10 w 85"/>
                <a:gd name="T7" fmla="*/ 41 h 224"/>
                <a:gd name="T8" fmla="*/ 54 w 85"/>
                <a:gd name="T9" fmla="*/ 224 h 224"/>
              </a:gdLst>
              <a:ahLst/>
              <a:cxnLst>
                <a:cxn ang="0">
                  <a:pos x="T0" y="T1"/>
                </a:cxn>
                <a:cxn ang="0">
                  <a:pos x="T2" y="T3"/>
                </a:cxn>
                <a:cxn ang="0">
                  <a:pos x="T4" y="T5"/>
                </a:cxn>
                <a:cxn ang="0">
                  <a:pos x="T6" y="T7"/>
                </a:cxn>
                <a:cxn ang="0">
                  <a:pos x="T8" y="T9"/>
                </a:cxn>
              </a:cxnLst>
              <a:rect l="0" t="0" r="r" b="b"/>
              <a:pathLst>
                <a:path w="85" h="224">
                  <a:moveTo>
                    <a:pt x="54" y="224"/>
                  </a:moveTo>
                  <a:cubicBezTo>
                    <a:pt x="63" y="207"/>
                    <a:pt x="73" y="189"/>
                    <a:pt x="85" y="172"/>
                  </a:cubicBezTo>
                  <a:cubicBezTo>
                    <a:pt x="36" y="94"/>
                    <a:pt x="38" y="30"/>
                    <a:pt x="44" y="0"/>
                  </a:cubicBezTo>
                  <a:cubicBezTo>
                    <a:pt x="31" y="13"/>
                    <a:pt x="20" y="27"/>
                    <a:pt x="10" y="41"/>
                  </a:cubicBezTo>
                  <a:cubicBezTo>
                    <a:pt x="0" y="81"/>
                    <a:pt x="0" y="146"/>
                    <a:pt x="54" y="2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16" name="Freeform 13"/>
            <p:cNvSpPr>
              <a:spLocks/>
            </p:cNvSpPr>
            <p:nvPr/>
          </p:nvSpPr>
          <p:spPr bwMode="auto">
            <a:xfrm>
              <a:off x="980" y="1508"/>
              <a:ext cx="490" cy="243"/>
            </a:xfrm>
            <a:custGeom>
              <a:avLst/>
              <a:gdLst>
                <a:gd name="T0" fmla="*/ 88 w 419"/>
                <a:gd name="T1" fmla="*/ 54 h 208"/>
                <a:gd name="T2" fmla="*/ 29 w 419"/>
                <a:gd name="T3" fmla="*/ 0 h 208"/>
                <a:gd name="T4" fmla="*/ 0 w 419"/>
                <a:gd name="T5" fmla="*/ 49 h 208"/>
                <a:gd name="T6" fmla="*/ 54 w 419"/>
                <a:gd name="T7" fmla="*/ 97 h 208"/>
                <a:gd name="T8" fmla="*/ 379 w 419"/>
                <a:gd name="T9" fmla="*/ 208 h 208"/>
                <a:gd name="T10" fmla="*/ 419 w 419"/>
                <a:gd name="T11" fmla="*/ 159 h 208"/>
                <a:gd name="T12" fmla="*/ 88 w 419"/>
                <a:gd name="T13" fmla="*/ 54 h 208"/>
              </a:gdLst>
              <a:ahLst/>
              <a:cxnLst>
                <a:cxn ang="0">
                  <a:pos x="T0" y="T1"/>
                </a:cxn>
                <a:cxn ang="0">
                  <a:pos x="T2" y="T3"/>
                </a:cxn>
                <a:cxn ang="0">
                  <a:pos x="T4" y="T5"/>
                </a:cxn>
                <a:cxn ang="0">
                  <a:pos x="T6" y="T7"/>
                </a:cxn>
                <a:cxn ang="0">
                  <a:pos x="T8" y="T9"/>
                </a:cxn>
                <a:cxn ang="0">
                  <a:pos x="T10" y="T11"/>
                </a:cxn>
                <a:cxn ang="0">
                  <a:pos x="T12" y="T13"/>
                </a:cxn>
              </a:cxnLst>
              <a:rect l="0" t="0" r="r" b="b"/>
              <a:pathLst>
                <a:path w="419" h="208">
                  <a:moveTo>
                    <a:pt x="88" y="54"/>
                  </a:moveTo>
                  <a:cubicBezTo>
                    <a:pt x="65" y="36"/>
                    <a:pt x="46" y="17"/>
                    <a:pt x="29" y="0"/>
                  </a:cubicBezTo>
                  <a:cubicBezTo>
                    <a:pt x="18" y="16"/>
                    <a:pt x="8" y="33"/>
                    <a:pt x="0" y="49"/>
                  </a:cubicBezTo>
                  <a:cubicBezTo>
                    <a:pt x="15" y="65"/>
                    <a:pt x="33" y="81"/>
                    <a:pt x="54" y="97"/>
                  </a:cubicBezTo>
                  <a:cubicBezTo>
                    <a:pt x="181" y="198"/>
                    <a:pt x="308" y="208"/>
                    <a:pt x="379" y="208"/>
                  </a:cubicBezTo>
                  <a:cubicBezTo>
                    <a:pt x="384" y="208"/>
                    <a:pt x="406" y="177"/>
                    <a:pt x="419" y="159"/>
                  </a:cubicBezTo>
                  <a:cubicBezTo>
                    <a:pt x="387" y="165"/>
                    <a:pt x="251" y="183"/>
                    <a:pt x="8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17" name="Freeform 14"/>
            <p:cNvSpPr>
              <a:spLocks/>
            </p:cNvSpPr>
            <p:nvPr/>
          </p:nvSpPr>
          <p:spPr bwMode="auto">
            <a:xfrm>
              <a:off x="1175" y="1324"/>
              <a:ext cx="348" cy="292"/>
            </a:xfrm>
            <a:custGeom>
              <a:avLst/>
              <a:gdLst>
                <a:gd name="T0" fmla="*/ 0 w 297"/>
                <a:gd name="T1" fmla="*/ 26 h 249"/>
                <a:gd name="T2" fmla="*/ 289 w 297"/>
                <a:gd name="T3" fmla="*/ 249 h 249"/>
                <a:gd name="T4" fmla="*/ 297 w 297"/>
                <a:gd name="T5" fmla="*/ 223 h 249"/>
                <a:gd name="T6" fmla="*/ 43 w 297"/>
                <a:gd name="T7" fmla="*/ 0 h 249"/>
                <a:gd name="T8" fmla="*/ 0 w 297"/>
                <a:gd name="T9" fmla="*/ 26 h 249"/>
              </a:gdLst>
              <a:ahLst/>
              <a:cxnLst>
                <a:cxn ang="0">
                  <a:pos x="T0" y="T1"/>
                </a:cxn>
                <a:cxn ang="0">
                  <a:pos x="T2" y="T3"/>
                </a:cxn>
                <a:cxn ang="0">
                  <a:pos x="T4" y="T5"/>
                </a:cxn>
                <a:cxn ang="0">
                  <a:pos x="T6" y="T7"/>
                </a:cxn>
                <a:cxn ang="0">
                  <a:pos x="T8" y="T9"/>
                </a:cxn>
              </a:cxnLst>
              <a:rect l="0" t="0" r="r" b="b"/>
              <a:pathLst>
                <a:path w="297" h="249">
                  <a:moveTo>
                    <a:pt x="0" y="26"/>
                  </a:moveTo>
                  <a:cubicBezTo>
                    <a:pt x="116" y="134"/>
                    <a:pt x="254" y="225"/>
                    <a:pt x="289" y="249"/>
                  </a:cubicBezTo>
                  <a:cubicBezTo>
                    <a:pt x="293" y="240"/>
                    <a:pt x="295" y="232"/>
                    <a:pt x="297" y="223"/>
                  </a:cubicBezTo>
                  <a:cubicBezTo>
                    <a:pt x="260" y="195"/>
                    <a:pt x="161" y="118"/>
                    <a:pt x="43" y="0"/>
                  </a:cubicBezTo>
                  <a:cubicBezTo>
                    <a:pt x="29" y="8"/>
                    <a:pt x="15" y="16"/>
                    <a:pt x="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18" name="Freeform 15"/>
            <p:cNvSpPr>
              <a:spLocks/>
            </p:cNvSpPr>
            <p:nvPr/>
          </p:nvSpPr>
          <p:spPr bwMode="auto">
            <a:xfrm>
              <a:off x="1008" y="1141"/>
              <a:ext cx="150" cy="145"/>
            </a:xfrm>
            <a:custGeom>
              <a:avLst/>
              <a:gdLst>
                <a:gd name="T0" fmla="*/ 128 w 128"/>
                <a:gd name="T1" fmla="*/ 96 h 124"/>
                <a:gd name="T2" fmla="*/ 41 w 128"/>
                <a:gd name="T3" fmla="*/ 0 h 124"/>
                <a:gd name="T4" fmla="*/ 0 w 128"/>
                <a:gd name="T5" fmla="*/ 17 h 124"/>
                <a:gd name="T6" fmla="*/ 84 w 128"/>
                <a:gd name="T7" fmla="*/ 124 h 124"/>
                <a:gd name="T8" fmla="*/ 128 w 128"/>
                <a:gd name="T9" fmla="*/ 96 h 124"/>
              </a:gdLst>
              <a:ahLst/>
              <a:cxnLst>
                <a:cxn ang="0">
                  <a:pos x="T0" y="T1"/>
                </a:cxn>
                <a:cxn ang="0">
                  <a:pos x="T2" y="T3"/>
                </a:cxn>
                <a:cxn ang="0">
                  <a:pos x="T4" y="T5"/>
                </a:cxn>
                <a:cxn ang="0">
                  <a:pos x="T6" y="T7"/>
                </a:cxn>
                <a:cxn ang="0">
                  <a:pos x="T8" y="T9"/>
                </a:cxn>
              </a:cxnLst>
              <a:rect l="0" t="0" r="r" b="b"/>
              <a:pathLst>
                <a:path w="128" h="124">
                  <a:moveTo>
                    <a:pt x="128" y="96"/>
                  </a:moveTo>
                  <a:cubicBezTo>
                    <a:pt x="100" y="67"/>
                    <a:pt x="71" y="35"/>
                    <a:pt x="41" y="0"/>
                  </a:cubicBezTo>
                  <a:cubicBezTo>
                    <a:pt x="27" y="5"/>
                    <a:pt x="13" y="11"/>
                    <a:pt x="0" y="17"/>
                  </a:cubicBezTo>
                  <a:cubicBezTo>
                    <a:pt x="22" y="53"/>
                    <a:pt x="51" y="89"/>
                    <a:pt x="84" y="124"/>
                  </a:cubicBezTo>
                  <a:cubicBezTo>
                    <a:pt x="99" y="113"/>
                    <a:pt x="113" y="104"/>
                    <a:pt x="12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19" name="Freeform 16"/>
            <p:cNvSpPr>
              <a:spLocks/>
            </p:cNvSpPr>
            <p:nvPr/>
          </p:nvSpPr>
          <p:spPr bwMode="auto">
            <a:xfrm>
              <a:off x="870" y="1496"/>
              <a:ext cx="110" cy="277"/>
            </a:xfrm>
            <a:custGeom>
              <a:avLst/>
              <a:gdLst>
                <a:gd name="T0" fmla="*/ 43 w 94"/>
                <a:gd name="T1" fmla="*/ 0 h 236"/>
                <a:gd name="T2" fmla="*/ 0 w 94"/>
                <a:gd name="T3" fmla="*/ 173 h 236"/>
                <a:gd name="T4" fmla="*/ 6 w 94"/>
                <a:gd name="T5" fmla="*/ 185 h 236"/>
                <a:gd name="T6" fmla="*/ 58 w 94"/>
                <a:gd name="T7" fmla="*/ 236 h 236"/>
                <a:gd name="T8" fmla="*/ 94 w 94"/>
                <a:gd name="T9" fmla="*/ 59 h 236"/>
                <a:gd name="T10" fmla="*/ 43 w 94"/>
                <a:gd name="T11" fmla="*/ 0 h 236"/>
              </a:gdLst>
              <a:ahLst/>
              <a:cxnLst>
                <a:cxn ang="0">
                  <a:pos x="T0" y="T1"/>
                </a:cxn>
                <a:cxn ang="0">
                  <a:pos x="T2" y="T3"/>
                </a:cxn>
                <a:cxn ang="0">
                  <a:pos x="T4" y="T5"/>
                </a:cxn>
                <a:cxn ang="0">
                  <a:pos x="T6" y="T7"/>
                </a:cxn>
                <a:cxn ang="0">
                  <a:pos x="T8" y="T9"/>
                </a:cxn>
                <a:cxn ang="0">
                  <a:pos x="T10" y="T11"/>
                </a:cxn>
              </a:cxnLst>
              <a:rect l="0" t="0" r="r" b="b"/>
              <a:pathLst>
                <a:path w="94" h="236">
                  <a:moveTo>
                    <a:pt x="43" y="0"/>
                  </a:moveTo>
                  <a:cubicBezTo>
                    <a:pt x="13" y="61"/>
                    <a:pt x="3" y="123"/>
                    <a:pt x="0" y="173"/>
                  </a:cubicBezTo>
                  <a:cubicBezTo>
                    <a:pt x="3" y="177"/>
                    <a:pt x="3" y="181"/>
                    <a:pt x="6" y="185"/>
                  </a:cubicBezTo>
                  <a:cubicBezTo>
                    <a:pt x="21" y="204"/>
                    <a:pt x="40" y="222"/>
                    <a:pt x="58" y="236"/>
                  </a:cubicBezTo>
                  <a:cubicBezTo>
                    <a:pt x="55" y="195"/>
                    <a:pt x="59" y="129"/>
                    <a:pt x="94" y="59"/>
                  </a:cubicBezTo>
                  <a:cubicBezTo>
                    <a:pt x="73" y="39"/>
                    <a:pt x="57" y="19"/>
                    <a:pt x="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20" name="Freeform 17"/>
            <p:cNvSpPr>
              <a:spLocks/>
            </p:cNvSpPr>
            <p:nvPr/>
          </p:nvSpPr>
          <p:spPr bwMode="auto">
            <a:xfrm>
              <a:off x="920" y="1286"/>
              <a:ext cx="255" cy="279"/>
            </a:xfrm>
            <a:custGeom>
              <a:avLst/>
              <a:gdLst>
                <a:gd name="T0" fmla="*/ 159 w 218"/>
                <a:gd name="T1" fmla="*/ 0 h 238"/>
                <a:gd name="T2" fmla="*/ 73 w 218"/>
                <a:gd name="T3" fmla="*/ 75 h 238"/>
                <a:gd name="T4" fmla="*/ 31 w 218"/>
                <a:gd name="T5" fmla="*/ 127 h 238"/>
                <a:gd name="T6" fmla="*/ 31 w 218"/>
                <a:gd name="T7" fmla="*/ 127 h 238"/>
                <a:gd name="T8" fmla="*/ 0 w 218"/>
                <a:gd name="T9" fmla="*/ 179 h 238"/>
                <a:gd name="T10" fmla="*/ 51 w 218"/>
                <a:gd name="T11" fmla="*/ 238 h 238"/>
                <a:gd name="T12" fmla="*/ 80 w 218"/>
                <a:gd name="T13" fmla="*/ 189 h 238"/>
                <a:gd name="T14" fmla="*/ 80 w 218"/>
                <a:gd name="T15" fmla="*/ 189 h 238"/>
                <a:gd name="T16" fmla="*/ 137 w 218"/>
                <a:gd name="T17" fmla="*/ 124 h 238"/>
                <a:gd name="T18" fmla="*/ 218 w 218"/>
                <a:gd name="T19" fmla="*/ 58 h 238"/>
                <a:gd name="T20" fmla="*/ 159 w 218"/>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38">
                  <a:moveTo>
                    <a:pt x="159" y="0"/>
                  </a:moveTo>
                  <a:cubicBezTo>
                    <a:pt x="131" y="19"/>
                    <a:pt x="102" y="44"/>
                    <a:pt x="73" y="75"/>
                  </a:cubicBezTo>
                  <a:cubicBezTo>
                    <a:pt x="57" y="92"/>
                    <a:pt x="43" y="109"/>
                    <a:pt x="31" y="127"/>
                  </a:cubicBezTo>
                  <a:cubicBezTo>
                    <a:pt x="31" y="127"/>
                    <a:pt x="31" y="127"/>
                    <a:pt x="31" y="127"/>
                  </a:cubicBezTo>
                  <a:cubicBezTo>
                    <a:pt x="19" y="144"/>
                    <a:pt x="9" y="162"/>
                    <a:pt x="0" y="179"/>
                  </a:cubicBezTo>
                  <a:cubicBezTo>
                    <a:pt x="14" y="198"/>
                    <a:pt x="30" y="218"/>
                    <a:pt x="51" y="238"/>
                  </a:cubicBezTo>
                  <a:cubicBezTo>
                    <a:pt x="59" y="222"/>
                    <a:pt x="69" y="205"/>
                    <a:pt x="80" y="189"/>
                  </a:cubicBezTo>
                  <a:cubicBezTo>
                    <a:pt x="80" y="189"/>
                    <a:pt x="80" y="189"/>
                    <a:pt x="80" y="189"/>
                  </a:cubicBezTo>
                  <a:cubicBezTo>
                    <a:pt x="96" y="167"/>
                    <a:pt x="114" y="145"/>
                    <a:pt x="137" y="124"/>
                  </a:cubicBezTo>
                  <a:cubicBezTo>
                    <a:pt x="166" y="97"/>
                    <a:pt x="193" y="76"/>
                    <a:pt x="218" y="58"/>
                  </a:cubicBezTo>
                  <a:cubicBezTo>
                    <a:pt x="198" y="39"/>
                    <a:pt x="178" y="20"/>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21" name="Freeform 18"/>
            <p:cNvSpPr>
              <a:spLocks/>
            </p:cNvSpPr>
            <p:nvPr/>
          </p:nvSpPr>
          <p:spPr bwMode="auto">
            <a:xfrm>
              <a:off x="1106" y="1200"/>
              <a:ext cx="348" cy="154"/>
            </a:xfrm>
            <a:custGeom>
              <a:avLst/>
              <a:gdLst>
                <a:gd name="T0" fmla="*/ 252 w 297"/>
                <a:gd name="T1" fmla="*/ 8 h 132"/>
                <a:gd name="T2" fmla="*/ 44 w 297"/>
                <a:gd name="T3" fmla="*/ 47 h 132"/>
                <a:gd name="T4" fmla="*/ 44 w 297"/>
                <a:gd name="T5" fmla="*/ 46 h 132"/>
                <a:gd name="T6" fmla="*/ 0 w 297"/>
                <a:gd name="T7" fmla="*/ 74 h 132"/>
                <a:gd name="T8" fmla="*/ 59 w 297"/>
                <a:gd name="T9" fmla="*/ 132 h 132"/>
                <a:gd name="T10" fmla="*/ 102 w 297"/>
                <a:gd name="T11" fmla="*/ 106 h 132"/>
                <a:gd name="T12" fmla="*/ 102 w 297"/>
                <a:gd name="T13" fmla="*/ 106 h 132"/>
                <a:gd name="T14" fmla="*/ 297 w 297"/>
                <a:gd name="T15" fmla="*/ 54 h 132"/>
                <a:gd name="T16" fmla="*/ 252 w 297"/>
                <a:gd name="T1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32">
                  <a:moveTo>
                    <a:pt x="252" y="8"/>
                  </a:moveTo>
                  <a:cubicBezTo>
                    <a:pt x="204" y="0"/>
                    <a:pt x="130" y="1"/>
                    <a:pt x="44" y="47"/>
                  </a:cubicBezTo>
                  <a:cubicBezTo>
                    <a:pt x="44" y="46"/>
                    <a:pt x="44" y="46"/>
                    <a:pt x="44" y="46"/>
                  </a:cubicBezTo>
                  <a:cubicBezTo>
                    <a:pt x="30" y="54"/>
                    <a:pt x="15" y="63"/>
                    <a:pt x="0" y="74"/>
                  </a:cubicBezTo>
                  <a:cubicBezTo>
                    <a:pt x="19" y="94"/>
                    <a:pt x="39" y="113"/>
                    <a:pt x="59" y="132"/>
                  </a:cubicBezTo>
                  <a:cubicBezTo>
                    <a:pt x="74" y="122"/>
                    <a:pt x="88" y="114"/>
                    <a:pt x="102" y="106"/>
                  </a:cubicBezTo>
                  <a:cubicBezTo>
                    <a:pt x="102" y="106"/>
                    <a:pt x="102" y="106"/>
                    <a:pt x="102" y="106"/>
                  </a:cubicBezTo>
                  <a:cubicBezTo>
                    <a:pt x="216" y="45"/>
                    <a:pt x="297" y="54"/>
                    <a:pt x="297" y="54"/>
                  </a:cubicBezTo>
                  <a:cubicBezTo>
                    <a:pt x="284" y="36"/>
                    <a:pt x="268" y="21"/>
                    <a:pt x="25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22" name="Freeform 19"/>
            <p:cNvSpPr>
              <a:spLocks/>
            </p:cNvSpPr>
            <p:nvPr/>
          </p:nvSpPr>
          <p:spPr bwMode="auto">
            <a:xfrm>
              <a:off x="1297" y="1418"/>
              <a:ext cx="177" cy="176"/>
            </a:xfrm>
            <a:custGeom>
              <a:avLst/>
              <a:gdLst>
                <a:gd name="T0" fmla="*/ 35 w 151"/>
                <a:gd name="T1" fmla="*/ 22 h 151"/>
                <a:gd name="T2" fmla="*/ 22 w 151"/>
                <a:gd name="T3" fmla="*/ 116 h 151"/>
                <a:gd name="T4" fmla="*/ 116 w 151"/>
                <a:gd name="T5" fmla="*/ 128 h 151"/>
                <a:gd name="T6" fmla="*/ 129 w 151"/>
                <a:gd name="T7" fmla="*/ 35 h 151"/>
                <a:gd name="T8" fmla="*/ 35 w 151"/>
                <a:gd name="T9" fmla="*/ 22 h 151"/>
              </a:gdLst>
              <a:ahLst/>
              <a:cxnLst>
                <a:cxn ang="0">
                  <a:pos x="T0" y="T1"/>
                </a:cxn>
                <a:cxn ang="0">
                  <a:pos x="T2" y="T3"/>
                </a:cxn>
                <a:cxn ang="0">
                  <a:pos x="T4" y="T5"/>
                </a:cxn>
                <a:cxn ang="0">
                  <a:pos x="T6" y="T7"/>
                </a:cxn>
                <a:cxn ang="0">
                  <a:pos x="T8" y="T9"/>
                </a:cxn>
              </a:cxnLst>
              <a:rect l="0" t="0" r="r" b="b"/>
              <a:pathLst>
                <a:path w="151" h="151">
                  <a:moveTo>
                    <a:pt x="35" y="22"/>
                  </a:moveTo>
                  <a:cubicBezTo>
                    <a:pt x="6" y="45"/>
                    <a:pt x="0" y="86"/>
                    <a:pt x="22" y="116"/>
                  </a:cubicBezTo>
                  <a:cubicBezTo>
                    <a:pt x="45" y="145"/>
                    <a:pt x="87" y="151"/>
                    <a:pt x="116" y="128"/>
                  </a:cubicBezTo>
                  <a:cubicBezTo>
                    <a:pt x="145" y="106"/>
                    <a:pt x="151" y="64"/>
                    <a:pt x="129" y="35"/>
                  </a:cubicBezTo>
                  <a:cubicBezTo>
                    <a:pt x="106" y="5"/>
                    <a:pt x="64" y="0"/>
                    <a:pt x="3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23" name="Freeform 20"/>
            <p:cNvSpPr>
              <a:spLocks/>
            </p:cNvSpPr>
            <p:nvPr/>
          </p:nvSpPr>
          <p:spPr bwMode="auto">
            <a:xfrm>
              <a:off x="1139" y="1614"/>
              <a:ext cx="163" cy="164"/>
            </a:xfrm>
            <a:custGeom>
              <a:avLst/>
              <a:gdLst>
                <a:gd name="T0" fmla="*/ 32 w 139"/>
                <a:gd name="T1" fmla="*/ 21 h 140"/>
                <a:gd name="T2" fmla="*/ 20 w 139"/>
                <a:gd name="T3" fmla="*/ 108 h 140"/>
                <a:gd name="T4" fmla="*/ 107 w 139"/>
                <a:gd name="T5" fmla="*/ 119 h 140"/>
                <a:gd name="T6" fmla="*/ 119 w 139"/>
                <a:gd name="T7" fmla="*/ 33 h 140"/>
                <a:gd name="T8" fmla="*/ 32 w 139"/>
                <a:gd name="T9" fmla="*/ 21 h 140"/>
              </a:gdLst>
              <a:ahLst/>
              <a:cxnLst>
                <a:cxn ang="0">
                  <a:pos x="T0" y="T1"/>
                </a:cxn>
                <a:cxn ang="0">
                  <a:pos x="T2" y="T3"/>
                </a:cxn>
                <a:cxn ang="0">
                  <a:pos x="T4" y="T5"/>
                </a:cxn>
                <a:cxn ang="0">
                  <a:pos x="T6" y="T7"/>
                </a:cxn>
                <a:cxn ang="0">
                  <a:pos x="T8" y="T9"/>
                </a:cxn>
              </a:cxnLst>
              <a:rect l="0" t="0" r="r" b="b"/>
              <a:pathLst>
                <a:path w="139" h="140">
                  <a:moveTo>
                    <a:pt x="32" y="21"/>
                  </a:moveTo>
                  <a:cubicBezTo>
                    <a:pt x="5" y="42"/>
                    <a:pt x="0" y="81"/>
                    <a:pt x="20" y="108"/>
                  </a:cubicBezTo>
                  <a:cubicBezTo>
                    <a:pt x="41" y="135"/>
                    <a:pt x="80" y="140"/>
                    <a:pt x="107" y="119"/>
                  </a:cubicBezTo>
                  <a:cubicBezTo>
                    <a:pt x="134" y="98"/>
                    <a:pt x="139" y="60"/>
                    <a:pt x="119" y="33"/>
                  </a:cubicBezTo>
                  <a:cubicBezTo>
                    <a:pt x="98" y="5"/>
                    <a:pt x="59" y="0"/>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24" name="Freeform 21"/>
            <p:cNvSpPr>
              <a:spLocks/>
            </p:cNvSpPr>
            <p:nvPr/>
          </p:nvSpPr>
          <p:spPr bwMode="auto">
            <a:xfrm>
              <a:off x="846" y="1371"/>
              <a:ext cx="249" cy="249"/>
            </a:xfrm>
            <a:custGeom>
              <a:avLst/>
              <a:gdLst>
                <a:gd name="T0" fmla="*/ 49 w 212"/>
                <a:gd name="T1" fmla="*/ 32 h 213"/>
                <a:gd name="T2" fmla="*/ 31 w 212"/>
                <a:gd name="T3" fmla="*/ 163 h 213"/>
                <a:gd name="T4" fmla="*/ 163 w 212"/>
                <a:gd name="T5" fmla="*/ 181 h 213"/>
                <a:gd name="T6" fmla="*/ 181 w 212"/>
                <a:gd name="T7" fmla="*/ 49 h 213"/>
                <a:gd name="T8" fmla="*/ 49 w 212"/>
                <a:gd name="T9" fmla="*/ 32 h 213"/>
              </a:gdLst>
              <a:ahLst/>
              <a:cxnLst>
                <a:cxn ang="0">
                  <a:pos x="T0" y="T1"/>
                </a:cxn>
                <a:cxn ang="0">
                  <a:pos x="T2" y="T3"/>
                </a:cxn>
                <a:cxn ang="0">
                  <a:pos x="T4" y="T5"/>
                </a:cxn>
                <a:cxn ang="0">
                  <a:pos x="T6" y="T7"/>
                </a:cxn>
                <a:cxn ang="0">
                  <a:pos x="T8" y="T9"/>
                </a:cxn>
              </a:cxnLst>
              <a:rect l="0" t="0" r="r" b="b"/>
              <a:pathLst>
                <a:path w="212" h="213">
                  <a:moveTo>
                    <a:pt x="49" y="32"/>
                  </a:moveTo>
                  <a:cubicBezTo>
                    <a:pt x="8" y="63"/>
                    <a:pt x="0" y="122"/>
                    <a:pt x="31" y="163"/>
                  </a:cubicBezTo>
                  <a:cubicBezTo>
                    <a:pt x="63" y="205"/>
                    <a:pt x="122" y="213"/>
                    <a:pt x="163" y="181"/>
                  </a:cubicBezTo>
                  <a:cubicBezTo>
                    <a:pt x="204" y="149"/>
                    <a:pt x="212" y="91"/>
                    <a:pt x="181" y="49"/>
                  </a:cubicBezTo>
                  <a:cubicBezTo>
                    <a:pt x="149" y="8"/>
                    <a:pt x="90" y="0"/>
                    <a:pt x="49"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25" name="Freeform 22"/>
            <p:cNvSpPr>
              <a:spLocks/>
            </p:cNvSpPr>
            <p:nvPr/>
          </p:nvSpPr>
          <p:spPr bwMode="auto">
            <a:xfrm>
              <a:off x="2428" y="1228"/>
              <a:ext cx="272" cy="622"/>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3"/>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26" name="Freeform 23"/>
            <p:cNvSpPr>
              <a:spLocks/>
            </p:cNvSpPr>
            <p:nvPr/>
          </p:nvSpPr>
          <p:spPr bwMode="auto">
            <a:xfrm>
              <a:off x="2697" y="1228"/>
              <a:ext cx="275" cy="622"/>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3"/>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27" name="Oval 24"/>
            <p:cNvSpPr>
              <a:spLocks noChangeArrowheads="1"/>
            </p:cNvSpPr>
            <p:nvPr/>
          </p:nvSpPr>
          <p:spPr bwMode="auto">
            <a:xfrm>
              <a:off x="2428" y="1130"/>
              <a:ext cx="544" cy="1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28" name="Oval 25"/>
            <p:cNvSpPr>
              <a:spLocks noChangeArrowheads="1"/>
            </p:cNvSpPr>
            <p:nvPr/>
          </p:nvSpPr>
          <p:spPr bwMode="auto">
            <a:xfrm>
              <a:off x="2483" y="1156"/>
              <a:ext cx="434" cy="130"/>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29" name="Freeform 26"/>
            <p:cNvSpPr>
              <a:spLocks/>
            </p:cNvSpPr>
            <p:nvPr/>
          </p:nvSpPr>
          <p:spPr bwMode="auto">
            <a:xfrm>
              <a:off x="2483" y="1156"/>
              <a:ext cx="434" cy="106"/>
            </a:xfrm>
            <a:custGeom>
              <a:avLst/>
              <a:gdLst>
                <a:gd name="T0" fmla="*/ 331 w 370"/>
                <a:gd name="T1" fmla="*/ 90 h 90"/>
                <a:gd name="T2" fmla="*/ 370 w 370"/>
                <a:gd name="T3" fmla="*/ 56 h 90"/>
                <a:gd name="T4" fmla="*/ 185 w 370"/>
                <a:gd name="T5" fmla="*/ 0 h 90"/>
                <a:gd name="T6" fmla="*/ 0 w 370"/>
                <a:gd name="T7" fmla="*/ 56 h 90"/>
                <a:gd name="T8" fmla="*/ 39 w 370"/>
                <a:gd name="T9" fmla="*/ 90 h 90"/>
                <a:gd name="T10" fmla="*/ 185 w 370"/>
                <a:gd name="T11" fmla="*/ 68 h 90"/>
                <a:gd name="T12" fmla="*/ 331 w 37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70" h="90">
                  <a:moveTo>
                    <a:pt x="331" y="90"/>
                  </a:moveTo>
                  <a:cubicBezTo>
                    <a:pt x="355" y="80"/>
                    <a:pt x="370" y="69"/>
                    <a:pt x="370" y="56"/>
                  </a:cubicBezTo>
                  <a:cubicBezTo>
                    <a:pt x="370" y="25"/>
                    <a:pt x="287" y="0"/>
                    <a:pt x="185" y="0"/>
                  </a:cubicBezTo>
                  <a:cubicBezTo>
                    <a:pt x="83" y="0"/>
                    <a:pt x="0" y="25"/>
                    <a:pt x="0" y="56"/>
                  </a:cubicBezTo>
                  <a:cubicBezTo>
                    <a:pt x="0" y="69"/>
                    <a:pt x="15" y="80"/>
                    <a:pt x="39" y="90"/>
                  </a:cubicBezTo>
                  <a:cubicBezTo>
                    <a:pt x="73" y="77"/>
                    <a:pt x="125" y="68"/>
                    <a:pt x="185" y="68"/>
                  </a:cubicBezTo>
                  <a:cubicBezTo>
                    <a:pt x="244" y="68"/>
                    <a:pt x="297" y="77"/>
                    <a:pt x="331" y="90"/>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30" name="Freeform 27"/>
            <p:cNvSpPr>
              <a:spLocks noEditPoints="1"/>
            </p:cNvSpPr>
            <p:nvPr/>
          </p:nvSpPr>
          <p:spPr bwMode="auto">
            <a:xfrm>
              <a:off x="2502" y="1448"/>
              <a:ext cx="396" cy="223"/>
            </a:xfrm>
            <a:custGeom>
              <a:avLst/>
              <a:gdLst>
                <a:gd name="T0" fmla="*/ 319 w 338"/>
                <a:gd name="T1" fmla="*/ 174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4 h 190"/>
                <a:gd name="T14" fmla="*/ 318 w 338"/>
                <a:gd name="T15" fmla="*/ 73 h 190"/>
                <a:gd name="T16" fmla="*/ 293 w 338"/>
                <a:gd name="T17" fmla="*/ 87 h 190"/>
                <a:gd name="T18" fmla="*/ 293 w 338"/>
                <a:gd name="T19" fmla="*/ 87 h 190"/>
                <a:gd name="T20" fmla="*/ 326 w 338"/>
                <a:gd name="T21" fmla="*/ 103 h 190"/>
                <a:gd name="T22" fmla="*/ 338 w 338"/>
                <a:gd name="T23" fmla="*/ 133 h 190"/>
                <a:gd name="T24" fmla="*/ 319 w 338"/>
                <a:gd name="T25" fmla="*/ 174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2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4"/>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2" y="3"/>
                    <a:pt x="314" y="12"/>
                  </a:cubicBezTo>
                  <a:cubicBezTo>
                    <a:pt x="325" y="19"/>
                    <a:pt x="330" y="30"/>
                    <a:pt x="330" y="44"/>
                  </a:cubicBezTo>
                  <a:cubicBezTo>
                    <a:pt x="330" y="55"/>
                    <a:pt x="326" y="64"/>
                    <a:pt x="318" y="73"/>
                  </a:cubicBezTo>
                  <a:cubicBezTo>
                    <a:pt x="311" y="79"/>
                    <a:pt x="303" y="84"/>
                    <a:pt x="293" y="87"/>
                  </a:cubicBezTo>
                  <a:cubicBezTo>
                    <a:pt x="293" y="87"/>
                    <a:pt x="293" y="87"/>
                    <a:pt x="293" y="87"/>
                  </a:cubicBezTo>
                  <a:cubicBezTo>
                    <a:pt x="307" y="89"/>
                    <a:pt x="318" y="94"/>
                    <a:pt x="326" y="103"/>
                  </a:cubicBezTo>
                  <a:cubicBezTo>
                    <a:pt x="334" y="111"/>
                    <a:pt x="338" y="121"/>
                    <a:pt x="338" y="133"/>
                  </a:cubicBezTo>
                  <a:cubicBezTo>
                    <a:pt x="338" y="150"/>
                    <a:pt x="331" y="164"/>
                    <a:pt x="319" y="174"/>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0"/>
                    <a:pt x="169" y="92"/>
                  </a:cubicBezTo>
                  <a:cubicBezTo>
                    <a:pt x="169" y="122"/>
                    <a:pt x="160" y="145"/>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31" name="Freeform 28"/>
            <p:cNvSpPr>
              <a:spLocks/>
            </p:cNvSpPr>
            <p:nvPr/>
          </p:nvSpPr>
          <p:spPr bwMode="auto">
            <a:xfrm>
              <a:off x="2552" y="1488"/>
              <a:ext cx="95" cy="142"/>
            </a:xfrm>
            <a:custGeom>
              <a:avLst/>
              <a:gdLst>
                <a:gd name="T0" fmla="*/ 21 w 81"/>
                <a:gd name="T1" fmla="*/ 0 h 121"/>
                <a:gd name="T2" fmla="*/ 0 w 81"/>
                <a:gd name="T3" fmla="*/ 0 h 121"/>
                <a:gd name="T4" fmla="*/ 0 w 81"/>
                <a:gd name="T5" fmla="*/ 121 h 121"/>
                <a:gd name="T6" fmla="*/ 21 w 81"/>
                <a:gd name="T7" fmla="*/ 121 h 121"/>
                <a:gd name="T8" fmla="*/ 65 w 81"/>
                <a:gd name="T9" fmla="*/ 104 h 121"/>
                <a:gd name="T10" fmla="*/ 81 w 81"/>
                <a:gd name="T11" fmla="*/ 59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4"/>
                  </a:cubicBezTo>
                  <a:cubicBezTo>
                    <a:pt x="76" y="93"/>
                    <a:pt x="81" y="78"/>
                    <a:pt x="81" y="59"/>
                  </a:cubicBezTo>
                  <a:cubicBezTo>
                    <a:pt x="81" y="41"/>
                    <a:pt x="76" y="27"/>
                    <a:pt x="66" y="16"/>
                  </a:cubicBezTo>
                  <a:cubicBezTo>
                    <a:pt x="55" y="6"/>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32" name="Freeform 29"/>
            <p:cNvSpPr>
              <a:spLocks/>
            </p:cNvSpPr>
            <p:nvPr/>
          </p:nvSpPr>
          <p:spPr bwMode="auto">
            <a:xfrm>
              <a:off x="2781" y="1484"/>
              <a:ext cx="55" cy="53"/>
            </a:xfrm>
            <a:custGeom>
              <a:avLst/>
              <a:gdLst>
                <a:gd name="T0" fmla="*/ 39 w 47"/>
                <a:gd name="T1" fmla="*/ 39 h 45"/>
                <a:gd name="T2" fmla="*/ 47 w 47"/>
                <a:gd name="T3" fmla="*/ 21 h 45"/>
                <a:gd name="T4" fmla="*/ 16 w 47"/>
                <a:gd name="T5" fmla="*/ 0 h 45"/>
                <a:gd name="T6" fmla="*/ 0 w 47"/>
                <a:gd name="T7" fmla="*/ 0 h 45"/>
                <a:gd name="T8" fmla="*/ 0 w 47"/>
                <a:gd name="T9" fmla="*/ 45 h 45"/>
                <a:gd name="T10" fmla="*/ 19 w 47"/>
                <a:gd name="T11" fmla="*/ 45 h 45"/>
                <a:gd name="T12" fmla="*/ 39 w 47"/>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39" y="39"/>
                  </a:moveTo>
                  <a:cubicBezTo>
                    <a:pt x="44" y="34"/>
                    <a:pt x="47" y="28"/>
                    <a:pt x="47" y="21"/>
                  </a:cubicBezTo>
                  <a:cubicBezTo>
                    <a:pt x="47" y="7"/>
                    <a:pt x="37" y="0"/>
                    <a:pt x="16" y="0"/>
                  </a:cubicBezTo>
                  <a:cubicBezTo>
                    <a:pt x="0" y="0"/>
                    <a:pt x="0" y="0"/>
                    <a:pt x="0" y="0"/>
                  </a:cubicBezTo>
                  <a:cubicBezTo>
                    <a:pt x="0" y="45"/>
                    <a:pt x="0" y="45"/>
                    <a:pt x="0" y="45"/>
                  </a:cubicBezTo>
                  <a:cubicBezTo>
                    <a:pt x="19" y="45"/>
                    <a:pt x="19" y="45"/>
                    <a:pt x="19" y="45"/>
                  </a:cubicBezTo>
                  <a:cubicBezTo>
                    <a:pt x="27" y="45"/>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33" name="Freeform 30"/>
            <p:cNvSpPr>
              <a:spLocks/>
            </p:cNvSpPr>
            <p:nvPr/>
          </p:nvSpPr>
          <p:spPr bwMode="auto">
            <a:xfrm>
              <a:off x="2780" y="1575"/>
              <a:ext cx="65" cy="58"/>
            </a:xfrm>
            <a:custGeom>
              <a:avLst/>
              <a:gdLst>
                <a:gd name="T0" fmla="*/ 47 w 56"/>
                <a:gd name="T1" fmla="*/ 6 h 50"/>
                <a:gd name="T2" fmla="*/ 24 w 56"/>
                <a:gd name="T3" fmla="*/ 0 h 50"/>
                <a:gd name="T4" fmla="*/ 0 w 56"/>
                <a:gd name="T5" fmla="*/ 0 h 50"/>
                <a:gd name="T6" fmla="*/ 0 w 56"/>
                <a:gd name="T7" fmla="*/ 50 h 50"/>
                <a:gd name="T8" fmla="*/ 24 w 56"/>
                <a:gd name="T9" fmla="*/ 50 h 50"/>
                <a:gd name="T10" fmla="*/ 47 w 56"/>
                <a:gd name="T11" fmla="*/ 43 h 50"/>
                <a:gd name="T12" fmla="*/ 56 w 56"/>
                <a:gd name="T13" fmla="*/ 24 h 50"/>
                <a:gd name="T14" fmla="*/ 47 w 56"/>
                <a:gd name="T15" fmla="*/ 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7" y="6"/>
                  </a:moveTo>
                  <a:cubicBezTo>
                    <a:pt x="42" y="2"/>
                    <a:pt x="34" y="0"/>
                    <a:pt x="24" y="0"/>
                  </a:cubicBezTo>
                  <a:cubicBezTo>
                    <a:pt x="0" y="0"/>
                    <a:pt x="0" y="0"/>
                    <a:pt x="0" y="0"/>
                  </a:cubicBezTo>
                  <a:cubicBezTo>
                    <a:pt x="0" y="50"/>
                    <a:pt x="0" y="50"/>
                    <a:pt x="0" y="50"/>
                  </a:cubicBezTo>
                  <a:cubicBezTo>
                    <a:pt x="24" y="50"/>
                    <a:pt x="24" y="50"/>
                    <a:pt x="24" y="50"/>
                  </a:cubicBezTo>
                  <a:cubicBezTo>
                    <a:pt x="34" y="50"/>
                    <a:pt x="42" y="48"/>
                    <a:pt x="47" y="43"/>
                  </a:cubicBezTo>
                  <a:cubicBezTo>
                    <a:pt x="53" y="38"/>
                    <a:pt x="56" y="32"/>
                    <a:pt x="56" y="24"/>
                  </a:cubicBezTo>
                  <a:cubicBezTo>
                    <a:pt x="56" y="17"/>
                    <a:pt x="53" y="11"/>
                    <a:pt x="47" y="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34" name="Freeform 31"/>
            <p:cNvSpPr>
              <a:spLocks/>
            </p:cNvSpPr>
            <p:nvPr/>
          </p:nvSpPr>
          <p:spPr bwMode="auto">
            <a:xfrm>
              <a:off x="2460" y="2814"/>
              <a:ext cx="479" cy="140"/>
            </a:xfrm>
            <a:custGeom>
              <a:avLst/>
              <a:gdLst>
                <a:gd name="T0" fmla="*/ 298 w 409"/>
                <a:gd name="T1" fmla="*/ 0 h 120"/>
                <a:gd name="T2" fmla="*/ 283 w 409"/>
                <a:gd name="T3" fmla="*/ 0 h 120"/>
                <a:gd name="T4" fmla="*/ 135 w 409"/>
                <a:gd name="T5" fmla="*/ 0 h 120"/>
                <a:gd name="T6" fmla="*/ 128 w 409"/>
                <a:gd name="T7" fmla="*/ 0 h 120"/>
                <a:gd name="T8" fmla="*/ 0 w 409"/>
                <a:gd name="T9" fmla="*/ 82 h 120"/>
                <a:gd name="T10" fmla="*/ 0 w 409"/>
                <a:gd name="T11" fmla="*/ 120 h 120"/>
                <a:gd name="T12" fmla="*/ 153 w 409"/>
                <a:gd name="T13" fmla="*/ 120 h 120"/>
                <a:gd name="T14" fmla="*/ 265 w 409"/>
                <a:gd name="T15" fmla="*/ 120 h 120"/>
                <a:gd name="T16" fmla="*/ 409 w 409"/>
                <a:gd name="T17" fmla="*/ 120 h 120"/>
                <a:gd name="T18" fmla="*/ 409 w 409"/>
                <a:gd name="T19" fmla="*/ 82 h 120"/>
                <a:gd name="T20" fmla="*/ 298 w 409"/>
                <a:gd name="T2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0">
                  <a:moveTo>
                    <a:pt x="298" y="0"/>
                  </a:moveTo>
                  <a:cubicBezTo>
                    <a:pt x="283" y="0"/>
                    <a:pt x="283" y="0"/>
                    <a:pt x="283" y="0"/>
                  </a:cubicBezTo>
                  <a:cubicBezTo>
                    <a:pt x="135" y="0"/>
                    <a:pt x="135" y="0"/>
                    <a:pt x="135" y="0"/>
                  </a:cubicBezTo>
                  <a:cubicBezTo>
                    <a:pt x="128" y="0"/>
                    <a:pt x="128" y="0"/>
                    <a:pt x="128" y="0"/>
                  </a:cubicBezTo>
                  <a:cubicBezTo>
                    <a:pt x="148" y="72"/>
                    <a:pt x="121" y="82"/>
                    <a:pt x="0" y="82"/>
                  </a:cubicBezTo>
                  <a:cubicBezTo>
                    <a:pt x="0" y="120"/>
                    <a:pt x="0" y="120"/>
                    <a:pt x="0" y="120"/>
                  </a:cubicBezTo>
                  <a:cubicBezTo>
                    <a:pt x="153" y="120"/>
                    <a:pt x="153" y="120"/>
                    <a:pt x="153" y="120"/>
                  </a:cubicBezTo>
                  <a:cubicBezTo>
                    <a:pt x="265" y="120"/>
                    <a:pt x="265" y="120"/>
                    <a:pt x="265" y="120"/>
                  </a:cubicBezTo>
                  <a:cubicBezTo>
                    <a:pt x="409" y="120"/>
                    <a:pt x="409" y="120"/>
                    <a:pt x="409" y="120"/>
                  </a:cubicBezTo>
                  <a:cubicBezTo>
                    <a:pt x="409" y="82"/>
                    <a:pt x="409" y="82"/>
                    <a:pt x="409" y="82"/>
                  </a:cubicBezTo>
                  <a:cubicBezTo>
                    <a:pt x="289" y="82"/>
                    <a:pt x="277" y="72"/>
                    <a:pt x="298"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35" name="Freeform 32"/>
            <p:cNvSpPr>
              <a:spLocks noEditPoints="1"/>
            </p:cNvSpPr>
            <p:nvPr/>
          </p:nvSpPr>
          <p:spPr bwMode="auto">
            <a:xfrm>
              <a:off x="2334" y="2278"/>
              <a:ext cx="733" cy="536"/>
            </a:xfrm>
            <a:custGeom>
              <a:avLst/>
              <a:gdLst>
                <a:gd name="T0" fmla="*/ 588 w 626"/>
                <a:gd name="T1" fmla="*/ 0 h 457"/>
                <a:gd name="T2" fmla="*/ 34 w 626"/>
                <a:gd name="T3" fmla="*/ 0 h 457"/>
                <a:gd name="T4" fmla="*/ 0 w 626"/>
                <a:gd name="T5" fmla="*/ 35 h 457"/>
                <a:gd name="T6" fmla="*/ 0 w 626"/>
                <a:gd name="T7" fmla="*/ 422 h 457"/>
                <a:gd name="T8" fmla="*/ 34 w 626"/>
                <a:gd name="T9" fmla="*/ 457 h 457"/>
                <a:gd name="T10" fmla="*/ 588 w 626"/>
                <a:gd name="T11" fmla="*/ 457 h 457"/>
                <a:gd name="T12" fmla="*/ 626 w 626"/>
                <a:gd name="T13" fmla="*/ 422 h 457"/>
                <a:gd name="T14" fmla="*/ 626 w 626"/>
                <a:gd name="T15" fmla="*/ 35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7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6"/>
                    <a:pt x="0" y="35"/>
                  </a:cubicBezTo>
                  <a:cubicBezTo>
                    <a:pt x="0" y="422"/>
                    <a:pt x="0" y="422"/>
                    <a:pt x="0" y="422"/>
                  </a:cubicBezTo>
                  <a:cubicBezTo>
                    <a:pt x="0" y="440"/>
                    <a:pt x="15" y="457"/>
                    <a:pt x="34" y="457"/>
                  </a:cubicBezTo>
                  <a:cubicBezTo>
                    <a:pt x="588" y="457"/>
                    <a:pt x="588" y="457"/>
                    <a:pt x="588" y="457"/>
                  </a:cubicBezTo>
                  <a:cubicBezTo>
                    <a:pt x="607" y="457"/>
                    <a:pt x="626" y="440"/>
                    <a:pt x="626" y="422"/>
                  </a:cubicBezTo>
                  <a:cubicBezTo>
                    <a:pt x="626" y="35"/>
                    <a:pt x="626" y="35"/>
                    <a:pt x="626" y="35"/>
                  </a:cubicBezTo>
                  <a:cubicBezTo>
                    <a:pt x="626" y="16"/>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7"/>
                    <a:pt x="579" y="47"/>
                    <a:pt x="579" y="47"/>
                  </a:cubicBezTo>
                  <a:lnTo>
                    <a:pt x="578" y="4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36" name="Freeform 33"/>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37" name="Freeform 34"/>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38" name="Freeform 35"/>
            <p:cNvSpPr>
              <a:spLocks/>
            </p:cNvSpPr>
            <p:nvPr/>
          </p:nvSpPr>
          <p:spPr bwMode="auto">
            <a:xfrm>
              <a:off x="2334" y="2278"/>
              <a:ext cx="688" cy="536"/>
            </a:xfrm>
            <a:custGeom>
              <a:avLst/>
              <a:gdLst>
                <a:gd name="T0" fmla="*/ 48 w 588"/>
                <a:gd name="T1" fmla="*/ 409 h 457"/>
                <a:gd name="T2" fmla="*/ 47 w 588"/>
                <a:gd name="T3" fmla="*/ 409 h 457"/>
                <a:gd name="T4" fmla="*/ 47 w 588"/>
                <a:gd name="T5" fmla="*/ 48 h 457"/>
                <a:gd name="T6" fmla="*/ 532 w 588"/>
                <a:gd name="T7" fmla="*/ 47 h 457"/>
                <a:gd name="T8" fmla="*/ 588 w 588"/>
                <a:gd name="T9" fmla="*/ 0 h 457"/>
                <a:gd name="T10" fmla="*/ 588 w 588"/>
                <a:gd name="T11" fmla="*/ 0 h 457"/>
                <a:gd name="T12" fmla="*/ 34 w 588"/>
                <a:gd name="T13" fmla="*/ 0 h 457"/>
                <a:gd name="T14" fmla="*/ 0 w 588"/>
                <a:gd name="T15" fmla="*/ 35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7"/>
                    <a:pt x="532" y="47"/>
                    <a:pt x="532" y="47"/>
                  </a:cubicBezTo>
                  <a:cubicBezTo>
                    <a:pt x="588" y="0"/>
                    <a:pt x="588" y="0"/>
                    <a:pt x="588" y="0"/>
                  </a:cubicBezTo>
                  <a:cubicBezTo>
                    <a:pt x="588" y="0"/>
                    <a:pt x="588" y="0"/>
                    <a:pt x="588" y="0"/>
                  </a:cubicBezTo>
                  <a:cubicBezTo>
                    <a:pt x="34" y="0"/>
                    <a:pt x="34" y="0"/>
                    <a:pt x="34" y="0"/>
                  </a:cubicBezTo>
                  <a:cubicBezTo>
                    <a:pt x="15" y="0"/>
                    <a:pt x="0" y="16"/>
                    <a:pt x="0" y="35"/>
                  </a:cubicBezTo>
                  <a:cubicBezTo>
                    <a:pt x="0" y="422"/>
                    <a:pt x="0" y="422"/>
                    <a:pt x="0" y="422"/>
                  </a:cubicBezTo>
                  <a:cubicBezTo>
                    <a:pt x="0" y="440"/>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39" name="Freeform 36"/>
            <p:cNvSpPr>
              <a:spLocks/>
            </p:cNvSpPr>
            <p:nvPr/>
          </p:nvSpPr>
          <p:spPr bwMode="auto">
            <a:xfrm>
              <a:off x="2389" y="2334"/>
              <a:ext cx="568" cy="423"/>
            </a:xfrm>
            <a:custGeom>
              <a:avLst/>
              <a:gdLst>
                <a:gd name="T0" fmla="*/ 0 w 568"/>
                <a:gd name="T1" fmla="*/ 423 h 423"/>
                <a:gd name="T2" fmla="*/ 1 w 568"/>
                <a:gd name="T3" fmla="*/ 423 h 423"/>
                <a:gd name="T4" fmla="*/ 1 w 568"/>
                <a:gd name="T5" fmla="*/ 1 h 423"/>
                <a:gd name="T6" fmla="*/ 568 w 568"/>
                <a:gd name="T7" fmla="*/ 0 h 423"/>
                <a:gd name="T8" fmla="*/ 568 w 568"/>
                <a:gd name="T9" fmla="*/ 0 h 423"/>
                <a:gd name="T10" fmla="*/ 0 w 568"/>
                <a:gd name="T11" fmla="*/ 1 h 423"/>
                <a:gd name="T12" fmla="*/ 0 w 568"/>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568" h="423">
                  <a:moveTo>
                    <a:pt x="0" y="423"/>
                  </a:moveTo>
                  <a:lnTo>
                    <a:pt x="1" y="423"/>
                  </a:lnTo>
                  <a:lnTo>
                    <a:pt x="1" y="1"/>
                  </a:lnTo>
                  <a:lnTo>
                    <a:pt x="568" y="0"/>
                  </a:lnTo>
                  <a:lnTo>
                    <a:pt x="568" y="0"/>
                  </a:lnTo>
                  <a:lnTo>
                    <a:pt x="0" y="1"/>
                  </a:lnTo>
                  <a:lnTo>
                    <a:pt x="0" y="423"/>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40" name="Rectangle 37"/>
            <p:cNvSpPr>
              <a:spLocks noChangeArrowheads="1"/>
            </p:cNvSpPr>
            <p:nvPr/>
          </p:nvSpPr>
          <p:spPr bwMode="auto">
            <a:xfrm>
              <a:off x="2460" y="2910"/>
              <a:ext cx="479" cy="44"/>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41" name="Oval 38"/>
            <p:cNvSpPr>
              <a:spLocks noChangeArrowheads="1"/>
            </p:cNvSpPr>
            <p:nvPr/>
          </p:nvSpPr>
          <p:spPr bwMode="auto">
            <a:xfrm>
              <a:off x="2687" y="2298"/>
              <a:ext cx="20" cy="21"/>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42" name="Freeform 39"/>
            <p:cNvSpPr>
              <a:spLocks/>
            </p:cNvSpPr>
            <p:nvPr/>
          </p:nvSpPr>
          <p:spPr bwMode="auto">
            <a:xfrm>
              <a:off x="2567" y="2383"/>
              <a:ext cx="264" cy="155"/>
            </a:xfrm>
            <a:custGeom>
              <a:avLst/>
              <a:gdLst>
                <a:gd name="T0" fmla="*/ 113 w 226"/>
                <a:gd name="T1" fmla="*/ 0 h 133"/>
                <a:gd name="T2" fmla="*/ 111 w 226"/>
                <a:gd name="T3" fmla="*/ 0 h 133"/>
                <a:gd name="T4" fmla="*/ 2 w 226"/>
                <a:gd name="T5" fmla="*/ 63 h 133"/>
                <a:gd name="T6" fmla="*/ 0 w 226"/>
                <a:gd name="T7" fmla="*/ 66 h 133"/>
                <a:gd name="T8" fmla="*/ 2 w 226"/>
                <a:gd name="T9" fmla="*/ 69 h 133"/>
                <a:gd name="T10" fmla="*/ 112 w 226"/>
                <a:gd name="T11" fmla="*/ 133 h 133"/>
                <a:gd name="T12" fmla="*/ 114 w 226"/>
                <a:gd name="T13" fmla="*/ 133 h 133"/>
                <a:gd name="T14" fmla="*/ 115 w 226"/>
                <a:gd name="T15" fmla="*/ 133 h 133"/>
                <a:gd name="T16" fmla="*/ 225 w 226"/>
                <a:gd name="T17" fmla="*/ 69 h 133"/>
                <a:gd name="T18" fmla="*/ 226 w 226"/>
                <a:gd name="T19" fmla="*/ 67 h 133"/>
                <a:gd name="T20" fmla="*/ 225 w 226"/>
                <a:gd name="T21" fmla="*/ 64 h 133"/>
                <a:gd name="T22" fmla="*/ 115 w 226"/>
                <a:gd name="T23" fmla="*/ 0 h 133"/>
                <a:gd name="T24" fmla="*/ 113 w 226"/>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3">
                  <a:moveTo>
                    <a:pt x="113" y="0"/>
                  </a:moveTo>
                  <a:cubicBezTo>
                    <a:pt x="112" y="0"/>
                    <a:pt x="112" y="0"/>
                    <a:pt x="111" y="0"/>
                  </a:cubicBezTo>
                  <a:cubicBezTo>
                    <a:pt x="2" y="63"/>
                    <a:pt x="2" y="63"/>
                    <a:pt x="2" y="63"/>
                  </a:cubicBezTo>
                  <a:cubicBezTo>
                    <a:pt x="1" y="64"/>
                    <a:pt x="0" y="65"/>
                    <a:pt x="0" y="66"/>
                  </a:cubicBezTo>
                  <a:cubicBezTo>
                    <a:pt x="0" y="67"/>
                    <a:pt x="1" y="68"/>
                    <a:pt x="2" y="69"/>
                  </a:cubicBezTo>
                  <a:cubicBezTo>
                    <a:pt x="112" y="133"/>
                    <a:pt x="112" y="133"/>
                    <a:pt x="112" y="133"/>
                  </a:cubicBezTo>
                  <a:cubicBezTo>
                    <a:pt x="112" y="133"/>
                    <a:pt x="113" y="133"/>
                    <a:pt x="114" y="133"/>
                  </a:cubicBezTo>
                  <a:cubicBezTo>
                    <a:pt x="114" y="133"/>
                    <a:pt x="115" y="133"/>
                    <a:pt x="115" y="133"/>
                  </a:cubicBezTo>
                  <a:cubicBezTo>
                    <a:pt x="225" y="69"/>
                    <a:pt x="225" y="69"/>
                    <a:pt x="225" y="69"/>
                  </a:cubicBezTo>
                  <a:cubicBezTo>
                    <a:pt x="226" y="69"/>
                    <a:pt x="226" y="68"/>
                    <a:pt x="226" y="67"/>
                  </a:cubicBezTo>
                  <a:cubicBezTo>
                    <a:pt x="226" y="65"/>
                    <a:pt x="226" y="64"/>
                    <a:pt x="225" y="64"/>
                  </a:cubicBezTo>
                  <a:cubicBezTo>
                    <a:pt x="115" y="0"/>
                    <a:pt x="115" y="0"/>
                    <a:pt x="115" y="0"/>
                  </a:cubicBezTo>
                  <a:cubicBezTo>
                    <a:pt x="114" y="0"/>
                    <a:pt x="114" y="0"/>
                    <a:pt x="113"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43" name="Freeform 40"/>
            <p:cNvSpPr>
              <a:spLocks/>
            </p:cNvSpPr>
            <p:nvPr/>
          </p:nvSpPr>
          <p:spPr bwMode="auto">
            <a:xfrm>
              <a:off x="2549" y="2488"/>
              <a:ext cx="136" cy="232"/>
            </a:xfrm>
            <a:custGeom>
              <a:avLst/>
              <a:gdLst>
                <a:gd name="T0" fmla="*/ 3 w 116"/>
                <a:gd name="T1" fmla="*/ 0 h 198"/>
                <a:gd name="T2" fmla="*/ 1 w 116"/>
                <a:gd name="T3" fmla="*/ 1 h 198"/>
                <a:gd name="T4" fmla="*/ 0 w 116"/>
                <a:gd name="T5" fmla="*/ 4 h 198"/>
                <a:gd name="T6" fmla="*/ 0 w 116"/>
                <a:gd name="T7" fmla="*/ 131 h 198"/>
                <a:gd name="T8" fmla="*/ 1 w 116"/>
                <a:gd name="T9" fmla="*/ 134 h 198"/>
                <a:gd name="T10" fmla="*/ 111 w 116"/>
                <a:gd name="T11" fmla="*/ 197 h 198"/>
                <a:gd name="T12" fmla="*/ 113 w 116"/>
                <a:gd name="T13" fmla="*/ 198 h 198"/>
                <a:gd name="T14" fmla="*/ 114 w 116"/>
                <a:gd name="T15" fmla="*/ 197 h 198"/>
                <a:gd name="T16" fmla="*/ 116 w 116"/>
                <a:gd name="T17" fmla="*/ 194 h 198"/>
                <a:gd name="T18" fmla="*/ 116 w 116"/>
                <a:gd name="T19" fmla="*/ 67 h 198"/>
                <a:gd name="T20" fmla="*/ 114 w 116"/>
                <a:gd name="T21" fmla="*/ 64 h 198"/>
                <a:gd name="T22" fmla="*/ 5 w 116"/>
                <a:gd name="T23" fmla="*/ 1 h 198"/>
                <a:gd name="T24" fmla="*/ 3 w 116"/>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8">
                  <a:moveTo>
                    <a:pt x="3" y="0"/>
                  </a:moveTo>
                  <a:cubicBezTo>
                    <a:pt x="2" y="0"/>
                    <a:pt x="2" y="0"/>
                    <a:pt x="1" y="1"/>
                  </a:cubicBezTo>
                  <a:cubicBezTo>
                    <a:pt x="0" y="1"/>
                    <a:pt x="0" y="2"/>
                    <a:pt x="0" y="4"/>
                  </a:cubicBezTo>
                  <a:cubicBezTo>
                    <a:pt x="0" y="131"/>
                    <a:pt x="0" y="131"/>
                    <a:pt x="0" y="131"/>
                  </a:cubicBezTo>
                  <a:cubicBezTo>
                    <a:pt x="0" y="132"/>
                    <a:pt x="0" y="133"/>
                    <a:pt x="1" y="134"/>
                  </a:cubicBezTo>
                  <a:cubicBezTo>
                    <a:pt x="111" y="197"/>
                    <a:pt x="111" y="197"/>
                    <a:pt x="111" y="197"/>
                  </a:cubicBezTo>
                  <a:cubicBezTo>
                    <a:pt x="112" y="197"/>
                    <a:pt x="112" y="198"/>
                    <a:pt x="113" y="198"/>
                  </a:cubicBezTo>
                  <a:cubicBezTo>
                    <a:pt x="113" y="198"/>
                    <a:pt x="114" y="197"/>
                    <a:pt x="114" y="197"/>
                  </a:cubicBezTo>
                  <a:cubicBezTo>
                    <a:pt x="115" y="197"/>
                    <a:pt x="116" y="196"/>
                    <a:pt x="116" y="194"/>
                  </a:cubicBezTo>
                  <a:cubicBezTo>
                    <a:pt x="116" y="67"/>
                    <a:pt x="116" y="67"/>
                    <a:pt x="116" y="67"/>
                  </a:cubicBezTo>
                  <a:cubicBezTo>
                    <a:pt x="116" y="66"/>
                    <a:pt x="115" y="65"/>
                    <a:pt x="114" y="64"/>
                  </a:cubicBezTo>
                  <a:cubicBezTo>
                    <a:pt x="5" y="1"/>
                    <a:pt x="5" y="1"/>
                    <a:pt x="5" y="1"/>
                  </a:cubicBezTo>
                  <a:cubicBezTo>
                    <a:pt x="4" y="0"/>
                    <a:pt x="3" y="0"/>
                    <a:pt x="3"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44" name="Freeform 41"/>
            <p:cNvSpPr>
              <a:spLocks/>
            </p:cNvSpPr>
            <p:nvPr/>
          </p:nvSpPr>
          <p:spPr bwMode="auto">
            <a:xfrm>
              <a:off x="2714" y="2489"/>
              <a:ext cx="136" cy="231"/>
            </a:xfrm>
            <a:custGeom>
              <a:avLst/>
              <a:gdLst>
                <a:gd name="T0" fmla="*/ 113 w 116"/>
                <a:gd name="T1" fmla="*/ 0 h 197"/>
                <a:gd name="T2" fmla="*/ 111 w 116"/>
                <a:gd name="T3" fmla="*/ 1 h 197"/>
                <a:gd name="T4" fmla="*/ 1 w 116"/>
                <a:gd name="T5" fmla="*/ 64 h 197"/>
                <a:gd name="T6" fmla="*/ 0 w 116"/>
                <a:gd name="T7" fmla="*/ 67 h 197"/>
                <a:gd name="T8" fmla="*/ 0 w 116"/>
                <a:gd name="T9" fmla="*/ 193 h 197"/>
                <a:gd name="T10" fmla="*/ 1 w 116"/>
                <a:gd name="T11" fmla="*/ 196 h 197"/>
                <a:gd name="T12" fmla="*/ 3 w 116"/>
                <a:gd name="T13" fmla="*/ 197 h 197"/>
                <a:gd name="T14" fmla="*/ 5 w 116"/>
                <a:gd name="T15" fmla="*/ 196 h 197"/>
                <a:gd name="T16" fmla="*/ 114 w 116"/>
                <a:gd name="T17" fmla="*/ 133 h 197"/>
                <a:gd name="T18" fmla="*/ 116 w 116"/>
                <a:gd name="T19" fmla="*/ 130 h 197"/>
                <a:gd name="T20" fmla="*/ 116 w 116"/>
                <a:gd name="T21" fmla="*/ 3 h 197"/>
                <a:gd name="T22" fmla="*/ 114 w 116"/>
                <a:gd name="T23" fmla="*/ 1 h 197"/>
                <a:gd name="T24" fmla="*/ 11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113" y="0"/>
                  </a:moveTo>
                  <a:cubicBezTo>
                    <a:pt x="112" y="0"/>
                    <a:pt x="112" y="0"/>
                    <a:pt x="111" y="1"/>
                  </a:cubicBezTo>
                  <a:cubicBezTo>
                    <a:pt x="1" y="64"/>
                    <a:pt x="1" y="64"/>
                    <a:pt x="1" y="64"/>
                  </a:cubicBezTo>
                  <a:cubicBezTo>
                    <a:pt x="0" y="65"/>
                    <a:pt x="0" y="66"/>
                    <a:pt x="0" y="67"/>
                  </a:cubicBezTo>
                  <a:cubicBezTo>
                    <a:pt x="0" y="193"/>
                    <a:pt x="0" y="193"/>
                    <a:pt x="0" y="193"/>
                  </a:cubicBezTo>
                  <a:cubicBezTo>
                    <a:pt x="0" y="195"/>
                    <a:pt x="0" y="196"/>
                    <a:pt x="1" y="196"/>
                  </a:cubicBezTo>
                  <a:cubicBezTo>
                    <a:pt x="2" y="196"/>
                    <a:pt x="2" y="197"/>
                    <a:pt x="3" y="197"/>
                  </a:cubicBezTo>
                  <a:cubicBezTo>
                    <a:pt x="3" y="197"/>
                    <a:pt x="4" y="196"/>
                    <a:pt x="5" y="196"/>
                  </a:cubicBezTo>
                  <a:cubicBezTo>
                    <a:pt x="114" y="133"/>
                    <a:pt x="114" y="133"/>
                    <a:pt x="114" y="133"/>
                  </a:cubicBezTo>
                  <a:cubicBezTo>
                    <a:pt x="115" y="132"/>
                    <a:pt x="116" y="131"/>
                    <a:pt x="116" y="130"/>
                  </a:cubicBezTo>
                  <a:cubicBezTo>
                    <a:pt x="116" y="3"/>
                    <a:pt x="116" y="3"/>
                    <a:pt x="116" y="3"/>
                  </a:cubicBezTo>
                  <a:cubicBezTo>
                    <a:pt x="116" y="2"/>
                    <a:pt x="115" y="1"/>
                    <a:pt x="114" y="1"/>
                  </a:cubicBezTo>
                  <a:cubicBezTo>
                    <a:pt x="114" y="0"/>
                    <a:pt x="113" y="0"/>
                    <a:pt x="113"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45" name="Freeform 42"/>
            <p:cNvSpPr>
              <a:spLocks/>
            </p:cNvSpPr>
            <p:nvPr/>
          </p:nvSpPr>
          <p:spPr bwMode="auto">
            <a:xfrm>
              <a:off x="818" y="2424"/>
              <a:ext cx="702" cy="492"/>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46" name="Freeform 43"/>
            <p:cNvSpPr>
              <a:spLocks/>
            </p:cNvSpPr>
            <p:nvPr/>
          </p:nvSpPr>
          <p:spPr bwMode="auto">
            <a:xfrm>
              <a:off x="818" y="2317"/>
              <a:ext cx="702" cy="107"/>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47" name="Rectangle 44"/>
            <p:cNvSpPr>
              <a:spLocks noChangeArrowheads="1"/>
            </p:cNvSpPr>
            <p:nvPr/>
          </p:nvSpPr>
          <p:spPr bwMode="auto">
            <a:xfrm>
              <a:off x="1025"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48" name="Rectangle 45"/>
            <p:cNvSpPr>
              <a:spLocks noChangeArrowheads="1"/>
            </p:cNvSpPr>
            <p:nvPr/>
          </p:nvSpPr>
          <p:spPr bwMode="auto">
            <a:xfrm>
              <a:off x="1025"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49" name="Rectangle 46"/>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50" name="Rectangle 47"/>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51" name="Rectangle 48"/>
            <p:cNvSpPr>
              <a:spLocks noChangeArrowheads="1"/>
            </p:cNvSpPr>
            <p:nvPr/>
          </p:nvSpPr>
          <p:spPr bwMode="auto">
            <a:xfrm>
              <a:off x="1025"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52" name="Rectangle 49"/>
            <p:cNvSpPr>
              <a:spLocks noChangeArrowheads="1"/>
            </p:cNvSpPr>
            <p:nvPr/>
          </p:nvSpPr>
          <p:spPr bwMode="auto">
            <a:xfrm>
              <a:off x="1025"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53" name="Rectangle 50"/>
            <p:cNvSpPr>
              <a:spLocks noChangeArrowheads="1"/>
            </p:cNvSpPr>
            <p:nvPr/>
          </p:nvSpPr>
          <p:spPr bwMode="auto">
            <a:xfrm>
              <a:off x="1181"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54" name="Rectangle 51"/>
            <p:cNvSpPr>
              <a:spLocks noChangeArrowheads="1"/>
            </p:cNvSpPr>
            <p:nvPr/>
          </p:nvSpPr>
          <p:spPr bwMode="auto">
            <a:xfrm>
              <a:off x="1181"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55" name="Rectangle 52"/>
            <p:cNvSpPr>
              <a:spLocks noChangeArrowheads="1"/>
            </p:cNvSpPr>
            <p:nvPr/>
          </p:nvSpPr>
          <p:spPr bwMode="auto">
            <a:xfrm>
              <a:off x="1181"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56" name="Rectangle 53"/>
            <p:cNvSpPr>
              <a:spLocks noChangeArrowheads="1"/>
            </p:cNvSpPr>
            <p:nvPr/>
          </p:nvSpPr>
          <p:spPr bwMode="auto">
            <a:xfrm>
              <a:off x="1181"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57" name="Rectangle 54"/>
            <p:cNvSpPr>
              <a:spLocks noChangeArrowheads="1"/>
            </p:cNvSpPr>
            <p:nvPr/>
          </p:nvSpPr>
          <p:spPr bwMode="auto">
            <a:xfrm>
              <a:off x="1181"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58" name="Rectangle 55"/>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59" name="Rectangle 56"/>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60" name="Rectangle 57"/>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61" name="Rectangle 58"/>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62" name="Rectangle 59"/>
            <p:cNvSpPr>
              <a:spLocks noChangeArrowheads="1"/>
            </p:cNvSpPr>
            <p:nvPr/>
          </p:nvSpPr>
          <p:spPr bwMode="auto">
            <a:xfrm>
              <a:off x="870"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63" name="Rectangle 60"/>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64" name="Rectangle 61"/>
            <p:cNvSpPr>
              <a:spLocks noChangeArrowheads="1"/>
            </p:cNvSpPr>
            <p:nvPr/>
          </p:nvSpPr>
          <p:spPr bwMode="auto">
            <a:xfrm>
              <a:off x="870"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65" name="Rectangle 62"/>
            <p:cNvSpPr>
              <a:spLocks noChangeArrowheads="1"/>
            </p:cNvSpPr>
            <p:nvPr/>
          </p:nvSpPr>
          <p:spPr bwMode="auto">
            <a:xfrm>
              <a:off x="870" y="2786"/>
              <a:ext cx="13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66" name="Rectangle 63"/>
            <p:cNvSpPr>
              <a:spLocks noChangeArrowheads="1"/>
            </p:cNvSpPr>
            <p:nvPr/>
          </p:nvSpPr>
          <p:spPr bwMode="auto">
            <a:xfrm>
              <a:off x="1025"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67" name="Rectangle 64"/>
            <p:cNvSpPr>
              <a:spLocks noChangeArrowheads="1"/>
            </p:cNvSpPr>
            <p:nvPr/>
          </p:nvSpPr>
          <p:spPr bwMode="auto">
            <a:xfrm>
              <a:off x="1181"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68" name="Rectangle 65"/>
            <p:cNvSpPr>
              <a:spLocks noChangeArrowheads="1"/>
            </p:cNvSpPr>
            <p:nvPr/>
          </p:nvSpPr>
          <p:spPr bwMode="auto">
            <a:xfrm>
              <a:off x="1338"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69" name="Rectangle 66"/>
            <p:cNvSpPr>
              <a:spLocks noChangeArrowheads="1"/>
            </p:cNvSpPr>
            <p:nvPr/>
          </p:nvSpPr>
          <p:spPr bwMode="auto">
            <a:xfrm>
              <a:off x="1338"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70" name="Rectangle 67"/>
            <p:cNvSpPr>
              <a:spLocks noChangeArrowheads="1"/>
            </p:cNvSpPr>
            <p:nvPr/>
          </p:nvSpPr>
          <p:spPr bwMode="auto">
            <a:xfrm>
              <a:off x="1338"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71" name="Rectangle 68"/>
            <p:cNvSpPr>
              <a:spLocks noChangeArrowheads="1"/>
            </p:cNvSpPr>
            <p:nvPr/>
          </p:nvSpPr>
          <p:spPr bwMode="auto">
            <a:xfrm>
              <a:off x="1338"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72" name="Freeform 69"/>
            <p:cNvSpPr>
              <a:spLocks noEditPoints="1"/>
            </p:cNvSpPr>
            <p:nvPr/>
          </p:nvSpPr>
          <p:spPr bwMode="auto">
            <a:xfrm>
              <a:off x="840" y="2317"/>
              <a:ext cx="591"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73" name="Freeform 70"/>
            <p:cNvSpPr>
              <a:spLocks/>
            </p:cNvSpPr>
            <p:nvPr/>
          </p:nvSpPr>
          <p:spPr bwMode="auto">
            <a:xfrm>
              <a:off x="1004" y="2317"/>
              <a:ext cx="23"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74" name="Freeform 71"/>
            <p:cNvSpPr>
              <a:spLocks/>
            </p:cNvSpPr>
            <p:nvPr/>
          </p:nvSpPr>
          <p:spPr bwMode="auto">
            <a:xfrm>
              <a:off x="842" y="2916"/>
              <a:ext cx="35"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75" name="Freeform 72"/>
            <p:cNvSpPr>
              <a:spLocks noEditPoints="1"/>
            </p:cNvSpPr>
            <p:nvPr/>
          </p:nvSpPr>
          <p:spPr bwMode="auto">
            <a:xfrm>
              <a:off x="818" y="2424"/>
              <a:ext cx="513" cy="492"/>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76" name="Freeform 73"/>
            <p:cNvSpPr>
              <a:spLocks/>
            </p:cNvSpPr>
            <p:nvPr/>
          </p:nvSpPr>
          <p:spPr bwMode="auto">
            <a:xfrm>
              <a:off x="818" y="2317"/>
              <a:ext cx="611" cy="107"/>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77" name="Freeform 74"/>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78" name="Freeform 75"/>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79" name="Rectangle 76"/>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80" name="Rectangle 77"/>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81" name="Freeform 78"/>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82" name="Freeform 79"/>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83" name="Freeform 80"/>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84" name="Freeform 81"/>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85" name="Freeform 82"/>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86" name="Freeform 83"/>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87" name="Rectangle 84"/>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88" name="Rectangle 85"/>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89" name="Rectangle 86"/>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90" name="Rectangle 87"/>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91" name="Rectangle 88"/>
            <p:cNvSpPr>
              <a:spLocks noChangeArrowheads="1"/>
            </p:cNvSpPr>
            <p:nvPr/>
          </p:nvSpPr>
          <p:spPr bwMode="auto">
            <a:xfrm>
              <a:off x="870" y="2681"/>
              <a:ext cx="130" cy="79"/>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92" name="Rectangle 89"/>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93" name="Freeform 90"/>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94" name="Freeform 91"/>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95" name="Rectangle 92"/>
            <p:cNvSpPr>
              <a:spLocks noChangeArrowheads="1"/>
            </p:cNvSpPr>
            <p:nvPr/>
          </p:nvSpPr>
          <p:spPr bwMode="auto">
            <a:xfrm>
              <a:off x="1487" y="2092"/>
              <a:ext cx="361"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325"/>
              <a:r>
                <a:rPr lang="en-US" altLang="en-US" sz="1428" b="1" dirty="0">
                  <a:solidFill>
                    <a:srgbClr val="FFFFFF"/>
                  </a:solidFill>
                  <a:latin typeface="Segoe UI Semibold" panose="020B0702040204020203" pitchFamily="34" charset="0"/>
                </a:rPr>
                <a:t>RESOU</a:t>
              </a:r>
              <a:endParaRPr lang="en-US" altLang="en-US" sz="1836" dirty="0">
                <a:solidFill>
                  <a:srgbClr val="00B0F0"/>
                </a:solidFill>
              </a:endParaRPr>
            </a:p>
          </p:txBody>
        </p:sp>
        <p:sp>
          <p:nvSpPr>
            <p:cNvPr id="96" name="Rectangle 93"/>
            <p:cNvSpPr>
              <a:spLocks noChangeArrowheads="1"/>
            </p:cNvSpPr>
            <p:nvPr/>
          </p:nvSpPr>
          <p:spPr bwMode="auto">
            <a:xfrm>
              <a:off x="1838" y="2092"/>
              <a:ext cx="72"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325"/>
              <a:r>
                <a:rPr lang="en-US" altLang="en-US" sz="1428" b="1">
                  <a:solidFill>
                    <a:srgbClr val="FFFFFF"/>
                  </a:solidFill>
                  <a:latin typeface="Segoe UI Semibold" panose="020B0702040204020203" pitchFamily="34" charset="0"/>
                </a:rPr>
                <a:t>R</a:t>
              </a:r>
              <a:endParaRPr lang="en-US" altLang="en-US" sz="1836">
                <a:solidFill>
                  <a:srgbClr val="00B0F0"/>
                </a:solidFill>
              </a:endParaRPr>
            </a:p>
          </p:txBody>
        </p:sp>
        <p:sp>
          <p:nvSpPr>
            <p:cNvPr id="97" name="Rectangle 94"/>
            <p:cNvSpPr>
              <a:spLocks noChangeArrowheads="1"/>
            </p:cNvSpPr>
            <p:nvPr/>
          </p:nvSpPr>
          <p:spPr bwMode="auto">
            <a:xfrm>
              <a:off x="1906" y="2092"/>
              <a:ext cx="243"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325"/>
              <a:r>
                <a:rPr lang="en-US" altLang="en-US" sz="1428" b="1">
                  <a:solidFill>
                    <a:srgbClr val="FFFFFF"/>
                  </a:solidFill>
                  <a:latin typeface="Segoe UI Semibold" panose="020B0702040204020203" pitchFamily="34" charset="0"/>
                </a:rPr>
                <a:t>CE G</a:t>
              </a:r>
              <a:endParaRPr lang="en-US" altLang="en-US" sz="1836">
                <a:solidFill>
                  <a:srgbClr val="00B0F0"/>
                </a:solidFill>
              </a:endParaRPr>
            </a:p>
          </p:txBody>
        </p:sp>
        <p:sp>
          <p:nvSpPr>
            <p:cNvPr id="98" name="Rectangle 95"/>
            <p:cNvSpPr>
              <a:spLocks noChangeArrowheads="1"/>
            </p:cNvSpPr>
            <p:nvPr/>
          </p:nvSpPr>
          <p:spPr bwMode="auto">
            <a:xfrm>
              <a:off x="2142" y="2092"/>
              <a:ext cx="72"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325"/>
              <a:r>
                <a:rPr lang="en-US" altLang="en-US" sz="1428" b="1">
                  <a:solidFill>
                    <a:srgbClr val="FFFFFF"/>
                  </a:solidFill>
                  <a:latin typeface="Segoe UI Semibold" panose="020B0702040204020203" pitchFamily="34" charset="0"/>
                </a:rPr>
                <a:t>R</a:t>
              </a:r>
              <a:endParaRPr lang="en-US" altLang="en-US" sz="1836">
                <a:solidFill>
                  <a:srgbClr val="00B0F0"/>
                </a:solidFill>
              </a:endParaRPr>
            </a:p>
          </p:txBody>
        </p:sp>
        <p:sp>
          <p:nvSpPr>
            <p:cNvPr id="99" name="Rectangle 96"/>
            <p:cNvSpPr>
              <a:spLocks noChangeArrowheads="1"/>
            </p:cNvSpPr>
            <p:nvPr/>
          </p:nvSpPr>
          <p:spPr bwMode="auto">
            <a:xfrm>
              <a:off x="2210" y="2092"/>
              <a:ext cx="235"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325"/>
              <a:r>
                <a:rPr lang="en-US" altLang="en-US" sz="1428" b="1">
                  <a:solidFill>
                    <a:srgbClr val="FFFFFF"/>
                  </a:solidFill>
                  <a:latin typeface="Segoe UI Semibold" panose="020B0702040204020203" pitchFamily="34" charset="0"/>
                </a:rPr>
                <a:t>OUP</a:t>
              </a:r>
              <a:endParaRPr lang="en-US" altLang="en-US" sz="1836">
                <a:solidFill>
                  <a:srgbClr val="00B0F0"/>
                </a:solidFill>
              </a:endParaRPr>
            </a:p>
          </p:txBody>
        </p:sp>
        <p:sp>
          <p:nvSpPr>
            <p:cNvPr id="100" name="Freeform 97"/>
            <p:cNvSpPr>
              <a:spLocks/>
            </p:cNvSpPr>
            <p:nvPr/>
          </p:nvSpPr>
          <p:spPr bwMode="auto">
            <a:xfrm>
              <a:off x="1735" y="1276"/>
              <a:ext cx="90" cy="16"/>
            </a:xfrm>
            <a:custGeom>
              <a:avLst/>
              <a:gdLst>
                <a:gd name="T0" fmla="*/ 7 w 77"/>
                <a:gd name="T1" fmla="*/ 14 h 14"/>
                <a:gd name="T2" fmla="*/ 0 w 77"/>
                <a:gd name="T3" fmla="*/ 7 h 14"/>
                <a:gd name="T4" fmla="*/ 7 w 77"/>
                <a:gd name="T5" fmla="*/ 0 h 14"/>
                <a:gd name="T6" fmla="*/ 70 w 77"/>
                <a:gd name="T7" fmla="*/ 0 h 14"/>
                <a:gd name="T8" fmla="*/ 77 w 77"/>
                <a:gd name="T9" fmla="*/ 7 h 14"/>
                <a:gd name="T10" fmla="*/ 70 w 77"/>
                <a:gd name="T11" fmla="*/ 14 h 14"/>
                <a:gd name="T12" fmla="*/ 7 w 7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7" h="14">
                  <a:moveTo>
                    <a:pt x="7" y="14"/>
                  </a:moveTo>
                  <a:cubicBezTo>
                    <a:pt x="3" y="14"/>
                    <a:pt x="0" y="11"/>
                    <a:pt x="0" y="7"/>
                  </a:cubicBezTo>
                  <a:cubicBezTo>
                    <a:pt x="0" y="3"/>
                    <a:pt x="3" y="0"/>
                    <a:pt x="7" y="0"/>
                  </a:cubicBezTo>
                  <a:cubicBezTo>
                    <a:pt x="70" y="0"/>
                    <a:pt x="70" y="0"/>
                    <a:pt x="70" y="0"/>
                  </a:cubicBezTo>
                  <a:cubicBezTo>
                    <a:pt x="74" y="0"/>
                    <a:pt x="77" y="3"/>
                    <a:pt x="77" y="7"/>
                  </a:cubicBezTo>
                  <a:cubicBezTo>
                    <a:pt x="77" y="11"/>
                    <a:pt x="74" y="14"/>
                    <a:pt x="70" y="14"/>
                  </a:cubicBezTo>
                  <a:lnTo>
                    <a:pt x="7" y="14"/>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101" name="Freeform 98"/>
            <p:cNvSpPr>
              <a:spLocks/>
            </p:cNvSpPr>
            <p:nvPr/>
          </p:nvSpPr>
          <p:spPr bwMode="auto">
            <a:xfrm>
              <a:off x="1735" y="1276"/>
              <a:ext cx="28" cy="16"/>
            </a:xfrm>
            <a:custGeom>
              <a:avLst/>
              <a:gdLst>
                <a:gd name="T0" fmla="*/ 22 w 24"/>
                <a:gd name="T1" fmla="*/ 0 h 14"/>
                <a:gd name="T2" fmla="*/ 7 w 24"/>
                <a:gd name="T3" fmla="*/ 0 h 14"/>
                <a:gd name="T4" fmla="*/ 0 w 24"/>
                <a:gd name="T5" fmla="*/ 7 h 14"/>
                <a:gd name="T6" fmla="*/ 7 w 24"/>
                <a:gd name="T7" fmla="*/ 14 h 14"/>
                <a:gd name="T8" fmla="*/ 22 w 24"/>
                <a:gd name="T9" fmla="*/ 14 h 14"/>
                <a:gd name="T10" fmla="*/ 24 w 24"/>
                <a:gd name="T11" fmla="*/ 7 h 14"/>
                <a:gd name="T12" fmla="*/ 22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2" y="0"/>
                  </a:moveTo>
                  <a:cubicBezTo>
                    <a:pt x="7" y="0"/>
                    <a:pt x="7" y="0"/>
                    <a:pt x="7" y="0"/>
                  </a:cubicBezTo>
                  <a:cubicBezTo>
                    <a:pt x="3" y="0"/>
                    <a:pt x="0" y="3"/>
                    <a:pt x="0" y="7"/>
                  </a:cubicBezTo>
                  <a:cubicBezTo>
                    <a:pt x="0" y="11"/>
                    <a:pt x="3" y="14"/>
                    <a:pt x="7" y="14"/>
                  </a:cubicBezTo>
                  <a:cubicBezTo>
                    <a:pt x="22" y="14"/>
                    <a:pt x="22" y="14"/>
                    <a:pt x="22" y="14"/>
                  </a:cubicBezTo>
                  <a:cubicBezTo>
                    <a:pt x="23" y="12"/>
                    <a:pt x="24" y="10"/>
                    <a:pt x="24" y="7"/>
                  </a:cubicBezTo>
                  <a:cubicBezTo>
                    <a:pt x="24" y="5"/>
                    <a:pt x="23" y="2"/>
                    <a:pt x="2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102" name="Freeform 99"/>
            <p:cNvSpPr>
              <a:spLocks/>
            </p:cNvSpPr>
            <p:nvPr/>
          </p:nvSpPr>
          <p:spPr bwMode="auto">
            <a:xfrm>
              <a:off x="1776" y="1276"/>
              <a:ext cx="8" cy="16"/>
            </a:xfrm>
            <a:custGeom>
              <a:avLst/>
              <a:gdLst>
                <a:gd name="T0" fmla="*/ 7 w 7"/>
                <a:gd name="T1" fmla="*/ 0 h 14"/>
                <a:gd name="T2" fmla="*/ 0 w 7"/>
                <a:gd name="T3" fmla="*/ 0 h 14"/>
                <a:gd name="T4" fmla="*/ 1 w 7"/>
                <a:gd name="T5" fmla="*/ 7 h 14"/>
                <a:gd name="T6" fmla="*/ 0 w 7"/>
                <a:gd name="T7" fmla="*/ 14 h 14"/>
                <a:gd name="T8" fmla="*/ 7 w 7"/>
                <a:gd name="T9" fmla="*/ 14 h 14"/>
                <a:gd name="T10" fmla="*/ 6 w 7"/>
                <a:gd name="T11" fmla="*/ 7 h 14"/>
                <a:gd name="T12" fmla="*/ 7 w 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0"/>
                  </a:moveTo>
                  <a:cubicBezTo>
                    <a:pt x="0" y="0"/>
                    <a:pt x="0" y="0"/>
                    <a:pt x="0" y="0"/>
                  </a:cubicBezTo>
                  <a:cubicBezTo>
                    <a:pt x="1" y="2"/>
                    <a:pt x="1" y="5"/>
                    <a:pt x="1" y="7"/>
                  </a:cubicBezTo>
                  <a:cubicBezTo>
                    <a:pt x="1" y="10"/>
                    <a:pt x="1" y="12"/>
                    <a:pt x="0" y="14"/>
                  </a:cubicBezTo>
                  <a:cubicBezTo>
                    <a:pt x="7" y="14"/>
                    <a:pt x="7" y="14"/>
                    <a:pt x="7" y="14"/>
                  </a:cubicBezTo>
                  <a:cubicBezTo>
                    <a:pt x="6" y="12"/>
                    <a:pt x="6" y="10"/>
                    <a:pt x="6" y="7"/>
                  </a:cubicBezTo>
                  <a:cubicBezTo>
                    <a:pt x="6" y="5"/>
                    <a:pt x="6" y="2"/>
                    <a:pt x="7"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103" name="Freeform 100"/>
            <p:cNvSpPr>
              <a:spLocks/>
            </p:cNvSpPr>
            <p:nvPr/>
          </p:nvSpPr>
          <p:spPr bwMode="auto">
            <a:xfrm>
              <a:off x="1797" y="1276"/>
              <a:ext cx="28" cy="16"/>
            </a:xfrm>
            <a:custGeom>
              <a:avLst/>
              <a:gdLst>
                <a:gd name="T0" fmla="*/ 24 w 24"/>
                <a:gd name="T1" fmla="*/ 7 h 14"/>
                <a:gd name="T2" fmla="*/ 17 w 24"/>
                <a:gd name="T3" fmla="*/ 0 h 14"/>
                <a:gd name="T4" fmla="*/ 2 w 24"/>
                <a:gd name="T5" fmla="*/ 0 h 14"/>
                <a:gd name="T6" fmla="*/ 0 w 24"/>
                <a:gd name="T7" fmla="*/ 7 h 14"/>
                <a:gd name="T8" fmla="*/ 2 w 24"/>
                <a:gd name="T9" fmla="*/ 14 h 14"/>
                <a:gd name="T10" fmla="*/ 17 w 24"/>
                <a:gd name="T11" fmla="*/ 14 h 14"/>
                <a:gd name="T12" fmla="*/ 24 w 24"/>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4" y="7"/>
                  </a:moveTo>
                  <a:cubicBezTo>
                    <a:pt x="24" y="3"/>
                    <a:pt x="21" y="0"/>
                    <a:pt x="17" y="0"/>
                  </a:cubicBezTo>
                  <a:cubicBezTo>
                    <a:pt x="2" y="0"/>
                    <a:pt x="2" y="0"/>
                    <a:pt x="2" y="0"/>
                  </a:cubicBezTo>
                  <a:cubicBezTo>
                    <a:pt x="1" y="2"/>
                    <a:pt x="0" y="5"/>
                    <a:pt x="0" y="7"/>
                  </a:cubicBezTo>
                  <a:cubicBezTo>
                    <a:pt x="0" y="10"/>
                    <a:pt x="1" y="12"/>
                    <a:pt x="2" y="14"/>
                  </a:cubicBezTo>
                  <a:cubicBezTo>
                    <a:pt x="17" y="14"/>
                    <a:pt x="17" y="14"/>
                    <a:pt x="17" y="14"/>
                  </a:cubicBezTo>
                  <a:cubicBezTo>
                    <a:pt x="21" y="14"/>
                    <a:pt x="24" y="11"/>
                    <a:pt x="24" y="7"/>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104" name="Freeform 101"/>
            <p:cNvSpPr>
              <a:spLocks/>
            </p:cNvSpPr>
            <p:nvPr/>
          </p:nvSpPr>
          <p:spPr bwMode="auto">
            <a:xfrm>
              <a:off x="1761" y="1276"/>
              <a:ext cx="16" cy="16"/>
            </a:xfrm>
            <a:custGeom>
              <a:avLst/>
              <a:gdLst>
                <a:gd name="T0" fmla="*/ 13 w 14"/>
                <a:gd name="T1" fmla="*/ 0 h 14"/>
                <a:gd name="T2" fmla="*/ 0 w 14"/>
                <a:gd name="T3" fmla="*/ 0 h 14"/>
                <a:gd name="T4" fmla="*/ 2 w 14"/>
                <a:gd name="T5" fmla="*/ 7 h 14"/>
                <a:gd name="T6" fmla="*/ 0 w 14"/>
                <a:gd name="T7" fmla="*/ 14 h 14"/>
                <a:gd name="T8" fmla="*/ 13 w 14"/>
                <a:gd name="T9" fmla="*/ 14 h 14"/>
                <a:gd name="T10" fmla="*/ 14 w 14"/>
                <a:gd name="T11" fmla="*/ 7 h 14"/>
                <a:gd name="T12" fmla="*/ 13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3" y="0"/>
                  </a:moveTo>
                  <a:cubicBezTo>
                    <a:pt x="0" y="0"/>
                    <a:pt x="0" y="0"/>
                    <a:pt x="0" y="0"/>
                  </a:cubicBezTo>
                  <a:cubicBezTo>
                    <a:pt x="1" y="2"/>
                    <a:pt x="2" y="5"/>
                    <a:pt x="2" y="7"/>
                  </a:cubicBezTo>
                  <a:cubicBezTo>
                    <a:pt x="2" y="10"/>
                    <a:pt x="1" y="12"/>
                    <a:pt x="0" y="14"/>
                  </a:cubicBezTo>
                  <a:cubicBezTo>
                    <a:pt x="13" y="14"/>
                    <a:pt x="13" y="14"/>
                    <a:pt x="13" y="14"/>
                  </a:cubicBezTo>
                  <a:cubicBezTo>
                    <a:pt x="14" y="12"/>
                    <a:pt x="14" y="10"/>
                    <a:pt x="14" y="7"/>
                  </a:cubicBezTo>
                  <a:cubicBezTo>
                    <a:pt x="14" y="5"/>
                    <a:pt x="14" y="2"/>
                    <a:pt x="13"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105" name="Freeform 102"/>
            <p:cNvSpPr>
              <a:spLocks/>
            </p:cNvSpPr>
            <p:nvPr/>
          </p:nvSpPr>
          <p:spPr bwMode="auto">
            <a:xfrm>
              <a:off x="1698" y="1257"/>
              <a:ext cx="76" cy="55"/>
            </a:xfrm>
            <a:custGeom>
              <a:avLst/>
              <a:gdLst>
                <a:gd name="T0" fmla="*/ 45 w 65"/>
                <a:gd name="T1" fmla="*/ 35 h 47"/>
                <a:gd name="T2" fmla="*/ 23 w 65"/>
                <a:gd name="T3" fmla="*/ 35 h 47"/>
                <a:gd name="T4" fmla="*/ 12 w 65"/>
                <a:gd name="T5" fmla="*/ 23 h 47"/>
                <a:gd name="T6" fmla="*/ 23 w 65"/>
                <a:gd name="T7" fmla="*/ 12 h 47"/>
                <a:gd name="T8" fmla="*/ 45 w 65"/>
                <a:gd name="T9" fmla="*/ 12 h 47"/>
                <a:gd name="T10" fmla="*/ 46 w 65"/>
                <a:gd name="T11" fmla="*/ 12 h 47"/>
                <a:gd name="T12" fmla="*/ 65 w 65"/>
                <a:gd name="T13" fmla="*/ 12 h 47"/>
                <a:gd name="T14" fmla="*/ 45 w 65"/>
                <a:gd name="T15" fmla="*/ 0 h 47"/>
                <a:gd name="T16" fmla="*/ 23 w 65"/>
                <a:gd name="T17" fmla="*/ 0 h 47"/>
                <a:gd name="T18" fmla="*/ 0 w 65"/>
                <a:gd name="T19" fmla="*/ 23 h 47"/>
                <a:gd name="T20" fmla="*/ 23 w 65"/>
                <a:gd name="T21" fmla="*/ 47 h 47"/>
                <a:gd name="T22" fmla="*/ 45 w 65"/>
                <a:gd name="T23" fmla="*/ 47 h 47"/>
                <a:gd name="T24" fmla="*/ 65 w 65"/>
                <a:gd name="T25" fmla="*/ 35 h 47"/>
                <a:gd name="T26" fmla="*/ 46 w 65"/>
                <a:gd name="T27" fmla="*/ 35 h 47"/>
                <a:gd name="T28" fmla="*/ 45 w 65"/>
                <a:gd name="T29"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47">
                  <a:moveTo>
                    <a:pt x="45" y="35"/>
                  </a:moveTo>
                  <a:cubicBezTo>
                    <a:pt x="23" y="35"/>
                    <a:pt x="23" y="35"/>
                    <a:pt x="23" y="35"/>
                  </a:cubicBezTo>
                  <a:cubicBezTo>
                    <a:pt x="17" y="35"/>
                    <a:pt x="12" y="30"/>
                    <a:pt x="12" y="23"/>
                  </a:cubicBezTo>
                  <a:cubicBezTo>
                    <a:pt x="12" y="17"/>
                    <a:pt x="17" y="12"/>
                    <a:pt x="23" y="12"/>
                  </a:cubicBezTo>
                  <a:cubicBezTo>
                    <a:pt x="45" y="12"/>
                    <a:pt x="45" y="12"/>
                    <a:pt x="45" y="12"/>
                  </a:cubicBezTo>
                  <a:cubicBezTo>
                    <a:pt x="45" y="12"/>
                    <a:pt x="46" y="12"/>
                    <a:pt x="46" y="12"/>
                  </a:cubicBezTo>
                  <a:cubicBezTo>
                    <a:pt x="65" y="12"/>
                    <a:pt x="65" y="12"/>
                    <a:pt x="65" y="12"/>
                  </a:cubicBezTo>
                  <a:cubicBezTo>
                    <a:pt x="61" y="5"/>
                    <a:pt x="54" y="0"/>
                    <a:pt x="45" y="0"/>
                  </a:cubicBezTo>
                  <a:cubicBezTo>
                    <a:pt x="23" y="0"/>
                    <a:pt x="23" y="0"/>
                    <a:pt x="23" y="0"/>
                  </a:cubicBezTo>
                  <a:cubicBezTo>
                    <a:pt x="10" y="0"/>
                    <a:pt x="0" y="10"/>
                    <a:pt x="0" y="23"/>
                  </a:cubicBezTo>
                  <a:cubicBezTo>
                    <a:pt x="0" y="36"/>
                    <a:pt x="10" y="47"/>
                    <a:pt x="23" y="47"/>
                  </a:cubicBezTo>
                  <a:cubicBezTo>
                    <a:pt x="45" y="47"/>
                    <a:pt x="45" y="47"/>
                    <a:pt x="45" y="47"/>
                  </a:cubicBezTo>
                  <a:cubicBezTo>
                    <a:pt x="54" y="47"/>
                    <a:pt x="61" y="42"/>
                    <a:pt x="65" y="35"/>
                  </a:cubicBezTo>
                  <a:cubicBezTo>
                    <a:pt x="46" y="35"/>
                    <a:pt x="46" y="35"/>
                    <a:pt x="46" y="35"/>
                  </a:cubicBezTo>
                  <a:cubicBezTo>
                    <a:pt x="46" y="35"/>
                    <a:pt x="45" y="35"/>
                    <a:pt x="45" y="35"/>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106" name="Freeform 103"/>
            <p:cNvSpPr>
              <a:spLocks/>
            </p:cNvSpPr>
            <p:nvPr/>
          </p:nvSpPr>
          <p:spPr bwMode="auto">
            <a:xfrm>
              <a:off x="1783" y="1276"/>
              <a:ext cx="17" cy="16"/>
            </a:xfrm>
            <a:custGeom>
              <a:avLst/>
              <a:gdLst>
                <a:gd name="T0" fmla="*/ 14 w 14"/>
                <a:gd name="T1" fmla="*/ 0 h 14"/>
                <a:gd name="T2" fmla="*/ 1 w 14"/>
                <a:gd name="T3" fmla="*/ 0 h 14"/>
                <a:gd name="T4" fmla="*/ 0 w 14"/>
                <a:gd name="T5" fmla="*/ 7 h 14"/>
                <a:gd name="T6" fmla="*/ 1 w 14"/>
                <a:gd name="T7" fmla="*/ 14 h 14"/>
                <a:gd name="T8" fmla="*/ 14 w 14"/>
                <a:gd name="T9" fmla="*/ 14 h 14"/>
                <a:gd name="T10" fmla="*/ 12 w 14"/>
                <a:gd name="T11" fmla="*/ 7 h 14"/>
                <a:gd name="T12" fmla="*/ 14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0"/>
                  </a:moveTo>
                  <a:cubicBezTo>
                    <a:pt x="1" y="0"/>
                    <a:pt x="1" y="0"/>
                    <a:pt x="1" y="0"/>
                  </a:cubicBezTo>
                  <a:cubicBezTo>
                    <a:pt x="0" y="2"/>
                    <a:pt x="0" y="5"/>
                    <a:pt x="0" y="7"/>
                  </a:cubicBezTo>
                  <a:cubicBezTo>
                    <a:pt x="0" y="10"/>
                    <a:pt x="0" y="12"/>
                    <a:pt x="1" y="14"/>
                  </a:cubicBezTo>
                  <a:cubicBezTo>
                    <a:pt x="14" y="14"/>
                    <a:pt x="14" y="14"/>
                    <a:pt x="14" y="14"/>
                  </a:cubicBezTo>
                  <a:cubicBezTo>
                    <a:pt x="13" y="12"/>
                    <a:pt x="12" y="10"/>
                    <a:pt x="12" y="7"/>
                  </a:cubicBezTo>
                  <a:cubicBezTo>
                    <a:pt x="12" y="5"/>
                    <a:pt x="13" y="2"/>
                    <a:pt x="14"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107" name="Freeform 104"/>
            <p:cNvSpPr>
              <a:spLocks/>
            </p:cNvSpPr>
            <p:nvPr/>
          </p:nvSpPr>
          <p:spPr bwMode="auto">
            <a:xfrm>
              <a:off x="1787" y="1257"/>
              <a:ext cx="77" cy="55"/>
            </a:xfrm>
            <a:custGeom>
              <a:avLst/>
              <a:gdLst>
                <a:gd name="T0" fmla="*/ 42 w 66"/>
                <a:gd name="T1" fmla="*/ 0 h 47"/>
                <a:gd name="T2" fmla="*/ 20 w 66"/>
                <a:gd name="T3" fmla="*/ 0 h 47"/>
                <a:gd name="T4" fmla="*/ 0 w 66"/>
                <a:gd name="T5" fmla="*/ 12 h 47"/>
                <a:gd name="T6" fmla="*/ 19 w 66"/>
                <a:gd name="T7" fmla="*/ 12 h 47"/>
                <a:gd name="T8" fmla="*/ 20 w 66"/>
                <a:gd name="T9" fmla="*/ 12 h 47"/>
                <a:gd name="T10" fmla="*/ 42 w 66"/>
                <a:gd name="T11" fmla="*/ 12 h 47"/>
                <a:gd name="T12" fmla="*/ 54 w 66"/>
                <a:gd name="T13" fmla="*/ 23 h 47"/>
                <a:gd name="T14" fmla="*/ 42 w 66"/>
                <a:gd name="T15" fmla="*/ 35 h 47"/>
                <a:gd name="T16" fmla="*/ 20 w 66"/>
                <a:gd name="T17" fmla="*/ 35 h 47"/>
                <a:gd name="T18" fmla="*/ 19 w 66"/>
                <a:gd name="T19" fmla="*/ 35 h 47"/>
                <a:gd name="T20" fmla="*/ 0 w 66"/>
                <a:gd name="T21" fmla="*/ 35 h 47"/>
                <a:gd name="T22" fmla="*/ 20 w 66"/>
                <a:gd name="T23" fmla="*/ 47 h 47"/>
                <a:gd name="T24" fmla="*/ 42 w 66"/>
                <a:gd name="T25" fmla="*/ 47 h 47"/>
                <a:gd name="T26" fmla="*/ 66 w 66"/>
                <a:gd name="T27" fmla="*/ 23 h 47"/>
                <a:gd name="T28" fmla="*/ 42 w 66"/>
                <a:gd name="T2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7">
                  <a:moveTo>
                    <a:pt x="42" y="0"/>
                  </a:moveTo>
                  <a:cubicBezTo>
                    <a:pt x="20" y="0"/>
                    <a:pt x="20" y="0"/>
                    <a:pt x="20" y="0"/>
                  </a:cubicBezTo>
                  <a:cubicBezTo>
                    <a:pt x="11" y="0"/>
                    <a:pt x="4" y="5"/>
                    <a:pt x="0" y="12"/>
                  </a:cubicBezTo>
                  <a:cubicBezTo>
                    <a:pt x="19" y="12"/>
                    <a:pt x="19" y="12"/>
                    <a:pt x="19" y="12"/>
                  </a:cubicBezTo>
                  <a:cubicBezTo>
                    <a:pt x="19" y="12"/>
                    <a:pt x="20" y="12"/>
                    <a:pt x="20" y="12"/>
                  </a:cubicBezTo>
                  <a:cubicBezTo>
                    <a:pt x="42" y="12"/>
                    <a:pt x="42" y="12"/>
                    <a:pt x="42" y="12"/>
                  </a:cubicBezTo>
                  <a:cubicBezTo>
                    <a:pt x="48" y="12"/>
                    <a:pt x="54" y="17"/>
                    <a:pt x="54" y="23"/>
                  </a:cubicBezTo>
                  <a:cubicBezTo>
                    <a:pt x="54" y="30"/>
                    <a:pt x="48" y="35"/>
                    <a:pt x="42" y="35"/>
                  </a:cubicBezTo>
                  <a:cubicBezTo>
                    <a:pt x="20" y="35"/>
                    <a:pt x="20" y="35"/>
                    <a:pt x="20" y="35"/>
                  </a:cubicBezTo>
                  <a:cubicBezTo>
                    <a:pt x="20" y="35"/>
                    <a:pt x="19" y="35"/>
                    <a:pt x="19" y="35"/>
                  </a:cubicBezTo>
                  <a:cubicBezTo>
                    <a:pt x="0" y="35"/>
                    <a:pt x="0" y="35"/>
                    <a:pt x="0" y="35"/>
                  </a:cubicBezTo>
                  <a:cubicBezTo>
                    <a:pt x="4" y="42"/>
                    <a:pt x="11" y="47"/>
                    <a:pt x="20" y="47"/>
                  </a:cubicBezTo>
                  <a:cubicBezTo>
                    <a:pt x="42" y="47"/>
                    <a:pt x="42" y="47"/>
                    <a:pt x="42" y="47"/>
                  </a:cubicBezTo>
                  <a:cubicBezTo>
                    <a:pt x="55" y="47"/>
                    <a:pt x="66" y="36"/>
                    <a:pt x="66" y="23"/>
                  </a:cubicBezTo>
                  <a:cubicBezTo>
                    <a:pt x="66" y="10"/>
                    <a:pt x="55" y="0"/>
                    <a:pt x="4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sp>
          <p:nvSpPr>
            <p:cNvPr id="108" name="Freeform 105"/>
            <p:cNvSpPr>
              <a:spLocks noEditPoints="1"/>
            </p:cNvSpPr>
            <p:nvPr/>
          </p:nvSpPr>
          <p:spPr bwMode="auto">
            <a:xfrm>
              <a:off x="1668" y="1172"/>
              <a:ext cx="225" cy="225"/>
            </a:xfrm>
            <a:custGeom>
              <a:avLst/>
              <a:gdLst>
                <a:gd name="T0" fmla="*/ 96 w 192"/>
                <a:gd name="T1" fmla="*/ 12 h 192"/>
                <a:gd name="T2" fmla="*/ 180 w 192"/>
                <a:gd name="T3" fmla="*/ 96 h 192"/>
                <a:gd name="T4" fmla="*/ 96 w 192"/>
                <a:gd name="T5" fmla="*/ 180 h 192"/>
                <a:gd name="T6" fmla="*/ 12 w 192"/>
                <a:gd name="T7" fmla="*/ 96 h 192"/>
                <a:gd name="T8" fmla="*/ 96 w 192"/>
                <a:gd name="T9" fmla="*/ 12 h 192"/>
                <a:gd name="T10" fmla="*/ 96 w 192"/>
                <a:gd name="T11" fmla="*/ 0 h 192"/>
                <a:gd name="T12" fmla="*/ 0 w 192"/>
                <a:gd name="T13" fmla="*/ 96 h 192"/>
                <a:gd name="T14" fmla="*/ 96 w 192"/>
                <a:gd name="T15" fmla="*/ 192 h 192"/>
                <a:gd name="T16" fmla="*/ 192 w 192"/>
                <a:gd name="T17" fmla="*/ 96 h 192"/>
                <a:gd name="T18" fmla="*/ 96 w 192"/>
                <a:gd name="T1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2"/>
                  </a:moveTo>
                  <a:cubicBezTo>
                    <a:pt x="142" y="12"/>
                    <a:pt x="180" y="50"/>
                    <a:pt x="180" y="96"/>
                  </a:cubicBezTo>
                  <a:cubicBezTo>
                    <a:pt x="180" y="143"/>
                    <a:pt x="142" y="180"/>
                    <a:pt x="96" y="180"/>
                  </a:cubicBezTo>
                  <a:cubicBezTo>
                    <a:pt x="49" y="180"/>
                    <a:pt x="12" y="143"/>
                    <a:pt x="12" y="96"/>
                  </a:cubicBezTo>
                  <a:cubicBezTo>
                    <a:pt x="12" y="50"/>
                    <a:pt x="49" y="12"/>
                    <a:pt x="96" y="12"/>
                  </a:cubicBezTo>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5" tIns="46617" rIns="93235" bIns="46617" numCol="1" anchor="t" anchorCtr="0" compatLnSpc="1">
              <a:prstTxWarp prst="textNoShape">
                <a:avLst/>
              </a:prstTxWarp>
            </a:bodyPr>
            <a:lstStyle/>
            <a:p>
              <a:pPr defTabSz="932325"/>
              <a:endParaRPr lang="en-US" sz="1836">
                <a:solidFill>
                  <a:srgbClr val="00B0F0"/>
                </a:solidFill>
              </a:endParaRPr>
            </a:p>
          </p:txBody>
        </p:sp>
      </p:grpSp>
    </p:spTree>
    <p:extLst>
      <p:ext uri="{BB962C8B-B14F-4D97-AF65-F5344CB8AC3E}">
        <p14:creationId xmlns:p14="http://schemas.microsoft.com/office/powerpoint/2010/main" val="16870008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p:cNvSpPr txBox="1">
            <a:spLocks/>
          </p:cNvSpPr>
          <p:nvPr/>
        </p:nvSpPr>
        <p:spPr>
          <a:xfrm>
            <a:off x="366169" y="1212851"/>
            <a:ext cx="3598729" cy="5408611"/>
          </a:xfrm>
          <a:prstGeom prst="rect">
            <a:avLst/>
          </a:prstGeom>
        </p:spPr>
        <p:txBody>
          <a:bodyPr lIns="146304"/>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buNone/>
            </a:pPr>
            <a:r>
              <a:rPr lang="en-US" sz="3600" dirty="0">
                <a:solidFill>
                  <a:schemeClr val="tx2"/>
                </a:solidFill>
              </a:rPr>
              <a:t>Question: </a:t>
            </a:r>
          </a:p>
          <a:p>
            <a:pPr marL="342900" lvl="1" indent="-342900" fontAlgn="ctr"/>
            <a:r>
              <a:rPr lang="en-US" sz="2000" dirty="0"/>
              <a:t>Should these resources be in the same group or a different one?</a:t>
            </a:r>
          </a:p>
        </p:txBody>
      </p:sp>
      <p:sp>
        <p:nvSpPr>
          <p:cNvPr id="10" name="Title 9"/>
          <p:cNvSpPr>
            <a:spLocks noGrp="1"/>
          </p:cNvSpPr>
          <p:nvPr>
            <p:ph type="title"/>
          </p:nvPr>
        </p:nvSpPr>
        <p:spPr/>
        <p:txBody>
          <a:bodyPr/>
          <a:lstStyle/>
          <a:p>
            <a:r>
              <a:rPr lang="en-US" dirty="0"/>
              <a:t>Resource group lifecycle</a:t>
            </a:r>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093491" y="1289497"/>
            <a:ext cx="6007885" cy="5063318"/>
          </a:xfrm>
          <a:prstGeom prst="rect">
            <a:avLst/>
          </a:prstGeom>
        </p:spPr>
      </p:pic>
    </p:spTree>
    <p:extLst>
      <p:ext uri="{BB962C8B-B14F-4D97-AF65-F5344CB8AC3E}">
        <p14:creationId xmlns:p14="http://schemas.microsoft.com/office/powerpoint/2010/main" val="12690550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Resource groups and hierarchy</a:t>
            </a:r>
          </a:p>
        </p:txBody>
      </p:sp>
      <p:grpSp>
        <p:nvGrpSpPr>
          <p:cNvPr id="4" name="Group 3"/>
          <p:cNvGrpSpPr/>
          <p:nvPr/>
        </p:nvGrpSpPr>
        <p:grpSpPr>
          <a:xfrm>
            <a:off x="559417" y="1412624"/>
            <a:ext cx="10667240" cy="5181356"/>
            <a:chOff x="274605" y="1592506"/>
            <a:chExt cx="7238074" cy="2971420"/>
          </a:xfrm>
        </p:grpSpPr>
        <p:sp>
          <p:nvSpPr>
            <p:cNvPr id="5" name="Rectangle 4"/>
            <p:cNvSpPr/>
            <p:nvPr/>
          </p:nvSpPr>
          <p:spPr bwMode="auto">
            <a:xfrm>
              <a:off x="274605" y="1594092"/>
              <a:ext cx="7238074" cy="2969834"/>
            </a:xfrm>
            <a:prstGeom prst="rect">
              <a:avLst/>
            </a:prstGeom>
            <a:solidFill>
              <a:schemeClr val="tx1">
                <a:alpha val="2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endParaRPr lang="en-US" sz="2800" dirty="0">
                <a:solidFill>
                  <a:schemeClr val="bg1"/>
                </a:solidFill>
              </a:endParaRPr>
            </a:p>
          </p:txBody>
        </p:sp>
        <p:sp>
          <p:nvSpPr>
            <p:cNvPr id="6" name="Rectangle 5"/>
            <p:cNvSpPr/>
            <p:nvPr/>
          </p:nvSpPr>
          <p:spPr bwMode="auto">
            <a:xfrm>
              <a:off x="445784" y="1694212"/>
              <a:ext cx="2876430" cy="228571"/>
            </a:xfrm>
            <a:prstGeom prst="rec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600" dirty="0">
                  <a:solidFill>
                    <a:schemeClr val="bg1"/>
                  </a:solidFill>
                </a:rPr>
                <a:t>Subscription</a:t>
              </a:r>
            </a:p>
          </p:txBody>
        </p:sp>
        <p:sp>
          <p:nvSpPr>
            <p:cNvPr id="7" name="Rectangle 6"/>
            <p:cNvSpPr/>
            <p:nvPr/>
          </p:nvSpPr>
          <p:spPr bwMode="auto">
            <a:xfrm>
              <a:off x="2255550" y="3192501"/>
              <a:ext cx="3123801" cy="228571"/>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600" dirty="0">
                  <a:solidFill>
                    <a:schemeClr val="bg1"/>
                  </a:solidFill>
                </a:rPr>
                <a:t>Resource group</a:t>
              </a:r>
            </a:p>
          </p:txBody>
        </p:sp>
        <p:sp>
          <p:nvSpPr>
            <p:cNvPr id="8" name="Rectangle 7"/>
            <p:cNvSpPr/>
            <p:nvPr/>
          </p:nvSpPr>
          <p:spPr bwMode="auto">
            <a:xfrm>
              <a:off x="2255550" y="2049647"/>
              <a:ext cx="3123801" cy="228571"/>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600" dirty="0">
                  <a:solidFill>
                    <a:schemeClr val="bg1"/>
                  </a:solidFill>
                </a:rPr>
                <a:t>Resource group</a:t>
              </a:r>
            </a:p>
          </p:txBody>
        </p:sp>
        <p:sp>
          <p:nvSpPr>
            <p:cNvPr id="9" name="Rectangle 8"/>
            <p:cNvSpPr/>
            <p:nvPr/>
          </p:nvSpPr>
          <p:spPr bwMode="auto">
            <a:xfrm>
              <a:off x="4183626" y="2811549"/>
              <a:ext cx="2643340" cy="228571"/>
            </a:xfrm>
            <a:prstGeom prst="rect">
              <a:avLst/>
            </a:prstGeom>
            <a:solidFill>
              <a:schemeClr val="accent4"/>
            </a:solidFill>
            <a:ln>
              <a:solidFill>
                <a:srgbClr val="32145A"/>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600" dirty="0">
                  <a:solidFill>
                    <a:schemeClr val="bg1"/>
                  </a:solidFill>
                </a:rPr>
                <a:t>Resource</a:t>
              </a:r>
            </a:p>
          </p:txBody>
        </p:sp>
        <p:sp>
          <p:nvSpPr>
            <p:cNvPr id="10" name="Rectangle 9"/>
            <p:cNvSpPr/>
            <p:nvPr/>
          </p:nvSpPr>
          <p:spPr bwMode="auto">
            <a:xfrm>
              <a:off x="4183627" y="2430598"/>
              <a:ext cx="2643340" cy="228571"/>
            </a:xfrm>
            <a:prstGeom prst="rect">
              <a:avLst/>
            </a:prstGeom>
            <a:solidFill>
              <a:schemeClr val="accent4"/>
            </a:solidFill>
            <a:ln>
              <a:solidFill>
                <a:srgbClr val="32145A"/>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600" dirty="0">
                  <a:solidFill>
                    <a:schemeClr val="bg1"/>
                  </a:solidFill>
                </a:rPr>
                <a:t>Resource</a:t>
              </a:r>
            </a:p>
          </p:txBody>
        </p:sp>
        <p:sp>
          <p:nvSpPr>
            <p:cNvPr id="11" name="Rectangle 10"/>
            <p:cNvSpPr/>
            <p:nvPr/>
          </p:nvSpPr>
          <p:spPr bwMode="auto">
            <a:xfrm>
              <a:off x="4183626" y="3954404"/>
              <a:ext cx="2643340" cy="228571"/>
            </a:xfrm>
            <a:prstGeom prst="rect">
              <a:avLst/>
            </a:prstGeom>
            <a:solidFill>
              <a:schemeClr val="accent4"/>
            </a:solidFill>
            <a:ln>
              <a:solidFill>
                <a:srgbClr val="32145A"/>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600" dirty="0">
                  <a:solidFill>
                    <a:schemeClr val="bg1"/>
                  </a:solidFill>
                </a:rPr>
                <a:t>Resource</a:t>
              </a:r>
            </a:p>
          </p:txBody>
        </p:sp>
        <p:sp>
          <p:nvSpPr>
            <p:cNvPr id="12" name="Rectangle 11"/>
            <p:cNvSpPr/>
            <p:nvPr/>
          </p:nvSpPr>
          <p:spPr bwMode="auto">
            <a:xfrm>
              <a:off x="4183627" y="3573452"/>
              <a:ext cx="2643340" cy="228571"/>
            </a:xfrm>
            <a:prstGeom prst="rect">
              <a:avLst/>
            </a:prstGeom>
            <a:solidFill>
              <a:schemeClr val="accent4"/>
            </a:solidFill>
            <a:ln>
              <a:solidFill>
                <a:srgbClr val="32145A"/>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600" dirty="0">
                  <a:solidFill>
                    <a:schemeClr val="bg1"/>
                  </a:solidFill>
                </a:rPr>
                <a:t>Resource</a:t>
              </a:r>
            </a:p>
          </p:txBody>
        </p:sp>
        <p:cxnSp>
          <p:nvCxnSpPr>
            <p:cNvPr id="13" name="Elbow Connector 43"/>
            <p:cNvCxnSpPr>
              <a:stCxn id="6" idx="2"/>
              <a:endCxn id="8" idx="1"/>
            </p:cNvCxnSpPr>
            <p:nvPr/>
          </p:nvCxnSpPr>
          <p:spPr>
            <a:xfrm rot="16200000" flipH="1">
              <a:off x="1949200" y="1857582"/>
              <a:ext cx="241149" cy="371551"/>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45"/>
            <p:cNvCxnSpPr>
              <a:stCxn id="6" idx="2"/>
              <a:endCxn id="7" idx="1"/>
            </p:cNvCxnSpPr>
            <p:nvPr/>
          </p:nvCxnSpPr>
          <p:spPr>
            <a:xfrm rot="16200000" flipH="1">
              <a:off x="1377773" y="2429009"/>
              <a:ext cx="1384003" cy="371551"/>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49"/>
            <p:cNvCxnSpPr>
              <a:stCxn id="8" idx="2"/>
              <a:endCxn id="10" idx="1"/>
            </p:cNvCxnSpPr>
            <p:nvPr/>
          </p:nvCxnSpPr>
          <p:spPr>
            <a:xfrm rot="16200000" flipH="1">
              <a:off x="3867205" y="2228463"/>
              <a:ext cx="266666" cy="366176"/>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51"/>
            <p:cNvCxnSpPr>
              <a:stCxn id="8" idx="2"/>
              <a:endCxn id="9" idx="1"/>
            </p:cNvCxnSpPr>
            <p:nvPr/>
          </p:nvCxnSpPr>
          <p:spPr>
            <a:xfrm rot="16200000" flipH="1">
              <a:off x="3676730" y="2418939"/>
              <a:ext cx="647617" cy="36617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53"/>
            <p:cNvCxnSpPr>
              <a:stCxn id="7" idx="2"/>
              <a:endCxn id="12" idx="1"/>
            </p:cNvCxnSpPr>
            <p:nvPr/>
          </p:nvCxnSpPr>
          <p:spPr>
            <a:xfrm rot="16200000" flipH="1">
              <a:off x="3867205" y="3371317"/>
              <a:ext cx="266666" cy="366176"/>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55"/>
            <p:cNvCxnSpPr>
              <a:stCxn id="7" idx="2"/>
              <a:endCxn id="11" idx="1"/>
            </p:cNvCxnSpPr>
            <p:nvPr/>
          </p:nvCxnSpPr>
          <p:spPr>
            <a:xfrm rot="16200000" flipH="1">
              <a:off x="3676730" y="3561793"/>
              <a:ext cx="647617" cy="36617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 Placeholder 5"/>
            <p:cNvSpPr txBox="1">
              <a:spLocks/>
            </p:cNvSpPr>
            <p:nvPr/>
          </p:nvSpPr>
          <p:spPr>
            <a:xfrm>
              <a:off x="4991838" y="1592506"/>
              <a:ext cx="2444651" cy="455555"/>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endParaRPr lang="en-US" sz="2800" dirty="0">
                <a:solidFill>
                  <a:schemeClr val="bg1"/>
                </a:solidFill>
              </a:endParaRPr>
            </a:p>
          </p:txBody>
        </p:sp>
      </p:grpSp>
    </p:spTree>
    <p:extLst>
      <p:ext uri="{BB962C8B-B14F-4D97-AF65-F5344CB8AC3E}">
        <p14:creationId xmlns:p14="http://schemas.microsoft.com/office/powerpoint/2010/main" val="24985040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tags</a:t>
            </a:r>
          </a:p>
        </p:txBody>
      </p:sp>
    </p:spTree>
    <p:extLst>
      <p:ext uri="{BB962C8B-B14F-4D97-AF65-F5344CB8AC3E}">
        <p14:creationId xmlns:p14="http://schemas.microsoft.com/office/powerpoint/2010/main" val="40297634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p:cNvSpPr txBox="1">
            <a:spLocks/>
          </p:cNvSpPr>
          <p:nvPr/>
        </p:nvSpPr>
        <p:spPr>
          <a:xfrm>
            <a:off x="366169" y="1212851"/>
            <a:ext cx="9875111" cy="5408611"/>
          </a:xfrm>
          <a:prstGeom prst="rect">
            <a:avLst/>
          </a:prstGeom>
        </p:spPr>
        <p:txBody>
          <a:bodyPr lIns="146304"/>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buNone/>
            </a:pPr>
            <a:r>
              <a:rPr lang="en-US" sz="3200" dirty="0">
                <a:solidFill>
                  <a:schemeClr val="tx2"/>
                </a:solidFill>
              </a:rPr>
              <a:t>Tag is your metadata store</a:t>
            </a:r>
          </a:p>
          <a:p>
            <a:pPr marL="0" indent="0">
              <a:lnSpc>
                <a:spcPct val="114000"/>
              </a:lnSpc>
              <a:buNone/>
            </a:pPr>
            <a:endParaRPr lang="en-US" sz="700" dirty="0">
              <a:solidFill>
                <a:schemeClr val="tx2"/>
              </a:solidFill>
            </a:endParaRPr>
          </a:p>
          <a:p>
            <a:pPr marL="0" indent="0">
              <a:lnSpc>
                <a:spcPct val="114000"/>
              </a:lnSpc>
              <a:buNone/>
            </a:pPr>
            <a:r>
              <a:rPr lang="en-US" sz="3200" dirty="0">
                <a:solidFill>
                  <a:schemeClr val="tx2"/>
                </a:solidFill>
              </a:rPr>
              <a:t>Example:</a:t>
            </a:r>
          </a:p>
          <a:p>
            <a:pPr marL="342900" lvl="1" indent="-342900" fontAlgn="ctr"/>
            <a:r>
              <a:rPr lang="en-US" sz="2000" dirty="0"/>
              <a:t>Environment, e.g. dev/test/prod</a:t>
            </a:r>
          </a:p>
          <a:p>
            <a:pPr marL="342900" lvl="1" indent="-342900" fontAlgn="ctr"/>
            <a:r>
              <a:rPr lang="en-US" sz="2000" dirty="0"/>
              <a:t>Role, e.g. web/cache/</a:t>
            </a:r>
            <a:r>
              <a:rPr lang="en-US" sz="2000" dirty="0" err="1"/>
              <a:t>db</a:t>
            </a:r>
            <a:endParaRPr lang="en-US" sz="2000" dirty="0"/>
          </a:p>
          <a:p>
            <a:pPr marL="342900" lvl="1" indent="-342900" fontAlgn="ctr"/>
            <a:r>
              <a:rPr lang="en-US" sz="2000" dirty="0"/>
              <a:t>Application name, e.g. CRM</a:t>
            </a:r>
          </a:p>
          <a:p>
            <a:pPr marL="342900" lvl="1" indent="-342900" fontAlgn="ctr"/>
            <a:r>
              <a:rPr lang="en-US" sz="2000" dirty="0"/>
              <a:t>Department, e.g. finance/retail/legal</a:t>
            </a:r>
          </a:p>
          <a:p>
            <a:pPr marL="342900" lvl="1" indent="-342900" fontAlgn="ctr"/>
            <a:r>
              <a:rPr lang="en-US" sz="2000" dirty="0"/>
              <a:t>Responsible party, e.g. Bob</a:t>
            </a:r>
          </a:p>
          <a:p>
            <a:pPr marL="0" indent="0">
              <a:lnSpc>
                <a:spcPct val="114000"/>
              </a:lnSpc>
              <a:buNone/>
            </a:pPr>
            <a:endParaRPr lang="en-US" sz="700" dirty="0">
              <a:solidFill>
                <a:schemeClr val="tx2"/>
              </a:solidFill>
            </a:endParaRPr>
          </a:p>
          <a:p>
            <a:pPr marL="0" indent="0">
              <a:lnSpc>
                <a:spcPct val="114000"/>
              </a:lnSpc>
              <a:buNone/>
            </a:pPr>
            <a:r>
              <a:rPr lang="en-US" sz="3200" dirty="0">
                <a:solidFill>
                  <a:schemeClr val="tx2"/>
                </a:solidFill>
              </a:rPr>
              <a:t>Tags are essential for 3rd party management solutions</a:t>
            </a:r>
          </a:p>
        </p:txBody>
      </p:sp>
      <p:sp>
        <p:nvSpPr>
          <p:cNvPr id="10" name="Title 9"/>
          <p:cNvSpPr>
            <a:spLocks noGrp="1"/>
          </p:cNvSpPr>
          <p:nvPr>
            <p:ph type="title"/>
          </p:nvPr>
        </p:nvSpPr>
        <p:spPr/>
        <p:txBody>
          <a:bodyPr/>
          <a:lstStyle/>
          <a:p>
            <a:r>
              <a:rPr lang="en-US" dirty="0"/>
              <a:t>Tag when there are more apps</a:t>
            </a:r>
          </a:p>
        </p:txBody>
      </p:sp>
    </p:spTree>
    <p:extLst>
      <p:ext uri="{BB962C8B-B14F-4D97-AF65-F5344CB8AC3E}">
        <p14:creationId xmlns:p14="http://schemas.microsoft.com/office/powerpoint/2010/main" val="39452203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When you have tags</a:t>
            </a:r>
          </a:p>
        </p:txBody>
      </p:sp>
      <p:pic>
        <p:nvPicPr>
          <p:cNvPr id="4" name="Picture 3"/>
          <p:cNvPicPr>
            <a:picLocks noChangeAspect="1"/>
          </p:cNvPicPr>
          <p:nvPr/>
        </p:nvPicPr>
        <p:blipFill>
          <a:blip r:embed="rId3"/>
          <a:stretch>
            <a:fillRect/>
          </a:stretch>
        </p:blipFill>
        <p:spPr>
          <a:xfrm>
            <a:off x="517161" y="1505827"/>
            <a:ext cx="11385029" cy="3491288"/>
          </a:xfrm>
          <a:prstGeom prst="rect">
            <a:avLst/>
          </a:prstGeom>
          <a:ln w="12700">
            <a:solidFill>
              <a:schemeClr val="tx1"/>
            </a:solidFill>
          </a:ln>
        </p:spPr>
      </p:pic>
      <p:sp>
        <p:nvSpPr>
          <p:cNvPr id="5" name="Rectangle 4"/>
          <p:cNvSpPr/>
          <p:nvPr/>
        </p:nvSpPr>
        <p:spPr>
          <a:xfrm>
            <a:off x="366169" y="6323281"/>
            <a:ext cx="11490550" cy="276999"/>
          </a:xfrm>
          <a:prstGeom prst="rect">
            <a:avLst/>
          </a:prstGeom>
        </p:spPr>
        <p:txBody>
          <a:bodyPr wrap="square">
            <a:spAutoFit/>
          </a:bodyPr>
          <a:lstStyle/>
          <a:p>
            <a:r>
              <a:rPr lang="en-US" sz="1200" dirty="0">
                <a:hlinkClick r:id="rId4"/>
              </a:rPr>
              <a:t>aka.ms/Azure/tags</a:t>
            </a:r>
            <a:r>
              <a:rPr lang="en-US" sz="1200" dirty="0"/>
              <a:t> </a:t>
            </a:r>
          </a:p>
        </p:txBody>
      </p:sp>
    </p:spTree>
    <p:extLst>
      <p:ext uri="{BB962C8B-B14F-4D97-AF65-F5344CB8AC3E}">
        <p14:creationId xmlns:p14="http://schemas.microsoft.com/office/powerpoint/2010/main" val="178528889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p:cNvSpPr txBox="1">
            <a:spLocks/>
          </p:cNvSpPr>
          <p:nvPr/>
        </p:nvSpPr>
        <p:spPr>
          <a:xfrm>
            <a:off x="366169" y="1212851"/>
            <a:ext cx="9617280" cy="5408611"/>
          </a:xfrm>
          <a:prstGeom prst="rect">
            <a:avLst/>
          </a:prstGeom>
        </p:spPr>
        <p:txBody>
          <a:bodyPr lIns="146304"/>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buNone/>
            </a:pPr>
            <a:r>
              <a:rPr lang="en-US" sz="3200" dirty="0">
                <a:solidFill>
                  <a:schemeClr val="tx2"/>
                </a:solidFill>
              </a:rPr>
              <a:t>Determine groups based on consumption</a:t>
            </a:r>
          </a:p>
          <a:p>
            <a:pPr marL="0" indent="0">
              <a:lnSpc>
                <a:spcPct val="114000"/>
              </a:lnSpc>
              <a:buNone/>
            </a:pPr>
            <a:endParaRPr lang="en-US" sz="700" dirty="0">
              <a:solidFill>
                <a:schemeClr val="tx2"/>
              </a:solidFill>
            </a:endParaRPr>
          </a:p>
          <a:p>
            <a:pPr marL="0" indent="0">
              <a:lnSpc>
                <a:spcPct val="114000"/>
              </a:lnSpc>
              <a:buNone/>
            </a:pPr>
            <a:r>
              <a:rPr lang="en-US" sz="3200" dirty="0">
                <a:solidFill>
                  <a:schemeClr val="tx2"/>
                </a:solidFill>
              </a:rPr>
              <a:t>Categorize costs based on…</a:t>
            </a:r>
          </a:p>
          <a:p>
            <a:pPr marL="342900" lvl="1" indent="-342900" fontAlgn="ctr"/>
            <a:r>
              <a:rPr lang="en-US" sz="2000" dirty="0"/>
              <a:t>Application</a:t>
            </a:r>
          </a:p>
          <a:p>
            <a:pPr marL="342900" lvl="1" indent="-342900" fontAlgn="ctr"/>
            <a:r>
              <a:rPr lang="en-US" sz="2000" dirty="0"/>
              <a:t>Department</a:t>
            </a:r>
          </a:p>
          <a:p>
            <a:pPr marL="342900" lvl="1" indent="-342900" fontAlgn="ctr"/>
            <a:r>
              <a:rPr lang="en-US" sz="2000" dirty="0"/>
              <a:t>Environments</a:t>
            </a:r>
          </a:p>
          <a:p>
            <a:pPr marL="342900" lvl="1" indent="-342900" fontAlgn="ctr"/>
            <a:r>
              <a:rPr lang="en-US" sz="2000" dirty="0"/>
              <a:t>Cost center</a:t>
            </a:r>
          </a:p>
          <a:p>
            <a:pPr marL="0" indent="0">
              <a:lnSpc>
                <a:spcPct val="114000"/>
              </a:lnSpc>
              <a:buNone/>
            </a:pPr>
            <a:endParaRPr lang="en-US" sz="700" dirty="0">
              <a:solidFill>
                <a:schemeClr val="tx2"/>
              </a:solidFill>
            </a:endParaRPr>
          </a:p>
          <a:p>
            <a:pPr marL="0" indent="0">
              <a:lnSpc>
                <a:spcPct val="114000"/>
              </a:lnSpc>
              <a:buNone/>
            </a:pPr>
            <a:r>
              <a:rPr lang="en-US" sz="3200" dirty="0">
                <a:solidFill>
                  <a:schemeClr val="tx2"/>
                </a:solidFill>
              </a:rPr>
              <a:t>Retrieve information through…</a:t>
            </a:r>
          </a:p>
          <a:p>
            <a:pPr marL="342900" lvl="1" indent="-342900" fontAlgn="ctr"/>
            <a:r>
              <a:rPr lang="en-US" sz="2000" dirty="0">
                <a:hlinkClick r:id="rId3"/>
              </a:rPr>
              <a:t>CSV</a:t>
            </a:r>
            <a:endParaRPr lang="en-US" sz="2000" dirty="0"/>
          </a:p>
          <a:p>
            <a:pPr marL="342900" lvl="1" indent="-342900" fontAlgn="ctr"/>
            <a:r>
              <a:rPr lang="en-US" sz="2000" dirty="0">
                <a:hlinkClick r:id="rId4"/>
              </a:rPr>
              <a:t>RateCard API</a:t>
            </a:r>
            <a:endParaRPr lang="en-US" sz="2000" dirty="0"/>
          </a:p>
          <a:p>
            <a:pPr marL="342900" lvl="1" indent="-342900" fontAlgn="ctr"/>
            <a:r>
              <a:rPr lang="en-US" sz="2000" dirty="0"/>
              <a:t>Account or EA Portal</a:t>
            </a:r>
          </a:p>
          <a:p>
            <a:pPr marL="0" indent="0">
              <a:lnSpc>
                <a:spcPct val="114000"/>
              </a:lnSpc>
              <a:buNone/>
            </a:pPr>
            <a:endParaRPr lang="en-US" sz="1200" kern="0" dirty="0">
              <a:solidFill>
                <a:schemeClr val="tx1"/>
              </a:solidFill>
            </a:endParaRPr>
          </a:p>
        </p:txBody>
      </p:sp>
      <p:sp>
        <p:nvSpPr>
          <p:cNvPr id="10" name="Title 9"/>
          <p:cNvSpPr>
            <a:spLocks noGrp="1"/>
          </p:cNvSpPr>
          <p:nvPr>
            <p:ph type="title"/>
          </p:nvPr>
        </p:nvSpPr>
        <p:spPr/>
        <p:txBody>
          <a:bodyPr/>
          <a:lstStyle/>
          <a:p>
            <a:r>
              <a:rPr lang="en-US" dirty="0"/>
              <a:t>Tags for billing and chargebacks</a:t>
            </a:r>
          </a:p>
        </p:txBody>
      </p:sp>
    </p:spTree>
    <p:extLst>
      <p:ext uri="{BB962C8B-B14F-4D97-AF65-F5344CB8AC3E}">
        <p14:creationId xmlns:p14="http://schemas.microsoft.com/office/powerpoint/2010/main" val="36661213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Enforce tags</a:t>
            </a:r>
          </a:p>
        </p:txBody>
      </p:sp>
      <p:sp>
        <p:nvSpPr>
          <p:cNvPr id="4" name="Text Placeholder 3"/>
          <p:cNvSpPr txBox="1">
            <a:spLocks/>
          </p:cNvSpPr>
          <p:nvPr/>
        </p:nvSpPr>
        <p:spPr>
          <a:xfrm>
            <a:off x="366169" y="1212851"/>
            <a:ext cx="9617280" cy="5408611"/>
          </a:xfrm>
          <a:prstGeom prst="rect">
            <a:avLst/>
          </a:prstGeom>
        </p:spPr>
        <p:txBody>
          <a:bodyPr lIns="146304"/>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4000"/>
              </a:lnSpc>
            </a:pPr>
            <a:r>
              <a:rPr lang="en-US" sz="3200" dirty="0">
                <a:solidFill>
                  <a:schemeClr val="tx2"/>
                </a:solidFill>
              </a:rPr>
              <a:t>Set tags in approved template</a:t>
            </a:r>
          </a:p>
          <a:p>
            <a:pPr>
              <a:lnSpc>
                <a:spcPct val="114000"/>
              </a:lnSpc>
            </a:pPr>
            <a:r>
              <a:rPr lang="en-US" sz="3200" dirty="0">
                <a:solidFill>
                  <a:schemeClr val="tx2"/>
                </a:solidFill>
              </a:rPr>
              <a:t>Set tags at resource group level</a:t>
            </a:r>
          </a:p>
          <a:p>
            <a:pPr>
              <a:lnSpc>
                <a:spcPct val="114000"/>
              </a:lnSpc>
            </a:pPr>
            <a:r>
              <a:rPr lang="en-US" sz="3200" dirty="0">
                <a:solidFill>
                  <a:schemeClr val="tx2"/>
                </a:solidFill>
              </a:rPr>
              <a:t>Use deny policy to enforce tags</a:t>
            </a:r>
          </a:p>
          <a:p>
            <a:pPr>
              <a:lnSpc>
                <a:spcPct val="114000"/>
              </a:lnSpc>
            </a:pPr>
            <a:r>
              <a:rPr lang="en-US" sz="3200" dirty="0">
                <a:solidFill>
                  <a:schemeClr val="tx2"/>
                </a:solidFill>
              </a:rPr>
              <a:t>Use audit policy to audit resources missing tags</a:t>
            </a:r>
          </a:p>
          <a:p>
            <a:pPr>
              <a:lnSpc>
                <a:spcPct val="114000"/>
              </a:lnSpc>
            </a:pPr>
            <a:r>
              <a:rPr lang="en-US" sz="3200" dirty="0">
                <a:solidFill>
                  <a:schemeClr val="tx2"/>
                </a:solidFill>
              </a:rPr>
              <a:t>Use append policy to append default tags</a:t>
            </a:r>
          </a:p>
          <a:p>
            <a:pPr>
              <a:lnSpc>
                <a:spcPct val="114000"/>
              </a:lnSpc>
            </a:pPr>
            <a:r>
              <a:rPr lang="en-US" sz="3200" dirty="0">
                <a:solidFill>
                  <a:schemeClr val="tx2"/>
                </a:solidFill>
              </a:rPr>
              <a:t>Use Azure Automation to apply tags</a:t>
            </a:r>
          </a:p>
        </p:txBody>
      </p:sp>
    </p:spTree>
    <p:extLst>
      <p:ext uri="{BB962C8B-B14F-4D97-AF65-F5344CB8AC3E}">
        <p14:creationId xmlns:p14="http://schemas.microsoft.com/office/powerpoint/2010/main" val="28782070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1987673" y="2070740"/>
            <a:ext cx="8232779" cy="3581089"/>
            <a:chOff x="1948259" y="2030144"/>
            <a:chExt cx="8073115" cy="3511638"/>
          </a:xfrm>
        </p:grpSpPr>
        <p:sp>
          <p:nvSpPr>
            <p:cNvPr id="38" name="Rectangle 37"/>
            <p:cNvSpPr/>
            <p:nvPr/>
          </p:nvSpPr>
          <p:spPr>
            <a:xfrm>
              <a:off x="7308196" y="4459957"/>
              <a:ext cx="2713178" cy="10818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932504"/>
              <a:r>
                <a:rPr lang="en-US" sz="1632" kern="0" dirty="0">
                  <a:gradFill>
                    <a:gsLst>
                      <a:gs pos="0">
                        <a:srgbClr val="FFFFFF"/>
                      </a:gs>
                      <a:gs pos="100000">
                        <a:srgbClr val="FFFFFF"/>
                      </a:gs>
                    </a:gsLst>
                    <a:lin ang="0" scaled="0"/>
                  </a:gradFill>
                  <a:latin typeface="Segoe UI"/>
                </a:rPr>
                <a:t>Azure Security Center</a:t>
              </a:r>
            </a:p>
          </p:txBody>
        </p:sp>
        <p:sp>
          <p:nvSpPr>
            <p:cNvPr id="39" name="Rectangle 38"/>
            <p:cNvSpPr/>
            <p:nvPr/>
          </p:nvSpPr>
          <p:spPr>
            <a:xfrm>
              <a:off x="7492822" y="3245050"/>
              <a:ext cx="2528552" cy="10818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932504"/>
              <a:r>
                <a:rPr lang="en-US" sz="1632" kern="0" dirty="0">
                  <a:gradFill>
                    <a:gsLst>
                      <a:gs pos="0">
                        <a:srgbClr val="FFFFFF"/>
                      </a:gs>
                      <a:gs pos="100000">
                        <a:srgbClr val="FFFFFF"/>
                      </a:gs>
                    </a:gsLst>
                    <a:lin ang="0" scaled="0"/>
                  </a:gradFill>
                  <a:latin typeface="Segoe UI"/>
                </a:rPr>
                <a:t>Azure automation</a:t>
              </a:r>
            </a:p>
          </p:txBody>
        </p:sp>
        <p:sp>
          <p:nvSpPr>
            <p:cNvPr id="40" name="Rectangle 39"/>
            <p:cNvSpPr/>
            <p:nvPr/>
          </p:nvSpPr>
          <p:spPr>
            <a:xfrm>
              <a:off x="7241684" y="2030144"/>
              <a:ext cx="2779690" cy="10818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932504"/>
              <a:r>
                <a:rPr lang="en-US" sz="1632" kern="0" dirty="0">
                  <a:gradFill>
                    <a:gsLst>
                      <a:gs pos="0">
                        <a:srgbClr val="FFFFFF"/>
                      </a:gs>
                      <a:gs pos="100000">
                        <a:srgbClr val="FFFFFF"/>
                      </a:gs>
                    </a:gsLst>
                    <a:lin ang="0" scaled="0"/>
                  </a:gradFill>
                  <a:latin typeface="Segoe UI"/>
                </a:rPr>
                <a:t>Resource locks</a:t>
              </a:r>
            </a:p>
          </p:txBody>
        </p:sp>
        <p:sp>
          <p:nvSpPr>
            <p:cNvPr id="41" name="Rectangle 40"/>
            <p:cNvSpPr/>
            <p:nvPr/>
          </p:nvSpPr>
          <p:spPr>
            <a:xfrm>
              <a:off x="1969931" y="4459957"/>
              <a:ext cx="3129566" cy="10818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Ins="745988" rtlCol="0" anchor="ctr"/>
            <a:lstStyle/>
            <a:p>
              <a:pPr defTabSz="932504"/>
              <a:r>
                <a:rPr lang="en-US" sz="1632" kern="0" dirty="0">
                  <a:gradFill>
                    <a:gsLst>
                      <a:gs pos="0">
                        <a:srgbClr val="FFFFFF"/>
                      </a:gs>
                      <a:gs pos="100000">
                        <a:srgbClr val="FFFFFF"/>
                      </a:gs>
                    </a:gsLst>
                    <a:lin ang="0" scaled="0"/>
                  </a:gradFill>
                  <a:latin typeface="Segoe UI"/>
                </a:rPr>
                <a:t>Role-based access controls</a:t>
              </a:r>
            </a:p>
          </p:txBody>
        </p:sp>
        <p:sp>
          <p:nvSpPr>
            <p:cNvPr id="42" name="Rectangle 41"/>
            <p:cNvSpPr/>
            <p:nvPr/>
          </p:nvSpPr>
          <p:spPr>
            <a:xfrm>
              <a:off x="1969931" y="3245050"/>
              <a:ext cx="2736761" cy="10818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04"/>
              <a:r>
                <a:rPr lang="en-US" sz="1632" kern="0" dirty="0">
                  <a:gradFill>
                    <a:gsLst>
                      <a:gs pos="0">
                        <a:srgbClr val="FFFFFF"/>
                      </a:gs>
                      <a:gs pos="100000">
                        <a:srgbClr val="FFFFFF"/>
                      </a:gs>
                    </a:gsLst>
                    <a:lin ang="0" scaled="0"/>
                  </a:gradFill>
                  <a:latin typeface="Segoe UI"/>
                </a:rPr>
                <a:t>Resource groups</a:t>
              </a:r>
            </a:p>
          </p:txBody>
        </p:sp>
        <p:sp>
          <p:nvSpPr>
            <p:cNvPr id="43" name="Rectangle 42"/>
            <p:cNvSpPr/>
            <p:nvPr/>
          </p:nvSpPr>
          <p:spPr>
            <a:xfrm>
              <a:off x="1948259" y="2030144"/>
              <a:ext cx="3129566" cy="10818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04"/>
              <a:r>
                <a:rPr lang="en-US" sz="1632" kern="0" dirty="0">
                  <a:gradFill>
                    <a:gsLst>
                      <a:gs pos="0">
                        <a:srgbClr val="FFFFFF"/>
                      </a:gs>
                      <a:gs pos="100000">
                        <a:srgbClr val="FFFFFF"/>
                      </a:gs>
                    </a:gsLst>
                    <a:lin ang="0" scaled="0"/>
                  </a:gradFill>
                  <a:latin typeface="Segoe UI"/>
                </a:rPr>
                <a:t>Resource tags</a:t>
              </a:r>
            </a:p>
          </p:txBody>
        </p:sp>
      </p:grpSp>
      <p:sp>
        <p:nvSpPr>
          <p:cNvPr id="12" name="Rectangle 11"/>
          <p:cNvSpPr/>
          <p:nvPr/>
        </p:nvSpPr>
        <p:spPr>
          <a:xfrm>
            <a:off x="762129" y="1330335"/>
            <a:ext cx="1131842" cy="4706050"/>
          </a:xfrm>
          <a:prstGeom prst="rect">
            <a:avLst/>
          </a:prstGeom>
          <a:solidFill>
            <a:schemeClr val="accent3"/>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04"/>
            <a:r>
              <a:rPr lang="en-US" sz="1836" kern="0" dirty="0">
                <a:gradFill>
                  <a:gsLst>
                    <a:gs pos="0">
                      <a:srgbClr val="FFFFFF"/>
                    </a:gs>
                    <a:gs pos="100000">
                      <a:srgbClr val="FFFFFF"/>
                    </a:gs>
                  </a:gsLst>
                  <a:lin ang="0" scaled="0"/>
                </a:gradFill>
                <a:latin typeface="Segoe UI"/>
              </a:rPr>
              <a:t>Azure Resource policy</a:t>
            </a:r>
          </a:p>
          <a:p>
            <a:pPr algn="ctr" defTabSz="932504"/>
            <a:r>
              <a:rPr lang="en-US" sz="1836" kern="0" dirty="0">
                <a:gradFill>
                  <a:gsLst>
                    <a:gs pos="0">
                      <a:srgbClr val="FFFFFF"/>
                    </a:gs>
                    <a:gs pos="100000">
                      <a:srgbClr val="FFFFFF"/>
                    </a:gs>
                  </a:gsLst>
                  <a:lin ang="0" scaled="0"/>
                </a:gradFill>
                <a:latin typeface="Segoe UI"/>
              </a:rPr>
              <a:t>&amp; audit</a:t>
            </a:r>
          </a:p>
        </p:txBody>
      </p:sp>
      <p:sp>
        <p:nvSpPr>
          <p:cNvPr id="13" name="Rectangle 12"/>
          <p:cNvSpPr/>
          <p:nvPr/>
        </p:nvSpPr>
        <p:spPr>
          <a:xfrm>
            <a:off x="10339287" y="1330335"/>
            <a:ext cx="1220515" cy="4706050"/>
          </a:xfrm>
          <a:prstGeom prst="rect">
            <a:avLst/>
          </a:prstGeom>
          <a:solidFill>
            <a:schemeClr val="accent3"/>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04"/>
            <a:r>
              <a:rPr lang="en-US" sz="1836" kern="0" dirty="0">
                <a:gradFill>
                  <a:gsLst>
                    <a:gs pos="0">
                      <a:srgbClr val="FFFFFF"/>
                    </a:gs>
                    <a:gs pos="100000">
                      <a:srgbClr val="FFFFFF"/>
                    </a:gs>
                  </a:gsLst>
                  <a:lin ang="0" scaled="0"/>
                </a:gradFill>
                <a:latin typeface="Segoe UI"/>
              </a:rPr>
              <a:t>Naming standards</a:t>
            </a:r>
          </a:p>
        </p:txBody>
      </p:sp>
      <p:sp>
        <p:nvSpPr>
          <p:cNvPr id="16" name="TextBox 15"/>
          <p:cNvSpPr txBox="1"/>
          <p:nvPr/>
        </p:nvSpPr>
        <p:spPr>
          <a:xfrm>
            <a:off x="2294628" y="1213142"/>
            <a:ext cx="7832531" cy="734440"/>
          </a:xfrm>
          <a:prstGeom prst="rect">
            <a:avLst/>
          </a:prstGeom>
          <a:noFill/>
        </p:spPr>
        <p:txBody>
          <a:bodyPr wrap="square" rtlCol="0">
            <a:spAutoFit/>
          </a:bodyPr>
          <a:lstStyle/>
          <a:p>
            <a:pPr algn="ctr" defTabSz="932504"/>
            <a:r>
              <a:rPr lang="en-US" sz="4080" kern="0" dirty="0">
                <a:gradFill>
                  <a:gsLst>
                    <a:gs pos="0">
                      <a:srgbClr val="505050">
                        <a:lumMod val="75000"/>
                      </a:srgbClr>
                    </a:gs>
                    <a:gs pos="100000">
                      <a:srgbClr val="505050">
                        <a:lumMod val="75000"/>
                      </a:srgbClr>
                    </a:gs>
                  </a:gsLst>
                  <a:lin ang="5400000" scaled="1"/>
                </a:gradFill>
                <a:latin typeface="Segoe UI Semibold" panose="020B0702040204020203" pitchFamily="34" charset="0"/>
                <a:cs typeface="Segoe UI Semibold" panose="020B0702040204020203" pitchFamily="34" charset="0"/>
              </a:rPr>
              <a:t>Azure scaffold</a:t>
            </a:r>
          </a:p>
        </p:txBody>
      </p:sp>
      <p:grpSp>
        <p:nvGrpSpPr>
          <p:cNvPr id="2" name="Group 1"/>
          <p:cNvGrpSpPr/>
          <p:nvPr/>
        </p:nvGrpSpPr>
        <p:grpSpPr>
          <a:xfrm>
            <a:off x="762128" y="5748118"/>
            <a:ext cx="10797674" cy="758286"/>
            <a:chOff x="746483" y="5636203"/>
            <a:chExt cx="10588267" cy="743580"/>
          </a:xfrm>
          <a:solidFill>
            <a:schemeClr val="accent3"/>
          </a:solidFill>
        </p:grpSpPr>
        <p:sp>
          <p:nvSpPr>
            <p:cNvPr id="5" name="Rectangle 4"/>
            <p:cNvSpPr/>
            <p:nvPr/>
          </p:nvSpPr>
          <p:spPr>
            <a:xfrm>
              <a:off x="1948259" y="5636203"/>
              <a:ext cx="8073115" cy="28267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04"/>
              <a:r>
                <a:rPr lang="en-US" sz="1836" kern="0" dirty="0">
                  <a:gradFill>
                    <a:gsLst>
                      <a:gs pos="0">
                        <a:srgbClr val="FFFFFF"/>
                      </a:gs>
                      <a:gs pos="100000">
                        <a:srgbClr val="FFFFFF"/>
                      </a:gs>
                    </a:gsLst>
                    <a:lin ang="0" scaled="0"/>
                  </a:gradFill>
                  <a:latin typeface="Segoe UI"/>
                </a:rPr>
                <a:t>Subscriptions</a:t>
              </a:r>
            </a:p>
          </p:txBody>
        </p:sp>
        <p:sp>
          <p:nvSpPr>
            <p:cNvPr id="20" name="Rectangle 19"/>
            <p:cNvSpPr/>
            <p:nvPr/>
          </p:nvSpPr>
          <p:spPr>
            <a:xfrm>
              <a:off x="746483" y="6013301"/>
              <a:ext cx="10588267" cy="3664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r>
                <a:rPr lang="en-US" sz="1836" kern="0" dirty="0">
                  <a:gradFill>
                    <a:gsLst>
                      <a:gs pos="0">
                        <a:srgbClr val="FFFFFF"/>
                      </a:gs>
                      <a:gs pos="100000">
                        <a:srgbClr val="FFFFFF"/>
                      </a:gs>
                    </a:gsLst>
                    <a:lin ang="0" scaled="0"/>
                  </a:gradFill>
                  <a:latin typeface="Segoe UI"/>
                </a:rPr>
                <a:t>Account/enterprise agreement</a:t>
              </a:r>
            </a:p>
          </p:txBody>
        </p:sp>
      </p:grpSp>
      <p:grpSp>
        <p:nvGrpSpPr>
          <p:cNvPr id="44" name="Group 43"/>
          <p:cNvGrpSpPr/>
          <p:nvPr/>
        </p:nvGrpSpPr>
        <p:grpSpPr>
          <a:xfrm>
            <a:off x="4262153" y="1902036"/>
            <a:ext cx="4019234" cy="4016716"/>
            <a:chOff x="4178629" y="1864711"/>
            <a:chExt cx="3941286" cy="3938817"/>
          </a:xfrm>
        </p:grpSpPr>
        <p:sp>
          <p:nvSpPr>
            <p:cNvPr id="45" name="Freeform 30"/>
            <p:cNvSpPr/>
            <p:nvPr/>
          </p:nvSpPr>
          <p:spPr>
            <a:xfrm>
              <a:off x="4178629" y="1864711"/>
              <a:ext cx="3941286" cy="3938817"/>
            </a:xfrm>
            <a:custGeom>
              <a:avLst/>
              <a:gdLst>
                <a:gd name="connsiteX0" fmla="*/ 874590 w 3747830"/>
                <a:gd name="connsiteY0" fmla="*/ 2496586 h 3745482"/>
                <a:gd name="connsiteX1" fmla="*/ 893977 w 3747830"/>
                <a:gd name="connsiteY1" fmla="*/ 2532303 h 3745482"/>
                <a:gd name="connsiteX2" fmla="*/ 1873915 w 3747830"/>
                <a:gd name="connsiteY2" fmla="*/ 3053332 h 3745482"/>
                <a:gd name="connsiteX3" fmla="*/ 2853853 w 3747830"/>
                <a:gd name="connsiteY3" fmla="*/ 2532303 h 3745482"/>
                <a:gd name="connsiteX4" fmla="*/ 2870423 w 3747830"/>
                <a:gd name="connsiteY4" fmla="*/ 2501776 h 3745482"/>
                <a:gd name="connsiteX5" fmla="*/ 3470845 w 3747830"/>
                <a:gd name="connsiteY5" fmla="*/ 2848429 h 3745482"/>
                <a:gd name="connsiteX6" fmla="*/ 3427795 w 3747830"/>
                <a:gd name="connsiteY6" fmla="*/ 2919291 h 3745482"/>
                <a:gd name="connsiteX7" fmla="*/ 1873915 w 3747830"/>
                <a:gd name="connsiteY7" fmla="*/ 3745482 h 3745482"/>
                <a:gd name="connsiteX8" fmla="*/ 320035 w 3747830"/>
                <a:gd name="connsiteY8" fmla="*/ 2919291 h 3745482"/>
                <a:gd name="connsiteX9" fmla="*/ 273920 w 3747830"/>
                <a:gd name="connsiteY9" fmla="*/ 2843383 h 3745482"/>
                <a:gd name="connsiteX10" fmla="*/ 1827425 w 3747830"/>
                <a:gd name="connsiteY10" fmla="*/ 0 h 3745482"/>
                <a:gd name="connsiteX11" fmla="*/ 1827425 w 3747830"/>
                <a:gd name="connsiteY11" fmla="*/ 692150 h 3745482"/>
                <a:gd name="connsiteX12" fmla="*/ 1753087 w 3747830"/>
                <a:gd name="connsiteY12" fmla="*/ 695904 h 3745482"/>
                <a:gd name="connsiteX13" fmla="*/ 692150 w 3747830"/>
                <a:gd name="connsiteY13" fmla="*/ 1871567 h 3745482"/>
                <a:gd name="connsiteX14" fmla="*/ 785019 w 3747830"/>
                <a:gd name="connsiteY14" fmla="*/ 2331564 h 3745482"/>
                <a:gd name="connsiteX15" fmla="*/ 830220 w 3747830"/>
                <a:gd name="connsiteY15" fmla="*/ 2414840 h 3745482"/>
                <a:gd name="connsiteX16" fmla="*/ 225720 w 3747830"/>
                <a:gd name="connsiteY16" fmla="*/ 2763849 h 3745482"/>
                <a:gd name="connsiteX17" fmla="*/ 147262 w 3747830"/>
                <a:gd name="connsiteY17" fmla="*/ 2600980 h 3745482"/>
                <a:gd name="connsiteX18" fmla="*/ 0 w 3747830"/>
                <a:gd name="connsiteY18" fmla="*/ 1871567 h 3745482"/>
                <a:gd name="connsiteX19" fmla="*/ 1682318 w 3747830"/>
                <a:gd name="connsiteY19" fmla="*/ 7327 h 3745482"/>
                <a:gd name="connsiteX20" fmla="*/ 1920404 w 3747830"/>
                <a:gd name="connsiteY20" fmla="*/ 0 h 3745482"/>
                <a:gd name="connsiteX21" fmla="*/ 2065512 w 3747830"/>
                <a:gd name="connsiteY21" fmla="*/ 7327 h 3745482"/>
                <a:gd name="connsiteX22" fmla="*/ 3747830 w 3747830"/>
                <a:gd name="connsiteY22" fmla="*/ 1871567 h 3745482"/>
                <a:gd name="connsiteX23" fmla="*/ 3521659 w 3747830"/>
                <a:gd name="connsiteY23" fmla="*/ 2764787 h 3745482"/>
                <a:gd name="connsiteX24" fmla="*/ 3519132 w 3747830"/>
                <a:gd name="connsiteY24" fmla="*/ 2768946 h 3745482"/>
                <a:gd name="connsiteX25" fmla="*/ 2914793 w 3747830"/>
                <a:gd name="connsiteY25" fmla="*/ 2420030 h 3745482"/>
                <a:gd name="connsiteX26" fmla="*/ 2962811 w 3747830"/>
                <a:gd name="connsiteY26" fmla="*/ 2331563 h 3745482"/>
                <a:gd name="connsiteX27" fmla="*/ 3055680 w 3747830"/>
                <a:gd name="connsiteY27" fmla="*/ 1871567 h 3745482"/>
                <a:gd name="connsiteX28" fmla="*/ 1994744 w 3747830"/>
                <a:gd name="connsiteY28" fmla="*/ 695904 h 3745482"/>
                <a:gd name="connsiteX29" fmla="*/ 1920404 w 3747830"/>
                <a:gd name="connsiteY29" fmla="*/ 692150 h 3745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747830" h="3745482">
                  <a:moveTo>
                    <a:pt x="874590" y="2496586"/>
                  </a:moveTo>
                  <a:lnTo>
                    <a:pt x="893977" y="2532303"/>
                  </a:lnTo>
                  <a:cubicBezTo>
                    <a:pt x="1106349" y="2846655"/>
                    <a:pt x="1465996" y="3053332"/>
                    <a:pt x="1873915" y="3053332"/>
                  </a:cubicBezTo>
                  <a:cubicBezTo>
                    <a:pt x="2281835" y="3053332"/>
                    <a:pt x="2641482" y="2846655"/>
                    <a:pt x="2853853" y="2532303"/>
                  </a:cubicBezTo>
                  <a:lnTo>
                    <a:pt x="2870423" y="2501776"/>
                  </a:lnTo>
                  <a:lnTo>
                    <a:pt x="3470845" y="2848429"/>
                  </a:lnTo>
                  <a:lnTo>
                    <a:pt x="3427795" y="2919291"/>
                  </a:lnTo>
                  <a:cubicBezTo>
                    <a:pt x="3091039" y="3417756"/>
                    <a:pt x="2520750" y="3745482"/>
                    <a:pt x="1873915" y="3745482"/>
                  </a:cubicBezTo>
                  <a:cubicBezTo>
                    <a:pt x="1227081" y="3745482"/>
                    <a:pt x="656792" y="3417756"/>
                    <a:pt x="320035" y="2919291"/>
                  </a:cubicBezTo>
                  <a:lnTo>
                    <a:pt x="273920" y="2843383"/>
                  </a:lnTo>
                  <a:close/>
                  <a:moveTo>
                    <a:pt x="1827425" y="0"/>
                  </a:moveTo>
                  <a:lnTo>
                    <a:pt x="1827425" y="692150"/>
                  </a:lnTo>
                  <a:lnTo>
                    <a:pt x="1753087" y="695904"/>
                  </a:lnTo>
                  <a:cubicBezTo>
                    <a:pt x="1157174" y="756422"/>
                    <a:pt x="692150" y="1259688"/>
                    <a:pt x="692150" y="1871567"/>
                  </a:cubicBezTo>
                  <a:cubicBezTo>
                    <a:pt x="692150" y="2034735"/>
                    <a:pt x="725219" y="2190179"/>
                    <a:pt x="785019" y="2331564"/>
                  </a:cubicBezTo>
                  <a:lnTo>
                    <a:pt x="830220" y="2414840"/>
                  </a:lnTo>
                  <a:lnTo>
                    <a:pt x="225720" y="2763849"/>
                  </a:lnTo>
                  <a:lnTo>
                    <a:pt x="147262" y="2600980"/>
                  </a:lnTo>
                  <a:cubicBezTo>
                    <a:pt x="52437" y="2376787"/>
                    <a:pt x="0" y="2130301"/>
                    <a:pt x="0" y="1871567"/>
                  </a:cubicBezTo>
                  <a:cubicBezTo>
                    <a:pt x="0" y="901316"/>
                    <a:pt x="737385" y="103290"/>
                    <a:pt x="1682318" y="7327"/>
                  </a:cubicBezTo>
                  <a:close/>
                  <a:moveTo>
                    <a:pt x="1920404" y="0"/>
                  </a:moveTo>
                  <a:lnTo>
                    <a:pt x="2065512" y="7327"/>
                  </a:lnTo>
                  <a:cubicBezTo>
                    <a:pt x="3010445" y="103290"/>
                    <a:pt x="3747830" y="901316"/>
                    <a:pt x="3747830" y="1871567"/>
                  </a:cubicBezTo>
                  <a:cubicBezTo>
                    <a:pt x="3747830" y="2194984"/>
                    <a:pt x="3665899" y="2499265"/>
                    <a:pt x="3521659" y="2764787"/>
                  </a:cubicBezTo>
                  <a:lnTo>
                    <a:pt x="3519132" y="2768946"/>
                  </a:lnTo>
                  <a:lnTo>
                    <a:pt x="2914793" y="2420030"/>
                  </a:lnTo>
                  <a:lnTo>
                    <a:pt x="2962811" y="2331563"/>
                  </a:lnTo>
                  <a:cubicBezTo>
                    <a:pt x="3022612" y="2190179"/>
                    <a:pt x="3055680" y="2034735"/>
                    <a:pt x="3055680" y="1871567"/>
                  </a:cubicBezTo>
                  <a:cubicBezTo>
                    <a:pt x="3055680" y="1259688"/>
                    <a:pt x="2590656" y="756422"/>
                    <a:pt x="1994744" y="695904"/>
                  </a:cubicBezTo>
                  <a:lnTo>
                    <a:pt x="1920404" y="692150"/>
                  </a:lnTo>
                  <a:close/>
                </a:path>
              </a:pathLst>
            </a:custGeom>
            <a:solidFill>
              <a:schemeClr val="tx2"/>
            </a:solidFill>
            <a:ln w="127000">
              <a:solidFill>
                <a:srgbClr val="F8F8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kern="0" dirty="0">
                <a:solidFill>
                  <a:sysClr val="windowText" lastClr="000000"/>
                </a:solidFill>
                <a:latin typeface="Segoe UI"/>
              </a:endParaRPr>
            </a:p>
          </p:txBody>
        </p:sp>
        <p:pic>
          <p:nvPicPr>
            <p:cNvPr id="46" name="Picture 45"/>
            <p:cNvPicPr>
              <a:picLocks noChangeAspect="1"/>
            </p:cNvPicPr>
            <p:nvPr/>
          </p:nvPicPr>
          <p:blipFill>
            <a:blip r:embed="rId3" cstate="screen">
              <a:biLevel thresh="50000"/>
              <a:extLst>
                <a:ext uri="{28A0092B-C50C-407E-A947-70E740481C1C}">
                  <a14:useLocalDpi xmlns:a14="http://schemas.microsoft.com/office/drawing/2010/main"/>
                </a:ext>
              </a:extLst>
            </a:blip>
            <a:stretch>
              <a:fillRect/>
            </a:stretch>
          </p:blipFill>
          <p:spPr>
            <a:xfrm>
              <a:off x="6950258" y="2360328"/>
              <a:ext cx="642418" cy="642418"/>
            </a:xfrm>
            <a:prstGeom prst="rect">
              <a:avLst/>
            </a:prstGeom>
          </p:spPr>
        </p:pic>
        <p:pic>
          <p:nvPicPr>
            <p:cNvPr id="47" name="Picture 46"/>
            <p:cNvPicPr>
              <a:picLocks noChangeAspect="1"/>
            </p:cNvPicPr>
            <p:nvPr/>
          </p:nvPicPr>
          <p:blipFill>
            <a:blip r:embed="rId4" cstate="screen">
              <a:biLevel thresh="50000"/>
              <a:extLst>
                <a:ext uri="{28A0092B-C50C-407E-A947-70E740481C1C}">
                  <a14:useLocalDpi xmlns:a14="http://schemas.microsoft.com/office/drawing/2010/main"/>
                </a:ext>
              </a:extLst>
            </a:blip>
            <a:stretch>
              <a:fillRect/>
            </a:stretch>
          </p:blipFill>
          <p:spPr>
            <a:xfrm>
              <a:off x="4378622" y="3177969"/>
              <a:ext cx="407645" cy="407645"/>
            </a:xfrm>
            <a:prstGeom prst="rect">
              <a:avLst/>
            </a:prstGeom>
          </p:spPr>
        </p:pic>
        <p:pic>
          <p:nvPicPr>
            <p:cNvPr id="48" name="Picture 47"/>
            <p:cNvPicPr>
              <a:picLocks noChangeAspect="1"/>
            </p:cNvPicPr>
            <p:nvPr/>
          </p:nvPicPr>
          <p:blipFill>
            <a:blip r:embed="rId5" cstate="screen">
              <a:biLevel thresh="25000"/>
              <a:extLst>
                <a:ext uri="{28A0092B-C50C-407E-A947-70E740481C1C}">
                  <a14:useLocalDpi xmlns:a14="http://schemas.microsoft.com/office/drawing/2010/main"/>
                </a:ext>
              </a:extLst>
            </a:blip>
            <a:stretch>
              <a:fillRect/>
            </a:stretch>
          </p:blipFill>
          <p:spPr>
            <a:xfrm>
              <a:off x="6311348" y="5150589"/>
              <a:ext cx="445962" cy="445961"/>
            </a:xfrm>
            <a:prstGeom prst="rect">
              <a:avLst/>
            </a:prstGeom>
          </p:spPr>
        </p:pic>
      </p:grpSp>
      <p:sp>
        <p:nvSpPr>
          <p:cNvPr id="49" name="TextBox 48"/>
          <p:cNvSpPr txBox="1"/>
          <p:nvPr/>
        </p:nvSpPr>
        <p:spPr>
          <a:xfrm>
            <a:off x="5030697" y="3556285"/>
            <a:ext cx="2517481" cy="584775"/>
          </a:xfrm>
          <a:prstGeom prst="rect">
            <a:avLst/>
          </a:prstGeom>
          <a:noFill/>
        </p:spPr>
        <p:txBody>
          <a:bodyPr wrap="square" rtlCol="0">
            <a:spAutoFit/>
          </a:bodyPr>
          <a:lstStyle/>
          <a:p>
            <a:pPr algn="ctr" defTabSz="932504"/>
            <a:r>
              <a:rPr lang="en-US" sz="3200" kern="0" spc="-153" dirty="0">
                <a:solidFill>
                  <a:schemeClr val="accent6"/>
                </a:solidFill>
                <a:cs typeface="Segoe UI Semibold" panose="020B0702040204020203" pitchFamily="34" charset="0"/>
              </a:rPr>
              <a:t>Core</a:t>
            </a:r>
          </a:p>
        </p:txBody>
      </p:sp>
      <p:sp>
        <p:nvSpPr>
          <p:cNvPr id="4" name="Rectangle 3"/>
          <p:cNvSpPr/>
          <p:nvPr/>
        </p:nvSpPr>
        <p:spPr>
          <a:xfrm>
            <a:off x="681683" y="6539042"/>
            <a:ext cx="2522037" cy="369332"/>
          </a:xfrm>
          <a:prstGeom prst="rect">
            <a:avLst/>
          </a:prstGeom>
        </p:spPr>
        <p:txBody>
          <a:bodyPr wrap="none">
            <a:spAutoFit/>
          </a:bodyPr>
          <a:lstStyle/>
          <a:p>
            <a:r>
              <a:rPr lang="en-US" dirty="0">
                <a:hlinkClick r:id="rId6"/>
              </a:rPr>
              <a:t>aka.ms/Azure/Scaffold</a:t>
            </a:r>
            <a:r>
              <a:rPr lang="en-US" dirty="0"/>
              <a:t> </a:t>
            </a:r>
          </a:p>
        </p:txBody>
      </p:sp>
      <p:sp>
        <p:nvSpPr>
          <p:cNvPr id="32" name="Title 2"/>
          <p:cNvSpPr>
            <a:spLocks noGrp="1"/>
          </p:cNvSpPr>
          <p:nvPr>
            <p:ph type="title"/>
          </p:nvPr>
        </p:nvSpPr>
        <p:spPr>
          <a:xfrm>
            <a:off x="366169" y="295278"/>
            <a:ext cx="11702551" cy="917575"/>
          </a:xfrm>
        </p:spPr>
        <p:txBody>
          <a:bodyPr/>
          <a:lstStyle/>
          <a:p>
            <a:r>
              <a:rPr lang="en-US" dirty="0"/>
              <a:t>The Azure enterprise scaffold</a:t>
            </a:r>
          </a:p>
        </p:txBody>
      </p:sp>
      <p:sp>
        <p:nvSpPr>
          <p:cNvPr id="33" name="TextBox 32"/>
          <p:cNvSpPr txBox="1"/>
          <p:nvPr/>
        </p:nvSpPr>
        <p:spPr>
          <a:xfrm flipH="1">
            <a:off x="3836965" y="4340407"/>
            <a:ext cx="4923975" cy="689108"/>
          </a:xfrm>
          <a:prstGeom prst="rect">
            <a:avLst/>
          </a:prstGeom>
          <a:noFill/>
        </p:spPr>
        <p:txBody>
          <a:bodyPr wrap="square" lIns="186497" tIns="149198" rIns="186497" bIns="149198" rtlCol="0">
            <a:spAutoFit/>
          </a:bodyPr>
          <a:lstStyle/>
          <a:p>
            <a:pPr algn="ctr" defTabSz="932504">
              <a:lnSpc>
                <a:spcPct val="90000"/>
              </a:lnSpc>
              <a:spcAft>
                <a:spcPts val="612"/>
              </a:spcAft>
            </a:pPr>
            <a:r>
              <a:rPr lang="en-US" sz="2800" kern="0" dirty="0">
                <a:solidFill>
                  <a:schemeClr val="accent6"/>
                </a:solidFill>
                <a:latin typeface="Segoe UI"/>
              </a:rPr>
              <a:t>Foundation</a:t>
            </a:r>
          </a:p>
        </p:txBody>
      </p:sp>
      <p:sp>
        <p:nvSpPr>
          <p:cNvPr id="3" name="TextBox 2"/>
          <p:cNvSpPr txBox="1"/>
          <p:nvPr/>
        </p:nvSpPr>
        <p:spPr>
          <a:xfrm flipH="1">
            <a:off x="5291322" y="2637292"/>
            <a:ext cx="1993828" cy="689108"/>
          </a:xfrm>
          <a:prstGeom prst="rect">
            <a:avLst/>
          </a:prstGeom>
          <a:noFill/>
        </p:spPr>
        <p:txBody>
          <a:bodyPr wrap="square" lIns="186497" tIns="149198" rIns="186497" bIns="149198" rtlCol="0">
            <a:spAutoFit/>
          </a:bodyPr>
          <a:lstStyle/>
          <a:p>
            <a:pPr algn="ctr" defTabSz="932504">
              <a:lnSpc>
                <a:spcPct val="90000"/>
              </a:lnSpc>
              <a:spcAft>
                <a:spcPts val="612"/>
              </a:spcAft>
            </a:pPr>
            <a:r>
              <a:rPr lang="en-US" sz="2800" kern="0" dirty="0">
                <a:solidFill>
                  <a:schemeClr val="accent6"/>
                </a:solidFill>
                <a:latin typeface="Segoe UI"/>
              </a:rPr>
              <a:t>Pillars</a:t>
            </a:r>
          </a:p>
        </p:txBody>
      </p:sp>
      <p:cxnSp>
        <p:nvCxnSpPr>
          <p:cNvPr id="34" name="Straight Arrow Connector 33"/>
          <p:cNvCxnSpPr>
            <a:cxnSpLocks/>
          </p:cNvCxnSpPr>
          <p:nvPr/>
        </p:nvCxnSpPr>
        <p:spPr>
          <a:xfrm>
            <a:off x="6265486" y="4936111"/>
            <a:ext cx="12568" cy="1170296"/>
          </a:xfrm>
          <a:prstGeom prst="straightConnector1">
            <a:avLst/>
          </a:prstGeom>
          <a:ln w="57150">
            <a:solidFill>
              <a:schemeClr val="accent6"/>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cxnSpLocks/>
          </p:cNvCxnSpPr>
          <p:nvPr/>
        </p:nvCxnSpPr>
        <p:spPr>
          <a:xfrm>
            <a:off x="6851891" y="2978315"/>
            <a:ext cx="3487396" cy="283512"/>
          </a:xfrm>
          <a:prstGeom prst="straightConnector1">
            <a:avLst/>
          </a:prstGeom>
          <a:ln w="57150">
            <a:solidFill>
              <a:schemeClr val="accent6"/>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p:cNvCxnSpPr>
          <p:nvPr/>
        </p:nvCxnSpPr>
        <p:spPr>
          <a:xfrm flipH="1">
            <a:off x="2254074" y="2981030"/>
            <a:ext cx="3438410" cy="280797"/>
          </a:xfrm>
          <a:prstGeom prst="straightConnector1">
            <a:avLst/>
          </a:prstGeom>
          <a:ln w="57150">
            <a:solidFill>
              <a:schemeClr val="accent6"/>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21476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3"/>
                                        </p:tgtEl>
                                        <p:attrNameLst>
                                          <p:attrName>style.visibility</p:attrName>
                                        </p:attrNameLst>
                                      </p:cBhvr>
                                      <p:to>
                                        <p:strVal val="visible"/>
                                      </p:to>
                                    </p:set>
                                  </p:childTnLst>
                                  <p:subTnLst>
                                    <p:set>
                                      <p:cBhvr override="childStyle">
                                        <p:cTn dur="1" fill="hold" display="0" masterRel="nextClick" afterEffect="1"/>
                                        <p:tgtEl>
                                          <p:spTgt spid="33"/>
                                        </p:tgtEl>
                                        <p:attrNameLst>
                                          <p:attrName>style.visibility</p:attrName>
                                        </p:attrNameLst>
                                      </p:cBhvr>
                                      <p:to>
                                        <p:strVal val="hidden"/>
                                      </p:to>
                                    </p:set>
                                  </p:subTnLst>
                                </p:cTn>
                              </p:par>
                              <p:par>
                                <p:cTn id="10" presetID="22" presetClass="entr" presetSubtype="1" fill="hold"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up)">
                                      <p:cBhvr>
                                        <p:cTn id="12" dur="500"/>
                                        <p:tgtEl>
                                          <p:spTgt spid="34"/>
                                        </p:tgtEl>
                                      </p:cBhvr>
                                    </p:animEffect>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1+#ppt_w/2"/>
                                          </p:val>
                                        </p:tav>
                                        <p:tav tm="100000">
                                          <p:val>
                                            <p:strVal val="#ppt_x"/>
                                          </p:val>
                                        </p:tav>
                                      </p:tavLst>
                                    </p:anim>
                                    <p:anim calcmode="lin" valueType="num">
                                      <p:cBhvr additive="base">
                                        <p:cTn id="22" dur="500" fill="hold"/>
                                        <p:tgtEl>
                                          <p:spTgt spid="13"/>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1" presetClass="entr" presetSubtype="0" fill="hold" grpId="0" nodeType="afterEffect">
                                  <p:stCondLst>
                                    <p:cond delay="1000"/>
                                  </p:stCondLst>
                                  <p:childTnLst>
                                    <p:set>
                                      <p:cBhvr>
                                        <p:cTn id="25"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par>
                                <p:cTn id="26" presetID="22" presetClass="entr" presetSubtype="2" fill="hold" nodeType="withEffect">
                                  <p:stCondLst>
                                    <p:cond delay="1000"/>
                                  </p:stCondLst>
                                  <p:childTnLst>
                                    <p:set>
                                      <p:cBhvr>
                                        <p:cTn id="27" dur="1" fill="hold">
                                          <p:stCondLst>
                                            <p:cond delay="0"/>
                                          </p:stCondLst>
                                        </p:cTn>
                                        <p:tgtEl>
                                          <p:spTgt spid="26"/>
                                        </p:tgtEl>
                                        <p:attrNameLst>
                                          <p:attrName>style.visibility</p:attrName>
                                        </p:attrNameLst>
                                      </p:cBhvr>
                                      <p:to>
                                        <p:strVal val="visible"/>
                                      </p:to>
                                    </p:set>
                                    <p:animEffect transition="in" filter="wipe(right)">
                                      <p:cBhvr>
                                        <p:cTn id="28"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par>
                                <p:cTn id="29" presetID="22" presetClass="entr" presetSubtype="8" fill="hold" nodeType="withEffect">
                                  <p:stCondLst>
                                    <p:cond delay="1000"/>
                                  </p:stCondLst>
                                  <p:childTnLst>
                                    <p:set>
                                      <p:cBhvr>
                                        <p:cTn id="30" dur="1" fill="hold">
                                          <p:stCondLst>
                                            <p:cond delay="0"/>
                                          </p:stCondLst>
                                        </p:cTn>
                                        <p:tgtEl>
                                          <p:spTgt spid="31"/>
                                        </p:tgtEl>
                                        <p:attrNameLst>
                                          <p:attrName>style.visibility</p:attrName>
                                        </p:attrNameLst>
                                      </p:cBhvr>
                                      <p:to>
                                        <p:strVal val="visible"/>
                                      </p:to>
                                    </p:set>
                                    <p:animEffect transition="in" filter="wipe(left)">
                                      <p:cBhvr>
                                        <p:cTn id="31"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7"/>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44"/>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100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49" grpId="0"/>
      <p:bldP spid="33" grpId="0"/>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RBAC overview</a:t>
            </a:r>
          </a:p>
        </p:txBody>
      </p:sp>
    </p:spTree>
    <p:extLst>
      <p:ext uri="{BB962C8B-B14F-4D97-AF65-F5344CB8AC3E}">
        <p14:creationId xmlns:p14="http://schemas.microsoft.com/office/powerpoint/2010/main" val="293307720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Role-based access control</a:t>
            </a:r>
          </a:p>
        </p:txBody>
      </p:sp>
      <p:grpSp>
        <p:nvGrpSpPr>
          <p:cNvPr id="4" name="Group 3"/>
          <p:cNvGrpSpPr/>
          <p:nvPr/>
        </p:nvGrpSpPr>
        <p:grpSpPr>
          <a:xfrm>
            <a:off x="910610" y="1684186"/>
            <a:ext cx="4495225" cy="3809514"/>
            <a:chOff x="4150827" y="3040062"/>
            <a:chExt cx="4495799" cy="3810000"/>
          </a:xfrm>
          <a:solidFill>
            <a:schemeClr val="accent4"/>
          </a:solidFill>
        </p:grpSpPr>
        <p:sp>
          <p:nvSpPr>
            <p:cNvPr id="5" name="Isosceles Triangle 4"/>
            <p:cNvSpPr/>
            <p:nvPr/>
          </p:nvSpPr>
          <p:spPr bwMode="auto">
            <a:xfrm>
              <a:off x="4150827" y="3040062"/>
              <a:ext cx="4495799" cy="3810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Freeform 8"/>
            <p:cNvSpPr>
              <a:spLocks noEditPoints="1"/>
            </p:cNvSpPr>
            <p:nvPr/>
          </p:nvSpPr>
          <p:spPr bwMode="auto">
            <a:xfrm>
              <a:off x="6274872" y="3497263"/>
              <a:ext cx="247708" cy="618616"/>
            </a:xfrm>
            <a:custGeom>
              <a:avLst/>
              <a:gdLst>
                <a:gd name="T0" fmla="*/ 56 w 117"/>
                <a:gd name="T1" fmla="*/ 0 h 292"/>
                <a:gd name="T2" fmla="*/ 82 w 117"/>
                <a:gd name="T3" fmla="*/ 25 h 292"/>
                <a:gd name="T4" fmla="*/ 57 w 117"/>
                <a:gd name="T5" fmla="*/ 51 h 292"/>
                <a:gd name="T6" fmla="*/ 31 w 117"/>
                <a:gd name="T7" fmla="*/ 26 h 292"/>
                <a:gd name="T8" fmla="*/ 56 w 117"/>
                <a:gd name="T9" fmla="*/ 0 h 292"/>
                <a:gd name="T10" fmla="*/ 97 w 117"/>
                <a:gd name="T11" fmla="*/ 181 h 292"/>
                <a:gd name="T12" fmla="*/ 116 w 117"/>
                <a:gd name="T13" fmla="*/ 159 h 292"/>
                <a:gd name="T14" fmla="*/ 115 w 117"/>
                <a:gd name="T15" fmla="*/ 88 h 292"/>
                <a:gd name="T16" fmla="*/ 85 w 117"/>
                <a:gd name="T17" fmla="*/ 59 h 292"/>
                <a:gd name="T18" fmla="*/ 57 w 117"/>
                <a:gd name="T19" fmla="*/ 59 h 292"/>
                <a:gd name="T20" fmla="*/ 30 w 117"/>
                <a:gd name="T21" fmla="*/ 60 h 292"/>
                <a:gd name="T22" fmla="*/ 1 w 117"/>
                <a:gd name="T23" fmla="*/ 90 h 292"/>
                <a:gd name="T24" fmla="*/ 2 w 117"/>
                <a:gd name="T25" fmla="*/ 161 h 292"/>
                <a:gd name="T26" fmla="*/ 22 w 117"/>
                <a:gd name="T27" fmla="*/ 183 h 292"/>
                <a:gd name="T28" fmla="*/ 35 w 117"/>
                <a:gd name="T29" fmla="*/ 292 h 292"/>
                <a:gd name="T30" fmla="*/ 89 w 117"/>
                <a:gd name="T31" fmla="*/ 291 h 292"/>
                <a:gd name="T32" fmla="*/ 97 w 117"/>
                <a:gd name="T33" fmla="*/ 181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7" h="292">
                  <a:moveTo>
                    <a:pt x="56" y="0"/>
                  </a:moveTo>
                  <a:cubicBezTo>
                    <a:pt x="70" y="0"/>
                    <a:pt x="82" y="11"/>
                    <a:pt x="82" y="25"/>
                  </a:cubicBezTo>
                  <a:cubicBezTo>
                    <a:pt x="82" y="39"/>
                    <a:pt x="71" y="51"/>
                    <a:pt x="57" y="51"/>
                  </a:cubicBezTo>
                  <a:cubicBezTo>
                    <a:pt x="43" y="51"/>
                    <a:pt x="31" y="40"/>
                    <a:pt x="31" y="26"/>
                  </a:cubicBezTo>
                  <a:cubicBezTo>
                    <a:pt x="31" y="12"/>
                    <a:pt x="42" y="0"/>
                    <a:pt x="56" y="0"/>
                  </a:cubicBezTo>
                  <a:close/>
                  <a:moveTo>
                    <a:pt x="97" y="181"/>
                  </a:moveTo>
                  <a:cubicBezTo>
                    <a:pt x="97" y="181"/>
                    <a:pt x="117" y="179"/>
                    <a:pt x="116" y="159"/>
                  </a:cubicBezTo>
                  <a:cubicBezTo>
                    <a:pt x="115" y="88"/>
                    <a:pt x="115" y="88"/>
                    <a:pt x="115" y="88"/>
                  </a:cubicBezTo>
                  <a:cubicBezTo>
                    <a:pt x="115" y="75"/>
                    <a:pt x="106" y="58"/>
                    <a:pt x="85" y="59"/>
                  </a:cubicBezTo>
                  <a:cubicBezTo>
                    <a:pt x="57" y="59"/>
                    <a:pt x="57" y="59"/>
                    <a:pt x="57" y="59"/>
                  </a:cubicBezTo>
                  <a:cubicBezTo>
                    <a:pt x="30" y="60"/>
                    <a:pt x="30" y="60"/>
                    <a:pt x="30" y="60"/>
                  </a:cubicBezTo>
                  <a:cubicBezTo>
                    <a:pt x="9" y="60"/>
                    <a:pt x="0" y="77"/>
                    <a:pt x="1" y="90"/>
                  </a:cubicBezTo>
                  <a:cubicBezTo>
                    <a:pt x="2" y="161"/>
                    <a:pt x="2" y="161"/>
                    <a:pt x="2" y="161"/>
                  </a:cubicBezTo>
                  <a:cubicBezTo>
                    <a:pt x="3" y="182"/>
                    <a:pt x="22" y="183"/>
                    <a:pt x="22" y="183"/>
                  </a:cubicBezTo>
                  <a:cubicBezTo>
                    <a:pt x="35" y="292"/>
                    <a:pt x="35" y="292"/>
                    <a:pt x="35" y="292"/>
                  </a:cubicBezTo>
                  <a:cubicBezTo>
                    <a:pt x="89" y="291"/>
                    <a:pt x="89" y="291"/>
                    <a:pt x="89" y="291"/>
                  </a:cubicBezTo>
                  <a:lnTo>
                    <a:pt x="97" y="181"/>
                  </a:lnTo>
                  <a:close/>
                </a:path>
              </a:pathLst>
            </a:custGeom>
            <a:grpFill/>
            <a:ln>
              <a:noFill/>
            </a:ln>
            <a:extLst/>
          </p:spPr>
          <p:txBody>
            <a:bodyPr vert="horz" wrap="square" lIns="91428" tIns="45714" rIns="91428" bIns="45714" numCol="1" anchor="t" anchorCtr="0" compatLnSpc="1">
              <a:prstTxWarp prst="textNoShape">
                <a:avLst/>
              </a:prstTxWarp>
            </a:bodyPr>
            <a:lstStyle/>
            <a:p>
              <a:pPr defTabSz="914093"/>
              <a:endParaRPr lang="en-US" sz="1700">
                <a:solidFill>
                  <a:srgbClr val="000000"/>
                </a:solidFill>
              </a:endParaRPr>
            </a:p>
          </p:txBody>
        </p:sp>
        <p:sp>
          <p:nvSpPr>
            <p:cNvPr id="7" name="TextBox 6"/>
            <p:cNvSpPr txBox="1"/>
            <p:nvPr/>
          </p:nvSpPr>
          <p:spPr>
            <a:xfrm>
              <a:off x="5996244" y="4081760"/>
              <a:ext cx="804964" cy="489365"/>
            </a:xfrm>
            <a:prstGeom prst="rect">
              <a:avLst/>
            </a:prstGeom>
            <a:grpFill/>
          </p:spPr>
          <p:txBody>
            <a:bodyPr wrap="none" lIns="182857" tIns="146285" rIns="182857" bIns="146285" rtlCol="0">
              <a:spAutoFit/>
            </a:bodyPr>
            <a:lstStyle/>
            <a:p>
              <a:pPr defTabSz="932649">
                <a:lnSpc>
                  <a:spcPct val="90000"/>
                </a:lnSpc>
                <a:spcAft>
                  <a:spcPts val="600"/>
                </a:spcAft>
              </a:pPr>
              <a:r>
                <a:rPr lang="en-US" sz="1400" dirty="0">
                  <a:gradFill>
                    <a:gsLst>
                      <a:gs pos="2917">
                        <a:srgbClr val="FFFFFF"/>
                      </a:gs>
                      <a:gs pos="30000">
                        <a:srgbClr val="FFFFFF"/>
                      </a:gs>
                    </a:gsLst>
                    <a:lin ang="5400000" scaled="0"/>
                  </a:gradFill>
                </a:rPr>
                <a:t>Users</a:t>
              </a:r>
            </a:p>
          </p:txBody>
        </p:sp>
        <p:sp>
          <p:nvSpPr>
            <p:cNvPr id="8" name="Freeform 9"/>
            <p:cNvSpPr>
              <a:spLocks noEditPoints="1"/>
            </p:cNvSpPr>
            <p:nvPr/>
          </p:nvSpPr>
          <p:spPr bwMode="auto">
            <a:xfrm>
              <a:off x="6087576" y="4700376"/>
              <a:ext cx="622300" cy="588962"/>
            </a:xfrm>
            <a:custGeom>
              <a:avLst/>
              <a:gdLst>
                <a:gd name="T0" fmla="*/ 176 w 242"/>
                <a:gd name="T1" fmla="*/ 20 h 229"/>
                <a:gd name="T2" fmla="*/ 195 w 242"/>
                <a:gd name="T3" fmla="*/ 0 h 229"/>
                <a:gd name="T4" fmla="*/ 215 w 242"/>
                <a:gd name="T5" fmla="*/ 19 h 229"/>
                <a:gd name="T6" fmla="*/ 196 w 242"/>
                <a:gd name="T7" fmla="*/ 39 h 229"/>
                <a:gd name="T8" fmla="*/ 176 w 242"/>
                <a:gd name="T9" fmla="*/ 20 h 229"/>
                <a:gd name="T10" fmla="*/ 218 w 242"/>
                <a:gd name="T11" fmla="*/ 46 h 229"/>
                <a:gd name="T12" fmla="*/ 196 w 242"/>
                <a:gd name="T13" fmla="*/ 46 h 229"/>
                <a:gd name="T14" fmla="*/ 175 w 242"/>
                <a:gd name="T15" fmla="*/ 47 h 229"/>
                <a:gd name="T16" fmla="*/ 152 w 242"/>
                <a:gd name="T17" fmla="*/ 70 h 229"/>
                <a:gd name="T18" fmla="*/ 153 w 242"/>
                <a:gd name="T19" fmla="*/ 98 h 229"/>
                <a:gd name="T20" fmla="*/ 154 w 242"/>
                <a:gd name="T21" fmla="*/ 98 h 229"/>
                <a:gd name="T22" fmla="*/ 180 w 242"/>
                <a:gd name="T23" fmla="*/ 128 h 229"/>
                <a:gd name="T24" fmla="*/ 181 w 242"/>
                <a:gd name="T25" fmla="*/ 190 h 229"/>
                <a:gd name="T26" fmla="*/ 180 w 242"/>
                <a:gd name="T27" fmla="*/ 199 h 229"/>
                <a:gd name="T28" fmla="*/ 176 w 242"/>
                <a:gd name="T29" fmla="*/ 206 h 229"/>
                <a:gd name="T30" fmla="*/ 178 w 242"/>
                <a:gd name="T31" fmla="*/ 226 h 229"/>
                <a:gd name="T32" fmla="*/ 222 w 242"/>
                <a:gd name="T33" fmla="*/ 225 h 229"/>
                <a:gd name="T34" fmla="*/ 227 w 242"/>
                <a:gd name="T35" fmla="*/ 141 h 229"/>
                <a:gd name="T36" fmla="*/ 242 w 242"/>
                <a:gd name="T37" fmla="*/ 123 h 229"/>
                <a:gd name="T38" fmla="*/ 241 w 242"/>
                <a:gd name="T39" fmla="*/ 68 h 229"/>
                <a:gd name="T40" fmla="*/ 218 w 242"/>
                <a:gd name="T41" fmla="*/ 46 h 229"/>
                <a:gd name="T42" fmla="*/ 49 w 242"/>
                <a:gd name="T43" fmla="*/ 65 h 229"/>
                <a:gd name="T44" fmla="*/ 70 w 242"/>
                <a:gd name="T45" fmla="*/ 42 h 229"/>
                <a:gd name="T46" fmla="*/ 48 w 242"/>
                <a:gd name="T47" fmla="*/ 20 h 229"/>
                <a:gd name="T48" fmla="*/ 26 w 242"/>
                <a:gd name="T49" fmla="*/ 43 h 229"/>
                <a:gd name="T50" fmla="*/ 49 w 242"/>
                <a:gd name="T51" fmla="*/ 65 h 229"/>
                <a:gd name="T52" fmla="*/ 71 w 242"/>
                <a:gd name="T53" fmla="*/ 192 h 229"/>
                <a:gd name="T54" fmla="*/ 70 w 242"/>
                <a:gd name="T55" fmla="*/ 130 h 229"/>
                <a:gd name="T56" fmla="*/ 99 w 242"/>
                <a:gd name="T57" fmla="*/ 99 h 229"/>
                <a:gd name="T58" fmla="*/ 99 w 242"/>
                <a:gd name="T59" fmla="*/ 99 h 229"/>
                <a:gd name="T60" fmla="*/ 99 w 242"/>
                <a:gd name="T61" fmla="*/ 97 h 229"/>
                <a:gd name="T62" fmla="*/ 73 w 242"/>
                <a:gd name="T63" fmla="*/ 71 h 229"/>
                <a:gd name="T64" fmla="*/ 49 w 242"/>
                <a:gd name="T65" fmla="*/ 72 h 229"/>
                <a:gd name="T66" fmla="*/ 25 w 242"/>
                <a:gd name="T67" fmla="*/ 72 h 229"/>
                <a:gd name="T68" fmla="*/ 0 w 242"/>
                <a:gd name="T69" fmla="*/ 99 h 229"/>
                <a:gd name="T70" fmla="*/ 1 w 242"/>
                <a:gd name="T71" fmla="*/ 160 h 229"/>
                <a:gd name="T72" fmla="*/ 18 w 242"/>
                <a:gd name="T73" fmla="*/ 179 h 229"/>
                <a:gd name="T74" fmla="*/ 24 w 242"/>
                <a:gd name="T75" fmla="*/ 229 h 229"/>
                <a:gd name="T76" fmla="*/ 80 w 242"/>
                <a:gd name="T77" fmla="*/ 228 h 229"/>
                <a:gd name="T78" fmla="*/ 81 w 242"/>
                <a:gd name="T79" fmla="*/ 212 h 229"/>
                <a:gd name="T80" fmla="*/ 78 w 242"/>
                <a:gd name="T81" fmla="*/ 209 h 229"/>
                <a:gd name="T82" fmla="*/ 71 w 242"/>
                <a:gd name="T83" fmla="*/ 192 h 229"/>
                <a:gd name="T84" fmla="*/ 124 w 242"/>
                <a:gd name="T85" fmla="*/ 96 h 229"/>
                <a:gd name="T86" fmla="*/ 146 w 242"/>
                <a:gd name="T87" fmla="*/ 74 h 229"/>
                <a:gd name="T88" fmla="*/ 123 w 242"/>
                <a:gd name="T89" fmla="*/ 52 h 229"/>
                <a:gd name="T90" fmla="*/ 102 w 242"/>
                <a:gd name="T91" fmla="*/ 74 h 229"/>
                <a:gd name="T92" fmla="*/ 124 w 242"/>
                <a:gd name="T93" fmla="*/ 96 h 229"/>
                <a:gd name="T94" fmla="*/ 174 w 242"/>
                <a:gd name="T95" fmla="*/ 128 h 229"/>
                <a:gd name="T96" fmla="*/ 153 w 242"/>
                <a:gd name="T97" fmla="*/ 103 h 229"/>
                <a:gd name="T98" fmla="*/ 148 w 242"/>
                <a:gd name="T99" fmla="*/ 103 h 229"/>
                <a:gd name="T100" fmla="*/ 124 w 242"/>
                <a:gd name="T101" fmla="*/ 103 h 229"/>
                <a:gd name="T102" fmla="*/ 100 w 242"/>
                <a:gd name="T103" fmla="*/ 104 h 229"/>
                <a:gd name="T104" fmla="*/ 99 w 242"/>
                <a:gd name="T105" fmla="*/ 104 h 229"/>
                <a:gd name="T106" fmla="*/ 75 w 242"/>
                <a:gd name="T107" fmla="*/ 130 h 229"/>
                <a:gd name="T108" fmla="*/ 77 w 242"/>
                <a:gd name="T109" fmla="*/ 192 h 229"/>
                <a:gd name="T110" fmla="*/ 82 w 242"/>
                <a:gd name="T111" fmla="*/ 205 h 229"/>
                <a:gd name="T112" fmla="*/ 94 w 242"/>
                <a:gd name="T113" fmla="*/ 210 h 229"/>
                <a:gd name="T114" fmla="*/ 96 w 242"/>
                <a:gd name="T115" fmla="*/ 228 h 229"/>
                <a:gd name="T116" fmla="*/ 158 w 242"/>
                <a:gd name="T117" fmla="*/ 226 h 229"/>
                <a:gd name="T118" fmla="*/ 159 w 242"/>
                <a:gd name="T119" fmla="*/ 209 h 229"/>
                <a:gd name="T120" fmla="*/ 175 w 242"/>
                <a:gd name="T121" fmla="*/ 197 h 229"/>
                <a:gd name="T122" fmla="*/ 176 w 242"/>
                <a:gd name="T123" fmla="*/ 190 h 229"/>
                <a:gd name="T124" fmla="*/ 174 w 242"/>
                <a:gd name="T125" fmla="*/ 128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2" h="229">
                  <a:moveTo>
                    <a:pt x="176" y="20"/>
                  </a:moveTo>
                  <a:cubicBezTo>
                    <a:pt x="176" y="9"/>
                    <a:pt x="184" y="0"/>
                    <a:pt x="195" y="0"/>
                  </a:cubicBezTo>
                  <a:cubicBezTo>
                    <a:pt x="206" y="0"/>
                    <a:pt x="215" y="8"/>
                    <a:pt x="215" y="19"/>
                  </a:cubicBezTo>
                  <a:cubicBezTo>
                    <a:pt x="216" y="30"/>
                    <a:pt x="207" y="39"/>
                    <a:pt x="196" y="39"/>
                  </a:cubicBezTo>
                  <a:cubicBezTo>
                    <a:pt x="185" y="40"/>
                    <a:pt x="176" y="31"/>
                    <a:pt x="176" y="20"/>
                  </a:cubicBezTo>
                  <a:close/>
                  <a:moveTo>
                    <a:pt x="218" y="46"/>
                  </a:moveTo>
                  <a:cubicBezTo>
                    <a:pt x="196" y="46"/>
                    <a:pt x="196" y="46"/>
                    <a:pt x="196" y="46"/>
                  </a:cubicBezTo>
                  <a:cubicBezTo>
                    <a:pt x="175" y="47"/>
                    <a:pt x="175" y="47"/>
                    <a:pt x="175" y="47"/>
                  </a:cubicBezTo>
                  <a:cubicBezTo>
                    <a:pt x="158" y="47"/>
                    <a:pt x="152" y="60"/>
                    <a:pt x="152" y="70"/>
                  </a:cubicBezTo>
                  <a:cubicBezTo>
                    <a:pt x="153" y="98"/>
                    <a:pt x="153" y="98"/>
                    <a:pt x="153" y="98"/>
                  </a:cubicBezTo>
                  <a:cubicBezTo>
                    <a:pt x="153" y="98"/>
                    <a:pt x="153" y="98"/>
                    <a:pt x="154" y="98"/>
                  </a:cubicBezTo>
                  <a:cubicBezTo>
                    <a:pt x="171" y="100"/>
                    <a:pt x="179" y="115"/>
                    <a:pt x="180" y="128"/>
                  </a:cubicBezTo>
                  <a:cubicBezTo>
                    <a:pt x="181" y="190"/>
                    <a:pt x="181" y="190"/>
                    <a:pt x="181" y="190"/>
                  </a:cubicBezTo>
                  <a:cubicBezTo>
                    <a:pt x="181" y="193"/>
                    <a:pt x="181" y="196"/>
                    <a:pt x="180" y="199"/>
                  </a:cubicBezTo>
                  <a:cubicBezTo>
                    <a:pt x="179" y="202"/>
                    <a:pt x="177" y="204"/>
                    <a:pt x="176" y="206"/>
                  </a:cubicBezTo>
                  <a:cubicBezTo>
                    <a:pt x="178" y="226"/>
                    <a:pt x="178" y="226"/>
                    <a:pt x="178" y="226"/>
                  </a:cubicBezTo>
                  <a:cubicBezTo>
                    <a:pt x="222" y="225"/>
                    <a:pt x="222" y="225"/>
                    <a:pt x="222" y="225"/>
                  </a:cubicBezTo>
                  <a:cubicBezTo>
                    <a:pt x="227" y="141"/>
                    <a:pt x="227" y="141"/>
                    <a:pt x="227" y="141"/>
                  </a:cubicBezTo>
                  <a:cubicBezTo>
                    <a:pt x="227" y="141"/>
                    <a:pt x="242" y="139"/>
                    <a:pt x="242" y="123"/>
                  </a:cubicBezTo>
                  <a:cubicBezTo>
                    <a:pt x="241" y="68"/>
                    <a:pt x="241" y="68"/>
                    <a:pt x="241" y="68"/>
                  </a:cubicBezTo>
                  <a:cubicBezTo>
                    <a:pt x="241" y="58"/>
                    <a:pt x="234" y="45"/>
                    <a:pt x="218" y="46"/>
                  </a:cubicBezTo>
                  <a:close/>
                  <a:moveTo>
                    <a:pt x="49" y="65"/>
                  </a:moveTo>
                  <a:cubicBezTo>
                    <a:pt x="61" y="64"/>
                    <a:pt x="71" y="54"/>
                    <a:pt x="70" y="42"/>
                  </a:cubicBezTo>
                  <a:cubicBezTo>
                    <a:pt x="70" y="30"/>
                    <a:pt x="60" y="20"/>
                    <a:pt x="48" y="20"/>
                  </a:cubicBezTo>
                  <a:cubicBezTo>
                    <a:pt x="36" y="21"/>
                    <a:pt x="26" y="31"/>
                    <a:pt x="26" y="43"/>
                  </a:cubicBezTo>
                  <a:cubicBezTo>
                    <a:pt x="27" y="55"/>
                    <a:pt x="37" y="65"/>
                    <a:pt x="49" y="65"/>
                  </a:cubicBezTo>
                  <a:close/>
                  <a:moveTo>
                    <a:pt x="71" y="192"/>
                  </a:moveTo>
                  <a:cubicBezTo>
                    <a:pt x="70" y="130"/>
                    <a:pt x="70" y="130"/>
                    <a:pt x="70" y="130"/>
                  </a:cubicBezTo>
                  <a:cubicBezTo>
                    <a:pt x="70" y="115"/>
                    <a:pt x="80" y="100"/>
                    <a:pt x="99" y="99"/>
                  </a:cubicBezTo>
                  <a:cubicBezTo>
                    <a:pt x="99" y="99"/>
                    <a:pt x="99" y="99"/>
                    <a:pt x="99" y="99"/>
                  </a:cubicBezTo>
                  <a:cubicBezTo>
                    <a:pt x="99" y="97"/>
                    <a:pt x="99" y="97"/>
                    <a:pt x="99" y="97"/>
                  </a:cubicBezTo>
                  <a:cubicBezTo>
                    <a:pt x="99" y="86"/>
                    <a:pt x="91" y="71"/>
                    <a:pt x="73" y="71"/>
                  </a:cubicBezTo>
                  <a:cubicBezTo>
                    <a:pt x="49" y="72"/>
                    <a:pt x="49" y="72"/>
                    <a:pt x="49" y="72"/>
                  </a:cubicBezTo>
                  <a:cubicBezTo>
                    <a:pt x="25" y="72"/>
                    <a:pt x="25" y="72"/>
                    <a:pt x="25" y="72"/>
                  </a:cubicBezTo>
                  <a:cubicBezTo>
                    <a:pt x="7" y="73"/>
                    <a:pt x="0" y="88"/>
                    <a:pt x="0" y="99"/>
                  </a:cubicBezTo>
                  <a:cubicBezTo>
                    <a:pt x="1" y="160"/>
                    <a:pt x="1" y="160"/>
                    <a:pt x="1" y="160"/>
                  </a:cubicBezTo>
                  <a:cubicBezTo>
                    <a:pt x="2" y="178"/>
                    <a:pt x="18" y="179"/>
                    <a:pt x="18" y="179"/>
                  </a:cubicBezTo>
                  <a:cubicBezTo>
                    <a:pt x="24" y="229"/>
                    <a:pt x="24" y="229"/>
                    <a:pt x="24" y="229"/>
                  </a:cubicBezTo>
                  <a:cubicBezTo>
                    <a:pt x="80" y="228"/>
                    <a:pt x="80" y="228"/>
                    <a:pt x="80" y="228"/>
                  </a:cubicBezTo>
                  <a:cubicBezTo>
                    <a:pt x="81" y="212"/>
                    <a:pt x="81" y="212"/>
                    <a:pt x="81" y="212"/>
                  </a:cubicBezTo>
                  <a:cubicBezTo>
                    <a:pt x="80" y="211"/>
                    <a:pt x="79" y="210"/>
                    <a:pt x="78" y="209"/>
                  </a:cubicBezTo>
                  <a:cubicBezTo>
                    <a:pt x="74" y="205"/>
                    <a:pt x="72" y="199"/>
                    <a:pt x="71" y="192"/>
                  </a:cubicBezTo>
                  <a:close/>
                  <a:moveTo>
                    <a:pt x="124" y="96"/>
                  </a:moveTo>
                  <a:cubicBezTo>
                    <a:pt x="136" y="96"/>
                    <a:pt x="146" y="86"/>
                    <a:pt x="146" y="74"/>
                  </a:cubicBezTo>
                  <a:cubicBezTo>
                    <a:pt x="146" y="61"/>
                    <a:pt x="135" y="52"/>
                    <a:pt x="123" y="52"/>
                  </a:cubicBezTo>
                  <a:cubicBezTo>
                    <a:pt x="111" y="52"/>
                    <a:pt x="101" y="62"/>
                    <a:pt x="102" y="74"/>
                  </a:cubicBezTo>
                  <a:cubicBezTo>
                    <a:pt x="102" y="87"/>
                    <a:pt x="112" y="96"/>
                    <a:pt x="124" y="96"/>
                  </a:cubicBezTo>
                  <a:close/>
                  <a:moveTo>
                    <a:pt x="174" y="128"/>
                  </a:moveTo>
                  <a:cubicBezTo>
                    <a:pt x="174" y="118"/>
                    <a:pt x="168" y="105"/>
                    <a:pt x="153" y="103"/>
                  </a:cubicBezTo>
                  <a:cubicBezTo>
                    <a:pt x="151" y="103"/>
                    <a:pt x="150" y="103"/>
                    <a:pt x="148" y="103"/>
                  </a:cubicBezTo>
                  <a:cubicBezTo>
                    <a:pt x="124" y="103"/>
                    <a:pt x="124" y="103"/>
                    <a:pt x="124" y="103"/>
                  </a:cubicBezTo>
                  <a:cubicBezTo>
                    <a:pt x="100" y="104"/>
                    <a:pt x="100" y="104"/>
                    <a:pt x="100" y="104"/>
                  </a:cubicBezTo>
                  <a:cubicBezTo>
                    <a:pt x="100" y="104"/>
                    <a:pt x="100" y="104"/>
                    <a:pt x="99" y="104"/>
                  </a:cubicBezTo>
                  <a:cubicBezTo>
                    <a:pt x="82" y="105"/>
                    <a:pt x="75" y="119"/>
                    <a:pt x="75" y="130"/>
                  </a:cubicBezTo>
                  <a:cubicBezTo>
                    <a:pt x="77" y="192"/>
                    <a:pt x="77" y="192"/>
                    <a:pt x="77" y="192"/>
                  </a:cubicBezTo>
                  <a:cubicBezTo>
                    <a:pt x="77" y="198"/>
                    <a:pt x="79" y="202"/>
                    <a:pt x="82" y="205"/>
                  </a:cubicBezTo>
                  <a:cubicBezTo>
                    <a:pt x="87" y="210"/>
                    <a:pt x="94" y="210"/>
                    <a:pt x="94" y="210"/>
                  </a:cubicBezTo>
                  <a:cubicBezTo>
                    <a:pt x="96" y="228"/>
                    <a:pt x="96" y="228"/>
                    <a:pt x="96" y="228"/>
                  </a:cubicBezTo>
                  <a:cubicBezTo>
                    <a:pt x="158" y="226"/>
                    <a:pt x="158" y="226"/>
                    <a:pt x="158" y="226"/>
                  </a:cubicBezTo>
                  <a:cubicBezTo>
                    <a:pt x="159" y="209"/>
                    <a:pt x="159" y="209"/>
                    <a:pt x="159" y="209"/>
                  </a:cubicBezTo>
                  <a:cubicBezTo>
                    <a:pt x="159" y="209"/>
                    <a:pt x="171" y="208"/>
                    <a:pt x="175" y="197"/>
                  </a:cubicBezTo>
                  <a:cubicBezTo>
                    <a:pt x="175" y="195"/>
                    <a:pt x="176" y="193"/>
                    <a:pt x="176" y="190"/>
                  </a:cubicBezTo>
                  <a:lnTo>
                    <a:pt x="174" y="128"/>
                  </a:lnTo>
                  <a:close/>
                </a:path>
              </a:pathLst>
            </a:custGeom>
            <a:grpFill/>
            <a:ln>
              <a:noFill/>
            </a:ln>
            <a:extLst/>
          </p:spPr>
          <p:txBody>
            <a:bodyPr vert="horz" wrap="square" lIns="91428" tIns="45714" rIns="91428" bIns="45714" numCol="1" anchor="t" anchorCtr="0" compatLnSpc="1">
              <a:prstTxWarp prst="textNoShape">
                <a:avLst/>
              </a:prstTxWarp>
            </a:bodyPr>
            <a:lstStyle/>
            <a:p>
              <a:pPr defTabSz="914093"/>
              <a:endParaRPr lang="en-US" sz="1700">
                <a:solidFill>
                  <a:schemeClr val="bg1"/>
                </a:solidFill>
              </a:endParaRPr>
            </a:p>
          </p:txBody>
        </p:sp>
        <p:sp>
          <p:nvSpPr>
            <p:cNvPr id="9" name="TextBox 8"/>
            <p:cNvSpPr txBox="1"/>
            <p:nvPr/>
          </p:nvSpPr>
          <p:spPr>
            <a:xfrm>
              <a:off x="5927508" y="5115248"/>
              <a:ext cx="942437" cy="489365"/>
            </a:xfrm>
            <a:prstGeom prst="rect">
              <a:avLst/>
            </a:prstGeom>
            <a:grpFill/>
          </p:spPr>
          <p:txBody>
            <a:bodyPr wrap="none" lIns="182857" tIns="146285" rIns="182857" bIns="146285" rtlCol="0">
              <a:spAutoFit/>
            </a:bodyPr>
            <a:lstStyle/>
            <a:p>
              <a:pPr defTabSz="932649">
                <a:lnSpc>
                  <a:spcPct val="90000"/>
                </a:lnSpc>
                <a:spcAft>
                  <a:spcPts val="600"/>
                </a:spcAft>
              </a:pPr>
              <a:r>
                <a:rPr lang="en-US" sz="1400" dirty="0">
                  <a:gradFill>
                    <a:gsLst>
                      <a:gs pos="2917">
                        <a:srgbClr val="FFFFFF"/>
                      </a:gs>
                      <a:gs pos="30000">
                        <a:srgbClr val="FFFFFF"/>
                      </a:gs>
                    </a:gsLst>
                    <a:lin ang="5400000" scaled="0"/>
                  </a:gradFill>
                </a:rPr>
                <a:t>Groups</a:t>
              </a:r>
            </a:p>
          </p:txBody>
        </p:sp>
        <p:pic>
          <p:nvPicPr>
            <p:cNvPr id="10" name="Picture 20"/>
            <p:cNvPicPr>
              <a:picLocks noChangeAspect="1"/>
            </p:cNvPicPr>
            <p:nvPr/>
          </p:nvPicPr>
          <p:blipFill>
            <a:blip r:embed="rId3">
              <a:lum bright="100000"/>
              <a:extLst>
                <a:ext uri="{28A0092B-C50C-407E-A947-70E740481C1C}">
                  <a14:useLocalDpi xmlns:a14="http://schemas.microsoft.com/office/drawing/2010/main"/>
                </a:ext>
              </a:extLst>
            </a:blip>
            <a:srcRect/>
            <a:stretch>
              <a:fillRect/>
            </a:stretch>
          </p:blipFill>
          <p:spPr bwMode="auto">
            <a:xfrm>
              <a:off x="6174395" y="5757628"/>
              <a:ext cx="732856" cy="6168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5654233" y="6301750"/>
              <a:ext cx="1736869" cy="489388"/>
            </a:xfrm>
            <a:prstGeom prst="rect">
              <a:avLst/>
            </a:prstGeom>
            <a:noFill/>
          </p:spPr>
          <p:txBody>
            <a:bodyPr wrap="none" lIns="182857" tIns="146285" rIns="182857" bIns="146285" rtlCol="0">
              <a:spAutoFit/>
            </a:bodyPr>
            <a:lstStyle/>
            <a:p>
              <a:pPr defTabSz="932649">
                <a:lnSpc>
                  <a:spcPct val="90000"/>
                </a:lnSpc>
                <a:spcAft>
                  <a:spcPts val="600"/>
                </a:spcAft>
              </a:pPr>
              <a:r>
                <a:rPr lang="en-US" sz="1400" dirty="0">
                  <a:gradFill>
                    <a:gsLst>
                      <a:gs pos="2917">
                        <a:srgbClr val="FFFFFF"/>
                      </a:gs>
                      <a:gs pos="30000">
                        <a:srgbClr val="FFFFFF"/>
                      </a:gs>
                    </a:gsLst>
                    <a:lin ang="5400000" scaled="0"/>
                  </a:gradFill>
                </a:rPr>
                <a:t>Service Principals</a:t>
              </a:r>
            </a:p>
          </p:txBody>
        </p:sp>
      </p:grpSp>
      <p:grpSp>
        <p:nvGrpSpPr>
          <p:cNvPr id="12" name="Group 11"/>
          <p:cNvGrpSpPr/>
          <p:nvPr/>
        </p:nvGrpSpPr>
        <p:grpSpPr>
          <a:xfrm>
            <a:off x="7639550" y="2479461"/>
            <a:ext cx="3329271" cy="3042801"/>
            <a:chOff x="7155741" y="2152405"/>
            <a:chExt cx="3329696" cy="3043189"/>
          </a:xfrm>
        </p:grpSpPr>
        <p:sp>
          <p:nvSpPr>
            <p:cNvPr id="13" name="Rounded Rectangle 65"/>
            <p:cNvSpPr/>
            <p:nvPr/>
          </p:nvSpPr>
          <p:spPr bwMode="auto">
            <a:xfrm>
              <a:off x="7155741" y="2152405"/>
              <a:ext cx="2895599" cy="2614720"/>
            </a:xfrm>
            <a:prstGeom prst="roundRect">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ounded Rectangle 64"/>
            <p:cNvSpPr/>
            <p:nvPr/>
          </p:nvSpPr>
          <p:spPr bwMode="auto">
            <a:xfrm>
              <a:off x="7343273" y="2347765"/>
              <a:ext cx="2895599" cy="2614720"/>
            </a:xfrm>
            <a:prstGeom prst="roundRect">
              <a:avLst/>
            </a:prstGeom>
            <a:solidFill>
              <a:srgbClr val="52525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ounded Rectangle 11"/>
            <p:cNvSpPr/>
            <p:nvPr/>
          </p:nvSpPr>
          <p:spPr bwMode="auto">
            <a:xfrm>
              <a:off x="7589838" y="2580874"/>
              <a:ext cx="2895599" cy="2614720"/>
            </a:xfrm>
            <a:prstGeom prst="round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p:cNvSpPr txBox="1"/>
            <p:nvPr/>
          </p:nvSpPr>
          <p:spPr>
            <a:xfrm>
              <a:off x="8085197" y="4399206"/>
              <a:ext cx="1904880" cy="683264"/>
            </a:xfrm>
            <a:prstGeom prst="rect">
              <a:avLst/>
            </a:prstGeom>
            <a:noFill/>
            <a:ln>
              <a:noFill/>
            </a:ln>
          </p:spPr>
          <p:txBody>
            <a:bodyPr wrap="none" lIns="182857" tIns="146285" rIns="182857" bIns="146285" rtlCol="0">
              <a:spAutoFit/>
            </a:bodyPr>
            <a:lstStyle/>
            <a:p>
              <a:pPr algn="ctr" defTabSz="932649">
                <a:lnSpc>
                  <a:spcPct val="90000"/>
                </a:lnSpc>
                <a:spcAft>
                  <a:spcPts val="200"/>
                </a:spcAft>
              </a:pPr>
              <a:r>
                <a:rPr lang="en-US" sz="1400" dirty="0">
                  <a:gradFill>
                    <a:gsLst>
                      <a:gs pos="2917">
                        <a:srgbClr val="FFFFFF"/>
                      </a:gs>
                      <a:gs pos="30000">
                        <a:srgbClr val="FFFFFF"/>
                      </a:gs>
                    </a:gsLst>
                    <a:lin ang="5400000" scaled="0"/>
                  </a:gradFill>
                </a:rPr>
                <a:t>Azure Resources </a:t>
              </a:r>
              <a:br>
                <a:rPr lang="en-US" sz="1400" dirty="0">
                  <a:gradFill>
                    <a:gsLst>
                      <a:gs pos="2917">
                        <a:srgbClr val="FFFFFF"/>
                      </a:gs>
                      <a:gs pos="30000">
                        <a:srgbClr val="FFFFFF"/>
                      </a:gs>
                    </a:gsLst>
                    <a:lin ang="5400000" scaled="0"/>
                  </a:gradFill>
                </a:rPr>
              </a:br>
              <a:r>
                <a:rPr lang="en-US" sz="1400" dirty="0">
                  <a:gradFill>
                    <a:gsLst>
                      <a:gs pos="2917">
                        <a:srgbClr val="FFFFFF"/>
                      </a:gs>
                      <a:gs pos="30000">
                        <a:srgbClr val="FFFFFF"/>
                      </a:gs>
                    </a:gsLst>
                    <a:lin ang="5400000" scaled="0"/>
                  </a:gradFill>
                </a:rPr>
                <a:t>in resource groups</a:t>
              </a:r>
            </a:p>
          </p:txBody>
        </p:sp>
        <p:grpSp>
          <p:nvGrpSpPr>
            <p:cNvPr id="17" name="Group 16"/>
            <p:cNvGrpSpPr/>
            <p:nvPr/>
          </p:nvGrpSpPr>
          <p:grpSpPr>
            <a:xfrm>
              <a:off x="8343106" y="2961928"/>
              <a:ext cx="1389062" cy="1446213"/>
              <a:chOff x="8248651" y="-161925"/>
              <a:chExt cx="1389062" cy="1446213"/>
            </a:xfrm>
          </p:grpSpPr>
          <p:sp>
            <p:nvSpPr>
              <p:cNvPr id="18" name="Oval 17"/>
              <p:cNvSpPr/>
              <p:nvPr/>
            </p:nvSpPr>
            <p:spPr bwMode="auto">
              <a:xfrm>
                <a:off x="8248651" y="214312"/>
                <a:ext cx="658520" cy="658520"/>
              </a:xfrm>
              <a:prstGeom prst="ellipse">
                <a:avLst/>
              </a:prstGeom>
              <a:solidFill>
                <a:schemeClr val="accent3"/>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9" name="Straight Connector 18"/>
              <p:cNvCxnSpPr/>
              <p:nvPr/>
            </p:nvCxnSpPr>
            <p:spPr>
              <a:xfrm flipV="1">
                <a:off x="8845960" y="230108"/>
                <a:ext cx="231667" cy="142671"/>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859959" y="715646"/>
                <a:ext cx="236416" cy="151129"/>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8" idx="6"/>
                <a:endCxn id="35" idx="2"/>
              </p:cNvCxnSpPr>
              <p:nvPr/>
            </p:nvCxnSpPr>
            <p:spPr>
              <a:xfrm>
                <a:off x="8907171" y="543572"/>
                <a:ext cx="135229" cy="2875"/>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9278937" y="-12700"/>
                <a:ext cx="153988" cy="122389"/>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29" idx="2"/>
              </p:cNvCxnSpPr>
              <p:nvPr/>
            </p:nvCxnSpPr>
            <p:spPr>
              <a:xfrm>
                <a:off x="9334501" y="184645"/>
                <a:ext cx="74612" cy="9774"/>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9299161" y="444500"/>
                <a:ext cx="175039" cy="46525"/>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9286875" y="581025"/>
                <a:ext cx="165100" cy="47625"/>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278937" y="990600"/>
                <a:ext cx="179388" cy="123825"/>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9283286" y="908050"/>
                <a:ext cx="175039" cy="192"/>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8" name="Oval 27"/>
              <p:cNvSpPr/>
              <p:nvPr/>
            </p:nvSpPr>
            <p:spPr bwMode="auto">
              <a:xfrm>
                <a:off x="9409113" y="-161925"/>
                <a:ext cx="228600" cy="228600"/>
              </a:xfrm>
              <a:prstGeom prst="ellipse">
                <a:avLst/>
              </a:prstGeom>
              <a:solidFill>
                <a:schemeClr val="accent3"/>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Oval 28"/>
              <p:cNvSpPr/>
              <p:nvPr/>
            </p:nvSpPr>
            <p:spPr bwMode="auto">
              <a:xfrm>
                <a:off x="9409113" y="80119"/>
                <a:ext cx="228600" cy="228600"/>
              </a:xfrm>
              <a:prstGeom prst="ellipse">
                <a:avLst/>
              </a:prstGeom>
              <a:solidFill>
                <a:schemeClr val="accent3"/>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Oval 29"/>
              <p:cNvSpPr/>
              <p:nvPr/>
            </p:nvSpPr>
            <p:spPr bwMode="auto">
              <a:xfrm>
                <a:off x="9409113" y="325903"/>
                <a:ext cx="228600" cy="228600"/>
              </a:xfrm>
              <a:prstGeom prst="ellipse">
                <a:avLst/>
              </a:prstGeom>
              <a:solidFill>
                <a:schemeClr val="accent3"/>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Oval 30"/>
              <p:cNvSpPr/>
              <p:nvPr/>
            </p:nvSpPr>
            <p:spPr bwMode="auto">
              <a:xfrm>
                <a:off x="9409113" y="567947"/>
                <a:ext cx="228600" cy="228600"/>
              </a:xfrm>
              <a:prstGeom prst="ellipse">
                <a:avLst/>
              </a:prstGeom>
              <a:solidFill>
                <a:schemeClr val="accent3"/>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Oval 31"/>
              <p:cNvSpPr/>
              <p:nvPr/>
            </p:nvSpPr>
            <p:spPr bwMode="auto">
              <a:xfrm>
                <a:off x="9409113" y="813644"/>
                <a:ext cx="228600" cy="228600"/>
              </a:xfrm>
              <a:prstGeom prst="ellipse">
                <a:avLst/>
              </a:prstGeom>
              <a:solidFill>
                <a:schemeClr val="accent3"/>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Oval 32"/>
              <p:cNvSpPr/>
              <p:nvPr/>
            </p:nvSpPr>
            <p:spPr bwMode="auto">
              <a:xfrm>
                <a:off x="9409113" y="1055688"/>
                <a:ext cx="228600" cy="228600"/>
              </a:xfrm>
              <a:prstGeom prst="ellipse">
                <a:avLst/>
              </a:prstGeom>
              <a:solidFill>
                <a:schemeClr val="accent3"/>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Oval 33"/>
              <p:cNvSpPr/>
              <p:nvPr/>
            </p:nvSpPr>
            <p:spPr bwMode="auto">
              <a:xfrm>
                <a:off x="9042400" y="22028"/>
                <a:ext cx="292101" cy="292101"/>
              </a:xfrm>
              <a:prstGeom prst="ellipse">
                <a:avLst/>
              </a:prstGeom>
              <a:solidFill>
                <a:schemeClr val="accent3"/>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Oval 34"/>
              <p:cNvSpPr/>
              <p:nvPr/>
            </p:nvSpPr>
            <p:spPr bwMode="auto">
              <a:xfrm>
                <a:off x="9042400" y="400396"/>
                <a:ext cx="292101" cy="292101"/>
              </a:xfrm>
              <a:prstGeom prst="ellipse">
                <a:avLst/>
              </a:prstGeom>
              <a:solidFill>
                <a:schemeClr val="accent3"/>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Oval 35"/>
              <p:cNvSpPr/>
              <p:nvPr/>
            </p:nvSpPr>
            <p:spPr bwMode="auto">
              <a:xfrm>
                <a:off x="9042400" y="778764"/>
                <a:ext cx="292101" cy="292101"/>
              </a:xfrm>
              <a:prstGeom prst="ellipse">
                <a:avLst/>
              </a:prstGeom>
              <a:solidFill>
                <a:schemeClr val="accent3"/>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37" name="TextBox 36"/>
          <p:cNvSpPr txBox="1"/>
          <p:nvPr/>
        </p:nvSpPr>
        <p:spPr>
          <a:xfrm>
            <a:off x="1714581" y="5584584"/>
            <a:ext cx="2887281" cy="572391"/>
          </a:xfrm>
          <a:prstGeom prst="rect">
            <a:avLst/>
          </a:prstGeom>
          <a:noFill/>
        </p:spPr>
        <p:txBody>
          <a:bodyPr wrap="none" lIns="182857" tIns="146285" rIns="182857" bIns="146285" rtlCol="0">
            <a:spAutoFit/>
          </a:bodyPr>
          <a:lstStyle/>
          <a:p>
            <a:pPr defTabSz="932649">
              <a:lnSpc>
                <a:spcPct val="90000"/>
              </a:lnSpc>
              <a:spcAft>
                <a:spcPts val="600"/>
              </a:spcAft>
            </a:pPr>
            <a:r>
              <a:rPr lang="en-US" sz="2000" dirty="0">
                <a:gradFill>
                  <a:gsLst>
                    <a:gs pos="2917">
                      <a:srgbClr val="FFFFFF"/>
                    </a:gs>
                    <a:gs pos="30000">
                      <a:srgbClr val="FFFFFF"/>
                    </a:gs>
                  </a:gsLst>
                  <a:lin ang="5400000" scaled="0"/>
                </a:gradFill>
              </a:rPr>
              <a:t>Azure Active Directory</a:t>
            </a:r>
          </a:p>
        </p:txBody>
      </p:sp>
      <p:sp>
        <p:nvSpPr>
          <p:cNvPr id="38" name="TextBox 37"/>
          <p:cNvSpPr txBox="1"/>
          <p:nvPr/>
        </p:nvSpPr>
        <p:spPr>
          <a:xfrm>
            <a:off x="8405193" y="5584584"/>
            <a:ext cx="2496005" cy="572391"/>
          </a:xfrm>
          <a:prstGeom prst="rect">
            <a:avLst/>
          </a:prstGeom>
          <a:noFill/>
        </p:spPr>
        <p:txBody>
          <a:bodyPr wrap="none" lIns="182857" tIns="146285" rIns="182857" bIns="146285" rtlCol="0">
            <a:spAutoFit/>
          </a:bodyPr>
          <a:lstStyle/>
          <a:p>
            <a:pPr defTabSz="932649">
              <a:lnSpc>
                <a:spcPct val="90000"/>
              </a:lnSpc>
              <a:spcAft>
                <a:spcPts val="600"/>
              </a:spcAft>
            </a:pPr>
            <a:r>
              <a:rPr lang="en-US" sz="2000" dirty="0">
                <a:gradFill>
                  <a:gsLst>
                    <a:gs pos="2917">
                      <a:srgbClr val="FFFFFF"/>
                    </a:gs>
                    <a:gs pos="30000">
                      <a:srgbClr val="FFFFFF"/>
                    </a:gs>
                  </a:gsLst>
                  <a:lin ang="5400000" scaled="0"/>
                </a:gradFill>
              </a:rPr>
              <a:t>Azure Subscription</a:t>
            </a:r>
          </a:p>
        </p:txBody>
      </p:sp>
      <p:cxnSp>
        <p:nvCxnSpPr>
          <p:cNvPr id="39" name="Straight Arrow Connector 38"/>
          <p:cNvCxnSpPr/>
          <p:nvPr/>
        </p:nvCxnSpPr>
        <p:spPr>
          <a:xfrm flipH="1">
            <a:off x="4601862" y="3665070"/>
            <a:ext cx="2834626"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068966" y="2760408"/>
            <a:ext cx="2182050" cy="874999"/>
          </a:xfrm>
          <a:prstGeom prst="rect">
            <a:avLst/>
          </a:prstGeom>
          <a:noFill/>
        </p:spPr>
        <p:txBody>
          <a:bodyPr wrap="none" lIns="182857" tIns="146285" rIns="182857" bIns="146285" rtlCol="0">
            <a:spAutoFit/>
          </a:bodyPr>
          <a:lstStyle/>
          <a:p>
            <a:pPr defTabSz="932649">
              <a:lnSpc>
                <a:spcPct val="90000"/>
              </a:lnSpc>
              <a:spcAft>
                <a:spcPts val="200"/>
              </a:spcAft>
            </a:pPr>
            <a:r>
              <a:rPr lang="en-US" sz="2000" dirty="0"/>
              <a:t>Authentication</a:t>
            </a:r>
          </a:p>
          <a:p>
            <a:pPr defTabSz="932649">
              <a:lnSpc>
                <a:spcPct val="90000"/>
              </a:lnSpc>
              <a:spcAft>
                <a:spcPts val="200"/>
              </a:spcAft>
            </a:pPr>
            <a:r>
              <a:rPr lang="en-US" sz="2000" dirty="0"/>
              <a:t>&amp; authorization</a:t>
            </a:r>
          </a:p>
        </p:txBody>
      </p:sp>
      <p:pic>
        <p:nvPicPr>
          <p:cNvPr id="41" name="Picture 40"/>
          <p:cNvPicPr>
            <a:picLocks noChangeAspect="1"/>
          </p:cNvPicPr>
          <p:nvPr/>
        </p:nvPicPr>
        <p:blipFill rotWithShape="1">
          <a:blip r:embed="rId4" cstate="screen">
            <a:extLst>
              <a:ext uri="{28A0092B-C50C-407E-A947-70E740481C1C}">
                <a14:useLocalDpi xmlns:a14="http://schemas.microsoft.com/office/drawing/2010/main"/>
              </a:ext>
            </a:extLst>
          </a:blip>
          <a:srcRect l="22526" r="24465" b="43240"/>
          <a:stretch/>
        </p:blipFill>
        <p:spPr>
          <a:xfrm>
            <a:off x="1258090" y="4444277"/>
            <a:ext cx="1066800" cy="1057448"/>
          </a:xfrm>
          <a:prstGeom prst="rect">
            <a:avLst/>
          </a:prstGeom>
        </p:spPr>
      </p:pic>
    </p:spTree>
    <p:extLst>
      <p:ext uri="{BB962C8B-B14F-4D97-AF65-F5344CB8AC3E}">
        <p14:creationId xmlns:p14="http://schemas.microsoft.com/office/powerpoint/2010/main" val="17347395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p:cNvSpPr txBox="1">
            <a:spLocks/>
          </p:cNvSpPr>
          <p:nvPr/>
        </p:nvSpPr>
        <p:spPr>
          <a:xfrm>
            <a:off x="366169" y="1212851"/>
            <a:ext cx="5317875" cy="5408611"/>
          </a:xfrm>
          <a:prstGeom prst="rect">
            <a:avLst/>
          </a:prstGeom>
        </p:spPr>
        <p:txBody>
          <a:bodyPr lIns="146304"/>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buNone/>
            </a:pPr>
            <a:r>
              <a:rPr lang="en-US" sz="3600" dirty="0">
                <a:solidFill>
                  <a:schemeClr val="tx2"/>
                </a:solidFill>
              </a:rPr>
              <a:t>Role definitions</a:t>
            </a:r>
          </a:p>
          <a:p>
            <a:pPr marL="342900" lvl="1" indent="-342900" fontAlgn="ctr"/>
            <a:r>
              <a:rPr lang="en-US" sz="2000" dirty="0"/>
              <a:t>Describes the set of permissions </a:t>
            </a:r>
            <a:br>
              <a:rPr lang="en-US" sz="2000" dirty="0"/>
            </a:br>
            <a:r>
              <a:rPr lang="en-US" sz="2000" dirty="0"/>
              <a:t>(e.g. read actions)</a:t>
            </a:r>
          </a:p>
          <a:p>
            <a:pPr marL="342900" lvl="1" indent="-342900" fontAlgn="ctr"/>
            <a:r>
              <a:rPr lang="en-US" sz="2000" dirty="0"/>
              <a:t>Can be used in multiple assignments</a:t>
            </a:r>
          </a:p>
          <a:p>
            <a:pPr marL="0" indent="0">
              <a:lnSpc>
                <a:spcPct val="114000"/>
              </a:lnSpc>
              <a:buNone/>
            </a:pPr>
            <a:endParaRPr lang="en-US" sz="1200" kern="0" dirty="0">
              <a:solidFill>
                <a:schemeClr val="tx1"/>
              </a:solidFill>
            </a:endParaRPr>
          </a:p>
        </p:txBody>
      </p:sp>
      <p:sp>
        <p:nvSpPr>
          <p:cNvPr id="10" name="Title 9"/>
          <p:cNvSpPr>
            <a:spLocks noGrp="1"/>
          </p:cNvSpPr>
          <p:nvPr>
            <p:ph type="title"/>
          </p:nvPr>
        </p:nvSpPr>
        <p:spPr/>
        <p:txBody>
          <a:bodyPr/>
          <a:lstStyle/>
          <a:p>
            <a:r>
              <a:rPr lang="en-US" dirty="0"/>
              <a:t>Key RBAC concepts</a:t>
            </a:r>
          </a:p>
        </p:txBody>
      </p:sp>
      <p:sp>
        <p:nvSpPr>
          <p:cNvPr id="12" name="Text Placeholder 3"/>
          <p:cNvSpPr txBox="1">
            <a:spLocks/>
          </p:cNvSpPr>
          <p:nvPr/>
        </p:nvSpPr>
        <p:spPr>
          <a:xfrm>
            <a:off x="6065044" y="1212851"/>
            <a:ext cx="5848281" cy="3503611"/>
          </a:xfrm>
          <a:prstGeom prst="rect">
            <a:avLst/>
          </a:prstGeom>
        </p:spPr>
        <p:txBody>
          <a:bodyPr/>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buNone/>
            </a:pPr>
            <a:r>
              <a:rPr lang="en-US" sz="3600" dirty="0">
                <a:solidFill>
                  <a:schemeClr val="tx2"/>
                </a:solidFill>
              </a:rPr>
              <a:t>Role assignments</a:t>
            </a:r>
          </a:p>
          <a:p>
            <a:pPr marL="342900" lvl="1" indent="-342900" fontAlgn="ctr">
              <a:defRPr/>
            </a:pPr>
            <a:r>
              <a:rPr lang="en-US" sz="2000" dirty="0"/>
              <a:t>Associate role definitions with an identity (e.g. user/group) at a scope (e.g. resource group)</a:t>
            </a:r>
          </a:p>
          <a:p>
            <a:pPr marL="342900" lvl="1" indent="-342900" fontAlgn="ctr">
              <a:defRPr/>
            </a:pPr>
            <a:r>
              <a:rPr lang="en-US" sz="2000" dirty="0"/>
              <a:t>Always inherited – subscription assignments apply to all resources</a:t>
            </a:r>
          </a:p>
          <a:p>
            <a:pPr marL="0" lvl="1" defTabSz="932597">
              <a:lnSpc>
                <a:spcPct val="114000"/>
              </a:lnSpc>
              <a:spcBef>
                <a:spcPts val="204"/>
              </a:spcBef>
              <a:buClr>
                <a:srgbClr val="FFD200"/>
              </a:buClr>
              <a:buSzPct val="75000"/>
              <a:defRPr/>
            </a:pPr>
            <a:endParaRPr lang="en-US" sz="1224" kern="0" dirty="0">
              <a:solidFill>
                <a:schemeClr val="tx1"/>
              </a:solidFill>
            </a:endParaRPr>
          </a:p>
        </p:txBody>
      </p:sp>
    </p:spTree>
    <p:extLst>
      <p:ext uri="{BB962C8B-B14F-4D97-AF65-F5344CB8AC3E}">
        <p14:creationId xmlns:p14="http://schemas.microsoft.com/office/powerpoint/2010/main" val="27898859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p:cNvSpPr txBox="1">
            <a:spLocks/>
          </p:cNvSpPr>
          <p:nvPr/>
        </p:nvSpPr>
        <p:spPr>
          <a:xfrm>
            <a:off x="366170" y="1212851"/>
            <a:ext cx="5021742" cy="5408611"/>
          </a:xfrm>
          <a:prstGeom prst="rect">
            <a:avLst/>
          </a:prstGeom>
        </p:spPr>
        <p:txBody>
          <a:bodyPr lIns="146304"/>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buNone/>
            </a:pPr>
            <a:r>
              <a:rPr lang="en-US" sz="3600" dirty="0">
                <a:solidFill>
                  <a:schemeClr val="tx2"/>
                </a:solidFill>
              </a:rPr>
              <a:t>Goal</a:t>
            </a:r>
          </a:p>
          <a:p>
            <a:pPr marL="342900" lvl="1" indent="-342900" fontAlgn="ctr"/>
            <a:r>
              <a:rPr lang="en-US" sz="2000" dirty="0"/>
              <a:t>Users can do the tasks their job requires, but no more than that</a:t>
            </a:r>
          </a:p>
          <a:p>
            <a:pPr marL="0" indent="0">
              <a:lnSpc>
                <a:spcPct val="114000"/>
              </a:lnSpc>
              <a:buNone/>
            </a:pPr>
            <a:r>
              <a:rPr lang="en-US" sz="3600" dirty="0">
                <a:solidFill>
                  <a:schemeClr val="tx2"/>
                </a:solidFill>
              </a:rPr>
              <a:t>Best practices</a:t>
            </a:r>
          </a:p>
          <a:p>
            <a:pPr marL="342900" lvl="1" indent="-342900" fontAlgn="ctr"/>
            <a:r>
              <a:rPr lang="en-US" sz="2000" dirty="0"/>
              <a:t>Use the portal and ARM API</a:t>
            </a:r>
          </a:p>
          <a:p>
            <a:pPr marL="342900" lvl="1" indent="-342900" fontAlgn="ctr"/>
            <a:r>
              <a:rPr lang="en-US" sz="2000" dirty="0"/>
              <a:t>Assign the built-in role first</a:t>
            </a:r>
          </a:p>
          <a:p>
            <a:pPr marL="342900" lvl="1" indent="-342900" fontAlgn="ctr"/>
            <a:r>
              <a:rPr lang="en-US" sz="2000" dirty="0"/>
              <a:t>Follow least privileges </a:t>
            </a:r>
          </a:p>
          <a:p>
            <a:pPr marL="342900" lvl="1" indent="-342900" fontAlgn="ctr"/>
            <a:r>
              <a:rPr lang="en-US" sz="2000" dirty="0"/>
              <a:t>Use resource groups</a:t>
            </a:r>
          </a:p>
          <a:p>
            <a:pPr marL="0" indent="0">
              <a:lnSpc>
                <a:spcPct val="114000"/>
              </a:lnSpc>
              <a:buNone/>
            </a:pPr>
            <a:endParaRPr lang="en-US" sz="1600" kern="0" dirty="0">
              <a:solidFill>
                <a:schemeClr val="tx1"/>
              </a:solidFill>
              <a:latin typeface="+mn-lt"/>
            </a:endParaRPr>
          </a:p>
          <a:p>
            <a:pPr marL="0" indent="0">
              <a:lnSpc>
                <a:spcPct val="114000"/>
              </a:lnSpc>
              <a:buNone/>
            </a:pPr>
            <a:endParaRPr lang="en-US" sz="1200" kern="0" dirty="0">
              <a:solidFill>
                <a:schemeClr val="tx1"/>
              </a:solidFill>
            </a:endParaRPr>
          </a:p>
        </p:txBody>
      </p:sp>
      <p:sp>
        <p:nvSpPr>
          <p:cNvPr id="10" name="Title 9"/>
          <p:cNvSpPr>
            <a:spLocks noGrp="1"/>
          </p:cNvSpPr>
          <p:nvPr>
            <p:ph type="title"/>
          </p:nvPr>
        </p:nvSpPr>
        <p:spPr/>
        <p:txBody>
          <a:bodyPr/>
          <a:lstStyle/>
          <a:p>
            <a:r>
              <a:rPr lang="en-US" dirty="0"/>
              <a:t>Least privilege as a model</a:t>
            </a:r>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87911" y="1389012"/>
            <a:ext cx="5038082" cy="3569814"/>
          </a:xfrm>
          <a:prstGeom prst="rect">
            <a:avLst/>
          </a:prstGeom>
        </p:spPr>
      </p:pic>
    </p:spTree>
    <p:extLst>
      <p:ext uri="{BB962C8B-B14F-4D97-AF65-F5344CB8AC3E}">
        <p14:creationId xmlns:p14="http://schemas.microsoft.com/office/powerpoint/2010/main" val="42141498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6169" y="295278"/>
            <a:ext cx="11702551" cy="917575"/>
          </a:xfrm>
        </p:spPr>
        <p:txBody>
          <a:bodyPr/>
          <a:lstStyle/>
          <a:p>
            <a:r>
              <a:rPr lang="en-US" dirty="0"/>
              <a:t>ARM hierarchy and RBAC roles</a:t>
            </a:r>
          </a:p>
        </p:txBody>
      </p:sp>
      <p:sp>
        <p:nvSpPr>
          <p:cNvPr id="53" name="Text Placeholder 3"/>
          <p:cNvSpPr txBox="1">
            <a:spLocks/>
          </p:cNvSpPr>
          <p:nvPr/>
        </p:nvSpPr>
        <p:spPr>
          <a:xfrm>
            <a:off x="366169" y="1026081"/>
            <a:ext cx="11702553" cy="1071062"/>
          </a:xfrm>
          <a:prstGeom prst="rect">
            <a:avLst/>
          </a:prstGeom>
        </p:spPr>
        <p:txBody>
          <a:bodyPr vert="horz" wrap="square" lIns="146304" tIns="91440" rIns="146304" bIns="91440" rtlCol="0">
            <a:spAutoFit/>
          </a:bodyPr>
          <a:lstStyle>
            <a:lvl1pPr marL="287293" marR="0" indent="-287293" algn="l" defTabSz="932594" rtl="0" eaLnBrk="1" fontAlgn="auto" latinLnBrk="0" hangingPunct="1">
              <a:lnSpc>
                <a:spcPct val="90000"/>
              </a:lnSpc>
              <a:spcBef>
                <a:spcPts val="1224"/>
              </a:spcBef>
              <a:spcAft>
                <a:spcPts val="0"/>
              </a:spcAft>
              <a:buClr>
                <a:schemeClr val="tx2"/>
              </a:buClr>
              <a:buSzPct val="90000"/>
              <a:buFont typeface="Arial" pitchFamily="34" charset="0"/>
              <a:buChar char="•"/>
              <a:tabLst/>
              <a:defRPr sz="3200" kern="1200" spc="0" baseline="0">
                <a:gradFill>
                  <a:gsLst>
                    <a:gs pos="1250">
                      <a:schemeClr val="tx2"/>
                    </a:gs>
                    <a:gs pos="99000">
                      <a:schemeClr val="tx2"/>
                    </a:gs>
                  </a:gsLst>
                  <a:lin ang="5400000" scaled="0"/>
                </a:gradFill>
                <a:latin typeface="+mj-lt"/>
                <a:ea typeface="+mn-ea"/>
                <a:cs typeface="+mn-cs"/>
              </a:defRPr>
            </a:lvl1pPr>
            <a:lvl2pPr marL="531081" marR="0" indent="-233158" algn="l" defTabSz="93259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699475" marR="0" indent="-168392" algn="l" defTabSz="93259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880818" marR="0" indent="-181345"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049211" marR="0" indent="-168392"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ARM provides a more granular RBAC model for assigning administrative rights at the resource level. </a:t>
            </a:r>
          </a:p>
        </p:txBody>
      </p:sp>
      <p:sp>
        <p:nvSpPr>
          <p:cNvPr id="17" name="Rectangle 16"/>
          <p:cNvSpPr/>
          <p:nvPr/>
        </p:nvSpPr>
        <p:spPr>
          <a:xfrm>
            <a:off x="5781781" y="3195543"/>
            <a:ext cx="269626" cy="461665"/>
          </a:xfrm>
          <a:prstGeom prst="rect">
            <a:avLst/>
          </a:prstGeom>
        </p:spPr>
        <p:txBody>
          <a:bodyPr wrap="none">
            <a:spAutoFit/>
          </a:bodyPr>
          <a:lstStyle/>
          <a:p>
            <a:r>
              <a:rPr lang="en-US" sz="2400" dirty="0">
                <a:solidFill>
                  <a:srgbClr val="505050"/>
                </a:solidFill>
              </a:rPr>
              <a:t> </a:t>
            </a:r>
          </a:p>
        </p:txBody>
      </p:sp>
      <p:sp>
        <p:nvSpPr>
          <p:cNvPr id="18" name="Rectangle 17"/>
          <p:cNvSpPr/>
          <p:nvPr/>
        </p:nvSpPr>
        <p:spPr>
          <a:xfrm>
            <a:off x="5781781" y="3195543"/>
            <a:ext cx="269626" cy="461665"/>
          </a:xfrm>
          <a:prstGeom prst="rect">
            <a:avLst/>
          </a:prstGeom>
        </p:spPr>
        <p:txBody>
          <a:bodyPr wrap="none">
            <a:spAutoFit/>
          </a:bodyPr>
          <a:lstStyle/>
          <a:p>
            <a:r>
              <a:rPr lang="en-US" sz="2400" dirty="0">
                <a:solidFill>
                  <a:srgbClr val="505050"/>
                </a:solidFill>
              </a:rPr>
              <a:t> </a:t>
            </a:r>
          </a:p>
        </p:txBody>
      </p:sp>
      <p:sp>
        <p:nvSpPr>
          <p:cNvPr id="19" name="Rectangle 18"/>
          <p:cNvSpPr/>
          <p:nvPr/>
        </p:nvSpPr>
        <p:spPr>
          <a:xfrm>
            <a:off x="5781781" y="3195543"/>
            <a:ext cx="269626" cy="461665"/>
          </a:xfrm>
          <a:prstGeom prst="rect">
            <a:avLst/>
          </a:prstGeom>
        </p:spPr>
        <p:txBody>
          <a:bodyPr wrap="none">
            <a:spAutoFit/>
          </a:bodyPr>
          <a:lstStyle/>
          <a:p>
            <a:r>
              <a:rPr lang="en-US" sz="2400" dirty="0">
                <a:solidFill>
                  <a:srgbClr val="505050"/>
                </a:solidFill>
              </a:rPr>
              <a:t> </a:t>
            </a:r>
          </a:p>
        </p:txBody>
      </p:sp>
      <p:sp>
        <p:nvSpPr>
          <p:cNvPr id="20" name="Rectangle 19"/>
          <p:cNvSpPr/>
          <p:nvPr/>
        </p:nvSpPr>
        <p:spPr>
          <a:xfrm>
            <a:off x="5781781" y="3195543"/>
            <a:ext cx="269626" cy="461665"/>
          </a:xfrm>
          <a:prstGeom prst="rect">
            <a:avLst/>
          </a:prstGeom>
        </p:spPr>
        <p:txBody>
          <a:bodyPr wrap="none">
            <a:spAutoFit/>
          </a:bodyPr>
          <a:lstStyle/>
          <a:p>
            <a:r>
              <a:rPr lang="en-US" sz="2400" dirty="0">
                <a:solidFill>
                  <a:srgbClr val="505050"/>
                </a:solidFill>
              </a:rPr>
              <a:t> </a:t>
            </a:r>
          </a:p>
        </p:txBody>
      </p:sp>
      <p:pic>
        <p:nvPicPr>
          <p:cNvPr id="21" name="Picture 2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2014" y="2374953"/>
            <a:ext cx="4084764" cy="3886200"/>
          </a:xfrm>
          <a:prstGeom prst="rect">
            <a:avLst/>
          </a:prstGeom>
        </p:spPr>
      </p:pic>
      <p:graphicFrame>
        <p:nvGraphicFramePr>
          <p:cNvPr id="22" name="Diagram 21"/>
          <p:cNvGraphicFramePr/>
          <p:nvPr>
            <p:extLst>
              <p:ext uri="{D42A27DB-BD31-4B8C-83A1-F6EECF244321}">
                <p14:modId xmlns:p14="http://schemas.microsoft.com/office/powerpoint/2010/main" val="2963434794"/>
              </p:ext>
            </p:extLst>
          </p:nvPr>
        </p:nvGraphicFramePr>
        <p:xfrm>
          <a:off x="5386689" y="2097143"/>
          <a:ext cx="6124325" cy="43164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390432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RBAC</a:t>
            </a:r>
          </a:p>
        </p:txBody>
      </p:sp>
      <p:sp>
        <p:nvSpPr>
          <p:cNvPr id="4" name="Rectangle 3"/>
          <p:cNvSpPr/>
          <p:nvPr/>
        </p:nvSpPr>
        <p:spPr bwMode="auto">
          <a:xfrm>
            <a:off x="552431" y="1212853"/>
            <a:ext cx="10287000" cy="561022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8" tIns="91428" rIns="34290" bIns="34290" rtlCol="0" anchor="b" anchorCtr="0"/>
          <a:lstStyle/>
          <a:p>
            <a:pPr algn="r" defTabSz="932313"/>
            <a:endParaRPr lang="en-US"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p:cNvPicPr>
            <a:picLocks noChangeAspect="1"/>
          </p:cNvPicPr>
          <p:nvPr/>
        </p:nvPicPr>
        <p:blipFill>
          <a:blip r:embed="rId3"/>
          <a:stretch>
            <a:fillRect/>
          </a:stretch>
        </p:blipFill>
        <p:spPr>
          <a:xfrm>
            <a:off x="704811" y="1312474"/>
            <a:ext cx="9990971" cy="5214289"/>
          </a:xfrm>
          <a:prstGeom prst="rect">
            <a:avLst/>
          </a:prstGeom>
        </p:spPr>
      </p:pic>
    </p:spTree>
    <p:extLst>
      <p:ext uri="{BB962C8B-B14F-4D97-AF65-F5344CB8AC3E}">
        <p14:creationId xmlns:p14="http://schemas.microsoft.com/office/powerpoint/2010/main" val="25756956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RBAC – Granular scopes</a:t>
            </a:r>
          </a:p>
        </p:txBody>
      </p:sp>
      <p:sp>
        <p:nvSpPr>
          <p:cNvPr id="4" name="Content Placeholder 2"/>
          <p:cNvSpPr txBox="1">
            <a:spLocks/>
          </p:cNvSpPr>
          <p:nvPr/>
        </p:nvSpPr>
        <p:spPr>
          <a:xfrm>
            <a:off x="883" y="2024553"/>
            <a:ext cx="12433123" cy="632968"/>
          </a:xfrm>
          <a:prstGeom prst="rect">
            <a:avLst/>
          </a:prstGeom>
        </p:spPr>
        <p:txBody>
          <a:bodyPr vert="horz" wrap="square" lIns="146304" tIns="91440" rIns="146304" bIns="91440" rtlCol="0">
            <a:noAutofit/>
          </a:bodyPr>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3264">
                <a:solidFill>
                  <a:schemeClr val="tx1"/>
                </a:solidFill>
              </a:rPr>
              <a:t>/subscriptions/{id}/resourceGroups/{name}/providers/…/sites/{site}</a:t>
            </a:r>
            <a:endParaRPr lang="en-US" sz="3264" dirty="0">
              <a:solidFill>
                <a:schemeClr val="tx1"/>
              </a:solidFill>
            </a:endParaRPr>
          </a:p>
        </p:txBody>
      </p:sp>
      <p:sp>
        <p:nvSpPr>
          <p:cNvPr id="5" name="Content Placeholder 2"/>
          <p:cNvSpPr txBox="1">
            <a:spLocks/>
          </p:cNvSpPr>
          <p:nvPr/>
        </p:nvSpPr>
        <p:spPr>
          <a:xfrm>
            <a:off x="280405" y="3233054"/>
            <a:ext cx="4034548" cy="1145625"/>
          </a:xfrm>
          <a:prstGeom prst="rect">
            <a:avLst/>
          </a:prstGeom>
        </p:spPr>
        <p:txBody>
          <a:bodyPr vert="horz" lIns="93248" tIns="46624" rIns="93248" bIns="46624"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sz="2448" dirty="0">
                <a:solidFill>
                  <a:schemeClr val="tx1"/>
                </a:solidFill>
                <a:latin typeface="+mj-lt"/>
              </a:rPr>
              <a:t>subscription level – grants permissions to all resources in the sub</a:t>
            </a:r>
          </a:p>
        </p:txBody>
      </p:sp>
      <p:cxnSp>
        <p:nvCxnSpPr>
          <p:cNvPr id="6" name="Elbow Connector 4"/>
          <p:cNvCxnSpPr/>
          <p:nvPr/>
        </p:nvCxnSpPr>
        <p:spPr>
          <a:xfrm rot="5400000" flipH="1" flipV="1">
            <a:off x="2607375" y="2554873"/>
            <a:ext cx="652290" cy="622990"/>
          </a:xfrm>
          <a:prstGeom prst="bentConnector3">
            <a:avLst>
              <a:gd name="adj1" fmla="val 48757"/>
            </a:avLst>
          </a:prstGeom>
          <a:ln w="222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11"/>
          <p:cNvCxnSpPr>
            <a:stCxn id="8" idx="0"/>
          </p:cNvCxnSpPr>
          <p:nvPr/>
        </p:nvCxnSpPr>
        <p:spPr>
          <a:xfrm rot="5400000" flipH="1" flipV="1">
            <a:off x="5501289" y="2827267"/>
            <a:ext cx="1721157" cy="1295017"/>
          </a:xfrm>
          <a:prstGeom prst="bentConnector3">
            <a:avLst>
              <a:gd name="adj1" fmla="val 50000"/>
            </a:avLst>
          </a:prstGeom>
          <a:ln w="222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3697085" y="4335355"/>
            <a:ext cx="4034548" cy="1145625"/>
          </a:xfrm>
          <a:prstGeom prst="rect">
            <a:avLst/>
          </a:prstGeom>
        </p:spPr>
        <p:txBody>
          <a:bodyPr vert="horz" lIns="93248" tIns="46624" rIns="93248" bIns="46624"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sz="2448" dirty="0">
                <a:solidFill>
                  <a:schemeClr val="tx1"/>
                </a:solidFill>
                <a:latin typeface="+mj-lt"/>
              </a:rPr>
              <a:t>resource group level – grants permissions to all resources in the group </a:t>
            </a:r>
          </a:p>
        </p:txBody>
      </p:sp>
      <p:cxnSp>
        <p:nvCxnSpPr>
          <p:cNvPr id="9" name="Elbow Connector 16"/>
          <p:cNvCxnSpPr>
            <a:stCxn id="10" idx="0"/>
          </p:cNvCxnSpPr>
          <p:nvPr/>
        </p:nvCxnSpPr>
        <p:spPr>
          <a:xfrm rot="5400000" flipH="1" flipV="1">
            <a:off x="9384500" y="3192430"/>
            <a:ext cx="2492075" cy="1422259"/>
          </a:xfrm>
          <a:prstGeom prst="bentConnector3">
            <a:avLst>
              <a:gd name="adj1" fmla="val 50000"/>
            </a:avLst>
          </a:prstGeom>
          <a:ln w="222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Content Placeholder 2"/>
          <p:cNvSpPr txBox="1">
            <a:spLocks/>
          </p:cNvSpPr>
          <p:nvPr/>
        </p:nvSpPr>
        <p:spPr>
          <a:xfrm>
            <a:off x="7902134" y="5149595"/>
            <a:ext cx="4034548" cy="1145625"/>
          </a:xfrm>
          <a:prstGeom prst="rect">
            <a:avLst/>
          </a:prstGeom>
        </p:spPr>
        <p:txBody>
          <a:bodyPr vert="horz" lIns="93248" tIns="46624" rIns="93248" bIns="46624"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sz="2448" dirty="0">
                <a:solidFill>
                  <a:schemeClr val="tx1"/>
                </a:solidFill>
                <a:latin typeface="+mj-lt"/>
              </a:rPr>
              <a:t>resource level – grants permissions to the specific resource</a:t>
            </a:r>
          </a:p>
        </p:txBody>
      </p:sp>
    </p:spTree>
    <p:extLst>
      <p:ext uri="{BB962C8B-B14F-4D97-AF65-F5344CB8AC3E}">
        <p14:creationId xmlns:p14="http://schemas.microsoft.com/office/powerpoint/2010/main" val="35852133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p:cNvSpPr txBox="1">
            <a:spLocks/>
          </p:cNvSpPr>
          <p:nvPr/>
        </p:nvSpPr>
        <p:spPr>
          <a:xfrm>
            <a:off x="366169" y="1212851"/>
            <a:ext cx="11490550" cy="5408611"/>
          </a:xfrm>
          <a:prstGeom prst="rect">
            <a:avLst/>
          </a:prstGeom>
        </p:spPr>
        <p:txBody>
          <a:bodyPr lIns="146304"/>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buNone/>
            </a:pPr>
            <a:r>
              <a:rPr lang="en-US" sz="3200" dirty="0">
                <a:solidFill>
                  <a:schemeClr val="tx2"/>
                </a:solidFill>
              </a:rPr>
              <a:t>Three primary roles: </a:t>
            </a:r>
          </a:p>
          <a:p>
            <a:pPr marL="342900" lvl="1" indent="-342900" fontAlgn="ctr"/>
            <a:r>
              <a:rPr lang="en-US" sz="2000" dirty="0"/>
              <a:t>Owner, Contributor, Reader</a:t>
            </a:r>
          </a:p>
          <a:p>
            <a:pPr marL="342900" lvl="1" indent="-342900" fontAlgn="ctr"/>
            <a:r>
              <a:rPr lang="en-US" sz="2000" dirty="0"/>
              <a:t>Permissions on all Azure resources</a:t>
            </a:r>
          </a:p>
          <a:p>
            <a:pPr marL="0" indent="0">
              <a:lnSpc>
                <a:spcPct val="114000"/>
              </a:lnSpc>
              <a:buNone/>
            </a:pPr>
            <a:endParaRPr lang="en-US" sz="700" dirty="0">
              <a:solidFill>
                <a:schemeClr val="tx2"/>
              </a:solidFill>
            </a:endParaRPr>
          </a:p>
          <a:p>
            <a:pPr marL="0" indent="0">
              <a:lnSpc>
                <a:spcPct val="114000"/>
              </a:lnSpc>
              <a:buNone/>
            </a:pPr>
            <a:r>
              <a:rPr lang="en-US" sz="3200" dirty="0">
                <a:solidFill>
                  <a:schemeClr val="tx2"/>
                </a:solidFill>
              </a:rPr>
              <a:t>40+ resource-specific roles:</a:t>
            </a:r>
          </a:p>
          <a:p>
            <a:pPr marL="342900" lvl="1" indent="-342900" fontAlgn="ctr"/>
            <a:r>
              <a:rPr lang="en-US" sz="2000" dirty="0"/>
              <a:t>Website Contributor, Virtual Machine Contributor, etc.</a:t>
            </a:r>
          </a:p>
          <a:p>
            <a:pPr marL="342900" lvl="1" indent="-342900" fontAlgn="ctr"/>
            <a:r>
              <a:rPr lang="en-US" sz="2000" dirty="0"/>
              <a:t>Permissions scoped to resources and actions typically required by customers</a:t>
            </a:r>
          </a:p>
          <a:p>
            <a:pPr marL="342900" lvl="1" indent="-342900" fontAlgn="ctr"/>
            <a:r>
              <a:rPr lang="en-US" sz="2000" dirty="0"/>
              <a:t>Will add more as new Azure resources come online</a:t>
            </a:r>
          </a:p>
          <a:p>
            <a:pPr marL="0" indent="0">
              <a:lnSpc>
                <a:spcPct val="114000"/>
              </a:lnSpc>
              <a:buNone/>
            </a:pPr>
            <a:endParaRPr lang="en-US" sz="700" dirty="0">
              <a:solidFill>
                <a:schemeClr val="tx2"/>
              </a:solidFill>
            </a:endParaRPr>
          </a:p>
          <a:p>
            <a:pPr marL="0" indent="0">
              <a:lnSpc>
                <a:spcPct val="114000"/>
              </a:lnSpc>
              <a:buNone/>
            </a:pPr>
            <a:r>
              <a:rPr lang="en-US" sz="3200" dirty="0">
                <a:solidFill>
                  <a:schemeClr val="tx2"/>
                </a:solidFill>
              </a:rPr>
              <a:t>Custom roles:</a:t>
            </a:r>
          </a:p>
          <a:p>
            <a:pPr marL="342900" lvl="1" indent="-342900" fontAlgn="ctr"/>
            <a:r>
              <a:rPr lang="en-US" sz="2000" dirty="0"/>
              <a:t>Allow customers to take existing actions and create a custom RBAC role</a:t>
            </a:r>
          </a:p>
          <a:p>
            <a:pPr marL="342900" lvl="1" indent="-342900" fontAlgn="ctr"/>
            <a:r>
              <a:rPr lang="en-US" sz="2000" dirty="0"/>
              <a:t>Role must be loaded into each subscription</a:t>
            </a:r>
          </a:p>
          <a:p>
            <a:pPr marL="0" indent="0">
              <a:lnSpc>
                <a:spcPct val="114000"/>
              </a:lnSpc>
              <a:buNone/>
            </a:pPr>
            <a:endParaRPr lang="en-US" sz="1600" kern="0" dirty="0">
              <a:solidFill>
                <a:schemeClr val="tx1"/>
              </a:solidFill>
              <a:latin typeface="+mn-lt"/>
            </a:endParaRPr>
          </a:p>
          <a:p>
            <a:pPr marL="0" indent="0">
              <a:lnSpc>
                <a:spcPct val="114000"/>
              </a:lnSpc>
              <a:buNone/>
            </a:pPr>
            <a:endParaRPr lang="en-US" sz="1200" kern="0" dirty="0">
              <a:solidFill>
                <a:schemeClr val="tx1"/>
              </a:solidFill>
            </a:endParaRPr>
          </a:p>
        </p:txBody>
      </p:sp>
      <p:sp>
        <p:nvSpPr>
          <p:cNvPr id="10" name="Title 9"/>
          <p:cNvSpPr>
            <a:spLocks noGrp="1"/>
          </p:cNvSpPr>
          <p:nvPr>
            <p:ph type="title"/>
          </p:nvPr>
        </p:nvSpPr>
        <p:spPr/>
        <p:txBody>
          <a:bodyPr/>
          <a:lstStyle/>
          <a:p>
            <a:r>
              <a:rPr lang="en-US" dirty="0"/>
              <a:t>Roles for Azure subscription resources</a:t>
            </a:r>
          </a:p>
        </p:txBody>
      </p:sp>
      <p:sp>
        <p:nvSpPr>
          <p:cNvPr id="5" name="Rectangle 4"/>
          <p:cNvSpPr/>
          <p:nvPr/>
        </p:nvSpPr>
        <p:spPr>
          <a:xfrm>
            <a:off x="366169" y="6323281"/>
            <a:ext cx="11490550" cy="400110"/>
          </a:xfrm>
          <a:prstGeom prst="rect">
            <a:avLst/>
          </a:prstGeom>
        </p:spPr>
        <p:txBody>
          <a:bodyPr wrap="square" lIns="146304">
            <a:spAutoFit/>
          </a:bodyPr>
          <a:lstStyle/>
          <a:p>
            <a:r>
              <a:rPr lang="en-US" sz="2000" dirty="0">
                <a:hlinkClick r:id="rId3"/>
              </a:rPr>
              <a:t>https://docs.microsoft.com/en-us/azure/active-directory/role-based-access-built-in-roles</a:t>
            </a:r>
            <a:r>
              <a:rPr lang="en-US" sz="2000" dirty="0"/>
              <a:t> </a:t>
            </a:r>
          </a:p>
        </p:txBody>
      </p:sp>
    </p:spTree>
    <p:extLst>
      <p:ext uri="{BB962C8B-B14F-4D97-AF65-F5344CB8AC3E}">
        <p14:creationId xmlns:p14="http://schemas.microsoft.com/office/powerpoint/2010/main" val="7100891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Custom roles</a:t>
            </a:r>
          </a:p>
        </p:txBody>
      </p:sp>
      <p:sp>
        <p:nvSpPr>
          <p:cNvPr id="4" name="Text Placeholder 3"/>
          <p:cNvSpPr>
            <a:spLocks noGrp="1"/>
          </p:cNvSpPr>
          <p:nvPr>
            <p:ph type="body" sz="quarter" idx="10"/>
          </p:nvPr>
        </p:nvSpPr>
        <p:spPr>
          <a:xfrm>
            <a:off x="366168" y="1212850"/>
            <a:ext cx="11702553" cy="3508653"/>
          </a:xfrm>
        </p:spPr>
        <p:txBody>
          <a:bodyPr/>
          <a:lstStyle/>
          <a:p>
            <a:pPr marL="571500" indent="-571500">
              <a:buFont typeface="Arial" panose="020B0604020202020204" pitchFamily="34" charset="0"/>
              <a:buChar char="•"/>
            </a:pPr>
            <a:r>
              <a:rPr lang="en-US" dirty="0">
                <a:solidFill>
                  <a:schemeClr val="tx2"/>
                </a:solidFill>
              </a:rPr>
              <a:t>Enhanced flexibility </a:t>
            </a:r>
          </a:p>
          <a:p>
            <a:pPr marL="571500" indent="-571500">
              <a:buFont typeface="Arial" panose="020B0604020202020204" pitchFamily="34" charset="0"/>
              <a:buChar char="•"/>
            </a:pPr>
            <a:r>
              <a:rPr lang="en-US" dirty="0">
                <a:solidFill>
                  <a:schemeClr val="tx2"/>
                </a:solidFill>
              </a:rPr>
              <a:t>Assignable to users, groups, or services </a:t>
            </a:r>
            <a:br>
              <a:rPr lang="en-US" dirty="0">
                <a:solidFill>
                  <a:schemeClr val="tx2"/>
                </a:solidFill>
              </a:rPr>
            </a:br>
            <a:r>
              <a:rPr lang="en-US" dirty="0">
                <a:solidFill>
                  <a:schemeClr val="tx2"/>
                </a:solidFill>
              </a:rPr>
              <a:t>at different scopes</a:t>
            </a:r>
          </a:p>
          <a:p>
            <a:pPr marL="571500" indent="-571500">
              <a:buFont typeface="Arial" panose="020B0604020202020204" pitchFamily="34" charset="0"/>
              <a:buChar char="•"/>
            </a:pPr>
            <a:r>
              <a:rPr lang="en-US" dirty="0">
                <a:solidFill>
                  <a:schemeClr val="tx2"/>
                </a:solidFill>
              </a:rPr>
              <a:t>Can be shared across multiple subscriptions in the </a:t>
            </a:r>
            <a:br>
              <a:rPr lang="en-US" dirty="0">
                <a:solidFill>
                  <a:schemeClr val="tx2"/>
                </a:solidFill>
              </a:rPr>
            </a:br>
            <a:r>
              <a:rPr lang="en-US" dirty="0">
                <a:solidFill>
                  <a:schemeClr val="tx2"/>
                </a:solidFill>
              </a:rPr>
              <a:t>same tenant</a:t>
            </a:r>
          </a:p>
          <a:p>
            <a:pPr marL="571443" indent="-571443">
              <a:buFont typeface="Arial" panose="020B0604020202020204" pitchFamily="34" charset="0"/>
              <a:buChar char="•"/>
            </a:pPr>
            <a:endParaRPr lang="en-US" dirty="0"/>
          </a:p>
        </p:txBody>
      </p:sp>
    </p:spTree>
    <p:extLst>
      <p:ext uri="{BB962C8B-B14F-4D97-AF65-F5344CB8AC3E}">
        <p14:creationId xmlns:p14="http://schemas.microsoft.com/office/powerpoint/2010/main" val="1571582922"/>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RBAC usage</a:t>
            </a:r>
          </a:p>
        </p:txBody>
      </p:sp>
      <p:pic>
        <p:nvPicPr>
          <p:cNvPr id="5" name="Picture 4" descr="Z:\Scratch\RBACRoleAssignmentScopeSplit.pn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54900" y="2123488"/>
            <a:ext cx="2742850" cy="3101290"/>
          </a:xfrm>
          <a:prstGeom prst="rect">
            <a:avLst/>
          </a:prstGeom>
        </p:spPr>
      </p:pic>
      <p:pic>
        <p:nvPicPr>
          <p:cNvPr id="6" name="Picture 5" descr="Z:\Scratch\RBACRoleAssignmentSubjectSplit.pn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708876" y="2123488"/>
            <a:ext cx="2956183" cy="3134696"/>
          </a:xfrm>
          <a:prstGeom prst="rect">
            <a:avLst/>
          </a:prstGeom>
        </p:spPr>
      </p:pic>
      <p:pic>
        <p:nvPicPr>
          <p:cNvPr id="7" name="Picture 6" descr="Z:\Scratch\RBACRoleAssignmentRoleSplit.png"/>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bwMode="auto">
          <a:xfrm>
            <a:off x="8634095" y="2110113"/>
            <a:ext cx="2742850" cy="3064061"/>
          </a:xfrm>
          <a:prstGeom prst="rect">
            <a:avLst/>
          </a:prstGeom>
        </p:spPr>
      </p:pic>
    </p:spTree>
    <p:extLst>
      <p:ext uri="{BB962C8B-B14F-4D97-AF65-F5344CB8AC3E}">
        <p14:creationId xmlns:p14="http://schemas.microsoft.com/office/powerpoint/2010/main" val="20836071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169" y="1026081"/>
            <a:ext cx="11899854" cy="1071062"/>
          </a:xfrm>
        </p:spPr>
        <p:txBody>
          <a:bodyPr/>
          <a:lstStyle/>
          <a:p>
            <a:pPr marL="0" indent="0">
              <a:buNone/>
            </a:pPr>
            <a:r>
              <a:rPr lang="en-US" sz="3200" dirty="0"/>
              <a:t>…and departments, accounts, and most importantly—subscriptions.</a:t>
            </a:r>
          </a:p>
        </p:txBody>
      </p:sp>
      <p:sp>
        <p:nvSpPr>
          <p:cNvPr id="3" name="Title 2"/>
          <p:cNvSpPr>
            <a:spLocks noGrp="1"/>
          </p:cNvSpPr>
          <p:nvPr>
            <p:ph type="title"/>
          </p:nvPr>
        </p:nvSpPr>
        <p:spPr/>
        <p:txBody>
          <a:bodyPr/>
          <a:lstStyle/>
          <a:p>
            <a:r>
              <a:rPr lang="en-US" dirty="0"/>
              <a:t>The foundation – Enterprise enrollment</a:t>
            </a:r>
          </a:p>
        </p:txBody>
      </p:sp>
      <p:sp>
        <p:nvSpPr>
          <p:cNvPr id="5" name="Freeform 82"/>
          <p:cNvSpPr>
            <a:spLocks/>
          </p:cNvSpPr>
          <p:nvPr/>
        </p:nvSpPr>
        <p:spPr bwMode="auto">
          <a:xfrm>
            <a:off x="-172078" y="6973032"/>
            <a:ext cx="5271126" cy="3238"/>
          </a:xfrm>
          <a:custGeom>
            <a:avLst/>
            <a:gdLst>
              <a:gd name="T0" fmla="*/ 1505 w 1506"/>
              <a:gd name="T1" fmla="*/ 0 h 1"/>
              <a:gd name="T2" fmla="*/ 19 w 1506"/>
              <a:gd name="T3" fmla="*/ 0 h 1"/>
              <a:gd name="T4" fmla="*/ 0 w 1506"/>
              <a:gd name="T5" fmla="*/ 1 h 1"/>
              <a:gd name="T6" fmla="*/ 1506 w 1506"/>
              <a:gd name="T7" fmla="*/ 1 h 1"/>
              <a:gd name="T8" fmla="*/ 1505 w 1506"/>
              <a:gd name="T9" fmla="*/ 0 h 1"/>
            </a:gdLst>
            <a:ahLst/>
            <a:cxnLst>
              <a:cxn ang="0">
                <a:pos x="T0" y="T1"/>
              </a:cxn>
              <a:cxn ang="0">
                <a:pos x="T2" y="T3"/>
              </a:cxn>
              <a:cxn ang="0">
                <a:pos x="T4" y="T5"/>
              </a:cxn>
              <a:cxn ang="0">
                <a:pos x="T6" y="T7"/>
              </a:cxn>
              <a:cxn ang="0">
                <a:pos x="T8" y="T9"/>
              </a:cxn>
            </a:cxnLst>
            <a:rect l="0" t="0" r="r" b="b"/>
            <a:pathLst>
              <a:path w="1506" h="1">
                <a:moveTo>
                  <a:pt x="1505" y="0"/>
                </a:moveTo>
                <a:cubicBezTo>
                  <a:pt x="19" y="0"/>
                  <a:pt x="19" y="0"/>
                  <a:pt x="19" y="0"/>
                </a:cubicBezTo>
                <a:cubicBezTo>
                  <a:pt x="13" y="0"/>
                  <a:pt x="7" y="1"/>
                  <a:pt x="0" y="1"/>
                </a:cubicBezTo>
                <a:cubicBezTo>
                  <a:pt x="1506" y="1"/>
                  <a:pt x="1506" y="1"/>
                  <a:pt x="1506" y="1"/>
                </a:cubicBezTo>
                <a:cubicBezTo>
                  <a:pt x="1506" y="1"/>
                  <a:pt x="1505" y="0"/>
                  <a:pt x="1505" y="0"/>
                </a:cubicBezTo>
              </a:path>
            </a:pathLst>
          </a:custGeom>
          <a:solidFill>
            <a:srgbClr val="99D8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6" name="Freeform 89"/>
          <p:cNvSpPr>
            <a:spLocks/>
          </p:cNvSpPr>
          <p:nvPr/>
        </p:nvSpPr>
        <p:spPr bwMode="auto">
          <a:xfrm>
            <a:off x="1364255" y="4065495"/>
            <a:ext cx="160272" cy="1696603"/>
          </a:xfrm>
          <a:custGeom>
            <a:avLst/>
            <a:gdLst>
              <a:gd name="T0" fmla="*/ 0 w 99"/>
              <a:gd name="T1" fmla="*/ 1048 h 1048"/>
              <a:gd name="T2" fmla="*/ 50 w 99"/>
              <a:gd name="T3" fmla="*/ 0 h 1048"/>
              <a:gd name="T4" fmla="*/ 99 w 99"/>
              <a:gd name="T5" fmla="*/ 1048 h 1048"/>
              <a:gd name="T6" fmla="*/ 0 w 99"/>
              <a:gd name="T7" fmla="*/ 1048 h 1048"/>
            </a:gdLst>
            <a:ahLst/>
            <a:cxnLst>
              <a:cxn ang="0">
                <a:pos x="T0" y="T1"/>
              </a:cxn>
              <a:cxn ang="0">
                <a:pos x="T2" y="T3"/>
              </a:cxn>
              <a:cxn ang="0">
                <a:pos x="T4" y="T5"/>
              </a:cxn>
              <a:cxn ang="0">
                <a:pos x="T6" y="T7"/>
              </a:cxn>
            </a:cxnLst>
            <a:rect l="0" t="0" r="r" b="b"/>
            <a:pathLst>
              <a:path w="99" h="1048">
                <a:moveTo>
                  <a:pt x="0" y="1048"/>
                </a:moveTo>
                <a:lnTo>
                  <a:pt x="50" y="0"/>
                </a:lnTo>
                <a:lnTo>
                  <a:pt x="99" y="1048"/>
                </a:lnTo>
                <a:lnTo>
                  <a:pt x="0" y="10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grpSp>
        <p:nvGrpSpPr>
          <p:cNvPr id="7" name="Group 6"/>
          <p:cNvGrpSpPr/>
          <p:nvPr/>
        </p:nvGrpSpPr>
        <p:grpSpPr>
          <a:xfrm>
            <a:off x="637272" y="2019836"/>
            <a:ext cx="4845742" cy="1909044"/>
            <a:chOff x="5878954" y="854525"/>
            <a:chExt cx="6086512" cy="2761836"/>
          </a:xfrm>
        </p:grpSpPr>
        <p:sp>
          <p:nvSpPr>
            <p:cNvPr id="8" name="Rounded Rectangle 4"/>
            <p:cNvSpPr/>
            <p:nvPr/>
          </p:nvSpPr>
          <p:spPr>
            <a:xfrm>
              <a:off x="9204159" y="854525"/>
              <a:ext cx="1185265" cy="369603"/>
            </a:xfrm>
            <a:prstGeom prst="rect">
              <a:avLst/>
            </a:prstGeom>
            <a:gradFill>
              <a:gsLst>
                <a:gs pos="0">
                  <a:sysClr val="window" lastClr="FFFFFF"/>
                </a:gs>
                <a:gs pos="100000">
                  <a:sysClr val="window" lastClr="FFFFFF">
                    <a:lumMod val="85000"/>
                  </a:sysClr>
                </a:gs>
              </a:gsLst>
              <a:lin ang="5400000" scaled="0"/>
            </a:gradFill>
            <a:ln>
              <a:solidFill>
                <a:srgbClr val="000000">
                  <a:lumMod val="50000"/>
                </a:srgb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3244" tIns="46622" rIns="93244" bIns="46622" numCol="1" spcCol="0" rtlCol="0" fromWordArt="0" anchor="ctr" anchorCtr="0" forceAA="0" compatLnSpc="1">
              <a:prstTxWarp prst="textNoShape">
                <a:avLst/>
              </a:prstTxWarp>
              <a:noAutofit/>
            </a:bodyPr>
            <a:lstStyle/>
            <a:p>
              <a:pPr algn="ctr" defTabSz="932504">
                <a:defRPr/>
              </a:pPr>
              <a:r>
                <a:rPr lang="en-US" sz="1020" b="1" kern="0" dirty="0">
                  <a:solidFill>
                    <a:srgbClr val="000000"/>
                  </a:solidFill>
                  <a:latin typeface="Segoe UI"/>
                </a:rPr>
                <a:t>Enterprise enrollment</a:t>
              </a:r>
            </a:p>
          </p:txBody>
        </p:sp>
        <p:sp>
          <p:nvSpPr>
            <p:cNvPr id="9" name="Rounded Rectangle 7"/>
            <p:cNvSpPr/>
            <p:nvPr/>
          </p:nvSpPr>
          <p:spPr>
            <a:xfrm>
              <a:off x="6704453" y="2344679"/>
              <a:ext cx="1182973" cy="307740"/>
            </a:xfrm>
            <a:prstGeom prst="rect">
              <a:avLst/>
            </a:prstGeom>
            <a:gradFill>
              <a:gsLst>
                <a:gs pos="0">
                  <a:sysClr val="window" lastClr="FFFFFF"/>
                </a:gs>
                <a:gs pos="100000">
                  <a:sysClr val="window" lastClr="FFFFFF">
                    <a:lumMod val="85000"/>
                  </a:sysClr>
                </a:gs>
              </a:gsLst>
              <a:lin ang="5400000" scaled="0"/>
            </a:gradFill>
            <a:ln>
              <a:solidFill>
                <a:srgbClr val="000000">
                  <a:lumMod val="50000"/>
                </a:srgb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3244" tIns="46622" rIns="93244" bIns="46622" numCol="1" spcCol="0" rtlCol="0" fromWordArt="0" anchor="ctr" anchorCtr="0" forceAA="0" compatLnSpc="1">
              <a:prstTxWarp prst="textNoShape">
                <a:avLst/>
              </a:prstTxWarp>
              <a:noAutofit/>
            </a:bodyPr>
            <a:lstStyle/>
            <a:p>
              <a:pPr algn="ctr" defTabSz="932504">
                <a:defRPr/>
              </a:pPr>
              <a:r>
                <a:rPr lang="en-US" sz="1020" b="1" kern="0" dirty="0">
                  <a:solidFill>
                    <a:srgbClr val="000000"/>
                  </a:solidFill>
                  <a:latin typeface="Segoe UI"/>
                </a:rPr>
                <a:t>Account A</a:t>
              </a:r>
            </a:p>
          </p:txBody>
        </p:sp>
        <p:sp>
          <p:nvSpPr>
            <p:cNvPr id="10" name="Rounded Rectangle 10"/>
            <p:cNvSpPr/>
            <p:nvPr/>
          </p:nvSpPr>
          <p:spPr>
            <a:xfrm>
              <a:off x="5878954" y="3271397"/>
              <a:ext cx="1342449" cy="344964"/>
            </a:xfrm>
            <a:prstGeom prst="rect">
              <a:avLst/>
            </a:prstGeom>
            <a:gradFill>
              <a:gsLst>
                <a:gs pos="0">
                  <a:sysClr val="window" lastClr="FFFFFF"/>
                </a:gs>
                <a:gs pos="100000">
                  <a:sysClr val="window" lastClr="FFFFFF">
                    <a:lumMod val="85000"/>
                  </a:sysClr>
                </a:gs>
              </a:gsLst>
              <a:lin ang="5400000" scaled="0"/>
            </a:gradFill>
            <a:ln>
              <a:solidFill>
                <a:srgbClr val="000000">
                  <a:lumMod val="50000"/>
                </a:srgb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3244" tIns="46622" rIns="93244" bIns="46622" numCol="1" spcCol="0" rtlCol="0" fromWordArt="0" anchor="ctr" anchorCtr="0" forceAA="0" compatLnSpc="1">
              <a:prstTxWarp prst="textNoShape">
                <a:avLst/>
              </a:prstTxWarp>
              <a:noAutofit/>
            </a:bodyPr>
            <a:lstStyle/>
            <a:p>
              <a:pPr algn="ctr" defTabSz="932504">
                <a:defRPr/>
              </a:pPr>
              <a:r>
                <a:rPr lang="en-US" sz="1020" b="1" kern="0" dirty="0">
                  <a:solidFill>
                    <a:srgbClr val="000000"/>
                  </a:solidFill>
                  <a:latin typeface="Segoe UI"/>
                </a:rPr>
                <a:t>Subscription 1</a:t>
              </a:r>
            </a:p>
          </p:txBody>
        </p:sp>
        <p:sp>
          <p:nvSpPr>
            <p:cNvPr id="11" name="Rounded Rectangle 13"/>
            <p:cNvSpPr/>
            <p:nvPr/>
          </p:nvSpPr>
          <p:spPr>
            <a:xfrm>
              <a:off x="7450611" y="3271397"/>
              <a:ext cx="1342449" cy="344964"/>
            </a:xfrm>
            <a:prstGeom prst="rect">
              <a:avLst/>
            </a:prstGeom>
            <a:gradFill>
              <a:gsLst>
                <a:gs pos="0">
                  <a:sysClr val="window" lastClr="FFFFFF"/>
                </a:gs>
                <a:gs pos="100000">
                  <a:sysClr val="window" lastClr="FFFFFF">
                    <a:lumMod val="85000"/>
                  </a:sysClr>
                </a:gs>
              </a:gsLst>
              <a:lin ang="5400000" scaled="0"/>
            </a:gradFill>
            <a:ln>
              <a:solidFill>
                <a:srgbClr val="000000">
                  <a:lumMod val="50000"/>
                </a:srgb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3244" tIns="46622" rIns="93244" bIns="46622" numCol="1" spcCol="0" rtlCol="0" fromWordArt="0" anchor="ctr" anchorCtr="0" forceAA="0" compatLnSpc="1">
              <a:prstTxWarp prst="textNoShape">
                <a:avLst/>
              </a:prstTxWarp>
              <a:noAutofit/>
            </a:bodyPr>
            <a:lstStyle/>
            <a:p>
              <a:pPr algn="ctr" defTabSz="932504">
                <a:defRPr/>
              </a:pPr>
              <a:r>
                <a:rPr lang="en-US" sz="1020" b="1" kern="0" dirty="0">
                  <a:solidFill>
                    <a:srgbClr val="000000"/>
                  </a:solidFill>
                  <a:latin typeface="Segoe UI"/>
                </a:rPr>
                <a:t>Subscription 2</a:t>
              </a:r>
            </a:p>
          </p:txBody>
        </p:sp>
        <p:sp>
          <p:nvSpPr>
            <p:cNvPr id="12" name="Rounded Rectangle 19"/>
            <p:cNvSpPr/>
            <p:nvPr/>
          </p:nvSpPr>
          <p:spPr>
            <a:xfrm>
              <a:off x="9022268" y="3271397"/>
              <a:ext cx="1342449" cy="344897"/>
            </a:xfrm>
            <a:prstGeom prst="rect">
              <a:avLst/>
            </a:prstGeom>
            <a:gradFill>
              <a:gsLst>
                <a:gs pos="0">
                  <a:sysClr val="window" lastClr="FFFFFF"/>
                </a:gs>
                <a:gs pos="100000">
                  <a:sysClr val="window" lastClr="FFFFFF">
                    <a:lumMod val="85000"/>
                  </a:sysClr>
                </a:gs>
              </a:gsLst>
              <a:lin ang="5400000" scaled="0"/>
            </a:gradFill>
            <a:ln>
              <a:solidFill>
                <a:srgbClr val="000000">
                  <a:lumMod val="50000"/>
                </a:srgb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3244" tIns="46622" rIns="93244" bIns="46622" numCol="1" spcCol="0" rtlCol="0" fromWordArt="0" anchor="ctr" anchorCtr="0" forceAA="0" compatLnSpc="1">
              <a:prstTxWarp prst="textNoShape">
                <a:avLst/>
              </a:prstTxWarp>
              <a:noAutofit/>
            </a:bodyPr>
            <a:lstStyle/>
            <a:p>
              <a:pPr algn="ctr" defTabSz="932504">
                <a:defRPr/>
              </a:pPr>
              <a:r>
                <a:rPr lang="en-US" sz="1020" b="1" kern="0" dirty="0">
                  <a:solidFill>
                    <a:srgbClr val="000000"/>
                  </a:solidFill>
                  <a:latin typeface="Segoe UI"/>
                </a:rPr>
                <a:t>Subscription 3</a:t>
              </a:r>
            </a:p>
          </p:txBody>
        </p:sp>
        <p:sp>
          <p:nvSpPr>
            <p:cNvPr id="13" name="Rounded Rectangle 7"/>
            <p:cNvSpPr/>
            <p:nvPr/>
          </p:nvSpPr>
          <p:spPr>
            <a:xfrm>
              <a:off x="9022267" y="2345717"/>
              <a:ext cx="1182973" cy="307740"/>
            </a:xfrm>
            <a:prstGeom prst="rect">
              <a:avLst/>
            </a:prstGeom>
            <a:gradFill>
              <a:gsLst>
                <a:gs pos="0">
                  <a:sysClr val="window" lastClr="FFFFFF"/>
                </a:gs>
                <a:gs pos="100000">
                  <a:sysClr val="window" lastClr="FFFFFF">
                    <a:lumMod val="85000"/>
                  </a:sysClr>
                </a:gs>
              </a:gsLst>
              <a:lin ang="5400000" scaled="0"/>
            </a:gradFill>
            <a:ln>
              <a:solidFill>
                <a:srgbClr val="000000">
                  <a:lumMod val="50000"/>
                </a:srgb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3244" tIns="46622" rIns="93244" bIns="46622" numCol="1" spcCol="0" rtlCol="0" fromWordArt="0" anchor="ctr" anchorCtr="0" forceAA="0" compatLnSpc="1">
              <a:prstTxWarp prst="textNoShape">
                <a:avLst/>
              </a:prstTxWarp>
              <a:noAutofit/>
            </a:bodyPr>
            <a:lstStyle/>
            <a:p>
              <a:pPr algn="ctr" defTabSz="932504">
                <a:defRPr/>
              </a:pPr>
              <a:r>
                <a:rPr lang="en-US" sz="1020" b="1" kern="0" dirty="0">
                  <a:solidFill>
                    <a:srgbClr val="000000"/>
                  </a:solidFill>
                  <a:latin typeface="Segoe UI"/>
                </a:rPr>
                <a:t>Account B</a:t>
              </a:r>
            </a:p>
          </p:txBody>
        </p:sp>
        <p:sp>
          <p:nvSpPr>
            <p:cNvPr id="14" name="Right Brace 13"/>
            <p:cNvSpPr/>
            <p:nvPr/>
          </p:nvSpPr>
          <p:spPr>
            <a:xfrm rot="16200000">
              <a:off x="8083890" y="803390"/>
              <a:ext cx="675250" cy="2384476"/>
            </a:xfrm>
            <a:prstGeom prst="rightBrace">
              <a:avLst>
                <a:gd name="adj1" fmla="val 0"/>
                <a:gd name="adj2" fmla="val 50000"/>
              </a:avLst>
            </a:prstGeom>
            <a:noFill/>
            <a:ln w="25400" cap="flat" cmpd="sng" algn="ctr">
              <a:solidFill>
                <a:srgbClr val="000000">
                  <a:lumMod val="50000"/>
                </a:srgbClr>
              </a:solidFill>
              <a:prstDash val="solid"/>
            </a:ln>
            <a:effectLst/>
          </p:spPr>
          <p:txBody>
            <a:bodyPr rtlCol="0" anchor="ctr"/>
            <a:lstStyle/>
            <a:p>
              <a:pPr algn="ctr" defTabSz="932504">
                <a:defRPr/>
              </a:pPr>
              <a:endParaRPr lang="en-US" sz="1428" kern="0">
                <a:solidFill>
                  <a:srgbClr val="000000"/>
                </a:solidFill>
                <a:latin typeface="Segoe UI"/>
              </a:endParaRPr>
            </a:p>
          </p:txBody>
        </p:sp>
        <p:sp>
          <p:nvSpPr>
            <p:cNvPr id="15" name="Right Brace 14"/>
            <p:cNvSpPr/>
            <p:nvPr/>
          </p:nvSpPr>
          <p:spPr>
            <a:xfrm rot="16200000">
              <a:off x="6936216" y="2205437"/>
              <a:ext cx="586123" cy="1572900"/>
            </a:xfrm>
            <a:prstGeom prst="rightBrace">
              <a:avLst>
                <a:gd name="adj1" fmla="val 0"/>
                <a:gd name="adj2" fmla="val 50000"/>
              </a:avLst>
            </a:prstGeom>
            <a:noFill/>
            <a:ln w="25400" cap="flat" cmpd="sng" algn="ctr">
              <a:solidFill>
                <a:srgbClr val="000000">
                  <a:lumMod val="50000"/>
                </a:srgbClr>
              </a:solidFill>
              <a:prstDash val="solid"/>
            </a:ln>
            <a:effectLst/>
          </p:spPr>
          <p:txBody>
            <a:bodyPr rtlCol="0" anchor="ctr"/>
            <a:lstStyle/>
            <a:p>
              <a:pPr algn="ctr" defTabSz="932504">
                <a:defRPr/>
              </a:pPr>
              <a:endParaRPr lang="en-US" sz="1428" kern="0">
                <a:solidFill>
                  <a:srgbClr val="000000"/>
                </a:solidFill>
                <a:latin typeface="Segoe UI"/>
              </a:endParaRPr>
            </a:p>
          </p:txBody>
        </p:sp>
        <p:cxnSp>
          <p:nvCxnSpPr>
            <p:cNvPr id="16" name="Straight Connector 15"/>
            <p:cNvCxnSpPr/>
            <p:nvPr/>
          </p:nvCxnSpPr>
          <p:spPr>
            <a:xfrm>
              <a:off x="9615156" y="2652419"/>
              <a:ext cx="0" cy="618978"/>
            </a:xfrm>
            <a:prstGeom prst="line">
              <a:avLst/>
            </a:prstGeom>
            <a:noFill/>
            <a:ln w="25400" cap="flat" cmpd="sng" algn="ctr">
              <a:solidFill>
                <a:srgbClr val="000000">
                  <a:lumMod val="50000"/>
                </a:srgbClr>
              </a:solidFill>
              <a:prstDash val="solid"/>
            </a:ln>
            <a:effectLst/>
          </p:spPr>
        </p:cxnSp>
        <p:sp>
          <p:nvSpPr>
            <p:cNvPr id="17" name="Rounded Rectangle 7"/>
            <p:cNvSpPr/>
            <p:nvPr/>
          </p:nvSpPr>
          <p:spPr>
            <a:xfrm>
              <a:off x="7802768" y="1806930"/>
              <a:ext cx="1339854" cy="314431"/>
            </a:xfrm>
            <a:prstGeom prst="rect">
              <a:avLst/>
            </a:prstGeom>
            <a:gradFill>
              <a:gsLst>
                <a:gs pos="0">
                  <a:sysClr val="window" lastClr="FFFFFF"/>
                </a:gs>
                <a:gs pos="100000">
                  <a:sysClr val="window" lastClr="FFFFFF">
                    <a:lumMod val="85000"/>
                  </a:sysClr>
                </a:gs>
              </a:gsLst>
              <a:lin ang="5400000" scaled="0"/>
            </a:gradFill>
            <a:ln>
              <a:solidFill>
                <a:srgbClr val="000000">
                  <a:lumMod val="50000"/>
                </a:srgb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3244" tIns="46622" rIns="93244" bIns="46622" numCol="1" spcCol="0" rtlCol="0" fromWordArt="0" anchor="ctr" anchorCtr="0" forceAA="0" compatLnSpc="1">
              <a:prstTxWarp prst="textNoShape">
                <a:avLst/>
              </a:prstTxWarp>
              <a:noAutofit/>
            </a:bodyPr>
            <a:lstStyle/>
            <a:p>
              <a:pPr algn="ctr" defTabSz="932504">
                <a:defRPr/>
              </a:pPr>
              <a:r>
                <a:rPr lang="en-US" sz="1020" b="1" kern="0" dirty="0">
                  <a:solidFill>
                    <a:srgbClr val="000000"/>
                  </a:solidFill>
                  <a:latin typeface="Segoe UI"/>
                </a:rPr>
                <a:t>Department A </a:t>
              </a:r>
            </a:p>
          </p:txBody>
        </p:sp>
        <p:sp>
          <p:nvSpPr>
            <p:cNvPr id="18" name="Rounded Rectangle 7"/>
            <p:cNvSpPr/>
            <p:nvPr/>
          </p:nvSpPr>
          <p:spPr>
            <a:xfrm>
              <a:off x="10623016" y="2367083"/>
              <a:ext cx="1182973" cy="307740"/>
            </a:xfrm>
            <a:prstGeom prst="rect">
              <a:avLst/>
            </a:prstGeom>
            <a:gradFill>
              <a:gsLst>
                <a:gs pos="0">
                  <a:sysClr val="window" lastClr="FFFFFF"/>
                </a:gs>
                <a:gs pos="100000">
                  <a:sysClr val="window" lastClr="FFFFFF">
                    <a:lumMod val="85000"/>
                  </a:sysClr>
                </a:gs>
              </a:gsLst>
              <a:lin ang="5400000" scaled="0"/>
            </a:gradFill>
            <a:ln>
              <a:solidFill>
                <a:srgbClr val="000000">
                  <a:lumMod val="50000"/>
                </a:srgb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3244" tIns="46622" rIns="93244" bIns="46622" numCol="1" spcCol="0" rtlCol="0" fromWordArt="0" anchor="ctr" anchorCtr="0" forceAA="0" compatLnSpc="1">
              <a:prstTxWarp prst="textNoShape">
                <a:avLst/>
              </a:prstTxWarp>
              <a:noAutofit/>
            </a:bodyPr>
            <a:lstStyle/>
            <a:p>
              <a:pPr algn="ctr" defTabSz="932504">
                <a:defRPr/>
              </a:pPr>
              <a:r>
                <a:rPr lang="en-US" sz="1020" b="1" kern="0" dirty="0">
                  <a:solidFill>
                    <a:srgbClr val="000000"/>
                  </a:solidFill>
                  <a:latin typeface="Segoe UI"/>
                </a:rPr>
                <a:t>Account C</a:t>
              </a:r>
            </a:p>
          </p:txBody>
        </p:sp>
        <p:sp>
          <p:nvSpPr>
            <p:cNvPr id="19" name="Rounded Rectangle 19"/>
            <p:cNvSpPr/>
            <p:nvPr/>
          </p:nvSpPr>
          <p:spPr>
            <a:xfrm>
              <a:off x="10623017" y="3271397"/>
              <a:ext cx="1342449" cy="344897"/>
            </a:xfrm>
            <a:prstGeom prst="rect">
              <a:avLst/>
            </a:prstGeom>
            <a:gradFill>
              <a:gsLst>
                <a:gs pos="0">
                  <a:sysClr val="window" lastClr="FFFFFF"/>
                </a:gs>
                <a:gs pos="100000">
                  <a:sysClr val="window" lastClr="FFFFFF">
                    <a:lumMod val="85000"/>
                  </a:sysClr>
                </a:gs>
              </a:gsLst>
              <a:lin ang="5400000" scaled="0"/>
            </a:gradFill>
            <a:ln>
              <a:solidFill>
                <a:srgbClr val="000000">
                  <a:lumMod val="50000"/>
                </a:srgb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3244" tIns="46622" rIns="93244" bIns="46622" numCol="1" spcCol="0" rtlCol="0" fromWordArt="0" anchor="ctr" anchorCtr="0" forceAA="0" compatLnSpc="1">
              <a:prstTxWarp prst="textNoShape">
                <a:avLst/>
              </a:prstTxWarp>
              <a:noAutofit/>
            </a:bodyPr>
            <a:lstStyle/>
            <a:p>
              <a:pPr algn="ctr" defTabSz="932504">
                <a:defRPr/>
              </a:pPr>
              <a:r>
                <a:rPr lang="en-US" sz="1020" b="1" kern="0" dirty="0">
                  <a:solidFill>
                    <a:srgbClr val="000000"/>
                  </a:solidFill>
                  <a:latin typeface="Segoe UI"/>
                </a:rPr>
                <a:t>Subscription 4</a:t>
              </a:r>
            </a:p>
          </p:txBody>
        </p:sp>
        <p:cxnSp>
          <p:nvCxnSpPr>
            <p:cNvPr id="20" name="Straight Connector 19"/>
            <p:cNvCxnSpPr/>
            <p:nvPr/>
          </p:nvCxnSpPr>
          <p:spPr>
            <a:xfrm>
              <a:off x="11174413" y="2682398"/>
              <a:ext cx="0" cy="618978"/>
            </a:xfrm>
            <a:prstGeom prst="line">
              <a:avLst/>
            </a:prstGeom>
            <a:noFill/>
            <a:ln w="25400" cap="flat" cmpd="sng" algn="ctr">
              <a:solidFill>
                <a:srgbClr val="000000">
                  <a:lumMod val="50000"/>
                </a:srgbClr>
              </a:solidFill>
              <a:prstDash val="solid"/>
            </a:ln>
            <a:effectLst/>
          </p:spPr>
        </p:cxnSp>
        <p:sp>
          <p:nvSpPr>
            <p:cNvPr id="21" name="Right Brace 20"/>
            <p:cNvSpPr/>
            <p:nvPr/>
          </p:nvSpPr>
          <p:spPr>
            <a:xfrm rot="16200000">
              <a:off x="9585459" y="69047"/>
              <a:ext cx="422667" cy="2755243"/>
            </a:xfrm>
            <a:prstGeom prst="rightBrace">
              <a:avLst>
                <a:gd name="adj1" fmla="val 0"/>
                <a:gd name="adj2" fmla="val 50000"/>
              </a:avLst>
            </a:prstGeom>
            <a:noFill/>
            <a:ln w="25400" cap="flat" cmpd="sng" algn="ctr">
              <a:solidFill>
                <a:srgbClr val="000000">
                  <a:lumMod val="50000"/>
                </a:srgbClr>
              </a:solidFill>
              <a:prstDash val="solid"/>
            </a:ln>
            <a:effectLst/>
          </p:spPr>
          <p:txBody>
            <a:bodyPr rtlCol="0" anchor="ctr"/>
            <a:lstStyle/>
            <a:p>
              <a:pPr algn="ctr" defTabSz="932504">
                <a:defRPr/>
              </a:pPr>
              <a:endParaRPr lang="en-US" sz="1428" kern="0">
                <a:solidFill>
                  <a:srgbClr val="000000"/>
                </a:solidFill>
                <a:latin typeface="Segoe UI"/>
              </a:endParaRPr>
            </a:p>
          </p:txBody>
        </p:sp>
        <p:cxnSp>
          <p:nvCxnSpPr>
            <p:cNvPr id="22" name="Straight Connector 21"/>
            <p:cNvCxnSpPr/>
            <p:nvPr/>
          </p:nvCxnSpPr>
          <p:spPr>
            <a:xfrm flipH="1">
              <a:off x="11160436" y="1658002"/>
              <a:ext cx="13977" cy="709081"/>
            </a:xfrm>
            <a:prstGeom prst="line">
              <a:avLst/>
            </a:prstGeom>
            <a:noFill/>
            <a:ln w="25400" cap="flat" cmpd="sng" algn="ctr">
              <a:solidFill>
                <a:srgbClr val="000000">
                  <a:lumMod val="50000"/>
                </a:srgbClr>
              </a:solidFill>
              <a:prstDash val="solid"/>
            </a:ln>
            <a:effectLst/>
          </p:spPr>
        </p:cxnSp>
        <p:sp>
          <p:nvSpPr>
            <p:cNvPr id="23" name="Rounded Rectangle 7"/>
            <p:cNvSpPr/>
            <p:nvPr/>
          </p:nvSpPr>
          <p:spPr>
            <a:xfrm>
              <a:off x="10623017" y="1806930"/>
              <a:ext cx="1339854" cy="314431"/>
            </a:xfrm>
            <a:prstGeom prst="rect">
              <a:avLst/>
            </a:prstGeom>
            <a:gradFill>
              <a:gsLst>
                <a:gs pos="0">
                  <a:sysClr val="window" lastClr="FFFFFF"/>
                </a:gs>
                <a:gs pos="100000">
                  <a:sysClr val="window" lastClr="FFFFFF">
                    <a:lumMod val="85000"/>
                  </a:sysClr>
                </a:gs>
              </a:gsLst>
              <a:lin ang="5400000" scaled="0"/>
            </a:gradFill>
            <a:ln>
              <a:solidFill>
                <a:srgbClr val="000000">
                  <a:lumMod val="50000"/>
                </a:srgb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3244" tIns="46622" rIns="93244" bIns="46622" numCol="1" spcCol="0" rtlCol="0" fromWordArt="0" anchor="ctr" anchorCtr="0" forceAA="0" compatLnSpc="1">
              <a:prstTxWarp prst="textNoShape">
                <a:avLst/>
              </a:prstTxWarp>
              <a:noAutofit/>
            </a:bodyPr>
            <a:lstStyle/>
            <a:p>
              <a:pPr algn="ctr" defTabSz="932504">
                <a:defRPr/>
              </a:pPr>
              <a:r>
                <a:rPr lang="en-US" sz="1020" b="1" kern="0" dirty="0">
                  <a:solidFill>
                    <a:srgbClr val="000000"/>
                  </a:solidFill>
                  <a:latin typeface="Segoe UI"/>
                </a:rPr>
                <a:t>Department B</a:t>
              </a:r>
            </a:p>
          </p:txBody>
        </p:sp>
      </p:grpSp>
      <p:grpSp>
        <p:nvGrpSpPr>
          <p:cNvPr id="24" name="Group 23"/>
          <p:cNvGrpSpPr/>
          <p:nvPr/>
        </p:nvGrpSpPr>
        <p:grpSpPr>
          <a:xfrm>
            <a:off x="489938" y="4461437"/>
            <a:ext cx="3728383" cy="2182680"/>
            <a:chOff x="223968" y="2241201"/>
            <a:chExt cx="3656076" cy="2140350"/>
          </a:xfrm>
        </p:grpSpPr>
        <p:pic>
          <p:nvPicPr>
            <p:cNvPr id="25" name="Picture 2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3968" y="2376626"/>
              <a:ext cx="736504" cy="2004925"/>
            </a:xfrm>
            <a:prstGeom prst="rect">
              <a:avLst/>
            </a:prstGeom>
          </p:spPr>
        </p:pic>
        <p:sp>
          <p:nvSpPr>
            <p:cNvPr id="26" name="TextBox 25"/>
            <p:cNvSpPr txBox="1"/>
            <p:nvPr/>
          </p:nvSpPr>
          <p:spPr>
            <a:xfrm>
              <a:off x="822517" y="2241201"/>
              <a:ext cx="3057527" cy="2134104"/>
            </a:xfrm>
            <a:prstGeom prst="rect">
              <a:avLst/>
            </a:prstGeom>
            <a:noFill/>
          </p:spPr>
          <p:txBody>
            <a:bodyPr wrap="square" lIns="186497" tIns="149198" rIns="186497" bIns="149198" rtlCol="0">
              <a:spAutoFit/>
            </a:bodyPr>
            <a:lstStyle/>
            <a:p>
              <a:pPr defTabSz="932504">
                <a:lnSpc>
                  <a:spcPct val="90000"/>
                </a:lnSpc>
                <a:spcAft>
                  <a:spcPts val="612"/>
                </a:spcAft>
              </a:pPr>
              <a:r>
                <a:rPr lang="en-US" sz="2000" kern="0" dirty="0">
                  <a:gradFill>
                    <a:gsLst>
                      <a:gs pos="2917">
                        <a:srgbClr val="505050"/>
                      </a:gs>
                      <a:gs pos="30000">
                        <a:srgbClr val="505050"/>
                      </a:gs>
                    </a:gsLst>
                    <a:lin ang="5400000" scaled="0"/>
                  </a:gradFill>
                  <a:latin typeface="Segoe UI"/>
                </a:rPr>
                <a:t>Finance/Business</a:t>
              </a:r>
            </a:p>
            <a:p>
              <a:pPr marL="342900" lvl="1" indent="-342900" defTabSz="932594"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Concerned with how </a:t>
              </a:r>
              <a:br>
                <a:rPr lang="en-US" sz="1600" dirty="0">
                  <a:gradFill>
                    <a:gsLst>
                      <a:gs pos="1250">
                        <a:schemeClr val="tx1"/>
                      </a:gs>
                      <a:gs pos="100000">
                        <a:schemeClr val="tx1"/>
                      </a:gs>
                    </a:gsLst>
                    <a:lin ang="5400000" scaled="0"/>
                  </a:gradFill>
                </a:rPr>
              </a:br>
              <a:r>
                <a:rPr lang="en-US" sz="1600" dirty="0">
                  <a:gradFill>
                    <a:gsLst>
                      <a:gs pos="1250">
                        <a:schemeClr val="tx1"/>
                      </a:gs>
                      <a:gs pos="100000">
                        <a:schemeClr val="tx1"/>
                      </a:gs>
                    </a:gsLst>
                    <a:lin ang="5400000" scaled="0"/>
                  </a:gradFill>
                </a:rPr>
                <a:t>costs can be monitored, rolled up, and ultimately </a:t>
              </a:r>
              <a:br>
                <a:rPr lang="en-US" sz="1600" dirty="0">
                  <a:gradFill>
                    <a:gsLst>
                      <a:gs pos="1250">
                        <a:schemeClr val="tx1"/>
                      </a:gs>
                      <a:gs pos="100000">
                        <a:schemeClr val="tx1"/>
                      </a:gs>
                    </a:gsLst>
                    <a:lin ang="5400000" scaled="0"/>
                  </a:gradFill>
                </a:rPr>
              </a:br>
              <a:r>
                <a:rPr lang="en-US" sz="1600" dirty="0">
                  <a:gradFill>
                    <a:gsLst>
                      <a:gs pos="1250">
                        <a:schemeClr val="tx1"/>
                      </a:gs>
                      <a:gs pos="100000">
                        <a:schemeClr val="tx1"/>
                      </a:gs>
                    </a:gsLst>
                    <a:lin ang="5400000" scaled="0"/>
                  </a:gradFill>
                </a:rPr>
                <a:t>correctly allocated</a:t>
              </a:r>
            </a:p>
            <a:p>
              <a:pPr marL="349689" indent="-349689" defTabSz="932504">
                <a:lnSpc>
                  <a:spcPct val="90000"/>
                </a:lnSpc>
                <a:spcAft>
                  <a:spcPts val="612"/>
                </a:spcAft>
                <a:buFont typeface="Arial" panose="020B0604020202020204" pitchFamily="34" charset="0"/>
                <a:buChar char="•"/>
              </a:pPr>
              <a:endParaRPr lang="en-US" sz="1836" kern="0" dirty="0">
                <a:gradFill>
                  <a:gsLst>
                    <a:gs pos="2917">
                      <a:srgbClr val="505050"/>
                    </a:gs>
                    <a:gs pos="30000">
                      <a:srgbClr val="505050"/>
                    </a:gs>
                  </a:gsLst>
                  <a:lin ang="5400000" scaled="0"/>
                </a:gradFill>
                <a:latin typeface="Segoe UI"/>
              </a:endParaRPr>
            </a:p>
            <a:p>
              <a:pPr marL="349689" indent="-349689" defTabSz="932504">
                <a:lnSpc>
                  <a:spcPct val="90000"/>
                </a:lnSpc>
                <a:spcAft>
                  <a:spcPts val="612"/>
                </a:spcAft>
                <a:buFont typeface="Arial" panose="020B0604020202020204" pitchFamily="34" charset="0"/>
                <a:buChar char="•"/>
              </a:pPr>
              <a:endParaRPr lang="en-US" sz="1836" kern="0" dirty="0">
                <a:gradFill>
                  <a:gsLst>
                    <a:gs pos="2917">
                      <a:srgbClr val="505050"/>
                    </a:gs>
                    <a:gs pos="30000">
                      <a:srgbClr val="505050"/>
                    </a:gs>
                  </a:gsLst>
                  <a:lin ang="5400000" scaled="0"/>
                </a:gradFill>
                <a:latin typeface="Segoe UI"/>
              </a:endParaRPr>
            </a:p>
          </p:txBody>
        </p:sp>
      </p:grpSp>
      <p:grpSp>
        <p:nvGrpSpPr>
          <p:cNvPr id="27" name="Group 26"/>
          <p:cNvGrpSpPr/>
          <p:nvPr/>
        </p:nvGrpSpPr>
        <p:grpSpPr>
          <a:xfrm>
            <a:off x="4387990" y="4485893"/>
            <a:ext cx="3891415" cy="2149477"/>
            <a:chOff x="4363885" y="4366910"/>
            <a:chExt cx="3303126" cy="2107791"/>
          </a:xfrm>
        </p:grpSpPr>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363885" y="4506363"/>
              <a:ext cx="590017" cy="1968338"/>
            </a:xfrm>
            <a:prstGeom prst="rect">
              <a:avLst/>
            </a:prstGeom>
          </p:spPr>
        </p:pic>
        <p:sp>
          <p:nvSpPr>
            <p:cNvPr id="29" name="TextBox 28"/>
            <p:cNvSpPr txBox="1"/>
            <p:nvPr/>
          </p:nvSpPr>
          <p:spPr>
            <a:xfrm>
              <a:off x="4853942" y="4366910"/>
              <a:ext cx="2813069" cy="1560041"/>
            </a:xfrm>
            <a:prstGeom prst="rect">
              <a:avLst/>
            </a:prstGeom>
            <a:noFill/>
          </p:spPr>
          <p:txBody>
            <a:bodyPr wrap="square" lIns="186497" tIns="149198" rIns="186497" bIns="149198" rtlCol="0">
              <a:spAutoFit/>
            </a:bodyPr>
            <a:lstStyle/>
            <a:p>
              <a:pPr defTabSz="932504">
                <a:lnSpc>
                  <a:spcPct val="90000"/>
                </a:lnSpc>
                <a:spcAft>
                  <a:spcPts val="612"/>
                </a:spcAft>
              </a:pPr>
              <a:r>
                <a:rPr lang="en-US" sz="2000" kern="0" dirty="0">
                  <a:gradFill>
                    <a:gsLst>
                      <a:gs pos="2917">
                        <a:srgbClr val="505050"/>
                      </a:gs>
                      <a:gs pos="30000">
                        <a:srgbClr val="505050"/>
                      </a:gs>
                    </a:gsLst>
                    <a:lin ang="5400000" scaled="0"/>
                  </a:gradFill>
                  <a:latin typeface="Segoe UI"/>
                </a:rPr>
                <a:t>Security/Risk Mgmt.</a:t>
              </a:r>
            </a:p>
            <a:p>
              <a:pPr marL="342900" lvl="1" indent="-342900" defTabSz="932594"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Concerned about everything …but mostly looking to ensure that appropriate controls are in place</a:t>
              </a:r>
            </a:p>
          </p:txBody>
        </p:sp>
      </p:grpSp>
      <p:grpSp>
        <p:nvGrpSpPr>
          <p:cNvPr id="30" name="Group 29"/>
          <p:cNvGrpSpPr/>
          <p:nvPr/>
        </p:nvGrpSpPr>
        <p:grpSpPr>
          <a:xfrm>
            <a:off x="8449075" y="4511507"/>
            <a:ext cx="3647026" cy="2052039"/>
            <a:chOff x="7200103" y="2076927"/>
            <a:chExt cx="3576297" cy="2012242"/>
          </a:xfrm>
        </p:grpSpPr>
        <p:pic>
          <p:nvPicPr>
            <p:cNvPr id="31" name="Picture 3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200103" y="2076927"/>
              <a:ext cx="1057927" cy="2012242"/>
            </a:xfrm>
            <a:prstGeom prst="rect">
              <a:avLst/>
            </a:prstGeom>
          </p:spPr>
        </p:pic>
        <p:sp>
          <p:nvSpPr>
            <p:cNvPr id="32" name="TextBox 31"/>
            <p:cNvSpPr txBox="1"/>
            <p:nvPr/>
          </p:nvSpPr>
          <p:spPr>
            <a:xfrm>
              <a:off x="8186586" y="2076927"/>
              <a:ext cx="2589814" cy="1560040"/>
            </a:xfrm>
            <a:prstGeom prst="rect">
              <a:avLst/>
            </a:prstGeom>
            <a:noFill/>
          </p:spPr>
          <p:txBody>
            <a:bodyPr wrap="square" lIns="186497" tIns="149198" rIns="186497" bIns="149198" rtlCol="0">
              <a:spAutoFit/>
            </a:bodyPr>
            <a:lstStyle/>
            <a:p>
              <a:pPr defTabSz="932504">
                <a:lnSpc>
                  <a:spcPct val="90000"/>
                </a:lnSpc>
                <a:spcAft>
                  <a:spcPts val="612"/>
                </a:spcAft>
              </a:pPr>
              <a:r>
                <a:rPr lang="en-US" sz="2000" kern="0" dirty="0">
                  <a:gradFill>
                    <a:gsLst>
                      <a:gs pos="2917">
                        <a:srgbClr val="505050"/>
                      </a:gs>
                      <a:gs pos="30000">
                        <a:srgbClr val="505050"/>
                      </a:gs>
                    </a:gsLst>
                    <a:lin ang="5400000" scaled="0"/>
                  </a:gradFill>
                  <a:latin typeface="Segoe UI"/>
                </a:rPr>
                <a:t>Technology Pro</a:t>
              </a:r>
            </a:p>
            <a:p>
              <a:pPr marL="342900" lvl="1" indent="-342900" defTabSz="932594"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Concerned with how they will manage the growth and where </a:t>
              </a:r>
              <a:br>
                <a:rPr lang="en-US" sz="1600" dirty="0">
                  <a:gradFill>
                    <a:gsLst>
                      <a:gs pos="1250">
                        <a:schemeClr val="tx1"/>
                      </a:gs>
                      <a:gs pos="100000">
                        <a:schemeClr val="tx1"/>
                      </a:gs>
                    </a:gsLst>
                    <a:lin ang="5400000" scaled="0"/>
                  </a:gradFill>
                </a:rPr>
              </a:br>
              <a:r>
                <a:rPr lang="en-US" sz="1600" dirty="0">
                  <a:gradFill>
                    <a:gsLst>
                      <a:gs pos="1250">
                        <a:schemeClr val="tx1"/>
                      </a:gs>
                      <a:gs pos="100000">
                        <a:schemeClr val="tx1"/>
                      </a:gs>
                    </a:gsLst>
                    <a:lin ang="5400000" scaled="0"/>
                  </a:gradFill>
                </a:rPr>
                <a:t>to put resources</a:t>
              </a:r>
            </a:p>
          </p:txBody>
        </p:sp>
      </p:grpSp>
      <p:grpSp>
        <p:nvGrpSpPr>
          <p:cNvPr id="33" name="Group 32"/>
          <p:cNvGrpSpPr/>
          <p:nvPr/>
        </p:nvGrpSpPr>
        <p:grpSpPr>
          <a:xfrm>
            <a:off x="6318591" y="1729063"/>
            <a:ext cx="5339817" cy="2584425"/>
            <a:chOff x="2386700" y="2484120"/>
            <a:chExt cx="7311654" cy="1502092"/>
          </a:xfrm>
        </p:grpSpPr>
        <p:sp>
          <p:nvSpPr>
            <p:cNvPr id="34" name="Rectangle 33"/>
            <p:cNvSpPr/>
            <p:nvPr/>
          </p:nvSpPr>
          <p:spPr bwMode="auto">
            <a:xfrm>
              <a:off x="2413634" y="2484120"/>
              <a:ext cx="7284720" cy="1502092"/>
            </a:xfrm>
            <a:prstGeom prst="rect">
              <a:avLst/>
            </a:prstGeom>
            <a:solidFill>
              <a:srgbClr val="00BCF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98726" tIns="47559" rIns="0" bIns="47559" numCol="1" rtlCol="0" anchor="ctr" anchorCtr="0" compatLnSpc="1">
              <a:prstTxWarp prst="textNoShape">
                <a:avLst/>
              </a:prstTxWarp>
            </a:bodyPr>
            <a:lstStyle/>
            <a:p>
              <a:pPr defTabSz="950933" fontAlgn="base">
                <a:spcBef>
                  <a:spcPct val="0"/>
                </a:spcBef>
                <a:spcAft>
                  <a:spcPct val="0"/>
                </a:spcAft>
              </a:pPr>
              <a:r>
                <a:rPr lang="en-US" sz="2448" kern="0" dirty="0">
                  <a:gradFill>
                    <a:gsLst>
                      <a:gs pos="5439">
                        <a:srgbClr val="F8F8F8"/>
                      </a:gs>
                      <a:gs pos="10000">
                        <a:srgbClr val="F8F8F8"/>
                      </a:gs>
                    </a:gsLst>
                    <a:lin ang="5400000" scaled="0"/>
                  </a:gradFill>
                  <a:latin typeface="Segoe UI"/>
                  <a:sym typeface="Webdings" panose="05030102010509060703" pitchFamily="18" charset="2"/>
                </a:rPr>
                <a:t>You may be tempted to skip or shorten this step! </a:t>
              </a:r>
              <a:r>
                <a:rPr lang="en-US" sz="2448" kern="0" dirty="0">
                  <a:solidFill>
                    <a:srgbClr val="FFB900">
                      <a:lumMod val="60000"/>
                      <a:lumOff val="40000"/>
                    </a:srgbClr>
                  </a:solidFill>
                  <a:latin typeface="Segoe UI"/>
                  <a:sym typeface="Webdings" panose="05030102010509060703" pitchFamily="18" charset="2"/>
                </a:rPr>
                <a:t>DON’T!</a:t>
              </a:r>
            </a:p>
            <a:p>
              <a:pPr defTabSz="950933" fontAlgn="base">
                <a:spcBef>
                  <a:spcPct val="0"/>
                </a:spcBef>
                <a:spcAft>
                  <a:spcPct val="0"/>
                </a:spcAft>
              </a:pPr>
              <a:r>
                <a:rPr lang="en-US" sz="2448" kern="0" dirty="0">
                  <a:gradFill>
                    <a:gsLst>
                      <a:gs pos="5439">
                        <a:srgbClr val="F8F8F8"/>
                      </a:gs>
                      <a:gs pos="10000">
                        <a:srgbClr val="F8F8F8"/>
                      </a:gs>
                    </a:gsLst>
                    <a:lin ang="5400000" scaled="0"/>
                  </a:gradFill>
                  <a:latin typeface="Segoe UI"/>
                  <a:sym typeface="Webdings" panose="05030102010509060703" pitchFamily="18" charset="2"/>
                </a:rPr>
                <a:t>The repercussions are lasting and will impact your satisfaction with Azure</a:t>
              </a:r>
              <a:r>
                <a:rPr lang="en-US" sz="1836" kern="0" dirty="0">
                  <a:gradFill>
                    <a:gsLst>
                      <a:gs pos="5439">
                        <a:srgbClr val="F8F8F8"/>
                      </a:gs>
                      <a:gs pos="10000">
                        <a:srgbClr val="F8F8F8"/>
                      </a:gs>
                    </a:gsLst>
                    <a:lin ang="5400000" scaled="0"/>
                  </a:gradFill>
                  <a:latin typeface="Segoe UI"/>
                  <a:sym typeface="Webdings" panose="05030102010509060703" pitchFamily="18" charset="2"/>
                </a:rPr>
                <a:t> </a:t>
              </a:r>
              <a:endParaRPr lang="en-US" sz="8974" kern="0" dirty="0">
                <a:gradFill>
                  <a:gsLst>
                    <a:gs pos="5439">
                      <a:srgbClr val="F8F8F8"/>
                    </a:gs>
                    <a:gs pos="10000">
                      <a:srgbClr val="F8F8F8"/>
                    </a:gs>
                  </a:gsLst>
                  <a:lin ang="5400000" scaled="0"/>
                </a:gradFill>
                <a:latin typeface="Segoe UI"/>
              </a:endParaRPr>
            </a:p>
          </p:txBody>
        </p:sp>
        <p:sp>
          <p:nvSpPr>
            <p:cNvPr id="35" name="Rectangle 34"/>
            <p:cNvSpPr/>
            <p:nvPr/>
          </p:nvSpPr>
          <p:spPr>
            <a:xfrm>
              <a:off x="2386700" y="2669678"/>
              <a:ext cx="1868066" cy="929295"/>
            </a:xfrm>
            <a:prstGeom prst="rect">
              <a:avLst/>
            </a:prstGeom>
          </p:spPr>
          <p:txBody>
            <a:bodyPr wrap="square">
              <a:spAutoFit/>
            </a:bodyPr>
            <a:lstStyle/>
            <a:p>
              <a:pPr defTabSz="932504"/>
              <a:r>
                <a:rPr lang="en-US" sz="9790" kern="0" dirty="0">
                  <a:solidFill>
                    <a:srgbClr val="FFB900">
                      <a:lumMod val="60000"/>
                      <a:lumOff val="40000"/>
                    </a:srgbClr>
                  </a:solidFill>
                  <a:latin typeface="Segoe UI"/>
                  <a:sym typeface="Webdings" panose="05030102010509060703" pitchFamily="18" charset="2"/>
                </a:rPr>
                <a:t></a:t>
              </a:r>
              <a:endParaRPr lang="en-US" sz="9790" kern="0" dirty="0">
                <a:solidFill>
                  <a:srgbClr val="FFB900">
                    <a:lumMod val="60000"/>
                    <a:lumOff val="40000"/>
                  </a:srgbClr>
                </a:solidFill>
                <a:latin typeface="Segoe UI"/>
              </a:endParaRPr>
            </a:p>
          </p:txBody>
        </p:sp>
      </p:grpSp>
    </p:spTree>
    <p:extLst>
      <p:ext uri="{BB962C8B-B14F-4D97-AF65-F5344CB8AC3E}">
        <p14:creationId xmlns:p14="http://schemas.microsoft.com/office/powerpoint/2010/main" val="25098302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Audit history of RBAC activities</a:t>
            </a:r>
          </a:p>
        </p:txBody>
      </p:sp>
      <p:pic>
        <p:nvPicPr>
          <p:cNvPr id="4" name="Picture 2"/>
          <p:cNvPicPr>
            <a:picLocks noChangeAspect="1"/>
          </p:cNvPicPr>
          <p:nvPr/>
        </p:nvPicPr>
        <p:blipFill>
          <a:blip r:embed="rId3"/>
          <a:stretch>
            <a:fillRect/>
          </a:stretch>
        </p:blipFill>
        <p:spPr>
          <a:xfrm>
            <a:off x="502941" y="1156610"/>
            <a:ext cx="7614234" cy="5483023"/>
          </a:xfrm>
          <a:prstGeom prst="rect">
            <a:avLst/>
          </a:prstGeom>
        </p:spPr>
      </p:pic>
    </p:spTree>
    <p:extLst>
      <p:ext uri="{BB962C8B-B14F-4D97-AF65-F5344CB8AC3E}">
        <p14:creationId xmlns:p14="http://schemas.microsoft.com/office/powerpoint/2010/main" val="12271292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Assigning resource-specific roles</a:t>
            </a:r>
          </a:p>
        </p:txBody>
      </p:sp>
      <p:sp>
        <p:nvSpPr>
          <p:cNvPr id="4" name="Text Placeholder 3"/>
          <p:cNvSpPr txBox="1">
            <a:spLocks/>
          </p:cNvSpPr>
          <p:nvPr/>
        </p:nvSpPr>
        <p:spPr>
          <a:xfrm>
            <a:off x="378869" y="1212851"/>
            <a:ext cx="9467379" cy="5408611"/>
          </a:xfrm>
          <a:prstGeom prst="rect">
            <a:avLst/>
          </a:prstGeom>
        </p:spPr>
        <p:txBody>
          <a:bodyPr lIns="146304"/>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buNone/>
            </a:pPr>
            <a:r>
              <a:rPr lang="en-US" sz="3200" dirty="0">
                <a:solidFill>
                  <a:schemeClr val="tx2"/>
                </a:solidFill>
              </a:rPr>
              <a:t>Requirements</a:t>
            </a:r>
          </a:p>
          <a:p>
            <a:pPr marL="342900" lvl="1" indent="-342900" fontAlgn="ctr"/>
            <a:r>
              <a:rPr lang="en-US" sz="2000" dirty="0"/>
              <a:t>Map existing organizational roles (web, DB…) to their cloud solutions</a:t>
            </a:r>
          </a:p>
          <a:p>
            <a:pPr marL="342900" lvl="1" indent="-342900" fontAlgn="ctr"/>
            <a:r>
              <a:rPr lang="en-US" sz="2000" dirty="0"/>
              <a:t>Many Azure resources that work together are peers in the same resource group</a:t>
            </a:r>
          </a:p>
          <a:p>
            <a:pPr marL="567261" lvl="2" indent="-342900" fontAlgn="ctr"/>
            <a:r>
              <a:rPr lang="en-US" sz="1800" dirty="0"/>
              <a:t>Virtual Machine and storage account, web app, and </a:t>
            </a:r>
            <a:r>
              <a:rPr lang="en-US" sz="1800" dirty="0" err="1"/>
              <a:t>AppInsights</a:t>
            </a:r>
            <a:endParaRPr lang="en-US" sz="1800" dirty="0"/>
          </a:p>
          <a:p>
            <a:pPr marL="342900" lvl="1" indent="-342900" fontAlgn="ctr">
              <a:defRPr/>
            </a:pPr>
            <a:r>
              <a:rPr lang="en-US" sz="2000" dirty="0"/>
              <a:t>To fully manage a resource, a user may also need to manage its related peers</a:t>
            </a:r>
          </a:p>
          <a:p>
            <a:pPr marL="0" indent="0">
              <a:lnSpc>
                <a:spcPct val="114000"/>
              </a:lnSpc>
              <a:buNone/>
            </a:pPr>
            <a:endParaRPr lang="en-US" sz="700" dirty="0">
              <a:solidFill>
                <a:schemeClr val="tx2"/>
              </a:solidFill>
            </a:endParaRPr>
          </a:p>
          <a:p>
            <a:pPr marL="0" indent="0">
              <a:lnSpc>
                <a:spcPct val="114000"/>
              </a:lnSpc>
              <a:buNone/>
            </a:pPr>
            <a:r>
              <a:rPr lang="en-US" sz="3200" dirty="0">
                <a:solidFill>
                  <a:schemeClr val="tx2"/>
                </a:solidFill>
              </a:rPr>
              <a:t>Best practice</a:t>
            </a:r>
          </a:p>
          <a:p>
            <a:pPr marL="342900" lvl="1" indent="-342900" fontAlgn="ctr"/>
            <a:r>
              <a:rPr lang="en-US" sz="2000" dirty="0"/>
              <a:t>Assign resource-specific role on the resource group</a:t>
            </a:r>
          </a:p>
          <a:p>
            <a:pPr marL="0" indent="0">
              <a:lnSpc>
                <a:spcPct val="114000"/>
              </a:lnSpc>
              <a:buNone/>
            </a:pPr>
            <a:endParaRPr lang="en-US" sz="700" dirty="0">
              <a:solidFill>
                <a:schemeClr val="tx2"/>
              </a:solidFill>
            </a:endParaRPr>
          </a:p>
          <a:p>
            <a:pPr marL="0" indent="0">
              <a:lnSpc>
                <a:spcPct val="114000"/>
              </a:lnSpc>
              <a:buNone/>
            </a:pPr>
            <a:r>
              <a:rPr lang="en-US" sz="3200" dirty="0">
                <a:solidFill>
                  <a:schemeClr val="tx2"/>
                </a:solidFill>
              </a:rPr>
              <a:t>Alternative</a:t>
            </a:r>
          </a:p>
          <a:p>
            <a:pPr marL="342900" lvl="1" indent="-342900" fontAlgn="ctr"/>
            <a:r>
              <a:rPr lang="en-US" sz="2000" dirty="0"/>
              <a:t>Assign access to each resource individually</a:t>
            </a:r>
          </a:p>
          <a:p>
            <a:pPr marL="285750" indent="-285750">
              <a:lnSpc>
                <a:spcPct val="114000"/>
              </a:lnSpc>
            </a:pPr>
            <a:endParaRPr lang="en-US" sz="1600" kern="0" dirty="0">
              <a:solidFill>
                <a:schemeClr val="tx1"/>
              </a:solidFill>
              <a:latin typeface="+mn-lt"/>
            </a:endParaRPr>
          </a:p>
          <a:p>
            <a:pPr marL="0" indent="0">
              <a:lnSpc>
                <a:spcPct val="114000"/>
              </a:lnSpc>
              <a:buNone/>
            </a:pPr>
            <a:endParaRPr lang="en-US" sz="1200" kern="0" dirty="0">
              <a:solidFill>
                <a:schemeClr val="tx1"/>
              </a:solidFill>
            </a:endParaRPr>
          </a:p>
        </p:txBody>
      </p:sp>
    </p:spTree>
    <p:extLst>
      <p:ext uri="{BB962C8B-B14F-4D97-AF65-F5344CB8AC3E}">
        <p14:creationId xmlns:p14="http://schemas.microsoft.com/office/powerpoint/2010/main" val="15612018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Key learnings from enterprise customers</a:t>
            </a:r>
          </a:p>
        </p:txBody>
      </p:sp>
      <p:sp>
        <p:nvSpPr>
          <p:cNvPr id="4" name="Text Placeholder 3"/>
          <p:cNvSpPr txBox="1">
            <a:spLocks/>
          </p:cNvSpPr>
          <p:nvPr/>
        </p:nvSpPr>
        <p:spPr>
          <a:xfrm>
            <a:off x="366169" y="1212851"/>
            <a:ext cx="9617280" cy="5408611"/>
          </a:xfrm>
          <a:prstGeom prst="rect">
            <a:avLst/>
          </a:prstGeom>
        </p:spPr>
        <p:txBody>
          <a:bodyPr/>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4000"/>
              </a:lnSpc>
            </a:pPr>
            <a:r>
              <a:rPr lang="en-US" sz="3200" dirty="0">
                <a:solidFill>
                  <a:schemeClr val="tx2"/>
                </a:solidFill>
              </a:rPr>
              <a:t>Organizational accounts, not </a:t>
            </a:r>
            <a:r>
              <a:rPr lang="en-US" sz="3200" dirty="0" err="1">
                <a:solidFill>
                  <a:schemeClr val="tx2"/>
                </a:solidFill>
              </a:rPr>
              <a:t>LiveIds</a:t>
            </a:r>
            <a:endParaRPr lang="en-US" sz="3200" dirty="0">
              <a:solidFill>
                <a:schemeClr val="tx2"/>
              </a:solidFill>
            </a:endParaRPr>
          </a:p>
          <a:p>
            <a:pPr>
              <a:lnSpc>
                <a:spcPct val="114000"/>
              </a:lnSpc>
            </a:pPr>
            <a:r>
              <a:rPr lang="en-US" sz="3200" dirty="0">
                <a:solidFill>
                  <a:schemeClr val="tx2"/>
                </a:solidFill>
              </a:rPr>
              <a:t>Resource groups, not subscriptions</a:t>
            </a:r>
          </a:p>
          <a:p>
            <a:pPr>
              <a:lnSpc>
                <a:spcPct val="114000"/>
              </a:lnSpc>
            </a:pPr>
            <a:r>
              <a:rPr lang="en-US" sz="3200" dirty="0">
                <a:solidFill>
                  <a:schemeClr val="tx2"/>
                </a:solidFill>
              </a:rPr>
              <a:t>Manage access using groups</a:t>
            </a:r>
          </a:p>
          <a:p>
            <a:pPr>
              <a:lnSpc>
                <a:spcPct val="114000"/>
              </a:lnSpc>
            </a:pPr>
            <a:r>
              <a:rPr lang="en-US" sz="3200" dirty="0">
                <a:solidFill>
                  <a:schemeClr val="tx2"/>
                </a:solidFill>
              </a:rPr>
              <a:t>Least privilege</a:t>
            </a:r>
          </a:p>
          <a:p>
            <a:pPr>
              <a:lnSpc>
                <a:spcPct val="114000"/>
              </a:lnSpc>
            </a:pPr>
            <a:r>
              <a:rPr lang="en-US" sz="3200" dirty="0">
                <a:solidFill>
                  <a:schemeClr val="tx2"/>
                </a:solidFill>
              </a:rPr>
              <a:t>Keep a tab on access changes</a:t>
            </a:r>
          </a:p>
        </p:txBody>
      </p:sp>
    </p:spTree>
    <p:extLst>
      <p:ext uri="{BB962C8B-B14F-4D97-AF65-F5344CB8AC3E}">
        <p14:creationId xmlns:p14="http://schemas.microsoft.com/office/powerpoint/2010/main" val="12911937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168" y="2989432"/>
            <a:ext cx="11702553" cy="2012859"/>
          </a:xfrm>
        </p:spPr>
        <p:txBody>
          <a:bodyPr/>
          <a:lstStyle/>
          <a:p>
            <a:r>
              <a:rPr lang="en-US" dirty="0"/>
              <a:t>Azure Resource Manager resource locks</a:t>
            </a:r>
          </a:p>
        </p:txBody>
      </p:sp>
    </p:spTree>
    <p:extLst>
      <p:ext uri="{BB962C8B-B14F-4D97-AF65-F5344CB8AC3E}">
        <p14:creationId xmlns:p14="http://schemas.microsoft.com/office/powerpoint/2010/main" val="18634565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Resource locks</a:t>
            </a:r>
          </a:p>
        </p:txBody>
      </p:sp>
      <p:sp>
        <p:nvSpPr>
          <p:cNvPr id="4" name="Text Placeholder 3"/>
          <p:cNvSpPr txBox="1">
            <a:spLocks/>
          </p:cNvSpPr>
          <p:nvPr/>
        </p:nvSpPr>
        <p:spPr>
          <a:xfrm>
            <a:off x="366169" y="1212851"/>
            <a:ext cx="10384562" cy="5408611"/>
          </a:xfrm>
          <a:prstGeom prst="rect">
            <a:avLst/>
          </a:prstGeom>
        </p:spPr>
        <p:txBody>
          <a:bodyPr lIns="146304"/>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4000"/>
              </a:lnSpc>
            </a:pPr>
            <a:r>
              <a:rPr lang="en-US" sz="3200" dirty="0">
                <a:solidFill>
                  <a:schemeClr val="tx2"/>
                </a:solidFill>
              </a:rPr>
              <a:t>Accidents happen. Resource locks help prevent them </a:t>
            </a:r>
            <a:r>
              <a:rPr lang="en-US" sz="3200" dirty="0">
                <a:solidFill>
                  <a:schemeClr val="tx2"/>
                </a:solidFill>
                <a:sym typeface="Wingdings" panose="05000000000000000000" pitchFamily="2" charset="2"/>
              </a:rPr>
              <a:t> </a:t>
            </a:r>
            <a:endParaRPr lang="en-US" sz="3200" dirty="0">
              <a:solidFill>
                <a:schemeClr val="tx2"/>
              </a:solidFill>
            </a:endParaRPr>
          </a:p>
          <a:p>
            <a:pPr>
              <a:lnSpc>
                <a:spcPct val="114000"/>
              </a:lnSpc>
            </a:pPr>
            <a:r>
              <a:rPr lang="en-US" sz="3200" dirty="0">
                <a:solidFill>
                  <a:schemeClr val="tx2"/>
                </a:solidFill>
              </a:rPr>
              <a:t>Resource locks allow administrators to create policies which prevent write actions or prevent accidental deletion</a:t>
            </a:r>
            <a:r>
              <a:rPr lang="en-US" sz="2400" dirty="0">
                <a:solidFill>
                  <a:schemeClr val="tx2"/>
                </a:solidFill>
              </a:rPr>
              <a:t>.</a:t>
            </a:r>
          </a:p>
        </p:txBody>
      </p:sp>
    </p:spTree>
    <p:extLst>
      <p:ext uri="{BB962C8B-B14F-4D97-AF65-F5344CB8AC3E}">
        <p14:creationId xmlns:p14="http://schemas.microsoft.com/office/powerpoint/2010/main" val="12688460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p:cNvSpPr txBox="1">
            <a:spLocks/>
          </p:cNvSpPr>
          <p:nvPr/>
        </p:nvSpPr>
        <p:spPr>
          <a:xfrm>
            <a:off x="366169" y="1212851"/>
            <a:ext cx="11431090" cy="5408611"/>
          </a:xfrm>
          <a:prstGeom prst="rect">
            <a:avLst/>
          </a:prstGeom>
        </p:spPr>
        <p:txBody>
          <a:bodyPr lIns="146304"/>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buNone/>
            </a:pPr>
            <a:r>
              <a:rPr lang="en-US" sz="3200" dirty="0">
                <a:solidFill>
                  <a:schemeClr val="tx2"/>
                </a:solidFill>
              </a:rPr>
              <a:t>Resource lock</a:t>
            </a:r>
          </a:p>
          <a:p>
            <a:pPr marL="342900" lvl="1" indent="-342900" fontAlgn="ctr"/>
            <a:r>
              <a:rPr lang="en-US" sz="2000" dirty="0"/>
              <a:t>Policy which enforces a "lock level" at a particular scope</a:t>
            </a:r>
          </a:p>
          <a:p>
            <a:pPr marL="0" indent="0">
              <a:lnSpc>
                <a:spcPct val="114000"/>
              </a:lnSpc>
              <a:buNone/>
            </a:pPr>
            <a:endParaRPr lang="en-US" sz="700" dirty="0">
              <a:solidFill>
                <a:schemeClr val="tx2"/>
              </a:solidFill>
            </a:endParaRPr>
          </a:p>
          <a:p>
            <a:pPr marL="0" indent="0">
              <a:lnSpc>
                <a:spcPct val="114000"/>
              </a:lnSpc>
              <a:buNone/>
            </a:pPr>
            <a:r>
              <a:rPr lang="en-US" sz="3200" dirty="0">
                <a:solidFill>
                  <a:schemeClr val="tx2"/>
                </a:solidFill>
              </a:rPr>
              <a:t>Lock level</a:t>
            </a:r>
          </a:p>
          <a:p>
            <a:pPr marL="342900" lvl="1" indent="-342900" fontAlgn="ctr"/>
            <a:r>
              <a:rPr lang="en-US" sz="2000" dirty="0"/>
              <a:t>Type of enforcement; current values include </a:t>
            </a:r>
            <a:r>
              <a:rPr lang="en-US" sz="2000" dirty="0" err="1"/>
              <a:t>CanNotDelete</a:t>
            </a:r>
            <a:r>
              <a:rPr lang="en-US" sz="2000" dirty="0"/>
              <a:t> and </a:t>
            </a:r>
            <a:r>
              <a:rPr lang="en-US" sz="2000" dirty="0" err="1"/>
              <a:t>ReadOnly</a:t>
            </a:r>
            <a:endParaRPr lang="en-US" sz="2000" dirty="0"/>
          </a:p>
          <a:p>
            <a:pPr marL="0" indent="0">
              <a:lnSpc>
                <a:spcPct val="114000"/>
              </a:lnSpc>
              <a:buNone/>
            </a:pPr>
            <a:endParaRPr lang="en-US" sz="700" dirty="0">
              <a:solidFill>
                <a:schemeClr val="tx2"/>
              </a:solidFill>
            </a:endParaRPr>
          </a:p>
          <a:p>
            <a:pPr marL="0" indent="0">
              <a:lnSpc>
                <a:spcPct val="114000"/>
              </a:lnSpc>
              <a:buNone/>
            </a:pPr>
            <a:r>
              <a:rPr lang="en-US" sz="3200" dirty="0">
                <a:solidFill>
                  <a:schemeClr val="tx2"/>
                </a:solidFill>
              </a:rPr>
              <a:t>Scope: </a:t>
            </a:r>
          </a:p>
          <a:p>
            <a:pPr marL="342900" lvl="1" indent="-342900" fontAlgn="ctr">
              <a:defRPr/>
            </a:pPr>
            <a:r>
              <a:rPr lang="en-US" sz="2000" dirty="0"/>
              <a:t>The realm to which the lock level is applied. Expressed as a URI; can be set at the resource group, or resource scope</a:t>
            </a:r>
          </a:p>
          <a:p>
            <a:pPr marL="285750" indent="-285750">
              <a:lnSpc>
                <a:spcPct val="114000"/>
              </a:lnSpc>
            </a:pPr>
            <a:endParaRPr lang="en-US" sz="1600" kern="0" dirty="0">
              <a:solidFill>
                <a:schemeClr val="tx1"/>
              </a:solidFill>
              <a:latin typeface="+mn-lt"/>
            </a:endParaRPr>
          </a:p>
          <a:p>
            <a:pPr marL="0" indent="0">
              <a:lnSpc>
                <a:spcPct val="114000"/>
              </a:lnSpc>
              <a:buNone/>
            </a:pPr>
            <a:endParaRPr lang="en-US" sz="1200" kern="0" dirty="0">
              <a:solidFill>
                <a:schemeClr val="tx1"/>
              </a:solidFill>
            </a:endParaRPr>
          </a:p>
        </p:txBody>
      </p:sp>
      <p:sp>
        <p:nvSpPr>
          <p:cNvPr id="10" name="Title 9"/>
          <p:cNvSpPr>
            <a:spLocks noGrp="1"/>
          </p:cNvSpPr>
          <p:nvPr>
            <p:ph type="title"/>
          </p:nvPr>
        </p:nvSpPr>
        <p:spPr/>
        <p:txBody>
          <a:bodyPr/>
          <a:lstStyle/>
          <a:p>
            <a:r>
              <a:rPr lang="en-US" dirty="0"/>
              <a:t>Key concepts</a:t>
            </a:r>
          </a:p>
        </p:txBody>
      </p:sp>
    </p:spTree>
    <p:extLst>
      <p:ext uri="{BB962C8B-B14F-4D97-AF65-F5344CB8AC3E}">
        <p14:creationId xmlns:p14="http://schemas.microsoft.com/office/powerpoint/2010/main" val="34547995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169" y="2989432"/>
            <a:ext cx="10381780" cy="2012859"/>
          </a:xfrm>
        </p:spPr>
        <p:txBody>
          <a:bodyPr/>
          <a:lstStyle/>
          <a:p>
            <a:r>
              <a:rPr lang="en-US" dirty="0"/>
              <a:t>Azure Resource Manager policy management</a:t>
            </a:r>
          </a:p>
        </p:txBody>
      </p:sp>
    </p:spTree>
    <p:extLst>
      <p:ext uri="{BB962C8B-B14F-4D97-AF65-F5344CB8AC3E}">
        <p14:creationId xmlns:p14="http://schemas.microsoft.com/office/powerpoint/2010/main" val="15010636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p:cNvSpPr txBox="1">
            <a:spLocks/>
          </p:cNvSpPr>
          <p:nvPr/>
        </p:nvSpPr>
        <p:spPr>
          <a:xfrm>
            <a:off x="366169" y="1212851"/>
            <a:ext cx="8335621" cy="5408611"/>
          </a:xfrm>
          <a:prstGeom prst="rect">
            <a:avLst/>
          </a:prstGeom>
        </p:spPr>
        <p:txBody>
          <a:bodyPr lIns="146304"/>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buNone/>
            </a:pPr>
            <a:r>
              <a:rPr lang="en-US" sz="3200" dirty="0">
                <a:solidFill>
                  <a:schemeClr val="tx2"/>
                </a:solidFill>
              </a:rPr>
              <a:t>A default allow system</a:t>
            </a:r>
          </a:p>
          <a:p>
            <a:pPr marL="0" indent="0">
              <a:lnSpc>
                <a:spcPct val="114000"/>
              </a:lnSpc>
              <a:buNone/>
            </a:pPr>
            <a:endParaRPr lang="en-US" sz="700" dirty="0">
              <a:solidFill>
                <a:schemeClr val="tx2"/>
              </a:solidFill>
            </a:endParaRPr>
          </a:p>
          <a:p>
            <a:pPr marL="0" indent="0">
              <a:lnSpc>
                <a:spcPct val="114000"/>
              </a:lnSpc>
              <a:buNone/>
            </a:pPr>
            <a:r>
              <a:rPr lang="en-US" sz="3200" dirty="0">
                <a:solidFill>
                  <a:schemeClr val="tx2"/>
                </a:solidFill>
              </a:rPr>
              <a:t>Described via policy definitions</a:t>
            </a:r>
          </a:p>
          <a:p>
            <a:pPr marL="0" indent="0">
              <a:lnSpc>
                <a:spcPct val="114000"/>
              </a:lnSpc>
              <a:buNone/>
            </a:pPr>
            <a:endParaRPr lang="en-US" sz="700" dirty="0">
              <a:solidFill>
                <a:schemeClr val="tx2"/>
              </a:solidFill>
            </a:endParaRPr>
          </a:p>
          <a:p>
            <a:pPr marL="0" indent="0">
              <a:lnSpc>
                <a:spcPct val="114000"/>
              </a:lnSpc>
              <a:buNone/>
            </a:pPr>
            <a:r>
              <a:rPr lang="en-US" sz="3200" dirty="0">
                <a:solidFill>
                  <a:schemeClr val="tx2"/>
                </a:solidFill>
              </a:rPr>
              <a:t>Policy definitions can be created </a:t>
            </a:r>
          </a:p>
          <a:p>
            <a:pPr marL="342900" lvl="1" indent="-342900" fontAlgn="ctr"/>
            <a:r>
              <a:rPr lang="en-US" sz="2000" dirty="0"/>
              <a:t>To restrict the actions that can be performed or </a:t>
            </a:r>
          </a:p>
          <a:p>
            <a:pPr marL="342900" lvl="1" indent="-342900" fontAlgn="ctr"/>
            <a:r>
              <a:rPr lang="en-US" sz="2000" dirty="0"/>
              <a:t>Require the actions to meet a scenario before they can be performed</a:t>
            </a:r>
          </a:p>
          <a:p>
            <a:pPr marL="0" indent="0">
              <a:lnSpc>
                <a:spcPct val="114000"/>
              </a:lnSpc>
              <a:buNone/>
            </a:pPr>
            <a:endParaRPr lang="en-US" sz="700" dirty="0">
              <a:solidFill>
                <a:schemeClr val="tx2"/>
              </a:solidFill>
            </a:endParaRPr>
          </a:p>
          <a:p>
            <a:pPr marL="0" indent="0">
              <a:lnSpc>
                <a:spcPct val="114000"/>
              </a:lnSpc>
              <a:buNone/>
            </a:pPr>
            <a:r>
              <a:rPr lang="en-US" sz="3200" dirty="0">
                <a:solidFill>
                  <a:schemeClr val="tx2"/>
                </a:solidFill>
              </a:rPr>
              <a:t>Policies are applied via policy assignments</a:t>
            </a:r>
          </a:p>
          <a:p>
            <a:pPr marL="0" indent="0">
              <a:lnSpc>
                <a:spcPct val="114000"/>
              </a:lnSpc>
              <a:buNone/>
            </a:pPr>
            <a:r>
              <a:rPr lang="en-US" sz="3200" dirty="0">
                <a:solidFill>
                  <a:schemeClr val="tx2"/>
                </a:solidFill>
              </a:rPr>
              <a:t>Start small with policy configuration</a:t>
            </a:r>
          </a:p>
        </p:txBody>
      </p:sp>
      <p:sp>
        <p:nvSpPr>
          <p:cNvPr id="10" name="Title 9"/>
          <p:cNvSpPr>
            <a:spLocks noGrp="1"/>
          </p:cNvSpPr>
          <p:nvPr>
            <p:ph type="title"/>
          </p:nvPr>
        </p:nvSpPr>
        <p:spPr/>
        <p:txBody>
          <a:bodyPr/>
          <a:lstStyle/>
          <a:p>
            <a:r>
              <a:rPr lang="en-US" sz="4400" dirty="0"/>
              <a:t>Azure Resource Manager policies – Key concepts</a:t>
            </a:r>
          </a:p>
        </p:txBody>
      </p:sp>
      <p:sp>
        <p:nvSpPr>
          <p:cNvPr id="5" name="Rectangle 4"/>
          <p:cNvSpPr/>
          <p:nvPr/>
        </p:nvSpPr>
        <p:spPr>
          <a:xfrm>
            <a:off x="366169" y="6323281"/>
            <a:ext cx="11490550" cy="276999"/>
          </a:xfrm>
          <a:prstGeom prst="rect">
            <a:avLst/>
          </a:prstGeom>
        </p:spPr>
        <p:txBody>
          <a:bodyPr wrap="square">
            <a:spAutoFit/>
          </a:bodyPr>
          <a:lstStyle/>
          <a:p>
            <a:r>
              <a:rPr lang="en-US" sz="1200" dirty="0">
                <a:hlinkClick r:id="rId3"/>
              </a:rPr>
              <a:t>aka.ms/Azure/Policies</a:t>
            </a:r>
            <a:r>
              <a:rPr lang="en-US" sz="1200" dirty="0"/>
              <a:t> </a:t>
            </a:r>
          </a:p>
        </p:txBody>
      </p:sp>
    </p:spTree>
    <p:extLst>
      <p:ext uri="{BB962C8B-B14F-4D97-AF65-F5344CB8AC3E}">
        <p14:creationId xmlns:p14="http://schemas.microsoft.com/office/powerpoint/2010/main" val="25292341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Resource Manager policies – Scenarios </a:t>
            </a:r>
          </a:p>
        </p:txBody>
      </p:sp>
      <p:sp>
        <p:nvSpPr>
          <p:cNvPr id="4" name="Text Placeholder 3"/>
          <p:cNvSpPr txBox="1">
            <a:spLocks/>
          </p:cNvSpPr>
          <p:nvPr/>
        </p:nvSpPr>
        <p:spPr>
          <a:xfrm>
            <a:off x="366169" y="1212851"/>
            <a:ext cx="9617280" cy="5408611"/>
          </a:xfrm>
          <a:prstGeom prst="rect">
            <a:avLst/>
          </a:prstGeom>
        </p:spPr>
        <p:txBody>
          <a:bodyPr lIns="146304"/>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4000"/>
              </a:lnSpc>
            </a:pPr>
            <a:r>
              <a:rPr lang="en-US" sz="3200" dirty="0">
                <a:solidFill>
                  <a:schemeClr val="tx2"/>
                </a:solidFill>
              </a:rPr>
              <a:t>Chargeback: Require departmental tags</a:t>
            </a:r>
          </a:p>
          <a:p>
            <a:pPr>
              <a:lnSpc>
                <a:spcPct val="114000"/>
              </a:lnSpc>
            </a:pPr>
            <a:r>
              <a:rPr lang="en-US" sz="3200" dirty="0">
                <a:solidFill>
                  <a:schemeClr val="tx2"/>
                </a:solidFill>
              </a:rPr>
              <a:t>Geo compliance: Ensure resource locations</a:t>
            </a:r>
          </a:p>
          <a:p>
            <a:pPr>
              <a:lnSpc>
                <a:spcPct val="114000"/>
              </a:lnSpc>
            </a:pPr>
            <a:r>
              <a:rPr lang="en-US" sz="3200" dirty="0">
                <a:solidFill>
                  <a:schemeClr val="tx2"/>
                </a:solidFill>
              </a:rPr>
              <a:t>Service curation: Select your service catalog</a:t>
            </a:r>
          </a:p>
          <a:p>
            <a:pPr>
              <a:lnSpc>
                <a:spcPct val="114000"/>
              </a:lnSpc>
            </a:pPr>
            <a:r>
              <a:rPr lang="en-US" sz="3200" dirty="0">
                <a:solidFill>
                  <a:schemeClr val="tx2"/>
                </a:solidFill>
              </a:rPr>
              <a:t>Convention: Enforce naming</a:t>
            </a:r>
          </a:p>
          <a:p>
            <a:pPr marL="0" indent="0">
              <a:lnSpc>
                <a:spcPct val="114000"/>
              </a:lnSpc>
              <a:buNone/>
            </a:pPr>
            <a:endParaRPr lang="en-US" sz="2400" dirty="0">
              <a:solidFill>
                <a:schemeClr val="tx2"/>
              </a:solidFill>
            </a:endParaRPr>
          </a:p>
        </p:txBody>
      </p:sp>
    </p:spTree>
    <p:extLst>
      <p:ext uri="{BB962C8B-B14F-4D97-AF65-F5344CB8AC3E}">
        <p14:creationId xmlns:p14="http://schemas.microsoft.com/office/powerpoint/2010/main" val="29234930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Policy versus RBAC</a:t>
            </a:r>
          </a:p>
        </p:txBody>
      </p:sp>
      <p:sp>
        <p:nvSpPr>
          <p:cNvPr id="4" name="Text Placeholder 3"/>
          <p:cNvSpPr txBox="1">
            <a:spLocks/>
          </p:cNvSpPr>
          <p:nvPr/>
        </p:nvSpPr>
        <p:spPr>
          <a:xfrm>
            <a:off x="366169" y="1212851"/>
            <a:ext cx="10410688" cy="5408611"/>
          </a:xfrm>
          <a:prstGeom prst="rect">
            <a:avLst/>
          </a:prstGeom>
        </p:spPr>
        <p:txBody>
          <a:bodyPr lIns="146304"/>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4000"/>
              </a:lnSpc>
            </a:pPr>
            <a:r>
              <a:rPr lang="en-US" sz="3200" dirty="0">
                <a:solidFill>
                  <a:schemeClr val="tx2"/>
                </a:solidFill>
              </a:rPr>
              <a:t>Designed to work together</a:t>
            </a:r>
          </a:p>
          <a:p>
            <a:pPr>
              <a:lnSpc>
                <a:spcPct val="114000"/>
              </a:lnSpc>
            </a:pPr>
            <a:r>
              <a:rPr lang="en-US" sz="3200" dirty="0">
                <a:solidFill>
                  <a:schemeClr val="tx2"/>
                </a:solidFill>
              </a:rPr>
              <a:t>User must get past RBAC restrictions first</a:t>
            </a:r>
          </a:p>
          <a:p>
            <a:pPr>
              <a:lnSpc>
                <a:spcPct val="114000"/>
              </a:lnSpc>
            </a:pPr>
            <a:r>
              <a:rPr lang="en-US" sz="3200" dirty="0">
                <a:solidFill>
                  <a:schemeClr val="tx2"/>
                </a:solidFill>
              </a:rPr>
              <a:t>Policy can restrict the actions you can perform in addition to RBAC rights</a:t>
            </a:r>
          </a:p>
        </p:txBody>
      </p:sp>
    </p:spTree>
    <p:extLst>
      <p:ext uri="{BB962C8B-B14F-4D97-AF65-F5344CB8AC3E}">
        <p14:creationId xmlns:p14="http://schemas.microsoft.com/office/powerpoint/2010/main" val="1330598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169" y="1026081"/>
            <a:ext cx="11702553" cy="627864"/>
          </a:xfrm>
        </p:spPr>
        <p:txBody>
          <a:bodyPr/>
          <a:lstStyle/>
          <a:p>
            <a:pPr marL="0" indent="0">
              <a:buNone/>
            </a:pPr>
            <a:r>
              <a:rPr lang="en-US" sz="3200" dirty="0"/>
              <a:t>…Determine the model you will follow before anything else!</a:t>
            </a:r>
          </a:p>
        </p:txBody>
      </p:sp>
      <p:sp>
        <p:nvSpPr>
          <p:cNvPr id="3" name="Title 2"/>
          <p:cNvSpPr>
            <a:spLocks noGrp="1"/>
          </p:cNvSpPr>
          <p:nvPr>
            <p:ph type="title"/>
          </p:nvPr>
        </p:nvSpPr>
        <p:spPr/>
        <p:txBody>
          <a:bodyPr/>
          <a:lstStyle/>
          <a:p>
            <a:r>
              <a:rPr lang="en-US" dirty="0"/>
              <a:t>Subscriptions are the cornerstone</a:t>
            </a:r>
          </a:p>
        </p:txBody>
      </p:sp>
      <p:grpSp>
        <p:nvGrpSpPr>
          <p:cNvPr id="36" name="Group 35"/>
          <p:cNvGrpSpPr/>
          <p:nvPr/>
        </p:nvGrpSpPr>
        <p:grpSpPr>
          <a:xfrm>
            <a:off x="480077" y="1661434"/>
            <a:ext cx="3633191" cy="3111519"/>
            <a:chOff x="269876" y="1628775"/>
            <a:chExt cx="3562730" cy="3051175"/>
          </a:xfrm>
        </p:grpSpPr>
        <p:grpSp>
          <p:nvGrpSpPr>
            <p:cNvPr id="37" name="Group 36"/>
            <p:cNvGrpSpPr/>
            <p:nvPr/>
          </p:nvGrpSpPr>
          <p:grpSpPr>
            <a:xfrm>
              <a:off x="269876" y="1628775"/>
              <a:ext cx="3562730" cy="3051175"/>
              <a:chOff x="269876" y="1628775"/>
              <a:chExt cx="3562730" cy="3051175"/>
            </a:xfrm>
          </p:grpSpPr>
          <p:sp>
            <p:nvSpPr>
              <p:cNvPr id="39" name="Rounded Rectangle 16"/>
              <p:cNvSpPr/>
              <p:nvPr/>
            </p:nvSpPr>
            <p:spPr bwMode="auto">
              <a:xfrm>
                <a:off x="2079247" y="2905779"/>
                <a:ext cx="1753359" cy="989291"/>
              </a:xfrm>
              <a:prstGeom prst="rect">
                <a:avLst/>
              </a:prstGeom>
              <a:solidFill>
                <a:schemeClr val="accent1"/>
              </a:solidFill>
              <a:ln>
                <a:solidFill>
                  <a:schemeClr val="bg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7559" rIns="0" bIns="47559" numCol="1" rtlCol="0" anchor="ctr" anchorCtr="0" compatLnSpc="1">
                <a:prstTxWarp prst="textNoShape">
                  <a:avLst/>
                </a:prstTxWarp>
              </a:bodyPr>
              <a:lstStyle/>
              <a:p>
                <a:pPr algn="ctr" defTabSz="932504">
                  <a:defRPr/>
                </a:pPr>
                <a:r>
                  <a:rPr lang="en-US" sz="2856" kern="0" dirty="0">
                    <a:solidFill>
                      <a:srgbClr val="FFFFFF"/>
                    </a:solidFill>
                    <a:latin typeface="+mj-lt"/>
                  </a:rPr>
                  <a:t>App</a:t>
                </a:r>
              </a:p>
            </p:txBody>
          </p:sp>
          <p:grpSp>
            <p:nvGrpSpPr>
              <p:cNvPr id="40" name="Group 4"/>
              <p:cNvGrpSpPr>
                <a:grpSpLocks noChangeAspect="1"/>
              </p:cNvGrpSpPr>
              <p:nvPr/>
            </p:nvGrpSpPr>
            <p:grpSpPr bwMode="auto">
              <a:xfrm>
                <a:off x="269876" y="1628775"/>
                <a:ext cx="2879725" cy="3051175"/>
                <a:chOff x="170" y="1026"/>
                <a:chExt cx="1814" cy="1922"/>
              </a:xfrm>
            </p:grpSpPr>
            <p:sp>
              <p:nvSpPr>
                <p:cNvPr id="41" name="Rectangle 5"/>
                <p:cNvSpPr>
                  <a:spLocks noChangeArrowheads="1"/>
                </p:cNvSpPr>
                <p:nvPr/>
              </p:nvSpPr>
              <p:spPr bwMode="auto">
                <a:xfrm>
                  <a:off x="578" y="1542"/>
                  <a:ext cx="31" cy="1406"/>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42" name="Rectangle 6"/>
                <p:cNvSpPr>
                  <a:spLocks noChangeArrowheads="1"/>
                </p:cNvSpPr>
                <p:nvPr/>
              </p:nvSpPr>
              <p:spPr bwMode="auto">
                <a:xfrm>
                  <a:off x="790" y="1532"/>
                  <a:ext cx="31" cy="1416"/>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43" name="Rectangle 7"/>
                <p:cNvSpPr>
                  <a:spLocks noChangeArrowheads="1"/>
                </p:cNvSpPr>
                <p:nvPr/>
              </p:nvSpPr>
              <p:spPr bwMode="auto">
                <a:xfrm>
                  <a:off x="609" y="2328"/>
                  <a:ext cx="206" cy="2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44" name="Rectangle 8"/>
                <p:cNvSpPr>
                  <a:spLocks noChangeArrowheads="1"/>
                </p:cNvSpPr>
                <p:nvPr/>
              </p:nvSpPr>
              <p:spPr bwMode="auto">
                <a:xfrm>
                  <a:off x="609" y="2524"/>
                  <a:ext cx="187" cy="31"/>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45" name="Freeform 9"/>
                <p:cNvSpPr>
                  <a:spLocks/>
                </p:cNvSpPr>
                <p:nvPr/>
              </p:nvSpPr>
              <p:spPr bwMode="auto">
                <a:xfrm>
                  <a:off x="581" y="2328"/>
                  <a:ext cx="234" cy="224"/>
                </a:xfrm>
                <a:custGeom>
                  <a:avLst/>
                  <a:gdLst>
                    <a:gd name="T0" fmla="*/ 0 w 234"/>
                    <a:gd name="T1" fmla="*/ 224 h 224"/>
                    <a:gd name="T2" fmla="*/ 31 w 234"/>
                    <a:gd name="T3" fmla="*/ 224 h 224"/>
                    <a:gd name="T4" fmla="*/ 120 w 234"/>
                    <a:gd name="T5" fmla="*/ 135 h 224"/>
                    <a:gd name="T6" fmla="*/ 209 w 234"/>
                    <a:gd name="T7" fmla="*/ 224 h 224"/>
                    <a:gd name="T8" fmla="*/ 234 w 234"/>
                    <a:gd name="T9" fmla="*/ 224 h 224"/>
                    <a:gd name="T10" fmla="*/ 234 w 234"/>
                    <a:gd name="T11" fmla="*/ 202 h 224"/>
                    <a:gd name="T12" fmla="*/ 142 w 234"/>
                    <a:gd name="T13" fmla="*/ 110 h 224"/>
                    <a:gd name="T14" fmla="*/ 234 w 234"/>
                    <a:gd name="T15" fmla="*/ 21 h 224"/>
                    <a:gd name="T16" fmla="*/ 234 w 234"/>
                    <a:gd name="T17" fmla="*/ 0 h 224"/>
                    <a:gd name="T18" fmla="*/ 209 w 234"/>
                    <a:gd name="T19" fmla="*/ 0 h 224"/>
                    <a:gd name="T20" fmla="*/ 120 w 234"/>
                    <a:gd name="T21" fmla="*/ 89 h 224"/>
                    <a:gd name="T22" fmla="*/ 28 w 234"/>
                    <a:gd name="T23" fmla="*/ 0 h 224"/>
                    <a:gd name="T24" fmla="*/ 0 w 234"/>
                    <a:gd name="T25" fmla="*/ 0 h 224"/>
                    <a:gd name="T26" fmla="*/ 0 w 234"/>
                    <a:gd name="T27" fmla="*/ 15 h 224"/>
                    <a:gd name="T28" fmla="*/ 99 w 234"/>
                    <a:gd name="T29" fmla="*/ 110 h 224"/>
                    <a:gd name="T30" fmla="*/ 0 w 234"/>
                    <a:gd name="T31" fmla="*/ 208 h 224"/>
                    <a:gd name="T32" fmla="*/ 0 w 234"/>
                    <a:gd name="T33"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4" h="224">
                      <a:moveTo>
                        <a:pt x="0" y="224"/>
                      </a:moveTo>
                      <a:lnTo>
                        <a:pt x="31" y="224"/>
                      </a:lnTo>
                      <a:lnTo>
                        <a:pt x="120" y="135"/>
                      </a:lnTo>
                      <a:lnTo>
                        <a:pt x="209" y="224"/>
                      </a:lnTo>
                      <a:lnTo>
                        <a:pt x="234" y="224"/>
                      </a:lnTo>
                      <a:lnTo>
                        <a:pt x="234" y="202"/>
                      </a:lnTo>
                      <a:lnTo>
                        <a:pt x="142" y="110"/>
                      </a:lnTo>
                      <a:lnTo>
                        <a:pt x="234" y="21"/>
                      </a:lnTo>
                      <a:lnTo>
                        <a:pt x="234" y="0"/>
                      </a:lnTo>
                      <a:lnTo>
                        <a:pt x="209" y="0"/>
                      </a:lnTo>
                      <a:lnTo>
                        <a:pt x="120" y="89"/>
                      </a:lnTo>
                      <a:lnTo>
                        <a:pt x="28" y="0"/>
                      </a:lnTo>
                      <a:lnTo>
                        <a:pt x="0" y="0"/>
                      </a:lnTo>
                      <a:lnTo>
                        <a:pt x="0" y="15"/>
                      </a:lnTo>
                      <a:lnTo>
                        <a:pt x="99" y="110"/>
                      </a:lnTo>
                      <a:lnTo>
                        <a:pt x="0" y="208"/>
                      </a:lnTo>
                      <a:lnTo>
                        <a:pt x="0" y="22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46" name="Rectangle 10"/>
                <p:cNvSpPr>
                  <a:spLocks noChangeArrowheads="1"/>
                </p:cNvSpPr>
                <p:nvPr/>
              </p:nvSpPr>
              <p:spPr bwMode="auto">
                <a:xfrm>
                  <a:off x="609" y="2128"/>
                  <a:ext cx="187" cy="2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47" name="Freeform 11"/>
                <p:cNvSpPr>
                  <a:spLocks/>
                </p:cNvSpPr>
                <p:nvPr/>
              </p:nvSpPr>
              <p:spPr bwMode="auto">
                <a:xfrm>
                  <a:off x="581" y="2128"/>
                  <a:ext cx="234" cy="224"/>
                </a:xfrm>
                <a:custGeom>
                  <a:avLst/>
                  <a:gdLst>
                    <a:gd name="T0" fmla="*/ 0 w 234"/>
                    <a:gd name="T1" fmla="*/ 224 h 224"/>
                    <a:gd name="T2" fmla="*/ 31 w 234"/>
                    <a:gd name="T3" fmla="*/ 224 h 224"/>
                    <a:gd name="T4" fmla="*/ 120 w 234"/>
                    <a:gd name="T5" fmla="*/ 135 h 224"/>
                    <a:gd name="T6" fmla="*/ 209 w 234"/>
                    <a:gd name="T7" fmla="*/ 224 h 224"/>
                    <a:gd name="T8" fmla="*/ 234 w 234"/>
                    <a:gd name="T9" fmla="*/ 224 h 224"/>
                    <a:gd name="T10" fmla="*/ 234 w 234"/>
                    <a:gd name="T11" fmla="*/ 206 h 224"/>
                    <a:gd name="T12" fmla="*/ 142 w 234"/>
                    <a:gd name="T13" fmla="*/ 114 h 224"/>
                    <a:gd name="T14" fmla="*/ 234 w 234"/>
                    <a:gd name="T15" fmla="*/ 22 h 224"/>
                    <a:gd name="T16" fmla="*/ 234 w 234"/>
                    <a:gd name="T17" fmla="*/ 0 h 224"/>
                    <a:gd name="T18" fmla="*/ 209 w 234"/>
                    <a:gd name="T19" fmla="*/ 0 h 224"/>
                    <a:gd name="T20" fmla="*/ 120 w 234"/>
                    <a:gd name="T21" fmla="*/ 89 h 224"/>
                    <a:gd name="T22" fmla="*/ 28 w 234"/>
                    <a:gd name="T23" fmla="*/ 0 h 224"/>
                    <a:gd name="T24" fmla="*/ 0 w 234"/>
                    <a:gd name="T25" fmla="*/ 0 h 224"/>
                    <a:gd name="T26" fmla="*/ 0 w 234"/>
                    <a:gd name="T27" fmla="*/ 15 h 224"/>
                    <a:gd name="T28" fmla="*/ 99 w 234"/>
                    <a:gd name="T29" fmla="*/ 114 h 224"/>
                    <a:gd name="T30" fmla="*/ 0 w 234"/>
                    <a:gd name="T31" fmla="*/ 209 h 224"/>
                    <a:gd name="T32" fmla="*/ 0 w 234"/>
                    <a:gd name="T33"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4" h="224">
                      <a:moveTo>
                        <a:pt x="0" y="224"/>
                      </a:moveTo>
                      <a:lnTo>
                        <a:pt x="31" y="224"/>
                      </a:lnTo>
                      <a:lnTo>
                        <a:pt x="120" y="135"/>
                      </a:lnTo>
                      <a:lnTo>
                        <a:pt x="209" y="224"/>
                      </a:lnTo>
                      <a:lnTo>
                        <a:pt x="234" y="224"/>
                      </a:lnTo>
                      <a:lnTo>
                        <a:pt x="234" y="206"/>
                      </a:lnTo>
                      <a:lnTo>
                        <a:pt x="142" y="114"/>
                      </a:lnTo>
                      <a:lnTo>
                        <a:pt x="234" y="22"/>
                      </a:lnTo>
                      <a:lnTo>
                        <a:pt x="234" y="0"/>
                      </a:lnTo>
                      <a:lnTo>
                        <a:pt x="209" y="0"/>
                      </a:lnTo>
                      <a:lnTo>
                        <a:pt x="120" y="89"/>
                      </a:lnTo>
                      <a:lnTo>
                        <a:pt x="28" y="0"/>
                      </a:lnTo>
                      <a:lnTo>
                        <a:pt x="0" y="0"/>
                      </a:lnTo>
                      <a:lnTo>
                        <a:pt x="0" y="15"/>
                      </a:lnTo>
                      <a:lnTo>
                        <a:pt x="99" y="114"/>
                      </a:lnTo>
                      <a:lnTo>
                        <a:pt x="0" y="209"/>
                      </a:lnTo>
                      <a:lnTo>
                        <a:pt x="0" y="22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48" name="Freeform 12"/>
                <p:cNvSpPr>
                  <a:spLocks/>
                </p:cNvSpPr>
                <p:nvPr/>
              </p:nvSpPr>
              <p:spPr bwMode="auto">
                <a:xfrm>
                  <a:off x="581" y="1932"/>
                  <a:ext cx="234" cy="224"/>
                </a:xfrm>
                <a:custGeom>
                  <a:avLst/>
                  <a:gdLst>
                    <a:gd name="T0" fmla="*/ 0 w 234"/>
                    <a:gd name="T1" fmla="*/ 224 h 224"/>
                    <a:gd name="T2" fmla="*/ 31 w 234"/>
                    <a:gd name="T3" fmla="*/ 224 h 224"/>
                    <a:gd name="T4" fmla="*/ 120 w 234"/>
                    <a:gd name="T5" fmla="*/ 135 h 224"/>
                    <a:gd name="T6" fmla="*/ 209 w 234"/>
                    <a:gd name="T7" fmla="*/ 224 h 224"/>
                    <a:gd name="T8" fmla="*/ 234 w 234"/>
                    <a:gd name="T9" fmla="*/ 224 h 224"/>
                    <a:gd name="T10" fmla="*/ 234 w 234"/>
                    <a:gd name="T11" fmla="*/ 205 h 224"/>
                    <a:gd name="T12" fmla="*/ 142 w 234"/>
                    <a:gd name="T13" fmla="*/ 113 h 224"/>
                    <a:gd name="T14" fmla="*/ 234 w 234"/>
                    <a:gd name="T15" fmla="*/ 21 h 224"/>
                    <a:gd name="T16" fmla="*/ 234 w 234"/>
                    <a:gd name="T17" fmla="*/ 0 h 224"/>
                    <a:gd name="T18" fmla="*/ 209 w 234"/>
                    <a:gd name="T19" fmla="*/ 0 h 224"/>
                    <a:gd name="T20" fmla="*/ 120 w 234"/>
                    <a:gd name="T21" fmla="*/ 89 h 224"/>
                    <a:gd name="T22" fmla="*/ 28 w 234"/>
                    <a:gd name="T23" fmla="*/ 0 h 224"/>
                    <a:gd name="T24" fmla="*/ 0 w 234"/>
                    <a:gd name="T25" fmla="*/ 0 h 224"/>
                    <a:gd name="T26" fmla="*/ 0 w 234"/>
                    <a:gd name="T27" fmla="*/ 15 h 224"/>
                    <a:gd name="T28" fmla="*/ 99 w 234"/>
                    <a:gd name="T29" fmla="*/ 113 h 224"/>
                    <a:gd name="T30" fmla="*/ 0 w 234"/>
                    <a:gd name="T31" fmla="*/ 208 h 224"/>
                    <a:gd name="T32" fmla="*/ 0 w 234"/>
                    <a:gd name="T33"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4" h="224">
                      <a:moveTo>
                        <a:pt x="0" y="224"/>
                      </a:moveTo>
                      <a:lnTo>
                        <a:pt x="31" y="224"/>
                      </a:lnTo>
                      <a:lnTo>
                        <a:pt x="120" y="135"/>
                      </a:lnTo>
                      <a:lnTo>
                        <a:pt x="209" y="224"/>
                      </a:lnTo>
                      <a:lnTo>
                        <a:pt x="234" y="224"/>
                      </a:lnTo>
                      <a:lnTo>
                        <a:pt x="234" y="205"/>
                      </a:lnTo>
                      <a:lnTo>
                        <a:pt x="142" y="113"/>
                      </a:lnTo>
                      <a:lnTo>
                        <a:pt x="234" y="21"/>
                      </a:lnTo>
                      <a:lnTo>
                        <a:pt x="234" y="0"/>
                      </a:lnTo>
                      <a:lnTo>
                        <a:pt x="209" y="0"/>
                      </a:lnTo>
                      <a:lnTo>
                        <a:pt x="120" y="89"/>
                      </a:lnTo>
                      <a:lnTo>
                        <a:pt x="28" y="0"/>
                      </a:lnTo>
                      <a:lnTo>
                        <a:pt x="0" y="0"/>
                      </a:lnTo>
                      <a:lnTo>
                        <a:pt x="0" y="15"/>
                      </a:lnTo>
                      <a:lnTo>
                        <a:pt x="99" y="113"/>
                      </a:lnTo>
                      <a:lnTo>
                        <a:pt x="0" y="208"/>
                      </a:lnTo>
                      <a:lnTo>
                        <a:pt x="0" y="22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49" name="Rectangle 13"/>
                <p:cNvSpPr>
                  <a:spLocks noChangeArrowheads="1"/>
                </p:cNvSpPr>
                <p:nvPr/>
              </p:nvSpPr>
              <p:spPr bwMode="auto">
                <a:xfrm>
                  <a:off x="609" y="1929"/>
                  <a:ext cx="187" cy="2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50" name="Freeform 14"/>
                <p:cNvSpPr>
                  <a:spLocks/>
                </p:cNvSpPr>
                <p:nvPr/>
              </p:nvSpPr>
              <p:spPr bwMode="auto">
                <a:xfrm>
                  <a:off x="581" y="1732"/>
                  <a:ext cx="234" cy="224"/>
                </a:xfrm>
                <a:custGeom>
                  <a:avLst/>
                  <a:gdLst>
                    <a:gd name="T0" fmla="*/ 0 w 234"/>
                    <a:gd name="T1" fmla="*/ 224 h 224"/>
                    <a:gd name="T2" fmla="*/ 31 w 234"/>
                    <a:gd name="T3" fmla="*/ 224 h 224"/>
                    <a:gd name="T4" fmla="*/ 120 w 234"/>
                    <a:gd name="T5" fmla="*/ 135 h 224"/>
                    <a:gd name="T6" fmla="*/ 209 w 234"/>
                    <a:gd name="T7" fmla="*/ 224 h 224"/>
                    <a:gd name="T8" fmla="*/ 234 w 234"/>
                    <a:gd name="T9" fmla="*/ 224 h 224"/>
                    <a:gd name="T10" fmla="*/ 234 w 234"/>
                    <a:gd name="T11" fmla="*/ 203 h 224"/>
                    <a:gd name="T12" fmla="*/ 142 w 234"/>
                    <a:gd name="T13" fmla="*/ 114 h 224"/>
                    <a:gd name="T14" fmla="*/ 234 w 234"/>
                    <a:gd name="T15" fmla="*/ 22 h 224"/>
                    <a:gd name="T16" fmla="*/ 234 w 234"/>
                    <a:gd name="T17" fmla="*/ 0 h 224"/>
                    <a:gd name="T18" fmla="*/ 209 w 234"/>
                    <a:gd name="T19" fmla="*/ 0 h 224"/>
                    <a:gd name="T20" fmla="*/ 120 w 234"/>
                    <a:gd name="T21" fmla="*/ 89 h 224"/>
                    <a:gd name="T22" fmla="*/ 28 w 234"/>
                    <a:gd name="T23" fmla="*/ 0 h 224"/>
                    <a:gd name="T24" fmla="*/ 0 w 234"/>
                    <a:gd name="T25" fmla="*/ 0 h 224"/>
                    <a:gd name="T26" fmla="*/ 0 w 234"/>
                    <a:gd name="T27" fmla="*/ 15 h 224"/>
                    <a:gd name="T28" fmla="*/ 99 w 234"/>
                    <a:gd name="T29" fmla="*/ 114 h 224"/>
                    <a:gd name="T30" fmla="*/ 0 w 234"/>
                    <a:gd name="T31" fmla="*/ 209 h 224"/>
                    <a:gd name="T32" fmla="*/ 0 w 234"/>
                    <a:gd name="T33"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4" h="224">
                      <a:moveTo>
                        <a:pt x="0" y="224"/>
                      </a:moveTo>
                      <a:lnTo>
                        <a:pt x="31" y="224"/>
                      </a:lnTo>
                      <a:lnTo>
                        <a:pt x="120" y="135"/>
                      </a:lnTo>
                      <a:lnTo>
                        <a:pt x="209" y="224"/>
                      </a:lnTo>
                      <a:lnTo>
                        <a:pt x="234" y="224"/>
                      </a:lnTo>
                      <a:lnTo>
                        <a:pt x="234" y="203"/>
                      </a:lnTo>
                      <a:lnTo>
                        <a:pt x="142" y="114"/>
                      </a:lnTo>
                      <a:lnTo>
                        <a:pt x="234" y="22"/>
                      </a:lnTo>
                      <a:lnTo>
                        <a:pt x="234" y="0"/>
                      </a:lnTo>
                      <a:lnTo>
                        <a:pt x="209" y="0"/>
                      </a:lnTo>
                      <a:lnTo>
                        <a:pt x="120" y="89"/>
                      </a:lnTo>
                      <a:lnTo>
                        <a:pt x="28" y="0"/>
                      </a:lnTo>
                      <a:lnTo>
                        <a:pt x="0" y="0"/>
                      </a:lnTo>
                      <a:lnTo>
                        <a:pt x="0" y="15"/>
                      </a:lnTo>
                      <a:lnTo>
                        <a:pt x="99" y="114"/>
                      </a:lnTo>
                      <a:lnTo>
                        <a:pt x="0" y="209"/>
                      </a:lnTo>
                      <a:lnTo>
                        <a:pt x="0" y="22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51" name="Rectangle 15"/>
                <p:cNvSpPr>
                  <a:spLocks noChangeArrowheads="1"/>
                </p:cNvSpPr>
                <p:nvPr/>
              </p:nvSpPr>
              <p:spPr bwMode="auto">
                <a:xfrm>
                  <a:off x="609" y="1729"/>
                  <a:ext cx="187" cy="2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52" name="Rectangle 16"/>
                <p:cNvSpPr>
                  <a:spLocks noChangeArrowheads="1"/>
                </p:cNvSpPr>
                <p:nvPr/>
              </p:nvSpPr>
              <p:spPr bwMode="auto">
                <a:xfrm>
                  <a:off x="578" y="1511"/>
                  <a:ext cx="243" cy="31"/>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53" name="Freeform 17"/>
                <p:cNvSpPr>
                  <a:spLocks/>
                </p:cNvSpPr>
                <p:nvPr/>
              </p:nvSpPr>
              <p:spPr bwMode="auto">
                <a:xfrm>
                  <a:off x="581" y="1532"/>
                  <a:ext cx="234" cy="225"/>
                </a:xfrm>
                <a:custGeom>
                  <a:avLst/>
                  <a:gdLst>
                    <a:gd name="T0" fmla="*/ 0 w 234"/>
                    <a:gd name="T1" fmla="*/ 225 h 225"/>
                    <a:gd name="T2" fmla="*/ 31 w 234"/>
                    <a:gd name="T3" fmla="*/ 225 h 225"/>
                    <a:gd name="T4" fmla="*/ 120 w 234"/>
                    <a:gd name="T5" fmla="*/ 136 h 225"/>
                    <a:gd name="T6" fmla="*/ 209 w 234"/>
                    <a:gd name="T7" fmla="*/ 225 h 225"/>
                    <a:gd name="T8" fmla="*/ 234 w 234"/>
                    <a:gd name="T9" fmla="*/ 225 h 225"/>
                    <a:gd name="T10" fmla="*/ 234 w 234"/>
                    <a:gd name="T11" fmla="*/ 206 h 225"/>
                    <a:gd name="T12" fmla="*/ 142 w 234"/>
                    <a:gd name="T13" fmla="*/ 114 h 225"/>
                    <a:gd name="T14" fmla="*/ 234 w 234"/>
                    <a:gd name="T15" fmla="*/ 22 h 225"/>
                    <a:gd name="T16" fmla="*/ 234 w 234"/>
                    <a:gd name="T17" fmla="*/ 0 h 225"/>
                    <a:gd name="T18" fmla="*/ 209 w 234"/>
                    <a:gd name="T19" fmla="*/ 0 h 225"/>
                    <a:gd name="T20" fmla="*/ 120 w 234"/>
                    <a:gd name="T21" fmla="*/ 90 h 225"/>
                    <a:gd name="T22" fmla="*/ 28 w 234"/>
                    <a:gd name="T23" fmla="*/ 0 h 225"/>
                    <a:gd name="T24" fmla="*/ 0 w 234"/>
                    <a:gd name="T25" fmla="*/ 0 h 225"/>
                    <a:gd name="T26" fmla="*/ 0 w 234"/>
                    <a:gd name="T27" fmla="*/ 16 h 225"/>
                    <a:gd name="T28" fmla="*/ 99 w 234"/>
                    <a:gd name="T29" fmla="*/ 114 h 225"/>
                    <a:gd name="T30" fmla="*/ 0 w 234"/>
                    <a:gd name="T31" fmla="*/ 209 h 225"/>
                    <a:gd name="T32" fmla="*/ 0 w 234"/>
                    <a:gd name="T33" fmla="*/ 22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4" h="225">
                      <a:moveTo>
                        <a:pt x="0" y="225"/>
                      </a:moveTo>
                      <a:lnTo>
                        <a:pt x="31" y="225"/>
                      </a:lnTo>
                      <a:lnTo>
                        <a:pt x="120" y="136"/>
                      </a:lnTo>
                      <a:lnTo>
                        <a:pt x="209" y="225"/>
                      </a:lnTo>
                      <a:lnTo>
                        <a:pt x="234" y="225"/>
                      </a:lnTo>
                      <a:lnTo>
                        <a:pt x="234" y="206"/>
                      </a:lnTo>
                      <a:lnTo>
                        <a:pt x="142" y="114"/>
                      </a:lnTo>
                      <a:lnTo>
                        <a:pt x="234" y="22"/>
                      </a:lnTo>
                      <a:lnTo>
                        <a:pt x="234" y="0"/>
                      </a:lnTo>
                      <a:lnTo>
                        <a:pt x="209" y="0"/>
                      </a:lnTo>
                      <a:lnTo>
                        <a:pt x="120" y="90"/>
                      </a:lnTo>
                      <a:lnTo>
                        <a:pt x="28" y="0"/>
                      </a:lnTo>
                      <a:lnTo>
                        <a:pt x="0" y="0"/>
                      </a:lnTo>
                      <a:lnTo>
                        <a:pt x="0" y="16"/>
                      </a:lnTo>
                      <a:lnTo>
                        <a:pt x="99" y="114"/>
                      </a:lnTo>
                      <a:lnTo>
                        <a:pt x="0" y="209"/>
                      </a:lnTo>
                      <a:lnTo>
                        <a:pt x="0" y="22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54" name="Rectangle 18"/>
                <p:cNvSpPr>
                  <a:spLocks noChangeArrowheads="1"/>
                </p:cNvSpPr>
                <p:nvPr/>
              </p:nvSpPr>
              <p:spPr bwMode="auto">
                <a:xfrm>
                  <a:off x="609" y="2724"/>
                  <a:ext cx="187" cy="2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55" name="Freeform 19"/>
                <p:cNvSpPr>
                  <a:spLocks/>
                </p:cNvSpPr>
                <p:nvPr/>
              </p:nvSpPr>
              <p:spPr bwMode="auto">
                <a:xfrm>
                  <a:off x="581" y="2524"/>
                  <a:ext cx="234" cy="227"/>
                </a:xfrm>
                <a:custGeom>
                  <a:avLst/>
                  <a:gdLst>
                    <a:gd name="T0" fmla="*/ 0 w 234"/>
                    <a:gd name="T1" fmla="*/ 227 h 227"/>
                    <a:gd name="T2" fmla="*/ 31 w 234"/>
                    <a:gd name="T3" fmla="*/ 227 h 227"/>
                    <a:gd name="T4" fmla="*/ 120 w 234"/>
                    <a:gd name="T5" fmla="*/ 135 h 227"/>
                    <a:gd name="T6" fmla="*/ 209 w 234"/>
                    <a:gd name="T7" fmla="*/ 227 h 227"/>
                    <a:gd name="T8" fmla="*/ 234 w 234"/>
                    <a:gd name="T9" fmla="*/ 227 h 227"/>
                    <a:gd name="T10" fmla="*/ 234 w 234"/>
                    <a:gd name="T11" fmla="*/ 206 h 227"/>
                    <a:gd name="T12" fmla="*/ 142 w 234"/>
                    <a:gd name="T13" fmla="*/ 114 h 227"/>
                    <a:gd name="T14" fmla="*/ 234 w 234"/>
                    <a:gd name="T15" fmla="*/ 22 h 227"/>
                    <a:gd name="T16" fmla="*/ 234 w 234"/>
                    <a:gd name="T17" fmla="*/ 0 h 227"/>
                    <a:gd name="T18" fmla="*/ 209 w 234"/>
                    <a:gd name="T19" fmla="*/ 0 h 227"/>
                    <a:gd name="T20" fmla="*/ 120 w 234"/>
                    <a:gd name="T21" fmla="*/ 92 h 227"/>
                    <a:gd name="T22" fmla="*/ 28 w 234"/>
                    <a:gd name="T23" fmla="*/ 0 h 227"/>
                    <a:gd name="T24" fmla="*/ 0 w 234"/>
                    <a:gd name="T25" fmla="*/ 0 h 227"/>
                    <a:gd name="T26" fmla="*/ 0 w 234"/>
                    <a:gd name="T27" fmla="*/ 16 h 227"/>
                    <a:gd name="T28" fmla="*/ 99 w 234"/>
                    <a:gd name="T29" fmla="*/ 114 h 227"/>
                    <a:gd name="T30" fmla="*/ 0 w 234"/>
                    <a:gd name="T31" fmla="*/ 212 h 227"/>
                    <a:gd name="T32" fmla="*/ 0 w 234"/>
                    <a:gd name="T33"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4" h="227">
                      <a:moveTo>
                        <a:pt x="0" y="227"/>
                      </a:moveTo>
                      <a:lnTo>
                        <a:pt x="31" y="227"/>
                      </a:lnTo>
                      <a:lnTo>
                        <a:pt x="120" y="135"/>
                      </a:lnTo>
                      <a:lnTo>
                        <a:pt x="209" y="227"/>
                      </a:lnTo>
                      <a:lnTo>
                        <a:pt x="234" y="227"/>
                      </a:lnTo>
                      <a:lnTo>
                        <a:pt x="234" y="206"/>
                      </a:lnTo>
                      <a:lnTo>
                        <a:pt x="142" y="114"/>
                      </a:lnTo>
                      <a:lnTo>
                        <a:pt x="234" y="22"/>
                      </a:lnTo>
                      <a:lnTo>
                        <a:pt x="234" y="0"/>
                      </a:lnTo>
                      <a:lnTo>
                        <a:pt x="209" y="0"/>
                      </a:lnTo>
                      <a:lnTo>
                        <a:pt x="120" y="92"/>
                      </a:lnTo>
                      <a:lnTo>
                        <a:pt x="28" y="0"/>
                      </a:lnTo>
                      <a:lnTo>
                        <a:pt x="0" y="0"/>
                      </a:lnTo>
                      <a:lnTo>
                        <a:pt x="0" y="16"/>
                      </a:lnTo>
                      <a:lnTo>
                        <a:pt x="99" y="114"/>
                      </a:lnTo>
                      <a:lnTo>
                        <a:pt x="0" y="212"/>
                      </a:lnTo>
                      <a:lnTo>
                        <a:pt x="0" y="22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56" name="Rectangle 20"/>
                <p:cNvSpPr>
                  <a:spLocks noChangeArrowheads="1"/>
                </p:cNvSpPr>
                <p:nvPr/>
              </p:nvSpPr>
              <p:spPr bwMode="auto">
                <a:xfrm>
                  <a:off x="609" y="2917"/>
                  <a:ext cx="187" cy="31"/>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57" name="Freeform 21"/>
                <p:cNvSpPr>
                  <a:spLocks/>
                </p:cNvSpPr>
                <p:nvPr/>
              </p:nvSpPr>
              <p:spPr bwMode="auto">
                <a:xfrm>
                  <a:off x="581" y="2721"/>
                  <a:ext cx="234" cy="224"/>
                </a:xfrm>
                <a:custGeom>
                  <a:avLst/>
                  <a:gdLst>
                    <a:gd name="T0" fmla="*/ 0 w 234"/>
                    <a:gd name="T1" fmla="*/ 224 h 224"/>
                    <a:gd name="T2" fmla="*/ 31 w 234"/>
                    <a:gd name="T3" fmla="*/ 224 h 224"/>
                    <a:gd name="T4" fmla="*/ 120 w 234"/>
                    <a:gd name="T5" fmla="*/ 135 h 224"/>
                    <a:gd name="T6" fmla="*/ 209 w 234"/>
                    <a:gd name="T7" fmla="*/ 224 h 224"/>
                    <a:gd name="T8" fmla="*/ 234 w 234"/>
                    <a:gd name="T9" fmla="*/ 224 h 224"/>
                    <a:gd name="T10" fmla="*/ 234 w 234"/>
                    <a:gd name="T11" fmla="*/ 205 h 224"/>
                    <a:gd name="T12" fmla="*/ 142 w 234"/>
                    <a:gd name="T13" fmla="*/ 113 h 224"/>
                    <a:gd name="T14" fmla="*/ 234 w 234"/>
                    <a:gd name="T15" fmla="*/ 21 h 224"/>
                    <a:gd name="T16" fmla="*/ 234 w 234"/>
                    <a:gd name="T17" fmla="*/ 0 h 224"/>
                    <a:gd name="T18" fmla="*/ 209 w 234"/>
                    <a:gd name="T19" fmla="*/ 0 h 224"/>
                    <a:gd name="T20" fmla="*/ 120 w 234"/>
                    <a:gd name="T21" fmla="*/ 89 h 224"/>
                    <a:gd name="T22" fmla="*/ 28 w 234"/>
                    <a:gd name="T23" fmla="*/ 0 h 224"/>
                    <a:gd name="T24" fmla="*/ 0 w 234"/>
                    <a:gd name="T25" fmla="*/ 0 h 224"/>
                    <a:gd name="T26" fmla="*/ 0 w 234"/>
                    <a:gd name="T27" fmla="*/ 15 h 224"/>
                    <a:gd name="T28" fmla="*/ 99 w 234"/>
                    <a:gd name="T29" fmla="*/ 113 h 224"/>
                    <a:gd name="T30" fmla="*/ 0 w 234"/>
                    <a:gd name="T31" fmla="*/ 208 h 224"/>
                    <a:gd name="T32" fmla="*/ 0 w 234"/>
                    <a:gd name="T33"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4" h="224">
                      <a:moveTo>
                        <a:pt x="0" y="224"/>
                      </a:moveTo>
                      <a:lnTo>
                        <a:pt x="31" y="224"/>
                      </a:lnTo>
                      <a:lnTo>
                        <a:pt x="120" y="135"/>
                      </a:lnTo>
                      <a:lnTo>
                        <a:pt x="209" y="224"/>
                      </a:lnTo>
                      <a:lnTo>
                        <a:pt x="234" y="224"/>
                      </a:lnTo>
                      <a:lnTo>
                        <a:pt x="234" y="205"/>
                      </a:lnTo>
                      <a:lnTo>
                        <a:pt x="142" y="113"/>
                      </a:lnTo>
                      <a:lnTo>
                        <a:pt x="234" y="21"/>
                      </a:lnTo>
                      <a:lnTo>
                        <a:pt x="234" y="0"/>
                      </a:lnTo>
                      <a:lnTo>
                        <a:pt x="209" y="0"/>
                      </a:lnTo>
                      <a:lnTo>
                        <a:pt x="120" y="89"/>
                      </a:lnTo>
                      <a:lnTo>
                        <a:pt x="28" y="0"/>
                      </a:lnTo>
                      <a:lnTo>
                        <a:pt x="0" y="0"/>
                      </a:lnTo>
                      <a:lnTo>
                        <a:pt x="0" y="15"/>
                      </a:lnTo>
                      <a:lnTo>
                        <a:pt x="99" y="113"/>
                      </a:lnTo>
                      <a:lnTo>
                        <a:pt x="0" y="208"/>
                      </a:lnTo>
                      <a:lnTo>
                        <a:pt x="0" y="22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58" name="Rectangle 22"/>
                <p:cNvSpPr>
                  <a:spLocks noChangeArrowheads="1"/>
                </p:cNvSpPr>
                <p:nvPr/>
              </p:nvSpPr>
              <p:spPr bwMode="auto">
                <a:xfrm>
                  <a:off x="170" y="1253"/>
                  <a:ext cx="132" cy="227"/>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59" name="Freeform 23"/>
                <p:cNvSpPr>
                  <a:spLocks/>
                </p:cNvSpPr>
                <p:nvPr/>
              </p:nvSpPr>
              <p:spPr bwMode="auto">
                <a:xfrm>
                  <a:off x="296" y="1035"/>
                  <a:ext cx="350" cy="279"/>
                </a:xfrm>
                <a:custGeom>
                  <a:avLst/>
                  <a:gdLst>
                    <a:gd name="T0" fmla="*/ 12 w 350"/>
                    <a:gd name="T1" fmla="*/ 279 h 279"/>
                    <a:gd name="T2" fmla="*/ 0 w 350"/>
                    <a:gd name="T3" fmla="*/ 267 h 279"/>
                    <a:gd name="T4" fmla="*/ 341 w 350"/>
                    <a:gd name="T5" fmla="*/ 0 h 279"/>
                    <a:gd name="T6" fmla="*/ 350 w 350"/>
                    <a:gd name="T7" fmla="*/ 12 h 279"/>
                    <a:gd name="T8" fmla="*/ 12 w 350"/>
                    <a:gd name="T9" fmla="*/ 279 h 279"/>
                  </a:gdLst>
                  <a:ahLst/>
                  <a:cxnLst>
                    <a:cxn ang="0">
                      <a:pos x="T0" y="T1"/>
                    </a:cxn>
                    <a:cxn ang="0">
                      <a:pos x="T2" y="T3"/>
                    </a:cxn>
                    <a:cxn ang="0">
                      <a:pos x="T4" y="T5"/>
                    </a:cxn>
                    <a:cxn ang="0">
                      <a:pos x="T6" y="T7"/>
                    </a:cxn>
                    <a:cxn ang="0">
                      <a:pos x="T8" y="T9"/>
                    </a:cxn>
                  </a:cxnLst>
                  <a:rect l="0" t="0" r="r" b="b"/>
                  <a:pathLst>
                    <a:path w="350" h="279">
                      <a:moveTo>
                        <a:pt x="12" y="279"/>
                      </a:moveTo>
                      <a:lnTo>
                        <a:pt x="0" y="267"/>
                      </a:lnTo>
                      <a:lnTo>
                        <a:pt x="341" y="0"/>
                      </a:lnTo>
                      <a:lnTo>
                        <a:pt x="350" y="12"/>
                      </a:lnTo>
                      <a:lnTo>
                        <a:pt x="12" y="27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60" name="Freeform 24"/>
                <p:cNvSpPr>
                  <a:spLocks/>
                </p:cNvSpPr>
                <p:nvPr/>
              </p:nvSpPr>
              <p:spPr bwMode="auto">
                <a:xfrm>
                  <a:off x="640" y="1032"/>
                  <a:ext cx="915" cy="166"/>
                </a:xfrm>
                <a:custGeom>
                  <a:avLst/>
                  <a:gdLst>
                    <a:gd name="T0" fmla="*/ 915 w 915"/>
                    <a:gd name="T1" fmla="*/ 166 h 166"/>
                    <a:gd name="T2" fmla="*/ 0 w 915"/>
                    <a:gd name="T3" fmla="*/ 15 h 166"/>
                    <a:gd name="T4" fmla="*/ 3 w 915"/>
                    <a:gd name="T5" fmla="*/ 0 h 166"/>
                    <a:gd name="T6" fmla="*/ 915 w 915"/>
                    <a:gd name="T7" fmla="*/ 150 h 166"/>
                    <a:gd name="T8" fmla="*/ 915 w 915"/>
                    <a:gd name="T9" fmla="*/ 166 h 166"/>
                  </a:gdLst>
                  <a:ahLst/>
                  <a:cxnLst>
                    <a:cxn ang="0">
                      <a:pos x="T0" y="T1"/>
                    </a:cxn>
                    <a:cxn ang="0">
                      <a:pos x="T2" y="T3"/>
                    </a:cxn>
                    <a:cxn ang="0">
                      <a:pos x="T4" y="T5"/>
                    </a:cxn>
                    <a:cxn ang="0">
                      <a:pos x="T6" y="T7"/>
                    </a:cxn>
                    <a:cxn ang="0">
                      <a:pos x="T8" y="T9"/>
                    </a:cxn>
                  </a:cxnLst>
                  <a:rect l="0" t="0" r="r" b="b"/>
                  <a:pathLst>
                    <a:path w="915" h="166">
                      <a:moveTo>
                        <a:pt x="915" y="166"/>
                      </a:moveTo>
                      <a:lnTo>
                        <a:pt x="0" y="15"/>
                      </a:lnTo>
                      <a:lnTo>
                        <a:pt x="3" y="0"/>
                      </a:lnTo>
                      <a:lnTo>
                        <a:pt x="915" y="150"/>
                      </a:lnTo>
                      <a:lnTo>
                        <a:pt x="915" y="166"/>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61" name="Rectangle 25"/>
                <p:cNvSpPr>
                  <a:spLocks noChangeArrowheads="1"/>
                </p:cNvSpPr>
                <p:nvPr/>
              </p:nvSpPr>
              <p:spPr bwMode="auto">
                <a:xfrm>
                  <a:off x="624" y="1041"/>
                  <a:ext cx="25" cy="27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62" name="Freeform 26"/>
                <p:cNvSpPr>
                  <a:spLocks/>
                </p:cNvSpPr>
                <p:nvPr/>
              </p:nvSpPr>
              <p:spPr bwMode="auto">
                <a:xfrm>
                  <a:off x="634" y="1035"/>
                  <a:ext cx="116" cy="273"/>
                </a:xfrm>
                <a:custGeom>
                  <a:avLst/>
                  <a:gdLst>
                    <a:gd name="T0" fmla="*/ 0 w 116"/>
                    <a:gd name="T1" fmla="*/ 6 h 273"/>
                    <a:gd name="T2" fmla="*/ 21 w 116"/>
                    <a:gd name="T3" fmla="*/ 0 h 273"/>
                    <a:gd name="T4" fmla="*/ 116 w 116"/>
                    <a:gd name="T5" fmla="*/ 273 h 273"/>
                    <a:gd name="T6" fmla="*/ 89 w 116"/>
                    <a:gd name="T7" fmla="*/ 273 h 273"/>
                    <a:gd name="T8" fmla="*/ 0 w 116"/>
                    <a:gd name="T9" fmla="*/ 6 h 273"/>
                  </a:gdLst>
                  <a:ahLst/>
                  <a:cxnLst>
                    <a:cxn ang="0">
                      <a:pos x="T0" y="T1"/>
                    </a:cxn>
                    <a:cxn ang="0">
                      <a:pos x="T2" y="T3"/>
                    </a:cxn>
                    <a:cxn ang="0">
                      <a:pos x="T4" y="T5"/>
                    </a:cxn>
                    <a:cxn ang="0">
                      <a:pos x="T6" y="T7"/>
                    </a:cxn>
                    <a:cxn ang="0">
                      <a:pos x="T8" y="T9"/>
                    </a:cxn>
                  </a:cxnLst>
                  <a:rect l="0" t="0" r="r" b="b"/>
                  <a:pathLst>
                    <a:path w="116" h="273">
                      <a:moveTo>
                        <a:pt x="0" y="6"/>
                      </a:moveTo>
                      <a:lnTo>
                        <a:pt x="21" y="0"/>
                      </a:lnTo>
                      <a:lnTo>
                        <a:pt x="116" y="273"/>
                      </a:lnTo>
                      <a:lnTo>
                        <a:pt x="89" y="273"/>
                      </a:lnTo>
                      <a:lnTo>
                        <a:pt x="0" y="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63" name="Rectangle 27"/>
                <p:cNvSpPr>
                  <a:spLocks noChangeArrowheads="1"/>
                </p:cNvSpPr>
                <p:nvPr/>
              </p:nvSpPr>
              <p:spPr bwMode="auto">
                <a:xfrm>
                  <a:off x="643" y="1232"/>
                  <a:ext cx="61" cy="21"/>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64" name="Rectangle 28"/>
                <p:cNvSpPr>
                  <a:spLocks noChangeArrowheads="1"/>
                </p:cNvSpPr>
                <p:nvPr/>
              </p:nvSpPr>
              <p:spPr bwMode="auto">
                <a:xfrm>
                  <a:off x="643" y="1164"/>
                  <a:ext cx="40" cy="1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65" name="Freeform 29"/>
                <p:cNvSpPr>
                  <a:spLocks/>
                </p:cNvSpPr>
                <p:nvPr/>
              </p:nvSpPr>
              <p:spPr bwMode="auto">
                <a:xfrm>
                  <a:off x="640" y="1244"/>
                  <a:ext cx="92" cy="70"/>
                </a:xfrm>
                <a:custGeom>
                  <a:avLst/>
                  <a:gdLst>
                    <a:gd name="T0" fmla="*/ 27 w 30"/>
                    <a:gd name="T1" fmla="*/ 23 h 23"/>
                    <a:gd name="T2" fmla="*/ 26 w 30"/>
                    <a:gd name="T3" fmla="*/ 23 h 23"/>
                    <a:gd name="T4" fmla="*/ 1 w 30"/>
                    <a:gd name="T5" fmla="*/ 5 h 23"/>
                    <a:gd name="T6" fmla="*/ 1 w 30"/>
                    <a:gd name="T7" fmla="*/ 2 h 23"/>
                    <a:gd name="T8" fmla="*/ 4 w 30"/>
                    <a:gd name="T9" fmla="*/ 1 h 23"/>
                    <a:gd name="T10" fmla="*/ 28 w 30"/>
                    <a:gd name="T11" fmla="*/ 19 h 23"/>
                    <a:gd name="T12" fmla="*/ 29 w 30"/>
                    <a:gd name="T13" fmla="*/ 22 h 23"/>
                    <a:gd name="T14" fmla="*/ 27 w 30"/>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3">
                      <a:moveTo>
                        <a:pt x="27" y="23"/>
                      </a:moveTo>
                      <a:cubicBezTo>
                        <a:pt x="27" y="23"/>
                        <a:pt x="26" y="23"/>
                        <a:pt x="26" y="23"/>
                      </a:cubicBezTo>
                      <a:cubicBezTo>
                        <a:pt x="1" y="5"/>
                        <a:pt x="1" y="5"/>
                        <a:pt x="1" y="5"/>
                      </a:cubicBezTo>
                      <a:cubicBezTo>
                        <a:pt x="0" y="4"/>
                        <a:pt x="0" y="3"/>
                        <a:pt x="1" y="2"/>
                      </a:cubicBezTo>
                      <a:cubicBezTo>
                        <a:pt x="2" y="1"/>
                        <a:pt x="3" y="0"/>
                        <a:pt x="4" y="1"/>
                      </a:cubicBezTo>
                      <a:cubicBezTo>
                        <a:pt x="28" y="19"/>
                        <a:pt x="28" y="19"/>
                        <a:pt x="28" y="19"/>
                      </a:cubicBezTo>
                      <a:cubicBezTo>
                        <a:pt x="29" y="20"/>
                        <a:pt x="30" y="21"/>
                        <a:pt x="29" y="22"/>
                      </a:cubicBezTo>
                      <a:cubicBezTo>
                        <a:pt x="29" y="23"/>
                        <a:pt x="28" y="23"/>
                        <a:pt x="27" y="23"/>
                      </a:cubicBezTo>
                      <a:close/>
                    </a:path>
                  </a:pathLst>
                </a:custGeom>
                <a:solidFill>
                  <a:srgbClr val="672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66" name="Freeform 30"/>
                <p:cNvSpPr>
                  <a:spLocks/>
                </p:cNvSpPr>
                <p:nvPr/>
              </p:nvSpPr>
              <p:spPr bwMode="auto">
                <a:xfrm>
                  <a:off x="640" y="1176"/>
                  <a:ext cx="49" cy="65"/>
                </a:xfrm>
                <a:custGeom>
                  <a:avLst/>
                  <a:gdLst>
                    <a:gd name="T0" fmla="*/ 3 w 16"/>
                    <a:gd name="T1" fmla="*/ 21 h 21"/>
                    <a:gd name="T2" fmla="*/ 1 w 16"/>
                    <a:gd name="T3" fmla="*/ 20 h 21"/>
                    <a:gd name="T4" fmla="*/ 1 w 16"/>
                    <a:gd name="T5" fmla="*/ 17 h 21"/>
                    <a:gd name="T6" fmla="*/ 12 w 16"/>
                    <a:gd name="T7" fmla="*/ 1 h 21"/>
                    <a:gd name="T8" fmla="*/ 15 w 16"/>
                    <a:gd name="T9" fmla="*/ 0 h 21"/>
                    <a:gd name="T10" fmla="*/ 16 w 16"/>
                    <a:gd name="T11" fmla="*/ 3 h 21"/>
                    <a:gd name="T12" fmla="*/ 5 w 16"/>
                    <a:gd name="T13" fmla="*/ 20 h 21"/>
                    <a:gd name="T14" fmla="*/ 3 w 16"/>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1">
                      <a:moveTo>
                        <a:pt x="3" y="21"/>
                      </a:moveTo>
                      <a:cubicBezTo>
                        <a:pt x="2" y="21"/>
                        <a:pt x="2" y="21"/>
                        <a:pt x="1" y="20"/>
                      </a:cubicBezTo>
                      <a:cubicBezTo>
                        <a:pt x="0" y="20"/>
                        <a:pt x="0" y="18"/>
                        <a:pt x="1" y="17"/>
                      </a:cubicBezTo>
                      <a:cubicBezTo>
                        <a:pt x="12" y="1"/>
                        <a:pt x="12" y="1"/>
                        <a:pt x="12" y="1"/>
                      </a:cubicBezTo>
                      <a:cubicBezTo>
                        <a:pt x="13" y="0"/>
                        <a:pt x="14" y="0"/>
                        <a:pt x="15" y="0"/>
                      </a:cubicBezTo>
                      <a:cubicBezTo>
                        <a:pt x="16" y="1"/>
                        <a:pt x="16" y="2"/>
                        <a:pt x="16" y="3"/>
                      </a:cubicBezTo>
                      <a:cubicBezTo>
                        <a:pt x="5" y="20"/>
                        <a:pt x="5" y="20"/>
                        <a:pt x="5" y="20"/>
                      </a:cubicBezTo>
                      <a:cubicBezTo>
                        <a:pt x="4" y="20"/>
                        <a:pt x="3" y="21"/>
                        <a:pt x="3" y="21"/>
                      </a:cubicBezTo>
                      <a:close/>
                    </a:path>
                  </a:pathLst>
                </a:custGeom>
                <a:solidFill>
                  <a:srgbClr val="672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67" name="Freeform 31"/>
                <p:cNvSpPr>
                  <a:spLocks/>
                </p:cNvSpPr>
                <p:nvPr/>
              </p:nvSpPr>
              <p:spPr bwMode="auto">
                <a:xfrm>
                  <a:off x="640" y="1244"/>
                  <a:ext cx="73" cy="70"/>
                </a:xfrm>
                <a:custGeom>
                  <a:avLst/>
                  <a:gdLst>
                    <a:gd name="T0" fmla="*/ 3 w 24"/>
                    <a:gd name="T1" fmla="*/ 23 h 23"/>
                    <a:gd name="T2" fmla="*/ 1 w 24"/>
                    <a:gd name="T3" fmla="*/ 22 h 23"/>
                    <a:gd name="T4" fmla="*/ 1 w 24"/>
                    <a:gd name="T5" fmla="*/ 19 h 23"/>
                    <a:gd name="T6" fmla="*/ 20 w 24"/>
                    <a:gd name="T7" fmla="*/ 1 h 23"/>
                    <a:gd name="T8" fmla="*/ 23 w 24"/>
                    <a:gd name="T9" fmla="*/ 1 h 23"/>
                    <a:gd name="T10" fmla="*/ 23 w 24"/>
                    <a:gd name="T11" fmla="*/ 5 h 23"/>
                    <a:gd name="T12" fmla="*/ 4 w 24"/>
                    <a:gd name="T13" fmla="*/ 22 h 23"/>
                    <a:gd name="T14" fmla="*/ 3 w 24"/>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3">
                      <a:moveTo>
                        <a:pt x="3" y="23"/>
                      </a:moveTo>
                      <a:cubicBezTo>
                        <a:pt x="2" y="23"/>
                        <a:pt x="1" y="23"/>
                        <a:pt x="1" y="22"/>
                      </a:cubicBezTo>
                      <a:cubicBezTo>
                        <a:pt x="0" y="22"/>
                        <a:pt x="0" y="20"/>
                        <a:pt x="1" y="19"/>
                      </a:cubicBezTo>
                      <a:cubicBezTo>
                        <a:pt x="20" y="1"/>
                        <a:pt x="20" y="1"/>
                        <a:pt x="20" y="1"/>
                      </a:cubicBezTo>
                      <a:cubicBezTo>
                        <a:pt x="21" y="0"/>
                        <a:pt x="22" y="0"/>
                        <a:pt x="23" y="1"/>
                      </a:cubicBezTo>
                      <a:cubicBezTo>
                        <a:pt x="24" y="2"/>
                        <a:pt x="24" y="4"/>
                        <a:pt x="23" y="5"/>
                      </a:cubicBezTo>
                      <a:cubicBezTo>
                        <a:pt x="4" y="22"/>
                        <a:pt x="4" y="22"/>
                        <a:pt x="4" y="22"/>
                      </a:cubicBezTo>
                      <a:cubicBezTo>
                        <a:pt x="4" y="23"/>
                        <a:pt x="3" y="23"/>
                        <a:pt x="3" y="23"/>
                      </a:cubicBezTo>
                      <a:close/>
                    </a:path>
                  </a:pathLst>
                </a:custGeom>
                <a:solidFill>
                  <a:srgbClr val="672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68" name="Freeform 32"/>
                <p:cNvSpPr>
                  <a:spLocks/>
                </p:cNvSpPr>
                <p:nvPr/>
              </p:nvSpPr>
              <p:spPr bwMode="auto">
                <a:xfrm>
                  <a:off x="548" y="1321"/>
                  <a:ext cx="325" cy="172"/>
                </a:xfrm>
                <a:custGeom>
                  <a:avLst/>
                  <a:gdLst>
                    <a:gd name="T0" fmla="*/ 291 w 325"/>
                    <a:gd name="T1" fmla="*/ 0 h 172"/>
                    <a:gd name="T2" fmla="*/ 0 w 325"/>
                    <a:gd name="T3" fmla="*/ 0 h 172"/>
                    <a:gd name="T4" fmla="*/ 0 w 325"/>
                    <a:gd name="T5" fmla="*/ 172 h 172"/>
                    <a:gd name="T6" fmla="*/ 291 w 325"/>
                    <a:gd name="T7" fmla="*/ 172 h 172"/>
                    <a:gd name="T8" fmla="*/ 325 w 325"/>
                    <a:gd name="T9" fmla="*/ 61 h 172"/>
                    <a:gd name="T10" fmla="*/ 291 w 325"/>
                    <a:gd name="T11" fmla="*/ 0 h 172"/>
                  </a:gdLst>
                  <a:ahLst/>
                  <a:cxnLst>
                    <a:cxn ang="0">
                      <a:pos x="T0" y="T1"/>
                    </a:cxn>
                    <a:cxn ang="0">
                      <a:pos x="T2" y="T3"/>
                    </a:cxn>
                    <a:cxn ang="0">
                      <a:pos x="T4" y="T5"/>
                    </a:cxn>
                    <a:cxn ang="0">
                      <a:pos x="T6" y="T7"/>
                    </a:cxn>
                    <a:cxn ang="0">
                      <a:pos x="T8" y="T9"/>
                    </a:cxn>
                    <a:cxn ang="0">
                      <a:pos x="T10" y="T11"/>
                    </a:cxn>
                  </a:cxnLst>
                  <a:rect l="0" t="0" r="r" b="b"/>
                  <a:pathLst>
                    <a:path w="325" h="172">
                      <a:moveTo>
                        <a:pt x="291" y="0"/>
                      </a:moveTo>
                      <a:lnTo>
                        <a:pt x="0" y="0"/>
                      </a:lnTo>
                      <a:lnTo>
                        <a:pt x="0" y="172"/>
                      </a:lnTo>
                      <a:lnTo>
                        <a:pt x="291" y="172"/>
                      </a:lnTo>
                      <a:lnTo>
                        <a:pt x="325" y="61"/>
                      </a:lnTo>
                      <a:lnTo>
                        <a:pt x="29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69" name="Rectangle 33"/>
                <p:cNvSpPr>
                  <a:spLocks noChangeArrowheads="1"/>
                </p:cNvSpPr>
                <p:nvPr/>
              </p:nvSpPr>
              <p:spPr bwMode="auto">
                <a:xfrm>
                  <a:off x="710" y="1354"/>
                  <a:ext cx="34"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70" name="Freeform 34"/>
                <p:cNvSpPr>
                  <a:spLocks/>
                </p:cNvSpPr>
                <p:nvPr/>
              </p:nvSpPr>
              <p:spPr bwMode="auto">
                <a:xfrm>
                  <a:off x="772" y="1354"/>
                  <a:ext cx="70" cy="102"/>
                </a:xfrm>
                <a:custGeom>
                  <a:avLst/>
                  <a:gdLst>
                    <a:gd name="T0" fmla="*/ 55 w 70"/>
                    <a:gd name="T1" fmla="*/ 0 h 102"/>
                    <a:gd name="T2" fmla="*/ 0 w 70"/>
                    <a:gd name="T3" fmla="*/ 0 h 102"/>
                    <a:gd name="T4" fmla="*/ 0 w 70"/>
                    <a:gd name="T5" fmla="*/ 102 h 102"/>
                    <a:gd name="T6" fmla="*/ 52 w 70"/>
                    <a:gd name="T7" fmla="*/ 102 h 102"/>
                    <a:gd name="T8" fmla="*/ 70 w 70"/>
                    <a:gd name="T9" fmla="*/ 31 h 102"/>
                    <a:gd name="T10" fmla="*/ 55 w 70"/>
                    <a:gd name="T11" fmla="*/ 0 h 102"/>
                  </a:gdLst>
                  <a:ahLst/>
                  <a:cxnLst>
                    <a:cxn ang="0">
                      <a:pos x="T0" y="T1"/>
                    </a:cxn>
                    <a:cxn ang="0">
                      <a:pos x="T2" y="T3"/>
                    </a:cxn>
                    <a:cxn ang="0">
                      <a:pos x="T4" y="T5"/>
                    </a:cxn>
                    <a:cxn ang="0">
                      <a:pos x="T6" y="T7"/>
                    </a:cxn>
                    <a:cxn ang="0">
                      <a:pos x="T8" y="T9"/>
                    </a:cxn>
                    <a:cxn ang="0">
                      <a:pos x="T10" y="T11"/>
                    </a:cxn>
                  </a:cxnLst>
                  <a:rect l="0" t="0" r="r" b="b"/>
                  <a:pathLst>
                    <a:path w="70" h="102">
                      <a:moveTo>
                        <a:pt x="55" y="0"/>
                      </a:moveTo>
                      <a:lnTo>
                        <a:pt x="0" y="0"/>
                      </a:lnTo>
                      <a:lnTo>
                        <a:pt x="0" y="102"/>
                      </a:lnTo>
                      <a:lnTo>
                        <a:pt x="52" y="102"/>
                      </a:lnTo>
                      <a:lnTo>
                        <a:pt x="70" y="31"/>
                      </a:lnTo>
                      <a:lnTo>
                        <a:pt x="5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71" name="Freeform 35"/>
                <p:cNvSpPr>
                  <a:spLocks/>
                </p:cNvSpPr>
                <p:nvPr/>
              </p:nvSpPr>
              <p:spPr bwMode="auto">
                <a:xfrm>
                  <a:off x="993" y="1182"/>
                  <a:ext cx="869" cy="16"/>
                </a:xfrm>
                <a:custGeom>
                  <a:avLst/>
                  <a:gdLst>
                    <a:gd name="T0" fmla="*/ 0 w 869"/>
                    <a:gd name="T1" fmla="*/ 0 h 16"/>
                    <a:gd name="T2" fmla="*/ 850 w 869"/>
                    <a:gd name="T3" fmla="*/ 0 h 16"/>
                    <a:gd name="T4" fmla="*/ 869 w 869"/>
                    <a:gd name="T5" fmla="*/ 16 h 16"/>
                    <a:gd name="T6" fmla="*/ 0 w 869"/>
                    <a:gd name="T7" fmla="*/ 16 h 16"/>
                    <a:gd name="T8" fmla="*/ 0 w 869"/>
                    <a:gd name="T9" fmla="*/ 0 h 16"/>
                  </a:gdLst>
                  <a:ahLst/>
                  <a:cxnLst>
                    <a:cxn ang="0">
                      <a:pos x="T0" y="T1"/>
                    </a:cxn>
                    <a:cxn ang="0">
                      <a:pos x="T2" y="T3"/>
                    </a:cxn>
                    <a:cxn ang="0">
                      <a:pos x="T4" y="T5"/>
                    </a:cxn>
                    <a:cxn ang="0">
                      <a:pos x="T6" y="T7"/>
                    </a:cxn>
                    <a:cxn ang="0">
                      <a:pos x="T8" y="T9"/>
                    </a:cxn>
                  </a:cxnLst>
                  <a:rect l="0" t="0" r="r" b="b"/>
                  <a:pathLst>
                    <a:path w="869" h="16">
                      <a:moveTo>
                        <a:pt x="0" y="0"/>
                      </a:moveTo>
                      <a:lnTo>
                        <a:pt x="850" y="0"/>
                      </a:lnTo>
                      <a:lnTo>
                        <a:pt x="869" y="16"/>
                      </a:lnTo>
                      <a:lnTo>
                        <a:pt x="0" y="16"/>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72" name="Freeform 36"/>
                <p:cNvSpPr>
                  <a:spLocks/>
                </p:cNvSpPr>
                <p:nvPr/>
              </p:nvSpPr>
              <p:spPr bwMode="auto">
                <a:xfrm>
                  <a:off x="848" y="1182"/>
                  <a:ext cx="163" cy="126"/>
                </a:xfrm>
                <a:custGeom>
                  <a:avLst/>
                  <a:gdLst>
                    <a:gd name="T0" fmla="*/ 25 w 163"/>
                    <a:gd name="T1" fmla="*/ 126 h 126"/>
                    <a:gd name="T2" fmla="*/ 0 w 163"/>
                    <a:gd name="T3" fmla="*/ 126 h 126"/>
                    <a:gd name="T4" fmla="*/ 139 w 163"/>
                    <a:gd name="T5" fmla="*/ 0 h 126"/>
                    <a:gd name="T6" fmla="*/ 163 w 163"/>
                    <a:gd name="T7" fmla="*/ 0 h 126"/>
                    <a:gd name="T8" fmla="*/ 25 w 163"/>
                    <a:gd name="T9" fmla="*/ 126 h 126"/>
                  </a:gdLst>
                  <a:ahLst/>
                  <a:cxnLst>
                    <a:cxn ang="0">
                      <a:pos x="T0" y="T1"/>
                    </a:cxn>
                    <a:cxn ang="0">
                      <a:pos x="T2" y="T3"/>
                    </a:cxn>
                    <a:cxn ang="0">
                      <a:pos x="T4" y="T5"/>
                    </a:cxn>
                    <a:cxn ang="0">
                      <a:pos x="T6" y="T7"/>
                    </a:cxn>
                    <a:cxn ang="0">
                      <a:pos x="T8" y="T9"/>
                    </a:cxn>
                  </a:cxnLst>
                  <a:rect l="0" t="0" r="r" b="b"/>
                  <a:pathLst>
                    <a:path w="163" h="126">
                      <a:moveTo>
                        <a:pt x="25" y="126"/>
                      </a:moveTo>
                      <a:lnTo>
                        <a:pt x="0" y="126"/>
                      </a:lnTo>
                      <a:lnTo>
                        <a:pt x="139" y="0"/>
                      </a:lnTo>
                      <a:lnTo>
                        <a:pt x="163" y="0"/>
                      </a:lnTo>
                      <a:lnTo>
                        <a:pt x="25" y="12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73" name="Freeform 37"/>
                <p:cNvSpPr>
                  <a:spLocks/>
                </p:cNvSpPr>
                <p:nvPr/>
              </p:nvSpPr>
              <p:spPr bwMode="auto">
                <a:xfrm>
                  <a:off x="987" y="1182"/>
                  <a:ext cx="162" cy="126"/>
                </a:xfrm>
                <a:custGeom>
                  <a:avLst/>
                  <a:gdLst>
                    <a:gd name="T0" fmla="*/ 141 w 162"/>
                    <a:gd name="T1" fmla="*/ 126 h 126"/>
                    <a:gd name="T2" fmla="*/ 162 w 162"/>
                    <a:gd name="T3" fmla="*/ 126 h 126"/>
                    <a:gd name="T4" fmla="*/ 24 w 162"/>
                    <a:gd name="T5" fmla="*/ 0 h 126"/>
                    <a:gd name="T6" fmla="*/ 0 w 162"/>
                    <a:gd name="T7" fmla="*/ 0 h 126"/>
                    <a:gd name="T8" fmla="*/ 141 w 162"/>
                    <a:gd name="T9" fmla="*/ 126 h 126"/>
                  </a:gdLst>
                  <a:ahLst/>
                  <a:cxnLst>
                    <a:cxn ang="0">
                      <a:pos x="T0" y="T1"/>
                    </a:cxn>
                    <a:cxn ang="0">
                      <a:pos x="T2" y="T3"/>
                    </a:cxn>
                    <a:cxn ang="0">
                      <a:pos x="T4" y="T5"/>
                    </a:cxn>
                    <a:cxn ang="0">
                      <a:pos x="T6" y="T7"/>
                    </a:cxn>
                    <a:cxn ang="0">
                      <a:pos x="T8" y="T9"/>
                    </a:cxn>
                  </a:cxnLst>
                  <a:rect l="0" t="0" r="r" b="b"/>
                  <a:pathLst>
                    <a:path w="162" h="126">
                      <a:moveTo>
                        <a:pt x="141" y="126"/>
                      </a:moveTo>
                      <a:lnTo>
                        <a:pt x="162" y="126"/>
                      </a:lnTo>
                      <a:lnTo>
                        <a:pt x="24" y="0"/>
                      </a:lnTo>
                      <a:lnTo>
                        <a:pt x="0" y="0"/>
                      </a:lnTo>
                      <a:lnTo>
                        <a:pt x="141" y="12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74" name="Rectangle 38"/>
                <p:cNvSpPr>
                  <a:spLocks noChangeArrowheads="1"/>
                </p:cNvSpPr>
                <p:nvPr/>
              </p:nvSpPr>
              <p:spPr bwMode="auto">
                <a:xfrm>
                  <a:off x="1131" y="1198"/>
                  <a:ext cx="15" cy="11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75" name="Rectangle 39"/>
                <p:cNvSpPr>
                  <a:spLocks noChangeArrowheads="1"/>
                </p:cNvSpPr>
                <p:nvPr/>
              </p:nvSpPr>
              <p:spPr bwMode="auto">
                <a:xfrm>
                  <a:off x="993" y="1198"/>
                  <a:ext cx="12" cy="11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76" name="Freeform 40"/>
                <p:cNvSpPr>
                  <a:spLocks/>
                </p:cNvSpPr>
                <p:nvPr/>
              </p:nvSpPr>
              <p:spPr bwMode="auto">
                <a:xfrm>
                  <a:off x="1125" y="1182"/>
                  <a:ext cx="162" cy="126"/>
                </a:xfrm>
                <a:custGeom>
                  <a:avLst/>
                  <a:gdLst>
                    <a:gd name="T0" fmla="*/ 24 w 162"/>
                    <a:gd name="T1" fmla="*/ 126 h 126"/>
                    <a:gd name="T2" fmla="*/ 0 w 162"/>
                    <a:gd name="T3" fmla="*/ 126 h 126"/>
                    <a:gd name="T4" fmla="*/ 141 w 162"/>
                    <a:gd name="T5" fmla="*/ 0 h 126"/>
                    <a:gd name="T6" fmla="*/ 162 w 162"/>
                    <a:gd name="T7" fmla="*/ 0 h 126"/>
                    <a:gd name="T8" fmla="*/ 24 w 162"/>
                    <a:gd name="T9" fmla="*/ 126 h 126"/>
                  </a:gdLst>
                  <a:ahLst/>
                  <a:cxnLst>
                    <a:cxn ang="0">
                      <a:pos x="T0" y="T1"/>
                    </a:cxn>
                    <a:cxn ang="0">
                      <a:pos x="T2" y="T3"/>
                    </a:cxn>
                    <a:cxn ang="0">
                      <a:pos x="T4" y="T5"/>
                    </a:cxn>
                    <a:cxn ang="0">
                      <a:pos x="T6" y="T7"/>
                    </a:cxn>
                    <a:cxn ang="0">
                      <a:pos x="T8" y="T9"/>
                    </a:cxn>
                  </a:cxnLst>
                  <a:rect l="0" t="0" r="r" b="b"/>
                  <a:pathLst>
                    <a:path w="162" h="126">
                      <a:moveTo>
                        <a:pt x="24" y="126"/>
                      </a:moveTo>
                      <a:lnTo>
                        <a:pt x="0" y="126"/>
                      </a:lnTo>
                      <a:lnTo>
                        <a:pt x="141" y="0"/>
                      </a:lnTo>
                      <a:lnTo>
                        <a:pt x="162" y="0"/>
                      </a:lnTo>
                      <a:lnTo>
                        <a:pt x="24" y="12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77" name="Freeform 41"/>
                <p:cNvSpPr>
                  <a:spLocks/>
                </p:cNvSpPr>
                <p:nvPr/>
              </p:nvSpPr>
              <p:spPr bwMode="auto">
                <a:xfrm>
                  <a:off x="1266" y="1182"/>
                  <a:ext cx="163" cy="126"/>
                </a:xfrm>
                <a:custGeom>
                  <a:avLst/>
                  <a:gdLst>
                    <a:gd name="T0" fmla="*/ 138 w 163"/>
                    <a:gd name="T1" fmla="*/ 126 h 126"/>
                    <a:gd name="T2" fmla="*/ 163 w 163"/>
                    <a:gd name="T3" fmla="*/ 126 h 126"/>
                    <a:gd name="T4" fmla="*/ 21 w 163"/>
                    <a:gd name="T5" fmla="*/ 0 h 126"/>
                    <a:gd name="T6" fmla="*/ 0 w 163"/>
                    <a:gd name="T7" fmla="*/ 0 h 126"/>
                    <a:gd name="T8" fmla="*/ 138 w 163"/>
                    <a:gd name="T9" fmla="*/ 126 h 126"/>
                  </a:gdLst>
                  <a:ahLst/>
                  <a:cxnLst>
                    <a:cxn ang="0">
                      <a:pos x="T0" y="T1"/>
                    </a:cxn>
                    <a:cxn ang="0">
                      <a:pos x="T2" y="T3"/>
                    </a:cxn>
                    <a:cxn ang="0">
                      <a:pos x="T4" y="T5"/>
                    </a:cxn>
                    <a:cxn ang="0">
                      <a:pos x="T6" y="T7"/>
                    </a:cxn>
                    <a:cxn ang="0">
                      <a:pos x="T8" y="T9"/>
                    </a:cxn>
                  </a:cxnLst>
                  <a:rect l="0" t="0" r="r" b="b"/>
                  <a:pathLst>
                    <a:path w="163" h="126">
                      <a:moveTo>
                        <a:pt x="138" y="126"/>
                      </a:moveTo>
                      <a:lnTo>
                        <a:pt x="163" y="126"/>
                      </a:lnTo>
                      <a:lnTo>
                        <a:pt x="21" y="0"/>
                      </a:lnTo>
                      <a:lnTo>
                        <a:pt x="0" y="0"/>
                      </a:lnTo>
                      <a:lnTo>
                        <a:pt x="138" y="12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78" name="Rectangle 42"/>
                <p:cNvSpPr>
                  <a:spLocks noChangeArrowheads="1"/>
                </p:cNvSpPr>
                <p:nvPr/>
              </p:nvSpPr>
              <p:spPr bwMode="auto">
                <a:xfrm>
                  <a:off x="1410" y="1198"/>
                  <a:ext cx="13" cy="11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79" name="Rectangle 43"/>
                <p:cNvSpPr>
                  <a:spLocks noChangeArrowheads="1"/>
                </p:cNvSpPr>
                <p:nvPr/>
              </p:nvSpPr>
              <p:spPr bwMode="auto">
                <a:xfrm>
                  <a:off x="1269" y="1198"/>
                  <a:ext cx="15" cy="11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80" name="Freeform 44"/>
                <p:cNvSpPr>
                  <a:spLocks/>
                </p:cNvSpPr>
                <p:nvPr/>
              </p:nvSpPr>
              <p:spPr bwMode="auto">
                <a:xfrm>
                  <a:off x="1404" y="1182"/>
                  <a:ext cx="163" cy="126"/>
                </a:xfrm>
                <a:custGeom>
                  <a:avLst/>
                  <a:gdLst>
                    <a:gd name="T0" fmla="*/ 25 w 163"/>
                    <a:gd name="T1" fmla="*/ 126 h 126"/>
                    <a:gd name="T2" fmla="*/ 0 w 163"/>
                    <a:gd name="T3" fmla="*/ 126 h 126"/>
                    <a:gd name="T4" fmla="*/ 138 w 163"/>
                    <a:gd name="T5" fmla="*/ 0 h 126"/>
                    <a:gd name="T6" fmla="*/ 163 w 163"/>
                    <a:gd name="T7" fmla="*/ 0 h 126"/>
                    <a:gd name="T8" fmla="*/ 25 w 163"/>
                    <a:gd name="T9" fmla="*/ 126 h 126"/>
                  </a:gdLst>
                  <a:ahLst/>
                  <a:cxnLst>
                    <a:cxn ang="0">
                      <a:pos x="T0" y="T1"/>
                    </a:cxn>
                    <a:cxn ang="0">
                      <a:pos x="T2" y="T3"/>
                    </a:cxn>
                    <a:cxn ang="0">
                      <a:pos x="T4" y="T5"/>
                    </a:cxn>
                    <a:cxn ang="0">
                      <a:pos x="T6" y="T7"/>
                    </a:cxn>
                    <a:cxn ang="0">
                      <a:pos x="T8" y="T9"/>
                    </a:cxn>
                  </a:cxnLst>
                  <a:rect l="0" t="0" r="r" b="b"/>
                  <a:pathLst>
                    <a:path w="163" h="126">
                      <a:moveTo>
                        <a:pt x="25" y="126"/>
                      </a:moveTo>
                      <a:lnTo>
                        <a:pt x="0" y="126"/>
                      </a:lnTo>
                      <a:lnTo>
                        <a:pt x="138" y="0"/>
                      </a:lnTo>
                      <a:lnTo>
                        <a:pt x="163" y="0"/>
                      </a:lnTo>
                      <a:lnTo>
                        <a:pt x="25" y="12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81" name="Freeform 45"/>
                <p:cNvSpPr>
                  <a:spLocks/>
                </p:cNvSpPr>
                <p:nvPr/>
              </p:nvSpPr>
              <p:spPr bwMode="auto">
                <a:xfrm>
                  <a:off x="1684" y="1182"/>
                  <a:ext cx="159" cy="126"/>
                </a:xfrm>
                <a:custGeom>
                  <a:avLst/>
                  <a:gdLst>
                    <a:gd name="T0" fmla="*/ 21 w 159"/>
                    <a:gd name="T1" fmla="*/ 126 h 126"/>
                    <a:gd name="T2" fmla="*/ 0 w 159"/>
                    <a:gd name="T3" fmla="*/ 126 h 126"/>
                    <a:gd name="T4" fmla="*/ 138 w 159"/>
                    <a:gd name="T5" fmla="*/ 0 h 126"/>
                    <a:gd name="T6" fmla="*/ 159 w 159"/>
                    <a:gd name="T7" fmla="*/ 0 h 126"/>
                    <a:gd name="T8" fmla="*/ 21 w 159"/>
                    <a:gd name="T9" fmla="*/ 126 h 126"/>
                  </a:gdLst>
                  <a:ahLst/>
                  <a:cxnLst>
                    <a:cxn ang="0">
                      <a:pos x="T0" y="T1"/>
                    </a:cxn>
                    <a:cxn ang="0">
                      <a:pos x="T2" y="T3"/>
                    </a:cxn>
                    <a:cxn ang="0">
                      <a:pos x="T4" y="T5"/>
                    </a:cxn>
                    <a:cxn ang="0">
                      <a:pos x="T6" y="T7"/>
                    </a:cxn>
                    <a:cxn ang="0">
                      <a:pos x="T8" y="T9"/>
                    </a:cxn>
                  </a:cxnLst>
                  <a:rect l="0" t="0" r="r" b="b"/>
                  <a:pathLst>
                    <a:path w="159" h="126">
                      <a:moveTo>
                        <a:pt x="21" y="126"/>
                      </a:moveTo>
                      <a:lnTo>
                        <a:pt x="0" y="126"/>
                      </a:lnTo>
                      <a:lnTo>
                        <a:pt x="138" y="0"/>
                      </a:lnTo>
                      <a:lnTo>
                        <a:pt x="159" y="0"/>
                      </a:lnTo>
                      <a:lnTo>
                        <a:pt x="21" y="12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82" name="Freeform 46"/>
                <p:cNvSpPr>
                  <a:spLocks/>
                </p:cNvSpPr>
                <p:nvPr/>
              </p:nvSpPr>
              <p:spPr bwMode="auto">
                <a:xfrm>
                  <a:off x="1542" y="1182"/>
                  <a:ext cx="163" cy="126"/>
                </a:xfrm>
                <a:custGeom>
                  <a:avLst/>
                  <a:gdLst>
                    <a:gd name="T0" fmla="*/ 142 w 163"/>
                    <a:gd name="T1" fmla="*/ 126 h 126"/>
                    <a:gd name="T2" fmla="*/ 163 w 163"/>
                    <a:gd name="T3" fmla="*/ 126 h 126"/>
                    <a:gd name="T4" fmla="*/ 25 w 163"/>
                    <a:gd name="T5" fmla="*/ 0 h 126"/>
                    <a:gd name="T6" fmla="*/ 0 w 163"/>
                    <a:gd name="T7" fmla="*/ 0 h 126"/>
                    <a:gd name="T8" fmla="*/ 142 w 163"/>
                    <a:gd name="T9" fmla="*/ 126 h 126"/>
                  </a:gdLst>
                  <a:ahLst/>
                  <a:cxnLst>
                    <a:cxn ang="0">
                      <a:pos x="T0" y="T1"/>
                    </a:cxn>
                    <a:cxn ang="0">
                      <a:pos x="T2" y="T3"/>
                    </a:cxn>
                    <a:cxn ang="0">
                      <a:pos x="T4" y="T5"/>
                    </a:cxn>
                    <a:cxn ang="0">
                      <a:pos x="T6" y="T7"/>
                    </a:cxn>
                    <a:cxn ang="0">
                      <a:pos x="T8" y="T9"/>
                    </a:cxn>
                  </a:cxnLst>
                  <a:rect l="0" t="0" r="r" b="b"/>
                  <a:pathLst>
                    <a:path w="163" h="126">
                      <a:moveTo>
                        <a:pt x="142" y="126"/>
                      </a:moveTo>
                      <a:lnTo>
                        <a:pt x="163" y="126"/>
                      </a:lnTo>
                      <a:lnTo>
                        <a:pt x="25" y="0"/>
                      </a:lnTo>
                      <a:lnTo>
                        <a:pt x="0" y="0"/>
                      </a:lnTo>
                      <a:lnTo>
                        <a:pt x="142" y="12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83" name="Rectangle 47"/>
                <p:cNvSpPr>
                  <a:spLocks noChangeArrowheads="1"/>
                </p:cNvSpPr>
                <p:nvPr/>
              </p:nvSpPr>
              <p:spPr bwMode="auto">
                <a:xfrm>
                  <a:off x="1687" y="1198"/>
                  <a:ext cx="15" cy="11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84" name="Rectangle 48"/>
                <p:cNvSpPr>
                  <a:spLocks noChangeArrowheads="1"/>
                </p:cNvSpPr>
                <p:nvPr/>
              </p:nvSpPr>
              <p:spPr bwMode="auto">
                <a:xfrm>
                  <a:off x="1548" y="1198"/>
                  <a:ext cx="13" cy="11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85" name="Rectangle 49"/>
                <p:cNvSpPr>
                  <a:spLocks noChangeArrowheads="1"/>
                </p:cNvSpPr>
                <p:nvPr/>
              </p:nvSpPr>
              <p:spPr bwMode="auto">
                <a:xfrm>
                  <a:off x="170" y="1308"/>
                  <a:ext cx="1814" cy="4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86" name="Freeform 50"/>
                <p:cNvSpPr>
                  <a:spLocks/>
                </p:cNvSpPr>
                <p:nvPr/>
              </p:nvSpPr>
              <p:spPr bwMode="auto">
                <a:xfrm>
                  <a:off x="1822" y="1182"/>
                  <a:ext cx="162" cy="126"/>
                </a:xfrm>
                <a:custGeom>
                  <a:avLst/>
                  <a:gdLst>
                    <a:gd name="T0" fmla="*/ 138 w 162"/>
                    <a:gd name="T1" fmla="*/ 126 h 126"/>
                    <a:gd name="T2" fmla="*/ 162 w 162"/>
                    <a:gd name="T3" fmla="*/ 126 h 126"/>
                    <a:gd name="T4" fmla="*/ 21 w 162"/>
                    <a:gd name="T5" fmla="*/ 0 h 126"/>
                    <a:gd name="T6" fmla="*/ 0 w 162"/>
                    <a:gd name="T7" fmla="*/ 0 h 126"/>
                    <a:gd name="T8" fmla="*/ 138 w 162"/>
                    <a:gd name="T9" fmla="*/ 126 h 126"/>
                  </a:gdLst>
                  <a:ahLst/>
                  <a:cxnLst>
                    <a:cxn ang="0">
                      <a:pos x="T0" y="T1"/>
                    </a:cxn>
                    <a:cxn ang="0">
                      <a:pos x="T2" y="T3"/>
                    </a:cxn>
                    <a:cxn ang="0">
                      <a:pos x="T4" y="T5"/>
                    </a:cxn>
                    <a:cxn ang="0">
                      <a:pos x="T6" y="T7"/>
                    </a:cxn>
                    <a:cxn ang="0">
                      <a:pos x="T8" y="T9"/>
                    </a:cxn>
                  </a:cxnLst>
                  <a:rect l="0" t="0" r="r" b="b"/>
                  <a:pathLst>
                    <a:path w="162" h="126">
                      <a:moveTo>
                        <a:pt x="138" y="126"/>
                      </a:moveTo>
                      <a:lnTo>
                        <a:pt x="162" y="126"/>
                      </a:lnTo>
                      <a:lnTo>
                        <a:pt x="21" y="0"/>
                      </a:lnTo>
                      <a:lnTo>
                        <a:pt x="0" y="0"/>
                      </a:lnTo>
                      <a:lnTo>
                        <a:pt x="138" y="12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87" name="Rectangle 51"/>
                <p:cNvSpPr>
                  <a:spLocks noChangeArrowheads="1"/>
                </p:cNvSpPr>
                <p:nvPr/>
              </p:nvSpPr>
              <p:spPr bwMode="auto">
                <a:xfrm>
                  <a:off x="1825" y="1198"/>
                  <a:ext cx="15" cy="11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88" name="Oval 52"/>
                <p:cNvSpPr>
                  <a:spLocks noChangeArrowheads="1"/>
                </p:cNvSpPr>
                <p:nvPr/>
              </p:nvSpPr>
              <p:spPr bwMode="auto">
                <a:xfrm>
                  <a:off x="624" y="1026"/>
                  <a:ext cx="34" cy="31"/>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89" name="Freeform 54"/>
                <p:cNvSpPr>
                  <a:spLocks/>
                </p:cNvSpPr>
                <p:nvPr/>
              </p:nvSpPr>
              <p:spPr bwMode="auto">
                <a:xfrm>
                  <a:off x="1773" y="1293"/>
                  <a:ext cx="110" cy="98"/>
                </a:xfrm>
                <a:custGeom>
                  <a:avLst/>
                  <a:gdLst>
                    <a:gd name="T0" fmla="*/ 32 w 36"/>
                    <a:gd name="T1" fmla="*/ 0 h 32"/>
                    <a:gd name="T2" fmla="*/ 28 w 36"/>
                    <a:gd name="T3" fmla="*/ 4 h 32"/>
                    <a:gd name="T4" fmla="*/ 28 w 36"/>
                    <a:gd name="T5" fmla="*/ 5 h 32"/>
                    <a:gd name="T6" fmla="*/ 9 w 36"/>
                    <a:gd name="T7" fmla="*/ 5 h 32"/>
                    <a:gd name="T8" fmla="*/ 9 w 36"/>
                    <a:gd name="T9" fmla="*/ 4 h 32"/>
                    <a:gd name="T10" fmla="*/ 4 w 36"/>
                    <a:gd name="T11" fmla="*/ 0 h 32"/>
                    <a:gd name="T12" fmla="*/ 0 w 36"/>
                    <a:gd name="T13" fmla="*/ 4 h 32"/>
                    <a:gd name="T14" fmla="*/ 0 w 36"/>
                    <a:gd name="T15" fmla="*/ 5 h 32"/>
                    <a:gd name="T16" fmla="*/ 0 w 36"/>
                    <a:gd name="T17" fmla="*/ 14 h 32"/>
                    <a:gd name="T18" fmla="*/ 0 w 36"/>
                    <a:gd name="T19" fmla="*/ 32 h 32"/>
                    <a:gd name="T20" fmla="*/ 36 w 36"/>
                    <a:gd name="T21" fmla="*/ 32 h 32"/>
                    <a:gd name="T22" fmla="*/ 36 w 36"/>
                    <a:gd name="T23" fmla="*/ 14 h 32"/>
                    <a:gd name="T24" fmla="*/ 36 w 36"/>
                    <a:gd name="T25" fmla="*/ 5 h 32"/>
                    <a:gd name="T26" fmla="*/ 36 w 36"/>
                    <a:gd name="T27" fmla="*/ 4 h 32"/>
                    <a:gd name="T28" fmla="*/ 32 w 36"/>
                    <a:gd name="T2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2">
                      <a:moveTo>
                        <a:pt x="32" y="0"/>
                      </a:moveTo>
                      <a:cubicBezTo>
                        <a:pt x="30" y="0"/>
                        <a:pt x="28" y="2"/>
                        <a:pt x="28" y="4"/>
                      </a:cubicBezTo>
                      <a:cubicBezTo>
                        <a:pt x="28" y="5"/>
                        <a:pt x="28" y="5"/>
                        <a:pt x="28" y="5"/>
                      </a:cubicBezTo>
                      <a:cubicBezTo>
                        <a:pt x="9" y="5"/>
                        <a:pt x="9" y="5"/>
                        <a:pt x="9" y="5"/>
                      </a:cubicBezTo>
                      <a:cubicBezTo>
                        <a:pt x="9" y="4"/>
                        <a:pt x="9" y="4"/>
                        <a:pt x="9" y="4"/>
                      </a:cubicBezTo>
                      <a:cubicBezTo>
                        <a:pt x="9" y="2"/>
                        <a:pt x="7" y="0"/>
                        <a:pt x="4" y="0"/>
                      </a:cubicBezTo>
                      <a:cubicBezTo>
                        <a:pt x="2" y="0"/>
                        <a:pt x="0" y="2"/>
                        <a:pt x="0" y="4"/>
                      </a:cubicBezTo>
                      <a:cubicBezTo>
                        <a:pt x="0" y="5"/>
                        <a:pt x="0" y="5"/>
                        <a:pt x="0" y="5"/>
                      </a:cubicBezTo>
                      <a:cubicBezTo>
                        <a:pt x="0" y="14"/>
                        <a:pt x="0" y="14"/>
                        <a:pt x="0" y="14"/>
                      </a:cubicBezTo>
                      <a:cubicBezTo>
                        <a:pt x="0" y="32"/>
                        <a:pt x="0" y="32"/>
                        <a:pt x="0" y="32"/>
                      </a:cubicBezTo>
                      <a:cubicBezTo>
                        <a:pt x="36" y="32"/>
                        <a:pt x="36" y="32"/>
                        <a:pt x="36" y="32"/>
                      </a:cubicBezTo>
                      <a:cubicBezTo>
                        <a:pt x="36" y="14"/>
                        <a:pt x="36" y="14"/>
                        <a:pt x="36" y="14"/>
                      </a:cubicBezTo>
                      <a:cubicBezTo>
                        <a:pt x="36" y="5"/>
                        <a:pt x="36" y="5"/>
                        <a:pt x="36" y="5"/>
                      </a:cubicBezTo>
                      <a:cubicBezTo>
                        <a:pt x="36" y="4"/>
                        <a:pt x="36" y="4"/>
                        <a:pt x="36" y="4"/>
                      </a:cubicBezTo>
                      <a:cubicBezTo>
                        <a:pt x="36" y="2"/>
                        <a:pt x="34" y="0"/>
                        <a:pt x="32" y="0"/>
                      </a:cubicBez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grpSp>
        </p:grpSp>
        <p:cxnSp>
          <p:nvCxnSpPr>
            <p:cNvPr id="38" name="Straight Connector 37"/>
            <p:cNvCxnSpPr/>
            <p:nvPr/>
          </p:nvCxnSpPr>
          <p:spPr>
            <a:xfrm>
              <a:off x="2916999" y="2208213"/>
              <a:ext cx="0" cy="732880"/>
            </a:xfrm>
            <a:prstGeom prst="line">
              <a:avLst/>
            </a:prstGeom>
            <a:ln w="571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0" name="Group 89"/>
          <p:cNvGrpSpPr/>
          <p:nvPr/>
        </p:nvGrpSpPr>
        <p:grpSpPr>
          <a:xfrm>
            <a:off x="6504158" y="3825813"/>
            <a:ext cx="1788036" cy="2649221"/>
            <a:chOff x="5710202" y="3751179"/>
            <a:chExt cx="1753359" cy="2597843"/>
          </a:xfrm>
        </p:grpSpPr>
        <p:sp>
          <p:nvSpPr>
            <p:cNvPr id="91" name="Rounded Rectangle 12"/>
            <p:cNvSpPr/>
            <p:nvPr/>
          </p:nvSpPr>
          <p:spPr bwMode="auto">
            <a:xfrm>
              <a:off x="5710202" y="3751179"/>
              <a:ext cx="1753359" cy="989291"/>
            </a:xfrm>
            <a:prstGeom prst="rect">
              <a:avLst/>
            </a:prstGeom>
            <a:solidFill>
              <a:schemeClr val="accent3"/>
            </a:solidFill>
            <a:ln>
              <a:solidFill>
                <a:schemeClr val="bg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7559" rIns="0" bIns="47559" numCol="1" rtlCol="0" anchor="ctr" anchorCtr="0" compatLnSpc="1">
              <a:prstTxWarp prst="textNoShape">
                <a:avLst/>
              </a:prstTxWarp>
            </a:bodyPr>
            <a:lstStyle/>
            <a:p>
              <a:pPr algn="ctr" defTabSz="932504">
                <a:defRPr/>
              </a:pPr>
              <a:r>
                <a:rPr lang="en-US" sz="2856" kern="0" dirty="0">
                  <a:solidFill>
                    <a:srgbClr val="FFFFFF"/>
                  </a:solidFill>
                  <a:latin typeface="+mj-lt"/>
                </a:rPr>
                <a:t>Lifecycle</a:t>
              </a:r>
            </a:p>
          </p:txBody>
        </p:sp>
        <p:grpSp>
          <p:nvGrpSpPr>
            <p:cNvPr id="92" name="Group 58"/>
            <p:cNvGrpSpPr>
              <a:grpSpLocks noChangeAspect="1"/>
            </p:cNvGrpSpPr>
            <p:nvPr/>
          </p:nvGrpSpPr>
          <p:grpSpPr bwMode="auto">
            <a:xfrm>
              <a:off x="6197938" y="4434497"/>
              <a:ext cx="790575" cy="1914525"/>
              <a:chOff x="4508" y="1684"/>
              <a:chExt cx="498" cy="1206"/>
            </a:xfrm>
          </p:grpSpPr>
          <p:sp>
            <p:nvSpPr>
              <p:cNvPr id="93" name="Rectangle 59"/>
              <p:cNvSpPr>
                <a:spLocks noChangeArrowheads="1"/>
              </p:cNvSpPr>
              <p:nvPr/>
            </p:nvSpPr>
            <p:spPr bwMode="auto">
              <a:xfrm>
                <a:off x="4576" y="2707"/>
                <a:ext cx="362" cy="115"/>
              </a:xfrm>
              <a:prstGeom prst="rect">
                <a:avLst/>
              </a:prstGeom>
              <a:solidFill>
                <a:srgbClr val="DC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94" name="Freeform 60"/>
              <p:cNvSpPr>
                <a:spLocks/>
              </p:cNvSpPr>
              <p:nvPr/>
            </p:nvSpPr>
            <p:spPr bwMode="auto">
              <a:xfrm>
                <a:off x="4543" y="1900"/>
                <a:ext cx="428" cy="837"/>
              </a:xfrm>
              <a:custGeom>
                <a:avLst/>
                <a:gdLst>
                  <a:gd name="T0" fmla="*/ 4 w 170"/>
                  <a:gd name="T1" fmla="*/ 15 h 334"/>
                  <a:gd name="T2" fmla="*/ 147 w 170"/>
                  <a:gd name="T3" fmla="*/ 109 h 334"/>
                  <a:gd name="T4" fmla="*/ 5 w 170"/>
                  <a:gd name="T5" fmla="*/ 195 h 334"/>
                  <a:gd name="T6" fmla="*/ 1 w 170"/>
                  <a:gd name="T7" fmla="*/ 202 h 334"/>
                  <a:gd name="T8" fmla="*/ 5 w 170"/>
                  <a:gd name="T9" fmla="*/ 208 h 334"/>
                  <a:gd name="T10" fmla="*/ 145 w 170"/>
                  <a:gd name="T11" fmla="*/ 285 h 334"/>
                  <a:gd name="T12" fmla="*/ 82 w 170"/>
                  <a:gd name="T13" fmla="*/ 317 h 334"/>
                  <a:gd name="T14" fmla="*/ 24 w 170"/>
                  <a:gd name="T15" fmla="*/ 286 h 334"/>
                  <a:gd name="T16" fmla="*/ 165 w 170"/>
                  <a:gd name="T17" fmla="*/ 208 h 334"/>
                  <a:gd name="T18" fmla="*/ 169 w 170"/>
                  <a:gd name="T19" fmla="*/ 202 h 334"/>
                  <a:gd name="T20" fmla="*/ 165 w 170"/>
                  <a:gd name="T21" fmla="*/ 195 h 334"/>
                  <a:gd name="T22" fmla="*/ 23 w 170"/>
                  <a:gd name="T23" fmla="*/ 109 h 334"/>
                  <a:gd name="T24" fmla="*/ 166 w 170"/>
                  <a:gd name="T25" fmla="*/ 15 h 334"/>
                  <a:gd name="T26" fmla="*/ 168 w 170"/>
                  <a:gd name="T27" fmla="*/ 5 h 334"/>
                  <a:gd name="T28" fmla="*/ 157 w 170"/>
                  <a:gd name="T29" fmla="*/ 3 h 334"/>
                  <a:gd name="T30" fmla="*/ 4 w 170"/>
                  <a:gd name="T31" fmla="*/ 103 h 334"/>
                  <a:gd name="T32" fmla="*/ 1 w 170"/>
                  <a:gd name="T33" fmla="*/ 109 h 334"/>
                  <a:gd name="T34" fmla="*/ 5 w 170"/>
                  <a:gd name="T35" fmla="*/ 116 h 334"/>
                  <a:gd name="T36" fmla="*/ 146 w 170"/>
                  <a:gd name="T37" fmla="*/ 201 h 334"/>
                  <a:gd name="T38" fmla="*/ 5 w 170"/>
                  <a:gd name="T39" fmla="*/ 279 h 334"/>
                  <a:gd name="T40" fmla="*/ 1 w 170"/>
                  <a:gd name="T41" fmla="*/ 286 h 334"/>
                  <a:gd name="T42" fmla="*/ 5 w 170"/>
                  <a:gd name="T43" fmla="*/ 292 h 334"/>
                  <a:gd name="T44" fmla="*/ 78 w 170"/>
                  <a:gd name="T45" fmla="*/ 333 h 334"/>
                  <a:gd name="T46" fmla="*/ 85 w 170"/>
                  <a:gd name="T47" fmla="*/ 333 h 334"/>
                  <a:gd name="T48" fmla="*/ 165 w 170"/>
                  <a:gd name="T49" fmla="*/ 293 h 334"/>
                  <a:gd name="T50" fmla="*/ 169 w 170"/>
                  <a:gd name="T51" fmla="*/ 286 h 334"/>
                  <a:gd name="T52" fmla="*/ 165 w 170"/>
                  <a:gd name="T53" fmla="*/ 279 h 334"/>
                  <a:gd name="T54" fmla="*/ 24 w 170"/>
                  <a:gd name="T55" fmla="*/ 201 h 334"/>
                  <a:gd name="T56" fmla="*/ 165 w 170"/>
                  <a:gd name="T57" fmla="*/ 116 h 334"/>
                  <a:gd name="T58" fmla="*/ 169 w 170"/>
                  <a:gd name="T59" fmla="*/ 109 h 334"/>
                  <a:gd name="T60" fmla="*/ 166 w 170"/>
                  <a:gd name="T61" fmla="*/ 103 h 334"/>
                  <a:gd name="T62" fmla="*/ 13 w 170"/>
                  <a:gd name="T63" fmla="*/ 3 h 334"/>
                  <a:gd name="T64" fmla="*/ 2 w 170"/>
                  <a:gd name="T65" fmla="*/ 5 h 334"/>
                  <a:gd name="T66" fmla="*/ 4 w 170"/>
                  <a:gd name="T67" fmla="*/ 1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0" h="334">
                    <a:moveTo>
                      <a:pt x="4" y="15"/>
                    </a:moveTo>
                    <a:cubicBezTo>
                      <a:pt x="147" y="109"/>
                      <a:pt x="147" y="109"/>
                      <a:pt x="147" y="109"/>
                    </a:cubicBezTo>
                    <a:cubicBezTo>
                      <a:pt x="5" y="195"/>
                      <a:pt x="5" y="195"/>
                      <a:pt x="5" y="195"/>
                    </a:cubicBezTo>
                    <a:cubicBezTo>
                      <a:pt x="2" y="196"/>
                      <a:pt x="1" y="199"/>
                      <a:pt x="1" y="202"/>
                    </a:cubicBezTo>
                    <a:cubicBezTo>
                      <a:pt x="1" y="204"/>
                      <a:pt x="3" y="207"/>
                      <a:pt x="5" y="208"/>
                    </a:cubicBezTo>
                    <a:cubicBezTo>
                      <a:pt x="145" y="285"/>
                      <a:pt x="145" y="285"/>
                      <a:pt x="145" y="285"/>
                    </a:cubicBezTo>
                    <a:cubicBezTo>
                      <a:pt x="82" y="317"/>
                      <a:pt x="82" y="317"/>
                      <a:pt x="82" y="317"/>
                    </a:cubicBezTo>
                    <a:cubicBezTo>
                      <a:pt x="24" y="286"/>
                      <a:pt x="24" y="286"/>
                      <a:pt x="24" y="286"/>
                    </a:cubicBezTo>
                    <a:cubicBezTo>
                      <a:pt x="165" y="208"/>
                      <a:pt x="165" y="208"/>
                      <a:pt x="165" y="208"/>
                    </a:cubicBezTo>
                    <a:cubicBezTo>
                      <a:pt x="168" y="207"/>
                      <a:pt x="169" y="204"/>
                      <a:pt x="169" y="202"/>
                    </a:cubicBezTo>
                    <a:cubicBezTo>
                      <a:pt x="169" y="199"/>
                      <a:pt x="168" y="196"/>
                      <a:pt x="165" y="195"/>
                    </a:cubicBezTo>
                    <a:cubicBezTo>
                      <a:pt x="23" y="109"/>
                      <a:pt x="23" y="109"/>
                      <a:pt x="23" y="109"/>
                    </a:cubicBezTo>
                    <a:cubicBezTo>
                      <a:pt x="166" y="15"/>
                      <a:pt x="166" y="15"/>
                      <a:pt x="166" y="15"/>
                    </a:cubicBezTo>
                    <a:cubicBezTo>
                      <a:pt x="169" y="13"/>
                      <a:pt x="170" y="8"/>
                      <a:pt x="168" y="5"/>
                    </a:cubicBezTo>
                    <a:cubicBezTo>
                      <a:pt x="166" y="1"/>
                      <a:pt x="161" y="0"/>
                      <a:pt x="157" y="3"/>
                    </a:cubicBezTo>
                    <a:cubicBezTo>
                      <a:pt x="4" y="103"/>
                      <a:pt x="4" y="103"/>
                      <a:pt x="4" y="103"/>
                    </a:cubicBezTo>
                    <a:cubicBezTo>
                      <a:pt x="2" y="104"/>
                      <a:pt x="1" y="107"/>
                      <a:pt x="1" y="109"/>
                    </a:cubicBezTo>
                    <a:cubicBezTo>
                      <a:pt x="1" y="112"/>
                      <a:pt x="2" y="114"/>
                      <a:pt x="5" y="116"/>
                    </a:cubicBezTo>
                    <a:cubicBezTo>
                      <a:pt x="146" y="201"/>
                      <a:pt x="146" y="201"/>
                      <a:pt x="146" y="201"/>
                    </a:cubicBezTo>
                    <a:cubicBezTo>
                      <a:pt x="5" y="279"/>
                      <a:pt x="5" y="279"/>
                      <a:pt x="5" y="279"/>
                    </a:cubicBezTo>
                    <a:cubicBezTo>
                      <a:pt x="2" y="280"/>
                      <a:pt x="1" y="283"/>
                      <a:pt x="1" y="286"/>
                    </a:cubicBezTo>
                    <a:cubicBezTo>
                      <a:pt x="1" y="289"/>
                      <a:pt x="2" y="291"/>
                      <a:pt x="5" y="292"/>
                    </a:cubicBezTo>
                    <a:cubicBezTo>
                      <a:pt x="78" y="333"/>
                      <a:pt x="78" y="333"/>
                      <a:pt x="78" y="333"/>
                    </a:cubicBezTo>
                    <a:cubicBezTo>
                      <a:pt x="81" y="334"/>
                      <a:pt x="83" y="334"/>
                      <a:pt x="85" y="333"/>
                    </a:cubicBezTo>
                    <a:cubicBezTo>
                      <a:pt x="165" y="293"/>
                      <a:pt x="165" y="293"/>
                      <a:pt x="165" y="293"/>
                    </a:cubicBezTo>
                    <a:cubicBezTo>
                      <a:pt x="167" y="291"/>
                      <a:pt x="169" y="289"/>
                      <a:pt x="169" y="286"/>
                    </a:cubicBezTo>
                    <a:cubicBezTo>
                      <a:pt x="169" y="283"/>
                      <a:pt x="168" y="280"/>
                      <a:pt x="165" y="279"/>
                    </a:cubicBezTo>
                    <a:cubicBezTo>
                      <a:pt x="24" y="201"/>
                      <a:pt x="24" y="201"/>
                      <a:pt x="24" y="201"/>
                    </a:cubicBezTo>
                    <a:cubicBezTo>
                      <a:pt x="165" y="116"/>
                      <a:pt x="165" y="116"/>
                      <a:pt x="165" y="116"/>
                    </a:cubicBezTo>
                    <a:cubicBezTo>
                      <a:pt x="168" y="114"/>
                      <a:pt x="169" y="112"/>
                      <a:pt x="169" y="109"/>
                    </a:cubicBezTo>
                    <a:cubicBezTo>
                      <a:pt x="169" y="107"/>
                      <a:pt x="168" y="104"/>
                      <a:pt x="166" y="103"/>
                    </a:cubicBezTo>
                    <a:cubicBezTo>
                      <a:pt x="13" y="3"/>
                      <a:pt x="13" y="3"/>
                      <a:pt x="13" y="3"/>
                    </a:cubicBezTo>
                    <a:cubicBezTo>
                      <a:pt x="9" y="0"/>
                      <a:pt x="5" y="1"/>
                      <a:pt x="2" y="5"/>
                    </a:cubicBezTo>
                    <a:cubicBezTo>
                      <a:pt x="0" y="8"/>
                      <a:pt x="1" y="13"/>
                      <a:pt x="4" y="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95" name="Rectangle 79"/>
              <p:cNvSpPr>
                <a:spLocks noChangeArrowheads="1"/>
              </p:cNvSpPr>
              <p:nvPr/>
            </p:nvSpPr>
            <p:spPr bwMode="auto">
              <a:xfrm>
                <a:off x="4508" y="1887"/>
                <a:ext cx="498" cy="7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96" name="Rectangle 80"/>
              <p:cNvSpPr>
                <a:spLocks noChangeArrowheads="1"/>
              </p:cNvSpPr>
              <p:nvPr/>
            </p:nvSpPr>
            <p:spPr bwMode="auto">
              <a:xfrm>
                <a:off x="4508" y="2617"/>
                <a:ext cx="498" cy="13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97" name="Freeform 90"/>
              <p:cNvSpPr>
                <a:spLocks/>
              </p:cNvSpPr>
              <p:nvPr/>
            </p:nvSpPr>
            <p:spPr bwMode="auto">
              <a:xfrm>
                <a:off x="4896" y="1684"/>
                <a:ext cx="17" cy="203"/>
              </a:xfrm>
              <a:custGeom>
                <a:avLst/>
                <a:gdLst>
                  <a:gd name="T0" fmla="*/ 0 w 17"/>
                  <a:gd name="T1" fmla="*/ 0 h 203"/>
                  <a:gd name="T2" fmla="*/ 0 w 17"/>
                  <a:gd name="T3" fmla="*/ 203 h 203"/>
                  <a:gd name="T4" fmla="*/ 17 w 17"/>
                  <a:gd name="T5" fmla="*/ 203 h 203"/>
                  <a:gd name="T6" fmla="*/ 17 w 17"/>
                  <a:gd name="T7" fmla="*/ 0 h 203"/>
                </a:gdLst>
                <a:ahLst/>
                <a:cxnLst>
                  <a:cxn ang="0">
                    <a:pos x="T0" y="T1"/>
                  </a:cxn>
                  <a:cxn ang="0">
                    <a:pos x="T2" y="T3"/>
                  </a:cxn>
                  <a:cxn ang="0">
                    <a:pos x="T4" y="T5"/>
                  </a:cxn>
                  <a:cxn ang="0">
                    <a:pos x="T6" y="T7"/>
                  </a:cxn>
                </a:cxnLst>
                <a:rect l="0" t="0" r="r" b="b"/>
                <a:pathLst>
                  <a:path w="17" h="203">
                    <a:moveTo>
                      <a:pt x="0" y="0"/>
                    </a:moveTo>
                    <a:lnTo>
                      <a:pt x="0" y="203"/>
                    </a:lnTo>
                    <a:lnTo>
                      <a:pt x="17" y="203"/>
                    </a:lnTo>
                    <a:lnTo>
                      <a:pt x="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98" name="Oval 91"/>
              <p:cNvSpPr>
                <a:spLocks noChangeArrowheads="1"/>
              </p:cNvSpPr>
              <p:nvPr/>
            </p:nvSpPr>
            <p:spPr bwMode="auto">
              <a:xfrm>
                <a:off x="4508" y="2752"/>
                <a:ext cx="138" cy="138"/>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99" name="Oval 92"/>
              <p:cNvSpPr>
                <a:spLocks noChangeArrowheads="1"/>
              </p:cNvSpPr>
              <p:nvPr/>
            </p:nvSpPr>
            <p:spPr bwMode="auto">
              <a:xfrm>
                <a:off x="4541" y="2787"/>
                <a:ext cx="70" cy="70"/>
              </a:xfrm>
              <a:prstGeom prst="ellipse">
                <a:avLst/>
              </a:pr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00" name="Oval 93"/>
              <p:cNvSpPr>
                <a:spLocks noChangeArrowheads="1"/>
              </p:cNvSpPr>
              <p:nvPr/>
            </p:nvSpPr>
            <p:spPr bwMode="auto">
              <a:xfrm>
                <a:off x="4868" y="2752"/>
                <a:ext cx="138" cy="138"/>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01" name="Oval 94"/>
              <p:cNvSpPr>
                <a:spLocks noChangeArrowheads="1"/>
              </p:cNvSpPr>
              <p:nvPr/>
            </p:nvSpPr>
            <p:spPr bwMode="auto">
              <a:xfrm>
                <a:off x="4903" y="2787"/>
                <a:ext cx="71" cy="70"/>
              </a:xfrm>
              <a:prstGeom prst="ellipse">
                <a:avLst/>
              </a:pr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02" name="Freeform 104"/>
              <p:cNvSpPr>
                <a:spLocks/>
              </p:cNvSpPr>
              <p:nvPr/>
            </p:nvSpPr>
            <p:spPr bwMode="auto">
              <a:xfrm>
                <a:off x="4515" y="2845"/>
                <a:ext cx="126" cy="45"/>
              </a:xfrm>
              <a:custGeom>
                <a:avLst/>
                <a:gdLst>
                  <a:gd name="T0" fmla="*/ 50 w 50"/>
                  <a:gd name="T1" fmla="*/ 0 h 18"/>
                  <a:gd name="T2" fmla="*/ 35 w 50"/>
                  <a:gd name="T3" fmla="*/ 0 h 18"/>
                  <a:gd name="T4" fmla="*/ 24 w 50"/>
                  <a:gd name="T5" fmla="*/ 5 h 18"/>
                  <a:gd name="T6" fmla="*/ 13 w 50"/>
                  <a:gd name="T7" fmla="*/ 0 h 18"/>
                  <a:gd name="T8" fmla="*/ 12 w 50"/>
                  <a:gd name="T9" fmla="*/ 0 h 18"/>
                  <a:gd name="T10" fmla="*/ 0 w 50"/>
                  <a:gd name="T11" fmla="*/ 4 h 18"/>
                  <a:gd name="T12" fmla="*/ 24 w 50"/>
                  <a:gd name="T13" fmla="*/ 18 h 18"/>
                  <a:gd name="T14" fmla="*/ 50 w 50"/>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18">
                    <a:moveTo>
                      <a:pt x="50" y="0"/>
                    </a:moveTo>
                    <a:cubicBezTo>
                      <a:pt x="35" y="0"/>
                      <a:pt x="35" y="0"/>
                      <a:pt x="35" y="0"/>
                    </a:cubicBezTo>
                    <a:cubicBezTo>
                      <a:pt x="33" y="3"/>
                      <a:pt x="29" y="5"/>
                      <a:pt x="24" y="5"/>
                    </a:cubicBezTo>
                    <a:cubicBezTo>
                      <a:pt x="20" y="5"/>
                      <a:pt x="16" y="3"/>
                      <a:pt x="13" y="0"/>
                    </a:cubicBezTo>
                    <a:cubicBezTo>
                      <a:pt x="12" y="0"/>
                      <a:pt x="12" y="0"/>
                      <a:pt x="12" y="0"/>
                    </a:cubicBezTo>
                    <a:cubicBezTo>
                      <a:pt x="8" y="0"/>
                      <a:pt x="3" y="1"/>
                      <a:pt x="0" y="4"/>
                    </a:cubicBezTo>
                    <a:cubicBezTo>
                      <a:pt x="5" y="12"/>
                      <a:pt x="14" y="18"/>
                      <a:pt x="24" y="18"/>
                    </a:cubicBezTo>
                    <a:cubicBezTo>
                      <a:pt x="36" y="18"/>
                      <a:pt x="47" y="10"/>
                      <a:pt x="50" y="0"/>
                    </a:cubicBezTo>
                  </a:path>
                </a:pathLst>
              </a:custGeom>
              <a:solidFill>
                <a:srgbClr val="001E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03" name="Freeform 105"/>
              <p:cNvSpPr>
                <a:spLocks/>
              </p:cNvSpPr>
              <p:nvPr/>
            </p:nvSpPr>
            <p:spPr bwMode="auto">
              <a:xfrm>
                <a:off x="4548" y="2845"/>
                <a:ext cx="56" cy="12"/>
              </a:xfrm>
              <a:custGeom>
                <a:avLst/>
                <a:gdLst>
                  <a:gd name="T0" fmla="*/ 22 w 22"/>
                  <a:gd name="T1" fmla="*/ 0 h 5"/>
                  <a:gd name="T2" fmla="*/ 0 w 22"/>
                  <a:gd name="T3" fmla="*/ 0 h 5"/>
                  <a:gd name="T4" fmla="*/ 11 w 22"/>
                  <a:gd name="T5" fmla="*/ 5 h 5"/>
                  <a:gd name="T6" fmla="*/ 22 w 22"/>
                  <a:gd name="T7" fmla="*/ 0 h 5"/>
                </a:gdLst>
                <a:ahLst/>
                <a:cxnLst>
                  <a:cxn ang="0">
                    <a:pos x="T0" y="T1"/>
                  </a:cxn>
                  <a:cxn ang="0">
                    <a:pos x="T2" y="T3"/>
                  </a:cxn>
                  <a:cxn ang="0">
                    <a:pos x="T4" y="T5"/>
                  </a:cxn>
                  <a:cxn ang="0">
                    <a:pos x="T6" y="T7"/>
                  </a:cxn>
                </a:cxnLst>
                <a:rect l="0" t="0" r="r" b="b"/>
                <a:pathLst>
                  <a:path w="22" h="5">
                    <a:moveTo>
                      <a:pt x="22" y="0"/>
                    </a:moveTo>
                    <a:cubicBezTo>
                      <a:pt x="0" y="0"/>
                      <a:pt x="0" y="0"/>
                      <a:pt x="0" y="0"/>
                    </a:cubicBezTo>
                    <a:cubicBezTo>
                      <a:pt x="3" y="3"/>
                      <a:pt x="7" y="5"/>
                      <a:pt x="11" y="5"/>
                    </a:cubicBezTo>
                    <a:cubicBezTo>
                      <a:pt x="16" y="5"/>
                      <a:pt x="20" y="3"/>
                      <a:pt x="22" y="0"/>
                    </a:cubicBezTo>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04" name="Freeform 106"/>
              <p:cNvSpPr>
                <a:spLocks/>
              </p:cNvSpPr>
              <p:nvPr/>
            </p:nvSpPr>
            <p:spPr bwMode="auto">
              <a:xfrm>
                <a:off x="4873" y="2845"/>
                <a:ext cx="118" cy="45"/>
              </a:xfrm>
              <a:custGeom>
                <a:avLst/>
                <a:gdLst>
                  <a:gd name="T0" fmla="*/ 15 w 47"/>
                  <a:gd name="T1" fmla="*/ 0 h 18"/>
                  <a:gd name="T2" fmla="*/ 0 w 47"/>
                  <a:gd name="T3" fmla="*/ 0 h 18"/>
                  <a:gd name="T4" fmla="*/ 26 w 47"/>
                  <a:gd name="T5" fmla="*/ 18 h 18"/>
                  <a:gd name="T6" fmla="*/ 47 w 47"/>
                  <a:gd name="T7" fmla="*/ 8 h 18"/>
                  <a:gd name="T8" fmla="*/ 36 w 47"/>
                  <a:gd name="T9" fmla="*/ 0 h 18"/>
                  <a:gd name="T10" fmla="*/ 26 w 47"/>
                  <a:gd name="T11" fmla="*/ 5 h 18"/>
                  <a:gd name="T12" fmla="*/ 15 w 47"/>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47" h="18">
                    <a:moveTo>
                      <a:pt x="15" y="0"/>
                    </a:moveTo>
                    <a:cubicBezTo>
                      <a:pt x="0" y="0"/>
                      <a:pt x="0" y="0"/>
                      <a:pt x="0" y="0"/>
                    </a:cubicBezTo>
                    <a:cubicBezTo>
                      <a:pt x="3" y="10"/>
                      <a:pt x="14" y="18"/>
                      <a:pt x="26" y="18"/>
                    </a:cubicBezTo>
                    <a:cubicBezTo>
                      <a:pt x="34" y="18"/>
                      <a:pt x="42" y="14"/>
                      <a:pt x="47" y="8"/>
                    </a:cubicBezTo>
                    <a:cubicBezTo>
                      <a:pt x="45" y="4"/>
                      <a:pt x="41" y="2"/>
                      <a:pt x="36" y="0"/>
                    </a:cubicBezTo>
                    <a:cubicBezTo>
                      <a:pt x="34" y="3"/>
                      <a:pt x="30" y="5"/>
                      <a:pt x="26" y="5"/>
                    </a:cubicBezTo>
                    <a:cubicBezTo>
                      <a:pt x="21" y="5"/>
                      <a:pt x="17" y="3"/>
                      <a:pt x="15" y="0"/>
                    </a:cubicBezTo>
                  </a:path>
                </a:pathLst>
              </a:custGeom>
              <a:solidFill>
                <a:srgbClr val="001E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05" name="Freeform 107"/>
              <p:cNvSpPr>
                <a:spLocks/>
              </p:cNvSpPr>
              <p:nvPr/>
            </p:nvSpPr>
            <p:spPr bwMode="auto">
              <a:xfrm>
                <a:off x="4911" y="2845"/>
                <a:ext cx="53" cy="12"/>
              </a:xfrm>
              <a:custGeom>
                <a:avLst/>
                <a:gdLst>
                  <a:gd name="T0" fmla="*/ 16 w 21"/>
                  <a:gd name="T1" fmla="*/ 0 h 5"/>
                  <a:gd name="T2" fmla="*/ 0 w 21"/>
                  <a:gd name="T3" fmla="*/ 0 h 5"/>
                  <a:gd name="T4" fmla="*/ 11 w 21"/>
                  <a:gd name="T5" fmla="*/ 5 h 5"/>
                  <a:gd name="T6" fmla="*/ 21 w 21"/>
                  <a:gd name="T7" fmla="*/ 0 h 5"/>
                  <a:gd name="T8" fmla="*/ 16 w 21"/>
                  <a:gd name="T9" fmla="*/ 0 h 5"/>
                </a:gdLst>
                <a:ahLst/>
                <a:cxnLst>
                  <a:cxn ang="0">
                    <a:pos x="T0" y="T1"/>
                  </a:cxn>
                  <a:cxn ang="0">
                    <a:pos x="T2" y="T3"/>
                  </a:cxn>
                  <a:cxn ang="0">
                    <a:pos x="T4" y="T5"/>
                  </a:cxn>
                  <a:cxn ang="0">
                    <a:pos x="T6" y="T7"/>
                  </a:cxn>
                  <a:cxn ang="0">
                    <a:pos x="T8" y="T9"/>
                  </a:cxn>
                </a:cxnLst>
                <a:rect l="0" t="0" r="r" b="b"/>
                <a:pathLst>
                  <a:path w="21" h="5">
                    <a:moveTo>
                      <a:pt x="16" y="0"/>
                    </a:moveTo>
                    <a:cubicBezTo>
                      <a:pt x="0" y="0"/>
                      <a:pt x="0" y="0"/>
                      <a:pt x="0" y="0"/>
                    </a:cubicBezTo>
                    <a:cubicBezTo>
                      <a:pt x="2" y="3"/>
                      <a:pt x="6" y="5"/>
                      <a:pt x="11" y="5"/>
                    </a:cubicBezTo>
                    <a:cubicBezTo>
                      <a:pt x="15" y="5"/>
                      <a:pt x="19" y="3"/>
                      <a:pt x="21" y="0"/>
                    </a:cubicBezTo>
                    <a:cubicBezTo>
                      <a:pt x="19" y="0"/>
                      <a:pt x="18" y="0"/>
                      <a:pt x="16" y="0"/>
                    </a:cubicBezTo>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grpSp>
      </p:grpSp>
      <p:sp>
        <p:nvSpPr>
          <p:cNvPr id="107" name="Rounded Rectangle 14"/>
          <p:cNvSpPr/>
          <p:nvPr/>
        </p:nvSpPr>
        <p:spPr bwMode="auto">
          <a:xfrm>
            <a:off x="9112945" y="4923747"/>
            <a:ext cx="1788036" cy="1008857"/>
          </a:xfrm>
          <a:prstGeom prst="rect">
            <a:avLst/>
          </a:prstGeom>
          <a:solidFill>
            <a:schemeClr val="accent4"/>
          </a:solidFill>
          <a:ln>
            <a:solidFill>
              <a:schemeClr val="bg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7559" rIns="0" bIns="47559" numCol="1" rtlCol="0" anchor="ctr" anchorCtr="0" compatLnSpc="1">
            <a:prstTxWarp prst="textNoShape">
              <a:avLst/>
            </a:prstTxWarp>
          </a:bodyPr>
          <a:lstStyle/>
          <a:p>
            <a:pPr algn="ctr" defTabSz="932504">
              <a:defRPr/>
            </a:pPr>
            <a:r>
              <a:rPr lang="en-US" sz="2856" kern="0" dirty="0">
                <a:solidFill>
                  <a:srgbClr val="FFFFFF"/>
                </a:solidFill>
                <a:latin typeface="+mj-lt"/>
              </a:rPr>
              <a:t>Dept.</a:t>
            </a:r>
          </a:p>
        </p:txBody>
      </p:sp>
      <p:grpSp>
        <p:nvGrpSpPr>
          <p:cNvPr id="108" name="Group 110"/>
          <p:cNvGrpSpPr>
            <a:grpSpLocks noChangeAspect="1"/>
          </p:cNvGrpSpPr>
          <p:nvPr/>
        </p:nvGrpSpPr>
        <p:grpSpPr bwMode="auto">
          <a:xfrm>
            <a:off x="10545449" y="5138298"/>
            <a:ext cx="1555760" cy="1189889"/>
            <a:chOff x="4434" y="1281"/>
            <a:chExt cx="961" cy="735"/>
          </a:xfrm>
        </p:grpSpPr>
        <p:sp>
          <p:nvSpPr>
            <p:cNvPr id="109" name="Rectangle 111"/>
            <p:cNvSpPr>
              <a:spLocks noChangeArrowheads="1"/>
            </p:cNvSpPr>
            <p:nvPr/>
          </p:nvSpPr>
          <p:spPr bwMode="auto">
            <a:xfrm>
              <a:off x="4705" y="1823"/>
              <a:ext cx="189" cy="106"/>
            </a:xfrm>
            <a:prstGeom prst="rect">
              <a:avLst/>
            </a:prstGeom>
            <a:solidFill>
              <a:srgbClr val="1F24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10" name="Freeform 112"/>
            <p:cNvSpPr>
              <a:spLocks/>
            </p:cNvSpPr>
            <p:nvPr/>
          </p:nvSpPr>
          <p:spPr bwMode="auto">
            <a:xfrm>
              <a:off x="4951" y="1749"/>
              <a:ext cx="144" cy="27"/>
            </a:xfrm>
            <a:custGeom>
              <a:avLst/>
              <a:gdLst>
                <a:gd name="T0" fmla="*/ 53 w 53"/>
                <a:gd name="T1" fmla="*/ 6 h 10"/>
                <a:gd name="T2" fmla="*/ 49 w 53"/>
                <a:gd name="T3" fmla="*/ 10 h 10"/>
                <a:gd name="T4" fmla="*/ 4 w 53"/>
                <a:gd name="T5" fmla="*/ 10 h 10"/>
                <a:gd name="T6" fmla="*/ 0 w 53"/>
                <a:gd name="T7" fmla="*/ 6 h 10"/>
                <a:gd name="T8" fmla="*/ 0 w 53"/>
                <a:gd name="T9" fmla="*/ 4 h 10"/>
                <a:gd name="T10" fmla="*/ 4 w 53"/>
                <a:gd name="T11" fmla="*/ 0 h 10"/>
                <a:gd name="T12" fmla="*/ 49 w 53"/>
                <a:gd name="T13" fmla="*/ 0 h 10"/>
                <a:gd name="T14" fmla="*/ 53 w 53"/>
                <a:gd name="T15" fmla="*/ 4 h 10"/>
                <a:gd name="T16" fmla="*/ 53 w 53"/>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10">
                  <a:moveTo>
                    <a:pt x="53" y="6"/>
                  </a:moveTo>
                  <a:cubicBezTo>
                    <a:pt x="53" y="8"/>
                    <a:pt x="51" y="10"/>
                    <a:pt x="49" y="10"/>
                  </a:cubicBezTo>
                  <a:cubicBezTo>
                    <a:pt x="4" y="10"/>
                    <a:pt x="4" y="10"/>
                    <a:pt x="4" y="10"/>
                  </a:cubicBezTo>
                  <a:cubicBezTo>
                    <a:pt x="2" y="10"/>
                    <a:pt x="0" y="8"/>
                    <a:pt x="0" y="6"/>
                  </a:cubicBezTo>
                  <a:cubicBezTo>
                    <a:pt x="0" y="4"/>
                    <a:pt x="0" y="4"/>
                    <a:pt x="0" y="4"/>
                  </a:cubicBezTo>
                  <a:cubicBezTo>
                    <a:pt x="0" y="2"/>
                    <a:pt x="2" y="0"/>
                    <a:pt x="4" y="0"/>
                  </a:cubicBezTo>
                  <a:cubicBezTo>
                    <a:pt x="49" y="0"/>
                    <a:pt x="49" y="0"/>
                    <a:pt x="49" y="0"/>
                  </a:cubicBezTo>
                  <a:cubicBezTo>
                    <a:pt x="51" y="0"/>
                    <a:pt x="53" y="2"/>
                    <a:pt x="53" y="4"/>
                  </a:cubicBezTo>
                  <a:lnTo>
                    <a:pt x="53" y="6"/>
                  </a:lnTo>
                  <a:close/>
                </a:path>
              </a:pathLst>
            </a:custGeom>
            <a:solidFill>
              <a:srgbClr val="1F24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11" name="Rectangle 113"/>
            <p:cNvSpPr>
              <a:spLocks noChangeArrowheads="1"/>
            </p:cNvSpPr>
            <p:nvPr/>
          </p:nvSpPr>
          <p:spPr bwMode="auto">
            <a:xfrm>
              <a:off x="4832" y="1801"/>
              <a:ext cx="268" cy="84"/>
            </a:xfrm>
            <a:prstGeom prst="rect">
              <a:avLst/>
            </a:prstGeom>
            <a:solidFill>
              <a:srgbClr val="1F24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12" name="Freeform 114"/>
            <p:cNvSpPr>
              <a:spLocks/>
            </p:cNvSpPr>
            <p:nvPr/>
          </p:nvSpPr>
          <p:spPr bwMode="auto">
            <a:xfrm>
              <a:off x="4975" y="1708"/>
              <a:ext cx="212" cy="207"/>
            </a:xfrm>
            <a:custGeom>
              <a:avLst/>
              <a:gdLst>
                <a:gd name="T0" fmla="*/ 67 w 78"/>
                <a:gd name="T1" fmla="*/ 0 h 76"/>
                <a:gd name="T2" fmla="*/ 0 w 78"/>
                <a:gd name="T3" fmla="*/ 58 h 76"/>
                <a:gd name="T4" fmla="*/ 15 w 78"/>
                <a:gd name="T5" fmla="*/ 76 h 76"/>
                <a:gd name="T6" fmla="*/ 78 w 78"/>
                <a:gd name="T7" fmla="*/ 53 h 76"/>
                <a:gd name="T8" fmla="*/ 67 w 78"/>
                <a:gd name="T9" fmla="*/ 0 h 76"/>
              </a:gdLst>
              <a:ahLst/>
              <a:cxnLst>
                <a:cxn ang="0">
                  <a:pos x="T0" y="T1"/>
                </a:cxn>
                <a:cxn ang="0">
                  <a:pos x="T2" y="T3"/>
                </a:cxn>
                <a:cxn ang="0">
                  <a:pos x="T4" y="T5"/>
                </a:cxn>
                <a:cxn ang="0">
                  <a:pos x="T6" y="T7"/>
                </a:cxn>
                <a:cxn ang="0">
                  <a:pos x="T8" y="T9"/>
                </a:cxn>
              </a:cxnLst>
              <a:rect l="0" t="0" r="r" b="b"/>
              <a:pathLst>
                <a:path w="78" h="76">
                  <a:moveTo>
                    <a:pt x="67" y="0"/>
                  </a:moveTo>
                  <a:cubicBezTo>
                    <a:pt x="42" y="0"/>
                    <a:pt x="0" y="7"/>
                    <a:pt x="0" y="58"/>
                  </a:cubicBezTo>
                  <a:cubicBezTo>
                    <a:pt x="0" y="70"/>
                    <a:pt x="15" y="76"/>
                    <a:pt x="15" y="76"/>
                  </a:cubicBezTo>
                  <a:cubicBezTo>
                    <a:pt x="78" y="53"/>
                    <a:pt x="78" y="53"/>
                    <a:pt x="78" y="53"/>
                  </a:cubicBezTo>
                  <a:lnTo>
                    <a:pt x="67" y="0"/>
                  </a:lnTo>
                  <a:close/>
                </a:path>
              </a:pathLst>
            </a:custGeom>
            <a:solidFill>
              <a:srgbClr val="1F24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13" name="Rectangle 115"/>
            <p:cNvSpPr>
              <a:spLocks noChangeArrowheads="1"/>
            </p:cNvSpPr>
            <p:nvPr/>
          </p:nvSpPr>
          <p:spPr bwMode="auto">
            <a:xfrm>
              <a:off x="5157" y="1439"/>
              <a:ext cx="24" cy="310"/>
            </a:xfrm>
            <a:prstGeom prst="rect">
              <a:avLst/>
            </a:prstGeom>
            <a:solidFill>
              <a:srgbClr val="1F24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14" name="Freeform 116"/>
            <p:cNvSpPr>
              <a:spLocks/>
            </p:cNvSpPr>
            <p:nvPr/>
          </p:nvSpPr>
          <p:spPr bwMode="auto">
            <a:xfrm>
              <a:off x="4824" y="1439"/>
              <a:ext cx="357" cy="414"/>
            </a:xfrm>
            <a:custGeom>
              <a:avLst/>
              <a:gdLst>
                <a:gd name="T0" fmla="*/ 3 w 132"/>
                <a:gd name="T1" fmla="*/ 133 h 152"/>
                <a:gd name="T2" fmla="*/ 49 w 132"/>
                <a:gd name="T3" fmla="*/ 0 h 152"/>
                <a:gd name="T4" fmla="*/ 132 w 132"/>
                <a:gd name="T5" fmla="*/ 0 h 152"/>
                <a:gd name="T6" fmla="*/ 125 w 132"/>
                <a:gd name="T7" fmla="*/ 7 h 152"/>
                <a:gd name="T8" fmla="*/ 53 w 132"/>
                <a:gd name="T9" fmla="*/ 7 h 152"/>
                <a:gd name="T10" fmla="*/ 11 w 132"/>
                <a:gd name="T11" fmla="*/ 144 h 152"/>
                <a:gd name="T12" fmla="*/ 3 w 132"/>
                <a:gd name="T13" fmla="*/ 133 h 152"/>
              </a:gdLst>
              <a:ahLst/>
              <a:cxnLst>
                <a:cxn ang="0">
                  <a:pos x="T0" y="T1"/>
                </a:cxn>
                <a:cxn ang="0">
                  <a:pos x="T2" y="T3"/>
                </a:cxn>
                <a:cxn ang="0">
                  <a:pos x="T4" y="T5"/>
                </a:cxn>
                <a:cxn ang="0">
                  <a:pos x="T6" y="T7"/>
                </a:cxn>
                <a:cxn ang="0">
                  <a:pos x="T8" y="T9"/>
                </a:cxn>
                <a:cxn ang="0">
                  <a:pos x="T10" y="T11"/>
                </a:cxn>
                <a:cxn ang="0">
                  <a:pos x="T12" y="T13"/>
                </a:cxn>
              </a:cxnLst>
              <a:rect l="0" t="0" r="r" b="b"/>
              <a:pathLst>
                <a:path w="132" h="152">
                  <a:moveTo>
                    <a:pt x="3" y="133"/>
                  </a:moveTo>
                  <a:cubicBezTo>
                    <a:pt x="3" y="133"/>
                    <a:pt x="0" y="41"/>
                    <a:pt x="49" y="0"/>
                  </a:cubicBezTo>
                  <a:cubicBezTo>
                    <a:pt x="82" y="0"/>
                    <a:pt x="132" y="0"/>
                    <a:pt x="132" y="0"/>
                  </a:cubicBezTo>
                  <a:cubicBezTo>
                    <a:pt x="125" y="7"/>
                    <a:pt x="125" y="7"/>
                    <a:pt x="125" y="7"/>
                  </a:cubicBezTo>
                  <a:cubicBezTo>
                    <a:pt x="53" y="7"/>
                    <a:pt x="53" y="7"/>
                    <a:pt x="53" y="7"/>
                  </a:cubicBezTo>
                  <a:cubicBezTo>
                    <a:pt x="53" y="7"/>
                    <a:pt x="11" y="37"/>
                    <a:pt x="11" y="144"/>
                  </a:cubicBezTo>
                  <a:cubicBezTo>
                    <a:pt x="11" y="148"/>
                    <a:pt x="3" y="152"/>
                    <a:pt x="3" y="133"/>
                  </a:cubicBezTo>
                  <a:close/>
                </a:path>
              </a:pathLst>
            </a:custGeom>
            <a:solidFill>
              <a:srgbClr val="1F24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15" name="Freeform 117"/>
            <p:cNvSpPr>
              <a:spLocks/>
            </p:cNvSpPr>
            <p:nvPr/>
          </p:nvSpPr>
          <p:spPr bwMode="auto">
            <a:xfrm>
              <a:off x="4726" y="1815"/>
              <a:ext cx="258" cy="136"/>
            </a:xfrm>
            <a:custGeom>
              <a:avLst/>
              <a:gdLst>
                <a:gd name="T0" fmla="*/ 98 w 258"/>
                <a:gd name="T1" fmla="*/ 0 h 136"/>
                <a:gd name="T2" fmla="*/ 0 w 258"/>
                <a:gd name="T3" fmla="*/ 0 h 136"/>
                <a:gd name="T4" fmla="*/ 0 w 258"/>
                <a:gd name="T5" fmla="*/ 73 h 136"/>
                <a:gd name="T6" fmla="*/ 57 w 258"/>
                <a:gd name="T7" fmla="*/ 130 h 136"/>
                <a:gd name="T8" fmla="*/ 92 w 258"/>
                <a:gd name="T9" fmla="*/ 136 h 136"/>
                <a:gd name="T10" fmla="*/ 258 w 258"/>
                <a:gd name="T11" fmla="*/ 136 h 136"/>
                <a:gd name="T12" fmla="*/ 98 w 258"/>
                <a:gd name="T13" fmla="*/ 0 h 136"/>
              </a:gdLst>
              <a:ahLst/>
              <a:cxnLst>
                <a:cxn ang="0">
                  <a:pos x="T0" y="T1"/>
                </a:cxn>
                <a:cxn ang="0">
                  <a:pos x="T2" y="T3"/>
                </a:cxn>
                <a:cxn ang="0">
                  <a:pos x="T4" y="T5"/>
                </a:cxn>
                <a:cxn ang="0">
                  <a:pos x="T6" y="T7"/>
                </a:cxn>
                <a:cxn ang="0">
                  <a:pos x="T8" y="T9"/>
                </a:cxn>
                <a:cxn ang="0">
                  <a:pos x="T10" y="T11"/>
                </a:cxn>
                <a:cxn ang="0">
                  <a:pos x="T12" y="T13"/>
                </a:cxn>
              </a:cxnLst>
              <a:rect l="0" t="0" r="r" b="b"/>
              <a:pathLst>
                <a:path w="258" h="136">
                  <a:moveTo>
                    <a:pt x="98" y="0"/>
                  </a:moveTo>
                  <a:lnTo>
                    <a:pt x="0" y="0"/>
                  </a:lnTo>
                  <a:lnTo>
                    <a:pt x="0" y="73"/>
                  </a:lnTo>
                  <a:lnTo>
                    <a:pt x="57" y="130"/>
                  </a:lnTo>
                  <a:lnTo>
                    <a:pt x="92" y="136"/>
                  </a:lnTo>
                  <a:lnTo>
                    <a:pt x="258" y="136"/>
                  </a:lnTo>
                  <a:lnTo>
                    <a:pt x="98" y="0"/>
                  </a:lnTo>
                  <a:close/>
                </a:path>
              </a:pathLst>
            </a:custGeom>
            <a:solidFill>
              <a:srgbClr val="BB73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16" name="Freeform 118"/>
            <p:cNvSpPr>
              <a:spLocks/>
            </p:cNvSpPr>
            <p:nvPr/>
          </p:nvSpPr>
          <p:spPr bwMode="auto">
            <a:xfrm>
              <a:off x="5095" y="1831"/>
              <a:ext cx="265" cy="120"/>
            </a:xfrm>
            <a:custGeom>
              <a:avLst/>
              <a:gdLst>
                <a:gd name="T0" fmla="*/ 265 w 265"/>
                <a:gd name="T1" fmla="*/ 19 h 120"/>
                <a:gd name="T2" fmla="*/ 265 w 265"/>
                <a:gd name="T3" fmla="*/ 120 h 120"/>
                <a:gd name="T4" fmla="*/ 0 w 265"/>
                <a:gd name="T5" fmla="*/ 120 h 120"/>
                <a:gd name="T6" fmla="*/ 119 w 265"/>
                <a:gd name="T7" fmla="*/ 0 h 120"/>
                <a:gd name="T8" fmla="*/ 265 w 265"/>
                <a:gd name="T9" fmla="*/ 19 h 120"/>
              </a:gdLst>
              <a:ahLst/>
              <a:cxnLst>
                <a:cxn ang="0">
                  <a:pos x="T0" y="T1"/>
                </a:cxn>
                <a:cxn ang="0">
                  <a:pos x="T2" y="T3"/>
                </a:cxn>
                <a:cxn ang="0">
                  <a:pos x="T4" y="T5"/>
                </a:cxn>
                <a:cxn ang="0">
                  <a:pos x="T6" y="T7"/>
                </a:cxn>
                <a:cxn ang="0">
                  <a:pos x="T8" y="T9"/>
                </a:cxn>
              </a:cxnLst>
              <a:rect l="0" t="0" r="r" b="b"/>
              <a:pathLst>
                <a:path w="265" h="120">
                  <a:moveTo>
                    <a:pt x="265" y="19"/>
                  </a:moveTo>
                  <a:lnTo>
                    <a:pt x="265" y="120"/>
                  </a:lnTo>
                  <a:lnTo>
                    <a:pt x="0" y="120"/>
                  </a:lnTo>
                  <a:lnTo>
                    <a:pt x="119" y="0"/>
                  </a:lnTo>
                  <a:lnTo>
                    <a:pt x="265" y="19"/>
                  </a:lnTo>
                  <a:close/>
                </a:path>
              </a:pathLst>
            </a:custGeom>
            <a:solidFill>
              <a:srgbClr val="1F24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17" name="Freeform 119"/>
            <p:cNvSpPr>
              <a:spLocks/>
            </p:cNvSpPr>
            <p:nvPr/>
          </p:nvSpPr>
          <p:spPr bwMode="auto">
            <a:xfrm>
              <a:off x="4721" y="1708"/>
              <a:ext cx="639" cy="259"/>
            </a:xfrm>
            <a:custGeom>
              <a:avLst/>
              <a:gdLst>
                <a:gd name="T0" fmla="*/ 96 w 236"/>
                <a:gd name="T1" fmla="*/ 95 h 95"/>
                <a:gd name="T2" fmla="*/ 183 w 236"/>
                <a:gd name="T3" fmla="*/ 95 h 95"/>
                <a:gd name="T4" fmla="*/ 236 w 236"/>
                <a:gd name="T5" fmla="*/ 52 h 95"/>
                <a:gd name="T6" fmla="*/ 236 w 236"/>
                <a:gd name="T7" fmla="*/ 30 h 95"/>
                <a:gd name="T8" fmla="*/ 201 w 236"/>
                <a:gd name="T9" fmla="*/ 0 h 95"/>
                <a:gd name="T10" fmla="*/ 170 w 236"/>
                <a:gd name="T11" fmla="*/ 0 h 95"/>
                <a:gd name="T12" fmla="*/ 170 w 236"/>
                <a:gd name="T13" fmla="*/ 11 h 95"/>
                <a:gd name="T14" fmla="*/ 106 w 236"/>
                <a:gd name="T15" fmla="*/ 58 h 95"/>
                <a:gd name="T16" fmla="*/ 69 w 236"/>
                <a:gd name="T17" fmla="*/ 58 h 95"/>
                <a:gd name="T18" fmla="*/ 41 w 236"/>
                <a:gd name="T19" fmla="*/ 34 h 95"/>
                <a:gd name="T20" fmla="*/ 0 w 236"/>
                <a:gd name="T21" fmla="*/ 34 h 95"/>
                <a:gd name="T22" fmla="*/ 0 w 236"/>
                <a:gd name="T23" fmla="*/ 44 h 95"/>
                <a:gd name="T24" fmla="*/ 41 w 236"/>
                <a:gd name="T25" fmla="*/ 44 h 95"/>
                <a:gd name="T26" fmla="*/ 96 w 236"/>
                <a:gd name="T2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95">
                  <a:moveTo>
                    <a:pt x="96" y="95"/>
                  </a:moveTo>
                  <a:cubicBezTo>
                    <a:pt x="183" y="95"/>
                    <a:pt x="183" y="95"/>
                    <a:pt x="183" y="95"/>
                  </a:cubicBezTo>
                  <a:cubicBezTo>
                    <a:pt x="183" y="95"/>
                    <a:pt x="188" y="52"/>
                    <a:pt x="236" y="52"/>
                  </a:cubicBezTo>
                  <a:cubicBezTo>
                    <a:pt x="236" y="35"/>
                    <a:pt x="236" y="30"/>
                    <a:pt x="236" y="30"/>
                  </a:cubicBezTo>
                  <a:cubicBezTo>
                    <a:pt x="236" y="30"/>
                    <a:pt x="236" y="0"/>
                    <a:pt x="201" y="0"/>
                  </a:cubicBezTo>
                  <a:cubicBezTo>
                    <a:pt x="176" y="0"/>
                    <a:pt x="170" y="0"/>
                    <a:pt x="170" y="0"/>
                  </a:cubicBezTo>
                  <a:cubicBezTo>
                    <a:pt x="170" y="11"/>
                    <a:pt x="170" y="11"/>
                    <a:pt x="170" y="11"/>
                  </a:cubicBezTo>
                  <a:cubicBezTo>
                    <a:pt x="170" y="11"/>
                    <a:pt x="106" y="6"/>
                    <a:pt x="106" y="58"/>
                  </a:cubicBezTo>
                  <a:cubicBezTo>
                    <a:pt x="69" y="58"/>
                    <a:pt x="69" y="58"/>
                    <a:pt x="69" y="58"/>
                  </a:cubicBezTo>
                  <a:cubicBezTo>
                    <a:pt x="41" y="34"/>
                    <a:pt x="41" y="34"/>
                    <a:pt x="41" y="34"/>
                  </a:cubicBezTo>
                  <a:cubicBezTo>
                    <a:pt x="0" y="34"/>
                    <a:pt x="0" y="34"/>
                    <a:pt x="0" y="34"/>
                  </a:cubicBezTo>
                  <a:cubicBezTo>
                    <a:pt x="0" y="44"/>
                    <a:pt x="0" y="44"/>
                    <a:pt x="0" y="44"/>
                  </a:cubicBezTo>
                  <a:cubicBezTo>
                    <a:pt x="41" y="44"/>
                    <a:pt x="41" y="44"/>
                    <a:pt x="41" y="44"/>
                  </a:cubicBezTo>
                  <a:lnTo>
                    <a:pt x="96" y="95"/>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18" name="Oval 120"/>
            <p:cNvSpPr>
              <a:spLocks noChangeArrowheads="1"/>
            </p:cNvSpPr>
            <p:nvPr/>
          </p:nvSpPr>
          <p:spPr bwMode="auto">
            <a:xfrm>
              <a:off x="5265" y="1885"/>
              <a:ext cx="130" cy="131"/>
            </a:xfrm>
            <a:prstGeom prst="ellipse">
              <a:avLst/>
            </a:prstGeom>
            <a:solidFill>
              <a:srgbClr val="3F45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19" name="Oval 121"/>
            <p:cNvSpPr>
              <a:spLocks noChangeArrowheads="1"/>
            </p:cNvSpPr>
            <p:nvPr/>
          </p:nvSpPr>
          <p:spPr bwMode="auto">
            <a:xfrm>
              <a:off x="5298" y="1915"/>
              <a:ext cx="67" cy="71"/>
            </a:xfrm>
            <a:prstGeom prst="ellipse">
              <a:avLst/>
            </a:prstGeom>
            <a:solidFill>
              <a:srgbClr val="8E96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20" name="Rectangle 122"/>
            <p:cNvSpPr>
              <a:spLocks noChangeArrowheads="1"/>
            </p:cNvSpPr>
            <p:nvPr/>
          </p:nvSpPr>
          <p:spPr bwMode="auto">
            <a:xfrm>
              <a:off x="4675" y="1281"/>
              <a:ext cx="46" cy="670"/>
            </a:xfrm>
            <a:prstGeom prst="rect">
              <a:avLst/>
            </a:prstGeom>
            <a:solidFill>
              <a:srgbClr val="1F24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21" name="Freeform 123"/>
            <p:cNvSpPr>
              <a:spLocks/>
            </p:cNvSpPr>
            <p:nvPr/>
          </p:nvSpPr>
          <p:spPr bwMode="auto">
            <a:xfrm>
              <a:off x="4705" y="1439"/>
              <a:ext cx="65" cy="52"/>
            </a:xfrm>
            <a:custGeom>
              <a:avLst/>
              <a:gdLst>
                <a:gd name="T0" fmla="*/ 65 w 65"/>
                <a:gd name="T1" fmla="*/ 41 h 52"/>
                <a:gd name="T2" fmla="*/ 0 w 65"/>
                <a:gd name="T3" fmla="*/ 52 h 52"/>
                <a:gd name="T4" fmla="*/ 0 w 65"/>
                <a:gd name="T5" fmla="*/ 0 h 52"/>
                <a:gd name="T6" fmla="*/ 65 w 65"/>
                <a:gd name="T7" fmla="*/ 0 h 52"/>
                <a:gd name="T8" fmla="*/ 65 w 65"/>
                <a:gd name="T9" fmla="*/ 41 h 52"/>
              </a:gdLst>
              <a:ahLst/>
              <a:cxnLst>
                <a:cxn ang="0">
                  <a:pos x="T0" y="T1"/>
                </a:cxn>
                <a:cxn ang="0">
                  <a:pos x="T2" y="T3"/>
                </a:cxn>
                <a:cxn ang="0">
                  <a:pos x="T4" y="T5"/>
                </a:cxn>
                <a:cxn ang="0">
                  <a:pos x="T6" y="T7"/>
                </a:cxn>
                <a:cxn ang="0">
                  <a:pos x="T8" y="T9"/>
                </a:cxn>
              </a:cxnLst>
              <a:rect l="0" t="0" r="r" b="b"/>
              <a:pathLst>
                <a:path w="65" h="52">
                  <a:moveTo>
                    <a:pt x="65" y="41"/>
                  </a:moveTo>
                  <a:lnTo>
                    <a:pt x="0" y="52"/>
                  </a:lnTo>
                  <a:lnTo>
                    <a:pt x="0" y="0"/>
                  </a:lnTo>
                  <a:lnTo>
                    <a:pt x="65" y="0"/>
                  </a:lnTo>
                  <a:lnTo>
                    <a:pt x="65" y="41"/>
                  </a:lnTo>
                  <a:close/>
                </a:path>
              </a:pathLst>
            </a:custGeom>
            <a:solidFill>
              <a:srgbClr val="1F24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22" name="Rectangle 124"/>
            <p:cNvSpPr>
              <a:spLocks noChangeArrowheads="1"/>
            </p:cNvSpPr>
            <p:nvPr/>
          </p:nvSpPr>
          <p:spPr bwMode="auto">
            <a:xfrm>
              <a:off x="4434" y="1776"/>
              <a:ext cx="262" cy="19"/>
            </a:xfrm>
            <a:prstGeom prst="rect">
              <a:avLst/>
            </a:prstGeom>
            <a:solidFill>
              <a:srgbClr val="1F24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23" name="Rectangle 125"/>
            <p:cNvSpPr>
              <a:spLocks noChangeArrowheads="1"/>
            </p:cNvSpPr>
            <p:nvPr/>
          </p:nvSpPr>
          <p:spPr bwMode="auto">
            <a:xfrm>
              <a:off x="4658" y="1575"/>
              <a:ext cx="38" cy="210"/>
            </a:xfrm>
            <a:prstGeom prst="rect">
              <a:avLst/>
            </a:prstGeom>
            <a:solidFill>
              <a:srgbClr val="1F24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24" name="Freeform 126"/>
            <p:cNvSpPr>
              <a:spLocks/>
            </p:cNvSpPr>
            <p:nvPr/>
          </p:nvSpPr>
          <p:spPr bwMode="auto">
            <a:xfrm>
              <a:off x="5081" y="1640"/>
              <a:ext cx="46" cy="98"/>
            </a:xfrm>
            <a:custGeom>
              <a:avLst/>
              <a:gdLst>
                <a:gd name="T0" fmla="*/ 11 w 17"/>
                <a:gd name="T1" fmla="*/ 34 h 36"/>
                <a:gd name="T2" fmla="*/ 8 w 17"/>
                <a:gd name="T3" fmla="*/ 36 h 36"/>
                <a:gd name="T4" fmla="*/ 2 w 17"/>
                <a:gd name="T5" fmla="*/ 35 h 36"/>
                <a:gd name="T6" fmla="*/ 0 w 17"/>
                <a:gd name="T7" fmla="*/ 32 h 36"/>
                <a:gd name="T8" fmla="*/ 6 w 17"/>
                <a:gd name="T9" fmla="*/ 2 h 36"/>
                <a:gd name="T10" fmla="*/ 9 w 17"/>
                <a:gd name="T11" fmla="*/ 0 h 36"/>
                <a:gd name="T12" fmla="*/ 14 w 17"/>
                <a:gd name="T13" fmla="*/ 1 h 36"/>
                <a:gd name="T14" fmla="*/ 17 w 17"/>
                <a:gd name="T15" fmla="*/ 4 h 36"/>
                <a:gd name="T16" fmla="*/ 11 w 17"/>
                <a:gd name="T17" fmla="*/ 3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36">
                  <a:moveTo>
                    <a:pt x="11" y="34"/>
                  </a:moveTo>
                  <a:cubicBezTo>
                    <a:pt x="11" y="35"/>
                    <a:pt x="9" y="36"/>
                    <a:pt x="8" y="36"/>
                  </a:cubicBezTo>
                  <a:cubicBezTo>
                    <a:pt x="2" y="35"/>
                    <a:pt x="2" y="35"/>
                    <a:pt x="2" y="35"/>
                  </a:cubicBezTo>
                  <a:cubicBezTo>
                    <a:pt x="1" y="35"/>
                    <a:pt x="0" y="33"/>
                    <a:pt x="0" y="32"/>
                  </a:cubicBezTo>
                  <a:cubicBezTo>
                    <a:pt x="6" y="2"/>
                    <a:pt x="6" y="2"/>
                    <a:pt x="6" y="2"/>
                  </a:cubicBezTo>
                  <a:cubicBezTo>
                    <a:pt x="6" y="1"/>
                    <a:pt x="7" y="0"/>
                    <a:pt x="9" y="0"/>
                  </a:cubicBezTo>
                  <a:cubicBezTo>
                    <a:pt x="14" y="1"/>
                    <a:pt x="14" y="1"/>
                    <a:pt x="14" y="1"/>
                  </a:cubicBezTo>
                  <a:cubicBezTo>
                    <a:pt x="16" y="1"/>
                    <a:pt x="17" y="3"/>
                    <a:pt x="17" y="4"/>
                  </a:cubicBezTo>
                  <a:lnTo>
                    <a:pt x="11" y="34"/>
                  </a:lnTo>
                  <a:close/>
                </a:path>
              </a:pathLst>
            </a:custGeom>
            <a:solidFill>
              <a:srgbClr val="1F24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25" name="Freeform 127"/>
            <p:cNvSpPr>
              <a:spLocks noEditPoints="1"/>
            </p:cNvSpPr>
            <p:nvPr/>
          </p:nvSpPr>
          <p:spPr bwMode="auto">
            <a:xfrm>
              <a:off x="4875" y="1556"/>
              <a:ext cx="41" cy="43"/>
            </a:xfrm>
            <a:custGeom>
              <a:avLst/>
              <a:gdLst>
                <a:gd name="T0" fmla="*/ 8 w 15"/>
                <a:gd name="T1" fmla="*/ 16 h 16"/>
                <a:gd name="T2" fmla="*/ 7 w 15"/>
                <a:gd name="T3" fmla="*/ 16 h 16"/>
                <a:gd name="T4" fmla="*/ 2 w 15"/>
                <a:gd name="T5" fmla="*/ 13 h 16"/>
                <a:gd name="T6" fmla="*/ 1 w 15"/>
                <a:gd name="T7" fmla="*/ 12 h 16"/>
                <a:gd name="T8" fmla="*/ 1 w 15"/>
                <a:gd name="T9" fmla="*/ 10 h 16"/>
                <a:gd name="T10" fmla="*/ 4 w 15"/>
                <a:gd name="T11" fmla="*/ 1 h 16"/>
                <a:gd name="T12" fmla="*/ 8 w 15"/>
                <a:gd name="T13" fmla="*/ 0 h 16"/>
                <a:gd name="T14" fmla="*/ 13 w 15"/>
                <a:gd name="T15" fmla="*/ 2 h 16"/>
                <a:gd name="T16" fmla="*/ 14 w 15"/>
                <a:gd name="T17" fmla="*/ 4 h 16"/>
                <a:gd name="T18" fmla="*/ 14 w 15"/>
                <a:gd name="T19" fmla="*/ 6 h 16"/>
                <a:gd name="T20" fmla="*/ 10 w 15"/>
                <a:gd name="T21" fmla="*/ 14 h 16"/>
                <a:gd name="T22" fmla="*/ 8 w 15"/>
                <a:gd name="T23" fmla="*/ 16 h 16"/>
                <a:gd name="T24" fmla="*/ 7 w 15"/>
                <a:gd name="T25" fmla="*/ 2 h 16"/>
                <a:gd name="T26" fmla="*/ 6 w 15"/>
                <a:gd name="T27" fmla="*/ 2 h 16"/>
                <a:gd name="T28" fmla="*/ 2 w 15"/>
                <a:gd name="T29" fmla="*/ 11 h 16"/>
                <a:gd name="T30" fmla="*/ 2 w 15"/>
                <a:gd name="T31" fmla="*/ 11 h 16"/>
                <a:gd name="T32" fmla="*/ 3 w 15"/>
                <a:gd name="T33" fmla="*/ 12 h 16"/>
                <a:gd name="T34" fmla="*/ 8 w 15"/>
                <a:gd name="T35" fmla="*/ 14 h 16"/>
                <a:gd name="T36" fmla="*/ 9 w 15"/>
                <a:gd name="T37" fmla="*/ 13 h 16"/>
                <a:gd name="T38" fmla="*/ 13 w 15"/>
                <a:gd name="T39" fmla="*/ 5 h 16"/>
                <a:gd name="T40" fmla="*/ 13 w 15"/>
                <a:gd name="T41" fmla="*/ 5 h 16"/>
                <a:gd name="T42" fmla="*/ 12 w 15"/>
                <a:gd name="T43" fmla="*/ 4 h 16"/>
                <a:gd name="T44" fmla="*/ 7 w 15"/>
                <a:gd name="T45" fmla="*/ 2 h 16"/>
                <a:gd name="T46" fmla="*/ 7 w 15"/>
                <a:gd name="T47"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6">
                  <a:moveTo>
                    <a:pt x="8" y="16"/>
                  </a:moveTo>
                  <a:cubicBezTo>
                    <a:pt x="8" y="16"/>
                    <a:pt x="7" y="16"/>
                    <a:pt x="7" y="16"/>
                  </a:cubicBezTo>
                  <a:cubicBezTo>
                    <a:pt x="2" y="13"/>
                    <a:pt x="2" y="13"/>
                    <a:pt x="2" y="13"/>
                  </a:cubicBezTo>
                  <a:cubicBezTo>
                    <a:pt x="1" y="13"/>
                    <a:pt x="1" y="12"/>
                    <a:pt x="1" y="12"/>
                  </a:cubicBezTo>
                  <a:cubicBezTo>
                    <a:pt x="0" y="11"/>
                    <a:pt x="0" y="10"/>
                    <a:pt x="1" y="10"/>
                  </a:cubicBezTo>
                  <a:cubicBezTo>
                    <a:pt x="4" y="1"/>
                    <a:pt x="4" y="1"/>
                    <a:pt x="4" y="1"/>
                  </a:cubicBezTo>
                  <a:cubicBezTo>
                    <a:pt x="5" y="0"/>
                    <a:pt x="7" y="0"/>
                    <a:pt x="8" y="0"/>
                  </a:cubicBezTo>
                  <a:cubicBezTo>
                    <a:pt x="13" y="2"/>
                    <a:pt x="13" y="2"/>
                    <a:pt x="13" y="2"/>
                  </a:cubicBezTo>
                  <a:cubicBezTo>
                    <a:pt x="14" y="3"/>
                    <a:pt x="14" y="3"/>
                    <a:pt x="14" y="4"/>
                  </a:cubicBezTo>
                  <a:cubicBezTo>
                    <a:pt x="15" y="5"/>
                    <a:pt x="15" y="5"/>
                    <a:pt x="14" y="6"/>
                  </a:cubicBezTo>
                  <a:cubicBezTo>
                    <a:pt x="10" y="14"/>
                    <a:pt x="10" y="14"/>
                    <a:pt x="10" y="14"/>
                  </a:cubicBezTo>
                  <a:cubicBezTo>
                    <a:pt x="10" y="15"/>
                    <a:pt x="9" y="16"/>
                    <a:pt x="8" y="16"/>
                  </a:cubicBezTo>
                  <a:close/>
                  <a:moveTo>
                    <a:pt x="7" y="2"/>
                  </a:moveTo>
                  <a:cubicBezTo>
                    <a:pt x="6" y="2"/>
                    <a:pt x="6" y="2"/>
                    <a:pt x="6" y="2"/>
                  </a:cubicBezTo>
                  <a:cubicBezTo>
                    <a:pt x="2" y="11"/>
                    <a:pt x="2" y="11"/>
                    <a:pt x="2" y="11"/>
                  </a:cubicBezTo>
                  <a:cubicBezTo>
                    <a:pt x="2" y="11"/>
                    <a:pt x="2" y="11"/>
                    <a:pt x="2" y="11"/>
                  </a:cubicBezTo>
                  <a:cubicBezTo>
                    <a:pt x="2" y="11"/>
                    <a:pt x="2" y="11"/>
                    <a:pt x="3" y="12"/>
                  </a:cubicBezTo>
                  <a:cubicBezTo>
                    <a:pt x="8" y="14"/>
                    <a:pt x="8" y="14"/>
                    <a:pt x="8" y="14"/>
                  </a:cubicBezTo>
                  <a:cubicBezTo>
                    <a:pt x="8" y="14"/>
                    <a:pt x="9" y="14"/>
                    <a:pt x="9" y="13"/>
                  </a:cubicBezTo>
                  <a:cubicBezTo>
                    <a:pt x="13" y="5"/>
                    <a:pt x="13" y="5"/>
                    <a:pt x="13" y="5"/>
                  </a:cubicBezTo>
                  <a:cubicBezTo>
                    <a:pt x="13" y="5"/>
                    <a:pt x="13" y="5"/>
                    <a:pt x="13" y="5"/>
                  </a:cubicBezTo>
                  <a:cubicBezTo>
                    <a:pt x="12" y="4"/>
                    <a:pt x="12" y="4"/>
                    <a:pt x="12" y="4"/>
                  </a:cubicBezTo>
                  <a:cubicBezTo>
                    <a:pt x="7" y="2"/>
                    <a:pt x="7" y="2"/>
                    <a:pt x="7" y="2"/>
                  </a:cubicBezTo>
                  <a:cubicBezTo>
                    <a:pt x="7" y="2"/>
                    <a:pt x="7" y="2"/>
                    <a:pt x="7" y="2"/>
                  </a:cubicBezTo>
                  <a:close/>
                </a:path>
              </a:pathLst>
            </a:custGeom>
            <a:solidFill>
              <a:srgbClr val="1F24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26" name="Oval 128"/>
            <p:cNvSpPr>
              <a:spLocks noChangeArrowheads="1"/>
            </p:cNvSpPr>
            <p:nvPr/>
          </p:nvSpPr>
          <p:spPr bwMode="auto">
            <a:xfrm>
              <a:off x="4696" y="1842"/>
              <a:ext cx="174" cy="174"/>
            </a:xfrm>
            <a:prstGeom prst="ellipse">
              <a:avLst/>
            </a:prstGeom>
            <a:solidFill>
              <a:srgbClr val="3F45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27" name="Oval 129"/>
            <p:cNvSpPr>
              <a:spLocks noChangeArrowheads="1"/>
            </p:cNvSpPr>
            <p:nvPr/>
          </p:nvSpPr>
          <p:spPr bwMode="auto">
            <a:xfrm>
              <a:off x="4737" y="1883"/>
              <a:ext cx="92" cy="92"/>
            </a:xfrm>
            <a:prstGeom prst="ellipse">
              <a:avLst/>
            </a:prstGeom>
            <a:solidFill>
              <a:srgbClr val="8E96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28" name="Freeform 130"/>
            <p:cNvSpPr>
              <a:spLocks/>
            </p:cNvSpPr>
            <p:nvPr/>
          </p:nvSpPr>
          <p:spPr bwMode="auto">
            <a:xfrm>
              <a:off x="5176" y="1782"/>
              <a:ext cx="54" cy="8"/>
            </a:xfrm>
            <a:custGeom>
              <a:avLst/>
              <a:gdLst>
                <a:gd name="T0" fmla="*/ 20 w 20"/>
                <a:gd name="T1" fmla="*/ 2 h 3"/>
                <a:gd name="T2" fmla="*/ 18 w 20"/>
                <a:gd name="T3" fmla="*/ 3 h 3"/>
                <a:gd name="T4" fmla="*/ 1 w 20"/>
                <a:gd name="T5" fmla="*/ 3 h 3"/>
                <a:gd name="T6" fmla="*/ 0 w 20"/>
                <a:gd name="T7" fmla="*/ 2 h 3"/>
                <a:gd name="T8" fmla="*/ 0 w 20"/>
                <a:gd name="T9" fmla="*/ 2 h 3"/>
                <a:gd name="T10" fmla="*/ 1 w 20"/>
                <a:gd name="T11" fmla="*/ 0 h 3"/>
                <a:gd name="T12" fmla="*/ 18 w 20"/>
                <a:gd name="T13" fmla="*/ 0 h 3"/>
                <a:gd name="T14" fmla="*/ 20 w 20"/>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3">
                  <a:moveTo>
                    <a:pt x="20" y="2"/>
                  </a:moveTo>
                  <a:cubicBezTo>
                    <a:pt x="20" y="3"/>
                    <a:pt x="19" y="3"/>
                    <a:pt x="18" y="3"/>
                  </a:cubicBezTo>
                  <a:cubicBezTo>
                    <a:pt x="1" y="3"/>
                    <a:pt x="1" y="3"/>
                    <a:pt x="1" y="3"/>
                  </a:cubicBezTo>
                  <a:cubicBezTo>
                    <a:pt x="0" y="3"/>
                    <a:pt x="0" y="3"/>
                    <a:pt x="0" y="2"/>
                  </a:cubicBezTo>
                  <a:cubicBezTo>
                    <a:pt x="0" y="2"/>
                    <a:pt x="0" y="2"/>
                    <a:pt x="0" y="2"/>
                  </a:cubicBezTo>
                  <a:cubicBezTo>
                    <a:pt x="0" y="1"/>
                    <a:pt x="0" y="0"/>
                    <a:pt x="1" y="0"/>
                  </a:cubicBezTo>
                  <a:cubicBezTo>
                    <a:pt x="18" y="0"/>
                    <a:pt x="18" y="0"/>
                    <a:pt x="18" y="0"/>
                  </a:cubicBezTo>
                  <a:cubicBezTo>
                    <a:pt x="19" y="0"/>
                    <a:pt x="20" y="1"/>
                    <a:pt x="20" y="2"/>
                  </a:cubicBezTo>
                  <a:close/>
                </a:path>
              </a:pathLst>
            </a:custGeom>
            <a:solidFill>
              <a:srgbClr val="1F24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29" name="Freeform 131"/>
            <p:cNvSpPr>
              <a:spLocks/>
            </p:cNvSpPr>
            <p:nvPr/>
          </p:nvSpPr>
          <p:spPr bwMode="auto">
            <a:xfrm>
              <a:off x="5176" y="1804"/>
              <a:ext cx="54" cy="8"/>
            </a:xfrm>
            <a:custGeom>
              <a:avLst/>
              <a:gdLst>
                <a:gd name="T0" fmla="*/ 20 w 20"/>
                <a:gd name="T1" fmla="*/ 1 h 3"/>
                <a:gd name="T2" fmla="*/ 18 w 20"/>
                <a:gd name="T3" fmla="*/ 3 h 3"/>
                <a:gd name="T4" fmla="*/ 1 w 20"/>
                <a:gd name="T5" fmla="*/ 3 h 3"/>
                <a:gd name="T6" fmla="*/ 0 w 20"/>
                <a:gd name="T7" fmla="*/ 1 h 3"/>
                <a:gd name="T8" fmla="*/ 0 w 20"/>
                <a:gd name="T9" fmla="*/ 1 h 3"/>
                <a:gd name="T10" fmla="*/ 1 w 20"/>
                <a:gd name="T11" fmla="*/ 0 h 3"/>
                <a:gd name="T12" fmla="*/ 18 w 20"/>
                <a:gd name="T13" fmla="*/ 0 h 3"/>
                <a:gd name="T14" fmla="*/ 20 w 20"/>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3">
                  <a:moveTo>
                    <a:pt x="20" y="1"/>
                  </a:moveTo>
                  <a:cubicBezTo>
                    <a:pt x="20" y="2"/>
                    <a:pt x="19" y="3"/>
                    <a:pt x="18" y="3"/>
                  </a:cubicBezTo>
                  <a:cubicBezTo>
                    <a:pt x="1" y="3"/>
                    <a:pt x="1" y="3"/>
                    <a:pt x="1" y="3"/>
                  </a:cubicBezTo>
                  <a:cubicBezTo>
                    <a:pt x="0" y="3"/>
                    <a:pt x="0" y="2"/>
                    <a:pt x="0" y="1"/>
                  </a:cubicBezTo>
                  <a:cubicBezTo>
                    <a:pt x="0" y="1"/>
                    <a:pt x="0" y="1"/>
                    <a:pt x="0" y="1"/>
                  </a:cubicBezTo>
                  <a:cubicBezTo>
                    <a:pt x="0" y="1"/>
                    <a:pt x="0" y="0"/>
                    <a:pt x="1" y="0"/>
                  </a:cubicBezTo>
                  <a:cubicBezTo>
                    <a:pt x="18" y="0"/>
                    <a:pt x="18" y="0"/>
                    <a:pt x="18" y="0"/>
                  </a:cubicBezTo>
                  <a:cubicBezTo>
                    <a:pt x="19" y="0"/>
                    <a:pt x="20" y="1"/>
                    <a:pt x="20" y="1"/>
                  </a:cubicBezTo>
                  <a:close/>
                </a:path>
              </a:pathLst>
            </a:custGeom>
            <a:solidFill>
              <a:srgbClr val="1F24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30" name="Freeform 132"/>
            <p:cNvSpPr>
              <a:spLocks/>
            </p:cNvSpPr>
            <p:nvPr/>
          </p:nvSpPr>
          <p:spPr bwMode="auto">
            <a:xfrm>
              <a:off x="5176" y="1825"/>
              <a:ext cx="54" cy="6"/>
            </a:xfrm>
            <a:custGeom>
              <a:avLst/>
              <a:gdLst>
                <a:gd name="T0" fmla="*/ 20 w 20"/>
                <a:gd name="T1" fmla="*/ 1 h 2"/>
                <a:gd name="T2" fmla="*/ 18 w 20"/>
                <a:gd name="T3" fmla="*/ 2 h 2"/>
                <a:gd name="T4" fmla="*/ 1 w 20"/>
                <a:gd name="T5" fmla="*/ 2 h 2"/>
                <a:gd name="T6" fmla="*/ 0 w 20"/>
                <a:gd name="T7" fmla="*/ 1 h 2"/>
                <a:gd name="T8" fmla="*/ 0 w 20"/>
                <a:gd name="T9" fmla="*/ 1 h 2"/>
                <a:gd name="T10" fmla="*/ 1 w 20"/>
                <a:gd name="T11" fmla="*/ 0 h 2"/>
                <a:gd name="T12" fmla="*/ 18 w 20"/>
                <a:gd name="T13" fmla="*/ 0 h 2"/>
                <a:gd name="T14" fmla="*/ 20 w 20"/>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
                  <a:moveTo>
                    <a:pt x="20" y="1"/>
                  </a:moveTo>
                  <a:cubicBezTo>
                    <a:pt x="20" y="2"/>
                    <a:pt x="19" y="2"/>
                    <a:pt x="18" y="2"/>
                  </a:cubicBezTo>
                  <a:cubicBezTo>
                    <a:pt x="1" y="2"/>
                    <a:pt x="1" y="2"/>
                    <a:pt x="1" y="2"/>
                  </a:cubicBezTo>
                  <a:cubicBezTo>
                    <a:pt x="0" y="2"/>
                    <a:pt x="0" y="2"/>
                    <a:pt x="0" y="1"/>
                  </a:cubicBezTo>
                  <a:cubicBezTo>
                    <a:pt x="0" y="1"/>
                    <a:pt x="0" y="1"/>
                    <a:pt x="0" y="1"/>
                  </a:cubicBezTo>
                  <a:cubicBezTo>
                    <a:pt x="0" y="0"/>
                    <a:pt x="0" y="0"/>
                    <a:pt x="1" y="0"/>
                  </a:cubicBezTo>
                  <a:cubicBezTo>
                    <a:pt x="18" y="0"/>
                    <a:pt x="18" y="0"/>
                    <a:pt x="18" y="0"/>
                  </a:cubicBezTo>
                  <a:cubicBezTo>
                    <a:pt x="19" y="0"/>
                    <a:pt x="20" y="0"/>
                    <a:pt x="20" y="1"/>
                  </a:cubicBezTo>
                  <a:close/>
                </a:path>
              </a:pathLst>
            </a:custGeom>
            <a:solidFill>
              <a:srgbClr val="1F24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131" name="Freeform 133"/>
            <p:cNvSpPr>
              <a:spLocks/>
            </p:cNvSpPr>
            <p:nvPr/>
          </p:nvSpPr>
          <p:spPr bwMode="auto">
            <a:xfrm>
              <a:off x="4835" y="1681"/>
              <a:ext cx="121" cy="128"/>
            </a:xfrm>
            <a:custGeom>
              <a:avLst/>
              <a:gdLst>
                <a:gd name="T0" fmla="*/ 44 w 45"/>
                <a:gd name="T1" fmla="*/ 14 h 47"/>
                <a:gd name="T2" fmla="*/ 28 w 45"/>
                <a:gd name="T3" fmla="*/ 0 h 47"/>
                <a:gd name="T4" fmla="*/ 25 w 45"/>
                <a:gd name="T5" fmla="*/ 1 h 47"/>
                <a:gd name="T6" fmla="*/ 25 w 45"/>
                <a:gd name="T7" fmla="*/ 3 h 47"/>
                <a:gd name="T8" fmla="*/ 32 w 45"/>
                <a:gd name="T9" fmla="*/ 10 h 47"/>
                <a:gd name="T10" fmla="*/ 30 w 45"/>
                <a:gd name="T11" fmla="*/ 12 h 47"/>
                <a:gd name="T12" fmla="*/ 27 w 45"/>
                <a:gd name="T13" fmla="*/ 10 h 47"/>
                <a:gd name="T14" fmla="*/ 0 w 45"/>
                <a:gd name="T15" fmla="*/ 40 h 47"/>
                <a:gd name="T16" fmla="*/ 8 w 45"/>
                <a:gd name="T17" fmla="*/ 47 h 47"/>
                <a:gd name="T18" fmla="*/ 35 w 45"/>
                <a:gd name="T19" fmla="*/ 17 h 47"/>
                <a:gd name="T20" fmla="*/ 32 w 45"/>
                <a:gd name="T21" fmla="*/ 14 h 47"/>
                <a:gd name="T22" fmla="*/ 34 w 45"/>
                <a:gd name="T23" fmla="*/ 11 h 47"/>
                <a:gd name="T24" fmla="*/ 41 w 45"/>
                <a:gd name="T25" fmla="*/ 18 h 47"/>
                <a:gd name="T26" fmla="*/ 44 w 45"/>
                <a:gd name="T27" fmla="*/ 17 h 47"/>
                <a:gd name="T28" fmla="*/ 44 w 45"/>
                <a:gd name="T29" fmla="*/ 1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7">
                  <a:moveTo>
                    <a:pt x="44" y="14"/>
                  </a:moveTo>
                  <a:cubicBezTo>
                    <a:pt x="28" y="0"/>
                    <a:pt x="28" y="0"/>
                    <a:pt x="28" y="0"/>
                  </a:cubicBezTo>
                  <a:cubicBezTo>
                    <a:pt x="27" y="0"/>
                    <a:pt x="26" y="0"/>
                    <a:pt x="25" y="1"/>
                  </a:cubicBezTo>
                  <a:cubicBezTo>
                    <a:pt x="24" y="1"/>
                    <a:pt x="25" y="3"/>
                    <a:pt x="25" y="3"/>
                  </a:cubicBezTo>
                  <a:cubicBezTo>
                    <a:pt x="32" y="10"/>
                    <a:pt x="32" y="10"/>
                    <a:pt x="32" y="10"/>
                  </a:cubicBezTo>
                  <a:cubicBezTo>
                    <a:pt x="30" y="12"/>
                    <a:pt x="30" y="12"/>
                    <a:pt x="30" y="12"/>
                  </a:cubicBezTo>
                  <a:cubicBezTo>
                    <a:pt x="27" y="10"/>
                    <a:pt x="27" y="10"/>
                    <a:pt x="27" y="10"/>
                  </a:cubicBezTo>
                  <a:cubicBezTo>
                    <a:pt x="0" y="40"/>
                    <a:pt x="0" y="40"/>
                    <a:pt x="0" y="40"/>
                  </a:cubicBezTo>
                  <a:cubicBezTo>
                    <a:pt x="8" y="47"/>
                    <a:pt x="8" y="47"/>
                    <a:pt x="8" y="47"/>
                  </a:cubicBezTo>
                  <a:cubicBezTo>
                    <a:pt x="35" y="17"/>
                    <a:pt x="35" y="17"/>
                    <a:pt x="35" y="17"/>
                  </a:cubicBezTo>
                  <a:cubicBezTo>
                    <a:pt x="32" y="14"/>
                    <a:pt x="32" y="14"/>
                    <a:pt x="32" y="14"/>
                  </a:cubicBezTo>
                  <a:cubicBezTo>
                    <a:pt x="34" y="11"/>
                    <a:pt x="34" y="11"/>
                    <a:pt x="34" y="11"/>
                  </a:cubicBezTo>
                  <a:cubicBezTo>
                    <a:pt x="41" y="18"/>
                    <a:pt x="41" y="18"/>
                    <a:pt x="41" y="18"/>
                  </a:cubicBezTo>
                  <a:cubicBezTo>
                    <a:pt x="42" y="18"/>
                    <a:pt x="44" y="18"/>
                    <a:pt x="44" y="17"/>
                  </a:cubicBezTo>
                  <a:cubicBezTo>
                    <a:pt x="45" y="17"/>
                    <a:pt x="45" y="15"/>
                    <a:pt x="44" y="14"/>
                  </a:cubicBezTo>
                  <a:close/>
                </a:path>
              </a:pathLst>
            </a:custGeom>
            <a:solidFill>
              <a:srgbClr val="1F24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grpSp>
      <p:sp>
        <p:nvSpPr>
          <p:cNvPr id="132" name="TextBox 131"/>
          <p:cNvSpPr txBox="1"/>
          <p:nvPr/>
        </p:nvSpPr>
        <p:spPr>
          <a:xfrm>
            <a:off x="7612051" y="3152654"/>
            <a:ext cx="4358496" cy="753421"/>
          </a:xfrm>
          <a:prstGeom prst="rect">
            <a:avLst/>
          </a:prstGeom>
          <a:noFill/>
        </p:spPr>
        <p:txBody>
          <a:bodyPr wrap="none" lIns="186497" tIns="149198" rIns="186497" bIns="149198" rtlCol="0">
            <a:spAutoFit/>
          </a:bodyPr>
          <a:lstStyle/>
          <a:p>
            <a:pPr defTabSz="932504">
              <a:lnSpc>
                <a:spcPct val="90000"/>
              </a:lnSpc>
              <a:spcAft>
                <a:spcPts val="612"/>
              </a:spcAft>
            </a:pPr>
            <a:r>
              <a:rPr lang="en-US" sz="3264" kern="0" dirty="0">
                <a:latin typeface="+mj-lt"/>
              </a:rPr>
              <a:t>Business requirements</a:t>
            </a:r>
          </a:p>
        </p:txBody>
      </p:sp>
      <p:sp>
        <p:nvSpPr>
          <p:cNvPr id="133" name="TextBox 132"/>
          <p:cNvSpPr txBox="1"/>
          <p:nvPr/>
        </p:nvSpPr>
        <p:spPr>
          <a:xfrm>
            <a:off x="4585598" y="1901072"/>
            <a:ext cx="4523606" cy="753421"/>
          </a:xfrm>
          <a:prstGeom prst="rect">
            <a:avLst/>
          </a:prstGeom>
          <a:noFill/>
        </p:spPr>
        <p:txBody>
          <a:bodyPr wrap="none" lIns="186497" tIns="149198" rIns="186497" bIns="149198" rtlCol="0">
            <a:spAutoFit/>
          </a:bodyPr>
          <a:lstStyle/>
          <a:p>
            <a:pPr defTabSz="932504">
              <a:lnSpc>
                <a:spcPct val="90000"/>
              </a:lnSpc>
              <a:spcAft>
                <a:spcPts val="612"/>
              </a:spcAft>
            </a:pPr>
            <a:r>
              <a:rPr lang="en-US" sz="3264" kern="0" dirty="0">
                <a:latin typeface="+mj-lt"/>
              </a:rPr>
              <a:t>Technical requirements</a:t>
            </a:r>
          </a:p>
        </p:txBody>
      </p:sp>
      <p:sp>
        <p:nvSpPr>
          <p:cNvPr id="134" name="TextBox 133"/>
          <p:cNvSpPr txBox="1"/>
          <p:nvPr/>
        </p:nvSpPr>
        <p:spPr>
          <a:xfrm>
            <a:off x="1567976" y="4287711"/>
            <a:ext cx="4267125" cy="753421"/>
          </a:xfrm>
          <a:prstGeom prst="rect">
            <a:avLst/>
          </a:prstGeom>
          <a:noFill/>
        </p:spPr>
        <p:txBody>
          <a:bodyPr wrap="none" lIns="186497" tIns="149198" rIns="186497" bIns="149198" rtlCol="0">
            <a:spAutoFit/>
          </a:bodyPr>
          <a:lstStyle/>
          <a:p>
            <a:pPr defTabSz="932504">
              <a:lnSpc>
                <a:spcPct val="90000"/>
              </a:lnSpc>
              <a:spcAft>
                <a:spcPts val="612"/>
              </a:spcAft>
            </a:pPr>
            <a:r>
              <a:rPr lang="en-US" sz="3264" kern="0" dirty="0">
                <a:latin typeface="+mj-lt"/>
              </a:rPr>
              <a:t>Security requirements</a:t>
            </a:r>
          </a:p>
        </p:txBody>
      </p:sp>
      <p:sp>
        <p:nvSpPr>
          <p:cNvPr id="135" name="TextBox 134"/>
          <p:cNvSpPr txBox="1"/>
          <p:nvPr/>
        </p:nvSpPr>
        <p:spPr>
          <a:xfrm>
            <a:off x="441400" y="5160543"/>
            <a:ext cx="4600550" cy="753421"/>
          </a:xfrm>
          <a:prstGeom prst="rect">
            <a:avLst/>
          </a:prstGeom>
          <a:noFill/>
        </p:spPr>
        <p:txBody>
          <a:bodyPr wrap="none" lIns="186497" tIns="149198" rIns="186497" bIns="149198" rtlCol="0">
            <a:spAutoFit/>
          </a:bodyPr>
          <a:lstStyle/>
          <a:p>
            <a:pPr defTabSz="932504">
              <a:lnSpc>
                <a:spcPct val="90000"/>
              </a:lnSpc>
              <a:spcAft>
                <a:spcPts val="612"/>
              </a:spcAft>
            </a:pPr>
            <a:r>
              <a:rPr lang="en-US" sz="3264" kern="0" dirty="0">
                <a:latin typeface="+mj-lt"/>
              </a:rPr>
              <a:t>Scalability requirements</a:t>
            </a:r>
          </a:p>
        </p:txBody>
      </p:sp>
      <p:sp>
        <p:nvSpPr>
          <p:cNvPr id="2" name="Rectangle 1">
            <a:extLst>
              <a:ext uri="{FF2B5EF4-FFF2-40B4-BE49-F238E27FC236}">
                <a16:creationId xmlns:a16="http://schemas.microsoft.com/office/drawing/2014/main" id="{EB903FC2-062D-4A76-9FB5-187AA1D10174}"/>
              </a:ext>
            </a:extLst>
          </p:cNvPr>
          <p:cNvSpPr/>
          <p:nvPr/>
        </p:nvSpPr>
        <p:spPr>
          <a:xfrm>
            <a:off x="419256" y="6404483"/>
            <a:ext cx="3067058" cy="369332"/>
          </a:xfrm>
          <a:prstGeom prst="rect">
            <a:avLst/>
          </a:prstGeom>
        </p:spPr>
        <p:txBody>
          <a:bodyPr wrap="none">
            <a:spAutoFit/>
          </a:bodyPr>
          <a:lstStyle/>
          <a:p>
            <a:r>
              <a:rPr lang="en-US" dirty="0">
                <a:hlinkClick r:id="rId3"/>
              </a:rPr>
              <a:t>aka.ms/Azure/Subscriptions</a:t>
            </a:r>
            <a:r>
              <a:rPr lang="en-US" dirty="0"/>
              <a:t> </a:t>
            </a:r>
          </a:p>
        </p:txBody>
      </p:sp>
    </p:spTree>
    <p:extLst>
      <p:ext uri="{BB962C8B-B14F-4D97-AF65-F5344CB8AC3E}">
        <p14:creationId xmlns:p14="http://schemas.microsoft.com/office/powerpoint/2010/main" val="30052867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135"/>
                                        </p:tgtEl>
                                        <p:attrNameLst>
                                          <p:attrName>style.visibility</p:attrName>
                                        </p:attrNameLst>
                                      </p:cBhvr>
                                      <p:to>
                                        <p:strVal val="visible"/>
                                      </p:to>
                                    </p:set>
                                    <p:animEffect transition="in" filter="fade">
                                      <p:cBhvr>
                                        <p:cTn id="7" dur="500"/>
                                        <p:tgtEl>
                                          <p:spTgt spid="135"/>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134"/>
                                        </p:tgtEl>
                                        <p:attrNameLst>
                                          <p:attrName>style.visibility</p:attrName>
                                        </p:attrNameLst>
                                      </p:cBhvr>
                                      <p:to>
                                        <p:strVal val="visible"/>
                                      </p:to>
                                    </p:set>
                                    <p:animEffect transition="in" filter="fade">
                                      <p:cBhvr>
                                        <p:cTn id="11" dur="500"/>
                                        <p:tgtEl>
                                          <p:spTgt spid="134"/>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33"/>
                                        </p:tgtEl>
                                        <p:attrNameLst>
                                          <p:attrName>style.visibility</p:attrName>
                                        </p:attrNameLst>
                                      </p:cBhvr>
                                      <p:to>
                                        <p:strVal val="visible"/>
                                      </p:to>
                                    </p:set>
                                    <p:animEffect transition="in" filter="fade">
                                      <p:cBhvr>
                                        <p:cTn id="15" dur="500"/>
                                        <p:tgtEl>
                                          <p:spTgt spid="133"/>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132"/>
                                        </p:tgtEl>
                                        <p:attrNameLst>
                                          <p:attrName>style.visibility</p:attrName>
                                        </p:attrNameLst>
                                      </p:cBhvr>
                                      <p:to>
                                        <p:strVal val="visible"/>
                                      </p:to>
                                    </p:set>
                                    <p:animEffect transition="in" filter="fade">
                                      <p:cBhvr>
                                        <p:cTn id="19" dur="500"/>
                                        <p:tgtEl>
                                          <p:spTgt spid="13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6"/>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nodeType="afterEffect">
                                  <p:stCondLst>
                                    <p:cond delay="500"/>
                                  </p:stCondLst>
                                  <p:childTnLst>
                                    <p:set>
                                      <p:cBhvr>
                                        <p:cTn id="26"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P spid="133" grpId="0"/>
      <p:bldP spid="134" grpId="0"/>
      <p:bldP spid="13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Putting it all together</a:t>
            </a:r>
          </a:p>
        </p:txBody>
      </p:sp>
      <p:pic>
        <p:nvPicPr>
          <p:cNvPr id="4" name="Picture 3"/>
          <p:cNvPicPr>
            <a:picLocks noChangeAspect="1"/>
          </p:cNvPicPr>
          <p:nvPr/>
        </p:nvPicPr>
        <p:blipFill>
          <a:blip r:embed="rId3"/>
          <a:stretch>
            <a:fillRect/>
          </a:stretch>
        </p:blipFill>
        <p:spPr>
          <a:xfrm>
            <a:off x="1340644" y="1135062"/>
            <a:ext cx="9099204" cy="5562600"/>
          </a:xfrm>
          <a:prstGeom prst="rect">
            <a:avLst/>
          </a:prstGeom>
        </p:spPr>
      </p:pic>
    </p:spTree>
    <p:extLst>
      <p:ext uri="{BB962C8B-B14F-4D97-AF65-F5344CB8AC3E}">
        <p14:creationId xmlns:p14="http://schemas.microsoft.com/office/powerpoint/2010/main" val="25747478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168" y="2125662"/>
            <a:ext cx="11702553" cy="1098762"/>
          </a:xfrm>
        </p:spPr>
        <p:txBody>
          <a:bodyPr/>
          <a:lstStyle/>
          <a:p>
            <a:r>
              <a:rPr lang="en-US" dirty="0"/>
              <a:t>Appendix</a:t>
            </a:r>
          </a:p>
        </p:txBody>
      </p:sp>
    </p:spTree>
    <p:extLst>
      <p:ext uri="{BB962C8B-B14F-4D97-AF65-F5344CB8AC3E}">
        <p14:creationId xmlns:p14="http://schemas.microsoft.com/office/powerpoint/2010/main" val="5493068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51604" y="3251053"/>
            <a:ext cx="269626" cy="461665"/>
          </a:xfrm>
          <a:prstGeom prst="rect">
            <a:avLst/>
          </a:prstGeom>
        </p:spPr>
        <p:txBody>
          <a:bodyPr wrap="none">
            <a:spAutoFit/>
          </a:bodyPr>
          <a:lstStyle/>
          <a:p>
            <a:r>
              <a:rPr lang="en-US" sz="2400" dirty="0"/>
              <a:t> </a:t>
            </a:r>
          </a:p>
        </p:txBody>
      </p:sp>
      <p:sp>
        <p:nvSpPr>
          <p:cNvPr id="3" name="Rectangle 2"/>
          <p:cNvSpPr/>
          <p:nvPr/>
        </p:nvSpPr>
        <p:spPr>
          <a:xfrm>
            <a:off x="6051604" y="3251053"/>
            <a:ext cx="269626" cy="461665"/>
          </a:xfrm>
          <a:prstGeom prst="rect">
            <a:avLst/>
          </a:prstGeom>
        </p:spPr>
        <p:txBody>
          <a:bodyPr wrap="none">
            <a:spAutoFit/>
          </a:bodyPr>
          <a:lstStyle/>
          <a:p>
            <a:r>
              <a:rPr lang="en-US" sz="2400" dirty="0"/>
              <a:t> </a:t>
            </a:r>
          </a:p>
        </p:txBody>
      </p:sp>
      <p:sp>
        <p:nvSpPr>
          <p:cNvPr id="4" name="Rectangle 3"/>
          <p:cNvSpPr/>
          <p:nvPr/>
        </p:nvSpPr>
        <p:spPr>
          <a:xfrm>
            <a:off x="6051604" y="3251053"/>
            <a:ext cx="269626" cy="461665"/>
          </a:xfrm>
          <a:prstGeom prst="rect">
            <a:avLst/>
          </a:prstGeom>
        </p:spPr>
        <p:txBody>
          <a:bodyPr wrap="none">
            <a:spAutoFit/>
          </a:bodyPr>
          <a:lstStyle/>
          <a:p>
            <a:r>
              <a:rPr lang="en-US" sz="2400" dirty="0"/>
              <a:t> </a:t>
            </a:r>
          </a:p>
        </p:txBody>
      </p:sp>
      <p:sp>
        <p:nvSpPr>
          <p:cNvPr id="5" name="Rectangle 4"/>
          <p:cNvSpPr/>
          <p:nvPr/>
        </p:nvSpPr>
        <p:spPr>
          <a:xfrm>
            <a:off x="6051604" y="3251053"/>
            <a:ext cx="269626" cy="461665"/>
          </a:xfrm>
          <a:prstGeom prst="rect">
            <a:avLst/>
          </a:prstGeom>
        </p:spPr>
        <p:txBody>
          <a:bodyPr wrap="none">
            <a:spAutoFit/>
          </a:bodyPr>
          <a:lstStyle/>
          <a:p>
            <a:r>
              <a:rPr lang="en-US" sz="2400" dirty="0"/>
              <a:t> </a:t>
            </a:r>
          </a:p>
        </p:txBody>
      </p:sp>
      <p:pic>
        <p:nvPicPr>
          <p:cNvPr id="13" name="Picture 12"/>
          <p:cNvPicPr/>
          <p:nvPr/>
        </p:nvPicPr>
        <p:blipFill>
          <a:blip r:embed="rId3"/>
          <a:stretch>
            <a:fillRect/>
          </a:stretch>
        </p:blipFill>
        <p:spPr>
          <a:xfrm>
            <a:off x="6992911" y="1327617"/>
            <a:ext cx="4785256" cy="3518375"/>
          </a:xfrm>
          <a:prstGeom prst="rect">
            <a:avLst/>
          </a:prstGeom>
        </p:spPr>
      </p:pic>
      <p:sp>
        <p:nvSpPr>
          <p:cNvPr id="12" name="Text Placeholder 3"/>
          <p:cNvSpPr txBox="1">
            <a:spLocks/>
          </p:cNvSpPr>
          <p:nvPr/>
        </p:nvSpPr>
        <p:spPr>
          <a:xfrm>
            <a:off x="366169" y="1212851"/>
            <a:ext cx="6517957" cy="5408611"/>
          </a:xfrm>
          <a:prstGeom prst="rect">
            <a:avLst/>
          </a:prstGeom>
        </p:spPr>
        <p:txBody>
          <a:bodyPr lIns="146304"/>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buNone/>
            </a:pPr>
            <a:r>
              <a:rPr lang="en-US" sz="3200" dirty="0">
                <a:solidFill>
                  <a:schemeClr val="tx2"/>
                </a:solidFill>
              </a:rPr>
              <a:t>Features and regions</a:t>
            </a:r>
          </a:p>
          <a:p>
            <a:pPr marL="342900" lvl="1" indent="-342900" fontAlgn="ctr"/>
            <a:r>
              <a:rPr lang="en-US" sz="2000" dirty="0"/>
              <a:t>Ensure your feature is available in the region you wish to deploy</a:t>
            </a:r>
          </a:p>
          <a:p>
            <a:pPr marL="0" indent="0">
              <a:lnSpc>
                <a:spcPct val="114000"/>
              </a:lnSpc>
              <a:buNone/>
            </a:pPr>
            <a:endParaRPr lang="en-US" sz="700" dirty="0">
              <a:solidFill>
                <a:schemeClr val="tx2"/>
              </a:solidFill>
            </a:endParaRPr>
          </a:p>
          <a:p>
            <a:pPr marL="0" indent="0">
              <a:lnSpc>
                <a:spcPct val="114000"/>
              </a:lnSpc>
              <a:buNone/>
            </a:pPr>
            <a:r>
              <a:rPr lang="en-US" sz="3200" dirty="0">
                <a:solidFill>
                  <a:schemeClr val="tx2"/>
                </a:solidFill>
              </a:rPr>
              <a:t>Preview and General Availability (GA)</a:t>
            </a:r>
          </a:p>
          <a:p>
            <a:pPr marL="342900" lvl="1" indent="-342900" fontAlgn="ctr"/>
            <a:r>
              <a:rPr lang="en-US" sz="2000" dirty="0"/>
              <a:t>Understand differences in support, costs, and available geographies</a:t>
            </a:r>
          </a:p>
          <a:p>
            <a:pPr marL="0" indent="0">
              <a:lnSpc>
                <a:spcPct val="114000"/>
              </a:lnSpc>
              <a:buNone/>
            </a:pPr>
            <a:endParaRPr lang="en-US" sz="700" dirty="0">
              <a:solidFill>
                <a:schemeClr val="tx2"/>
              </a:solidFill>
            </a:endParaRPr>
          </a:p>
          <a:p>
            <a:pPr marL="0" indent="0">
              <a:lnSpc>
                <a:spcPct val="114000"/>
              </a:lnSpc>
              <a:buNone/>
            </a:pPr>
            <a:r>
              <a:rPr lang="en-US" sz="3200" dirty="0">
                <a:solidFill>
                  <a:schemeClr val="tx2"/>
                </a:solidFill>
              </a:rPr>
              <a:t>Special regions</a:t>
            </a:r>
          </a:p>
          <a:p>
            <a:pPr marL="342900" lvl="1" indent="-342900" fontAlgn="ctr"/>
            <a:r>
              <a:rPr lang="en-US" sz="2000" dirty="0"/>
              <a:t>MAG/China</a:t>
            </a:r>
          </a:p>
          <a:p>
            <a:pPr marL="342900" lvl="1" indent="-342900" fontAlgn="ctr"/>
            <a:r>
              <a:rPr lang="en-US" sz="2000" dirty="0"/>
              <a:t>Full suite of Azure services may not be currently available </a:t>
            </a:r>
            <a:br>
              <a:rPr lang="en-US" sz="2000" dirty="0"/>
            </a:br>
            <a:r>
              <a:rPr lang="en-US" sz="2000" dirty="0"/>
              <a:t>and have timelines for certification and availability</a:t>
            </a:r>
          </a:p>
        </p:txBody>
      </p:sp>
      <p:sp>
        <p:nvSpPr>
          <p:cNvPr id="14" name="Title 9"/>
          <p:cNvSpPr>
            <a:spLocks noGrp="1"/>
          </p:cNvSpPr>
          <p:nvPr>
            <p:ph type="title"/>
          </p:nvPr>
        </p:nvSpPr>
        <p:spPr>
          <a:xfrm>
            <a:off x="366169" y="295278"/>
            <a:ext cx="11702551" cy="917575"/>
          </a:xfrm>
        </p:spPr>
        <p:txBody>
          <a:bodyPr/>
          <a:lstStyle/>
          <a:p>
            <a:r>
              <a:rPr lang="en-US" dirty="0"/>
              <a:t>Correlating Azure products and regions</a:t>
            </a:r>
          </a:p>
        </p:txBody>
      </p:sp>
    </p:spTree>
    <p:extLst>
      <p:ext uri="{BB962C8B-B14F-4D97-AF65-F5344CB8AC3E}">
        <p14:creationId xmlns:p14="http://schemas.microsoft.com/office/powerpoint/2010/main" val="2786081314"/>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51604" y="3251053"/>
            <a:ext cx="269626" cy="461665"/>
          </a:xfrm>
          <a:prstGeom prst="rect">
            <a:avLst/>
          </a:prstGeom>
        </p:spPr>
        <p:txBody>
          <a:bodyPr wrap="none">
            <a:spAutoFit/>
          </a:bodyPr>
          <a:lstStyle/>
          <a:p>
            <a:r>
              <a:rPr lang="en-US" sz="2400" dirty="0"/>
              <a:t> </a:t>
            </a:r>
          </a:p>
        </p:txBody>
      </p:sp>
      <p:sp>
        <p:nvSpPr>
          <p:cNvPr id="3" name="Rectangle 2"/>
          <p:cNvSpPr/>
          <p:nvPr/>
        </p:nvSpPr>
        <p:spPr>
          <a:xfrm>
            <a:off x="6051604" y="3251053"/>
            <a:ext cx="269626" cy="461665"/>
          </a:xfrm>
          <a:prstGeom prst="rect">
            <a:avLst/>
          </a:prstGeom>
        </p:spPr>
        <p:txBody>
          <a:bodyPr wrap="none">
            <a:spAutoFit/>
          </a:bodyPr>
          <a:lstStyle/>
          <a:p>
            <a:r>
              <a:rPr lang="en-US" sz="2400" dirty="0"/>
              <a:t> </a:t>
            </a:r>
          </a:p>
        </p:txBody>
      </p:sp>
      <p:sp>
        <p:nvSpPr>
          <p:cNvPr id="4" name="Rectangle 3"/>
          <p:cNvSpPr/>
          <p:nvPr/>
        </p:nvSpPr>
        <p:spPr>
          <a:xfrm>
            <a:off x="6051604" y="3251053"/>
            <a:ext cx="269626" cy="461665"/>
          </a:xfrm>
          <a:prstGeom prst="rect">
            <a:avLst/>
          </a:prstGeom>
        </p:spPr>
        <p:txBody>
          <a:bodyPr wrap="none">
            <a:spAutoFit/>
          </a:bodyPr>
          <a:lstStyle/>
          <a:p>
            <a:r>
              <a:rPr lang="en-US" sz="2400" dirty="0"/>
              <a:t> </a:t>
            </a:r>
          </a:p>
        </p:txBody>
      </p:sp>
      <p:sp>
        <p:nvSpPr>
          <p:cNvPr id="5" name="Rectangle 4"/>
          <p:cNvSpPr/>
          <p:nvPr/>
        </p:nvSpPr>
        <p:spPr>
          <a:xfrm>
            <a:off x="6051604" y="3251053"/>
            <a:ext cx="269626" cy="461665"/>
          </a:xfrm>
          <a:prstGeom prst="rect">
            <a:avLst/>
          </a:prstGeom>
        </p:spPr>
        <p:txBody>
          <a:bodyPr wrap="none">
            <a:spAutoFit/>
          </a:bodyPr>
          <a:lstStyle/>
          <a:p>
            <a:r>
              <a:rPr lang="en-US" sz="2400" dirty="0"/>
              <a:t> </a:t>
            </a:r>
          </a:p>
        </p:txBody>
      </p:sp>
      <p:sp>
        <p:nvSpPr>
          <p:cNvPr id="12" name="Text Placeholder 3"/>
          <p:cNvSpPr txBox="1">
            <a:spLocks/>
          </p:cNvSpPr>
          <p:nvPr/>
        </p:nvSpPr>
        <p:spPr>
          <a:xfrm>
            <a:off x="366168" y="1212851"/>
            <a:ext cx="11258703" cy="5408611"/>
          </a:xfrm>
          <a:prstGeom prst="rect">
            <a:avLst/>
          </a:prstGeom>
        </p:spPr>
        <p:txBody>
          <a:bodyPr lIns="146304"/>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buNone/>
            </a:pPr>
            <a:r>
              <a:rPr lang="en-US" sz="3200" dirty="0">
                <a:solidFill>
                  <a:schemeClr val="tx2"/>
                </a:solidFill>
              </a:rPr>
              <a:t>Customer-managed</a:t>
            </a:r>
          </a:p>
          <a:p>
            <a:pPr marL="342900" lvl="1" indent="-342900" fontAlgn="ctr"/>
            <a:r>
              <a:rPr lang="en-US" sz="2000" dirty="0"/>
              <a:t>When the Azure subscription is provisioned using the customer-owned account models described earlier in this document, where the customer organization deploys and manages Azure workloads on their own</a:t>
            </a:r>
          </a:p>
          <a:p>
            <a:pPr marL="0" indent="0">
              <a:lnSpc>
                <a:spcPct val="114000"/>
              </a:lnSpc>
              <a:buNone/>
            </a:pPr>
            <a:endParaRPr lang="en-US" sz="700" dirty="0">
              <a:solidFill>
                <a:schemeClr val="tx2"/>
              </a:solidFill>
            </a:endParaRPr>
          </a:p>
          <a:p>
            <a:pPr marL="0" indent="0">
              <a:lnSpc>
                <a:spcPct val="114000"/>
              </a:lnSpc>
              <a:buNone/>
            </a:pPr>
            <a:r>
              <a:rPr lang="en-US" sz="3200" dirty="0">
                <a:solidFill>
                  <a:schemeClr val="tx2"/>
                </a:solidFill>
              </a:rPr>
              <a:t>Cloud Service Provider (CSP)-managed</a:t>
            </a:r>
          </a:p>
          <a:p>
            <a:pPr marL="342900" lvl="1" indent="-342900" fontAlgn="ctr"/>
            <a:r>
              <a:rPr lang="en-US" sz="2000" dirty="0"/>
              <a:t>When the Azure subscription is provisioned by Cloud Solution Provider who manages end customer Azure subscriptions</a:t>
            </a:r>
          </a:p>
        </p:txBody>
      </p:sp>
      <p:sp>
        <p:nvSpPr>
          <p:cNvPr id="14" name="Title 9"/>
          <p:cNvSpPr>
            <a:spLocks noGrp="1"/>
          </p:cNvSpPr>
          <p:nvPr>
            <p:ph type="title"/>
          </p:nvPr>
        </p:nvSpPr>
        <p:spPr>
          <a:xfrm>
            <a:off x="366169" y="295278"/>
            <a:ext cx="11702551" cy="917575"/>
          </a:xfrm>
        </p:spPr>
        <p:txBody>
          <a:bodyPr/>
          <a:lstStyle/>
          <a:p>
            <a:r>
              <a:rPr lang="en-US" dirty="0"/>
              <a:t>Subscription consumers</a:t>
            </a:r>
          </a:p>
        </p:txBody>
      </p:sp>
    </p:spTree>
    <p:extLst>
      <p:ext uri="{BB962C8B-B14F-4D97-AF65-F5344CB8AC3E}">
        <p14:creationId xmlns:p14="http://schemas.microsoft.com/office/powerpoint/2010/main" val="462727356"/>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51604" y="3251053"/>
            <a:ext cx="269626" cy="461665"/>
          </a:xfrm>
          <a:prstGeom prst="rect">
            <a:avLst/>
          </a:prstGeom>
        </p:spPr>
        <p:txBody>
          <a:bodyPr wrap="none">
            <a:spAutoFit/>
          </a:bodyPr>
          <a:lstStyle/>
          <a:p>
            <a:r>
              <a:rPr lang="en-US" sz="2400" dirty="0"/>
              <a:t> </a:t>
            </a:r>
          </a:p>
        </p:txBody>
      </p:sp>
      <p:sp>
        <p:nvSpPr>
          <p:cNvPr id="3" name="Rectangle 2"/>
          <p:cNvSpPr/>
          <p:nvPr/>
        </p:nvSpPr>
        <p:spPr>
          <a:xfrm>
            <a:off x="6051604" y="3251053"/>
            <a:ext cx="269626" cy="461665"/>
          </a:xfrm>
          <a:prstGeom prst="rect">
            <a:avLst/>
          </a:prstGeom>
        </p:spPr>
        <p:txBody>
          <a:bodyPr wrap="none">
            <a:spAutoFit/>
          </a:bodyPr>
          <a:lstStyle/>
          <a:p>
            <a:r>
              <a:rPr lang="en-US" sz="2400" dirty="0"/>
              <a:t> </a:t>
            </a:r>
          </a:p>
        </p:txBody>
      </p:sp>
      <p:sp>
        <p:nvSpPr>
          <p:cNvPr id="4" name="Rectangle 3"/>
          <p:cNvSpPr/>
          <p:nvPr/>
        </p:nvSpPr>
        <p:spPr>
          <a:xfrm>
            <a:off x="6051604" y="3251053"/>
            <a:ext cx="269626" cy="461665"/>
          </a:xfrm>
          <a:prstGeom prst="rect">
            <a:avLst/>
          </a:prstGeom>
        </p:spPr>
        <p:txBody>
          <a:bodyPr wrap="none">
            <a:spAutoFit/>
          </a:bodyPr>
          <a:lstStyle/>
          <a:p>
            <a:r>
              <a:rPr lang="en-US" sz="2400" dirty="0"/>
              <a:t> </a:t>
            </a:r>
          </a:p>
        </p:txBody>
      </p:sp>
      <p:sp>
        <p:nvSpPr>
          <p:cNvPr id="5" name="Rectangle 4"/>
          <p:cNvSpPr/>
          <p:nvPr/>
        </p:nvSpPr>
        <p:spPr>
          <a:xfrm>
            <a:off x="6051604" y="3251053"/>
            <a:ext cx="269626" cy="461665"/>
          </a:xfrm>
          <a:prstGeom prst="rect">
            <a:avLst/>
          </a:prstGeom>
        </p:spPr>
        <p:txBody>
          <a:bodyPr wrap="none">
            <a:spAutoFit/>
          </a:bodyPr>
          <a:lstStyle/>
          <a:p>
            <a:r>
              <a:rPr lang="en-US" sz="2400" dirty="0"/>
              <a:t> </a:t>
            </a:r>
          </a:p>
        </p:txBody>
      </p:sp>
      <p:sp>
        <p:nvSpPr>
          <p:cNvPr id="12" name="Text Placeholder 3"/>
          <p:cNvSpPr txBox="1">
            <a:spLocks/>
          </p:cNvSpPr>
          <p:nvPr/>
        </p:nvSpPr>
        <p:spPr>
          <a:xfrm>
            <a:off x="366168" y="1212851"/>
            <a:ext cx="11258703" cy="1020683"/>
          </a:xfrm>
          <a:prstGeom prst="rect">
            <a:avLst/>
          </a:prstGeom>
        </p:spPr>
        <p:txBody>
          <a:bodyPr lIns="146304"/>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buNone/>
            </a:pPr>
            <a:r>
              <a:rPr lang="en-US" sz="2400" dirty="0">
                <a:solidFill>
                  <a:schemeClr val="tx2"/>
                </a:solidFill>
              </a:rPr>
              <a:t>One or more subscription per specific customer where a separate service deployment for a given customer may be assigned a dedicated subscription. </a:t>
            </a:r>
          </a:p>
        </p:txBody>
      </p:sp>
      <p:sp>
        <p:nvSpPr>
          <p:cNvPr id="14" name="Title 9"/>
          <p:cNvSpPr>
            <a:spLocks noGrp="1"/>
          </p:cNvSpPr>
          <p:nvPr>
            <p:ph type="title"/>
          </p:nvPr>
        </p:nvSpPr>
        <p:spPr>
          <a:xfrm>
            <a:off x="366169" y="295278"/>
            <a:ext cx="11702551" cy="917575"/>
          </a:xfrm>
        </p:spPr>
        <p:txBody>
          <a:bodyPr/>
          <a:lstStyle/>
          <a:p>
            <a:r>
              <a:rPr lang="en-US" dirty="0"/>
              <a:t>Subscriptions per customer (CSP-managed)</a:t>
            </a:r>
          </a:p>
        </p:txBody>
      </p:sp>
      <p:pic>
        <p:nvPicPr>
          <p:cNvPr id="8" name="Picture 7"/>
          <p:cNvPicPr/>
          <p:nvPr/>
        </p:nvPicPr>
        <p:blipFill>
          <a:blip r:embed="rId3">
            <a:extLst>
              <a:ext uri="{28A0092B-C50C-407E-A947-70E740481C1C}">
                <a14:useLocalDpi xmlns:a14="http://schemas.microsoft.com/office/drawing/2010/main"/>
              </a:ext>
            </a:extLst>
          </a:blip>
          <a:srcRect/>
          <a:stretch>
            <a:fillRect/>
          </a:stretch>
        </p:blipFill>
        <p:spPr bwMode="auto">
          <a:xfrm>
            <a:off x="529926" y="2470435"/>
            <a:ext cx="7666673" cy="3589337"/>
          </a:xfrm>
          <a:prstGeom prst="rect">
            <a:avLst/>
          </a:prstGeom>
          <a:noFill/>
          <a:ln>
            <a:noFill/>
          </a:ln>
        </p:spPr>
      </p:pic>
    </p:spTree>
    <p:extLst>
      <p:ext uri="{BB962C8B-B14F-4D97-AF65-F5344CB8AC3E}">
        <p14:creationId xmlns:p14="http://schemas.microsoft.com/office/powerpoint/2010/main" val="1277277391"/>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51604" y="3251053"/>
            <a:ext cx="269626" cy="461665"/>
          </a:xfrm>
          <a:prstGeom prst="rect">
            <a:avLst/>
          </a:prstGeom>
        </p:spPr>
        <p:txBody>
          <a:bodyPr wrap="none">
            <a:spAutoFit/>
          </a:bodyPr>
          <a:lstStyle/>
          <a:p>
            <a:r>
              <a:rPr lang="en-US" sz="2400" dirty="0"/>
              <a:t> </a:t>
            </a:r>
          </a:p>
        </p:txBody>
      </p:sp>
      <p:sp>
        <p:nvSpPr>
          <p:cNvPr id="3" name="Rectangle 2"/>
          <p:cNvSpPr/>
          <p:nvPr/>
        </p:nvSpPr>
        <p:spPr>
          <a:xfrm>
            <a:off x="6051604" y="3251053"/>
            <a:ext cx="269626" cy="461665"/>
          </a:xfrm>
          <a:prstGeom prst="rect">
            <a:avLst/>
          </a:prstGeom>
        </p:spPr>
        <p:txBody>
          <a:bodyPr wrap="none">
            <a:spAutoFit/>
          </a:bodyPr>
          <a:lstStyle/>
          <a:p>
            <a:r>
              <a:rPr lang="en-US" sz="2400" dirty="0"/>
              <a:t> </a:t>
            </a:r>
          </a:p>
        </p:txBody>
      </p:sp>
      <p:sp>
        <p:nvSpPr>
          <p:cNvPr id="4" name="Rectangle 3"/>
          <p:cNvSpPr/>
          <p:nvPr/>
        </p:nvSpPr>
        <p:spPr>
          <a:xfrm>
            <a:off x="6051604" y="3251053"/>
            <a:ext cx="269626" cy="461665"/>
          </a:xfrm>
          <a:prstGeom prst="rect">
            <a:avLst/>
          </a:prstGeom>
        </p:spPr>
        <p:txBody>
          <a:bodyPr wrap="none">
            <a:spAutoFit/>
          </a:bodyPr>
          <a:lstStyle/>
          <a:p>
            <a:r>
              <a:rPr lang="en-US" sz="2400" dirty="0"/>
              <a:t> </a:t>
            </a:r>
          </a:p>
        </p:txBody>
      </p:sp>
      <p:sp>
        <p:nvSpPr>
          <p:cNvPr id="5" name="Rectangle 4"/>
          <p:cNvSpPr/>
          <p:nvPr/>
        </p:nvSpPr>
        <p:spPr>
          <a:xfrm>
            <a:off x="6051604" y="3251053"/>
            <a:ext cx="269626" cy="461665"/>
          </a:xfrm>
          <a:prstGeom prst="rect">
            <a:avLst/>
          </a:prstGeom>
        </p:spPr>
        <p:txBody>
          <a:bodyPr wrap="none">
            <a:spAutoFit/>
          </a:bodyPr>
          <a:lstStyle/>
          <a:p>
            <a:r>
              <a:rPr lang="en-US" sz="2400" dirty="0"/>
              <a:t> </a:t>
            </a:r>
          </a:p>
        </p:txBody>
      </p:sp>
      <p:sp>
        <p:nvSpPr>
          <p:cNvPr id="12" name="Text Placeholder 3"/>
          <p:cNvSpPr txBox="1">
            <a:spLocks/>
          </p:cNvSpPr>
          <p:nvPr/>
        </p:nvSpPr>
        <p:spPr>
          <a:xfrm>
            <a:off x="366169" y="1212851"/>
            <a:ext cx="5277628" cy="5408611"/>
          </a:xfrm>
          <a:prstGeom prst="rect">
            <a:avLst/>
          </a:prstGeom>
        </p:spPr>
        <p:txBody>
          <a:bodyPr lIns="146304"/>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buNone/>
            </a:pPr>
            <a:r>
              <a:rPr lang="en-US" sz="2400" dirty="0">
                <a:solidFill>
                  <a:schemeClr val="tx2"/>
                </a:solidFill>
              </a:rPr>
              <a:t>Service Providers will be required to connect their customers to their CSP Azure subscriptions in one of two ways:</a:t>
            </a:r>
          </a:p>
          <a:p>
            <a:pPr marL="285750" indent="-285750">
              <a:lnSpc>
                <a:spcPct val="114000"/>
              </a:lnSpc>
            </a:pPr>
            <a:r>
              <a:rPr lang="en-US" sz="1600" dirty="0">
                <a:latin typeface="+mn-lt"/>
              </a:rPr>
              <a:t>“Connect-Through” </a:t>
            </a:r>
          </a:p>
          <a:p>
            <a:pPr marL="285750" indent="-285750">
              <a:lnSpc>
                <a:spcPct val="114000"/>
              </a:lnSpc>
            </a:pPr>
            <a:r>
              <a:rPr lang="en-US" sz="1600" dirty="0">
                <a:latin typeface="+mn-lt"/>
              </a:rPr>
              <a:t>“Connect-To”</a:t>
            </a:r>
          </a:p>
          <a:p>
            <a:pPr marL="0" indent="0">
              <a:lnSpc>
                <a:spcPct val="114000"/>
              </a:lnSpc>
              <a:buNone/>
            </a:pPr>
            <a:endParaRPr lang="en-US" sz="2400" dirty="0">
              <a:solidFill>
                <a:schemeClr val="tx2"/>
              </a:solidFill>
            </a:endParaRPr>
          </a:p>
          <a:p>
            <a:pPr marL="0" indent="0">
              <a:lnSpc>
                <a:spcPct val="114000"/>
              </a:lnSpc>
              <a:buNone/>
            </a:pPr>
            <a:r>
              <a:rPr lang="en-US" sz="2400" dirty="0">
                <a:solidFill>
                  <a:schemeClr val="tx2"/>
                </a:solidFill>
              </a:rPr>
              <a:t>These models are heavily </a:t>
            </a:r>
            <a:br>
              <a:rPr lang="en-US" sz="2400" dirty="0">
                <a:solidFill>
                  <a:schemeClr val="tx2"/>
                </a:solidFill>
              </a:rPr>
            </a:br>
            <a:r>
              <a:rPr lang="en-US" sz="2400" dirty="0">
                <a:solidFill>
                  <a:schemeClr val="tx2"/>
                </a:solidFill>
              </a:rPr>
              <a:t>dependent on decisions around network connectivity and identity integration scenarios.</a:t>
            </a:r>
          </a:p>
        </p:txBody>
      </p:sp>
      <p:sp>
        <p:nvSpPr>
          <p:cNvPr id="14" name="Title 9"/>
          <p:cNvSpPr>
            <a:spLocks noGrp="1"/>
          </p:cNvSpPr>
          <p:nvPr>
            <p:ph type="title"/>
          </p:nvPr>
        </p:nvSpPr>
        <p:spPr/>
        <p:txBody>
          <a:bodyPr/>
          <a:lstStyle/>
          <a:p>
            <a:r>
              <a:rPr lang="en-US" dirty="0"/>
              <a:t>CSP subscription connection models</a:t>
            </a:r>
          </a:p>
        </p:txBody>
      </p:sp>
      <p:pic>
        <p:nvPicPr>
          <p:cNvPr id="10" name="Picture 9"/>
          <p:cNvPicPr>
            <a:picLocks noChangeAspect="1"/>
          </p:cNvPicPr>
          <p:nvPr/>
        </p:nvPicPr>
        <p:blipFill>
          <a:blip r:embed="rId3"/>
          <a:stretch>
            <a:fillRect/>
          </a:stretch>
        </p:blipFill>
        <p:spPr>
          <a:xfrm>
            <a:off x="6321230" y="1212851"/>
            <a:ext cx="5486400" cy="4862030"/>
          </a:xfrm>
          <a:prstGeom prst="rect">
            <a:avLst/>
          </a:prstGeom>
        </p:spPr>
      </p:pic>
    </p:spTree>
    <p:extLst>
      <p:ext uri="{BB962C8B-B14F-4D97-AF65-F5344CB8AC3E}">
        <p14:creationId xmlns:p14="http://schemas.microsoft.com/office/powerpoint/2010/main" val="1509775958"/>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51604" y="3251053"/>
            <a:ext cx="269626" cy="461665"/>
          </a:xfrm>
          <a:prstGeom prst="rect">
            <a:avLst/>
          </a:prstGeom>
        </p:spPr>
        <p:txBody>
          <a:bodyPr wrap="none">
            <a:spAutoFit/>
          </a:bodyPr>
          <a:lstStyle/>
          <a:p>
            <a:r>
              <a:rPr lang="en-US" sz="2400" dirty="0"/>
              <a:t> </a:t>
            </a:r>
          </a:p>
        </p:txBody>
      </p:sp>
      <p:sp>
        <p:nvSpPr>
          <p:cNvPr id="3" name="Rectangle 2"/>
          <p:cNvSpPr/>
          <p:nvPr/>
        </p:nvSpPr>
        <p:spPr>
          <a:xfrm>
            <a:off x="6051604" y="3251053"/>
            <a:ext cx="269626" cy="461665"/>
          </a:xfrm>
          <a:prstGeom prst="rect">
            <a:avLst/>
          </a:prstGeom>
        </p:spPr>
        <p:txBody>
          <a:bodyPr wrap="none">
            <a:spAutoFit/>
          </a:bodyPr>
          <a:lstStyle/>
          <a:p>
            <a:r>
              <a:rPr lang="en-US" sz="2400" dirty="0"/>
              <a:t> </a:t>
            </a:r>
          </a:p>
        </p:txBody>
      </p:sp>
      <p:sp>
        <p:nvSpPr>
          <p:cNvPr id="4" name="Rectangle 3"/>
          <p:cNvSpPr/>
          <p:nvPr/>
        </p:nvSpPr>
        <p:spPr>
          <a:xfrm>
            <a:off x="6051604" y="3251053"/>
            <a:ext cx="269626" cy="461665"/>
          </a:xfrm>
          <a:prstGeom prst="rect">
            <a:avLst/>
          </a:prstGeom>
        </p:spPr>
        <p:txBody>
          <a:bodyPr wrap="none">
            <a:spAutoFit/>
          </a:bodyPr>
          <a:lstStyle/>
          <a:p>
            <a:r>
              <a:rPr lang="en-US" sz="2400" dirty="0"/>
              <a:t> </a:t>
            </a:r>
          </a:p>
        </p:txBody>
      </p:sp>
      <p:sp>
        <p:nvSpPr>
          <p:cNvPr id="5" name="Rectangle 4"/>
          <p:cNvSpPr/>
          <p:nvPr/>
        </p:nvSpPr>
        <p:spPr>
          <a:xfrm>
            <a:off x="6051604" y="3251053"/>
            <a:ext cx="269626" cy="461665"/>
          </a:xfrm>
          <a:prstGeom prst="rect">
            <a:avLst/>
          </a:prstGeom>
        </p:spPr>
        <p:txBody>
          <a:bodyPr wrap="none">
            <a:spAutoFit/>
          </a:bodyPr>
          <a:lstStyle/>
          <a:p>
            <a:r>
              <a:rPr lang="en-US" sz="2400" dirty="0"/>
              <a:t> </a:t>
            </a:r>
          </a:p>
        </p:txBody>
      </p:sp>
      <p:sp>
        <p:nvSpPr>
          <p:cNvPr id="12" name="Text Placeholder 3"/>
          <p:cNvSpPr txBox="1">
            <a:spLocks/>
          </p:cNvSpPr>
          <p:nvPr/>
        </p:nvSpPr>
        <p:spPr>
          <a:xfrm>
            <a:off x="366169" y="1212851"/>
            <a:ext cx="4535615" cy="5408611"/>
          </a:xfrm>
          <a:prstGeom prst="rect">
            <a:avLst/>
          </a:prstGeom>
        </p:spPr>
        <p:txBody>
          <a:bodyPr lIns="146304"/>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4000"/>
              </a:lnSpc>
            </a:pPr>
            <a:r>
              <a:rPr lang="en-US" sz="1800" dirty="0">
                <a:solidFill>
                  <a:schemeClr val="tx2"/>
                </a:solidFill>
              </a:rPr>
              <a:t>Provider creates a direct connection between their datacenter and </a:t>
            </a:r>
            <a:br>
              <a:rPr lang="en-US" sz="1800" dirty="0">
                <a:solidFill>
                  <a:schemeClr val="tx2"/>
                </a:solidFill>
              </a:rPr>
            </a:br>
            <a:r>
              <a:rPr lang="en-US" sz="1800" dirty="0">
                <a:solidFill>
                  <a:schemeClr val="tx2"/>
                </a:solidFill>
              </a:rPr>
              <a:t>the provisioned customer Azure </a:t>
            </a:r>
            <a:br>
              <a:rPr lang="en-US" sz="1800" dirty="0">
                <a:solidFill>
                  <a:schemeClr val="tx2"/>
                </a:solidFill>
              </a:rPr>
            </a:br>
            <a:r>
              <a:rPr lang="en-US" sz="1800" dirty="0">
                <a:solidFill>
                  <a:schemeClr val="tx2"/>
                </a:solidFill>
              </a:rPr>
              <a:t>subscription using Site-to-Site </a:t>
            </a:r>
            <a:br>
              <a:rPr lang="en-US" sz="1800" dirty="0">
                <a:solidFill>
                  <a:schemeClr val="tx2"/>
                </a:solidFill>
              </a:rPr>
            </a:br>
            <a:r>
              <a:rPr lang="en-US" sz="1800" dirty="0">
                <a:solidFill>
                  <a:schemeClr val="tx2"/>
                </a:solidFill>
              </a:rPr>
              <a:t>on the </a:t>
            </a:r>
            <a:r>
              <a:rPr lang="en-US" sz="1800" i="1" dirty="0">
                <a:solidFill>
                  <a:schemeClr val="tx2"/>
                </a:solidFill>
              </a:rPr>
              <a:t>provider’s network. </a:t>
            </a:r>
          </a:p>
          <a:p>
            <a:pPr>
              <a:lnSpc>
                <a:spcPct val="114000"/>
              </a:lnSpc>
            </a:pPr>
            <a:r>
              <a:rPr lang="en-US" sz="1800" dirty="0">
                <a:solidFill>
                  <a:schemeClr val="tx2"/>
                </a:solidFill>
              </a:rPr>
              <a:t>This connectivity scenario requires that the customer passes through a </a:t>
            </a:r>
            <a:r>
              <a:rPr lang="en-US" sz="1800" i="1" dirty="0">
                <a:solidFill>
                  <a:schemeClr val="tx2"/>
                </a:solidFill>
              </a:rPr>
              <a:t>provider network</a:t>
            </a:r>
            <a:r>
              <a:rPr lang="en-US" sz="1800" dirty="0">
                <a:solidFill>
                  <a:schemeClr val="tx2"/>
                </a:solidFill>
              </a:rPr>
              <a:t> to access CSP provisioned Azure subscription services, using a network connection that is created, owned, and managed by the </a:t>
            </a:r>
            <a:r>
              <a:rPr lang="en-US" sz="1800" i="1" dirty="0">
                <a:solidFill>
                  <a:schemeClr val="tx2"/>
                </a:solidFill>
              </a:rPr>
              <a:t>service provider</a:t>
            </a:r>
            <a:r>
              <a:rPr lang="en-US" sz="1800" dirty="0">
                <a:solidFill>
                  <a:schemeClr val="tx2"/>
                </a:solidFill>
              </a:rPr>
              <a:t>.</a:t>
            </a:r>
          </a:p>
          <a:p>
            <a:pPr>
              <a:lnSpc>
                <a:spcPct val="114000"/>
              </a:lnSpc>
            </a:pPr>
            <a:r>
              <a:rPr lang="en-US" sz="1800" dirty="0">
                <a:solidFill>
                  <a:schemeClr val="tx2"/>
                </a:solidFill>
              </a:rPr>
              <a:t>For these customers, it is assumed that the provider has a previously </a:t>
            </a:r>
            <a:br>
              <a:rPr lang="en-US" sz="1800" dirty="0">
                <a:solidFill>
                  <a:schemeClr val="tx2"/>
                </a:solidFill>
              </a:rPr>
            </a:br>
            <a:r>
              <a:rPr lang="en-US" sz="1800" dirty="0">
                <a:solidFill>
                  <a:schemeClr val="tx2"/>
                </a:solidFill>
              </a:rPr>
              <a:t>established tenant identity store, which would then be replicated into Azure Active Directory for management of their CSP subscription. </a:t>
            </a:r>
          </a:p>
        </p:txBody>
      </p:sp>
      <p:sp>
        <p:nvSpPr>
          <p:cNvPr id="14" name="Title 9"/>
          <p:cNvSpPr>
            <a:spLocks noGrp="1"/>
          </p:cNvSpPr>
          <p:nvPr>
            <p:ph type="title"/>
          </p:nvPr>
        </p:nvSpPr>
        <p:spPr/>
        <p:txBody>
          <a:bodyPr/>
          <a:lstStyle/>
          <a:p>
            <a:r>
              <a:rPr lang="en-US" dirty="0"/>
              <a:t>CSP-managed – “Connect-through”</a:t>
            </a:r>
          </a:p>
        </p:txBody>
      </p:sp>
      <p:pic>
        <p:nvPicPr>
          <p:cNvPr id="9" name="Picture 8"/>
          <p:cNvPicPr>
            <a:picLocks noChangeAspect="1"/>
          </p:cNvPicPr>
          <p:nvPr/>
        </p:nvPicPr>
        <p:blipFill>
          <a:blip r:embed="rId3"/>
          <a:stretch>
            <a:fillRect/>
          </a:stretch>
        </p:blipFill>
        <p:spPr>
          <a:xfrm>
            <a:off x="5148990" y="1971582"/>
            <a:ext cx="6667161" cy="3482272"/>
          </a:xfrm>
          <a:prstGeom prst="rect">
            <a:avLst/>
          </a:prstGeom>
        </p:spPr>
      </p:pic>
    </p:spTree>
    <p:extLst>
      <p:ext uri="{BB962C8B-B14F-4D97-AF65-F5344CB8AC3E}">
        <p14:creationId xmlns:p14="http://schemas.microsoft.com/office/powerpoint/2010/main" val="441733231"/>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51604" y="3251053"/>
            <a:ext cx="269626" cy="461665"/>
          </a:xfrm>
          <a:prstGeom prst="rect">
            <a:avLst/>
          </a:prstGeom>
        </p:spPr>
        <p:txBody>
          <a:bodyPr wrap="none">
            <a:spAutoFit/>
          </a:bodyPr>
          <a:lstStyle/>
          <a:p>
            <a:r>
              <a:rPr lang="en-US" sz="2400" dirty="0"/>
              <a:t> </a:t>
            </a:r>
          </a:p>
        </p:txBody>
      </p:sp>
      <p:sp>
        <p:nvSpPr>
          <p:cNvPr id="3" name="Rectangle 2"/>
          <p:cNvSpPr/>
          <p:nvPr/>
        </p:nvSpPr>
        <p:spPr>
          <a:xfrm>
            <a:off x="6051604" y="3251053"/>
            <a:ext cx="269626" cy="461665"/>
          </a:xfrm>
          <a:prstGeom prst="rect">
            <a:avLst/>
          </a:prstGeom>
        </p:spPr>
        <p:txBody>
          <a:bodyPr wrap="none">
            <a:spAutoFit/>
          </a:bodyPr>
          <a:lstStyle/>
          <a:p>
            <a:r>
              <a:rPr lang="en-US" sz="2400" dirty="0"/>
              <a:t> </a:t>
            </a:r>
          </a:p>
        </p:txBody>
      </p:sp>
      <p:sp>
        <p:nvSpPr>
          <p:cNvPr id="4" name="Rectangle 3"/>
          <p:cNvSpPr/>
          <p:nvPr/>
        </p:nvSpPr>
        <p:spPr>
          <a:xfrm>
            <a:off x="6051604" y="3251053"/>
            <a:ext cx="269626" cy="461665"/>
          </a:xfrm>
          <a:prstGeom prst="rect">
            <a:avLst/>
          </a:prstGeom>
        </p:spPr>
        <p:txBody>
          <a:bodyPr wrap="none">
            <a:spAutoFit/>
          </a:bodyPr>
          <a:lstStyle/>
          <a:p>
            <a:r>
              <a:rPr lang="en-US" sz="2400" dirty="0"/>
              <a:t> </a:t>
            </a:r>
          </a:p>
        </p:txBody>
      </p:sp>
      <p:sp>
        <p:nvSpPr>
          <p:cNvPr id="5" name="Rectangle 4"/>
          <p:cNvSpPr/>
          <p:nvPr/>
        </p:nvSpPr>
        <p:spPr>
          <a:xfrm>
            <a:off x="6051604" y="3251053"/>
            <a:ext cx="269626" cy="461665"/>
          </a:xfrm>
          <a:prstGeom prst="rect">
            <a:avLst/>
          </a:prstGeom>
        </p:spPr>
        <p:txBody>
          <a:bodyPr wrap="none">
            <a:spAutoFit/>
          </a:bodyPr>
          <a:lstStyle/>
          <a:p>
            <a:r>
              <a:rPr lang="en-US" sz="2400" dirty="0"/>
              <a:t> </a:t>
            </a:r>
          </a:p>
        </p:txBody>
      </p:sp>
      <p:sp>
        <p:nvSpPr>
          <p:cNvPr id="12" name="Text Placeholder 3"/>
          <p:cNvSpPr txBox="1">
            <a:spLocks/>
          </p:cNvSpPr>
          <p:nvPr/>
        </p:nvSpPr>
        <p:spPr>
          <a:xfrm>
            <a:off x="366169" y="1212851"/>
            <a:ext cx="4498139" cy="5408611"/>
          </a:xfrm>
          <a:prstGeom prst="rect">
            <a:avLst/>
          </a:prstGeom>
        </p:spPr>
        <p:txBody>
          <a:bodyPr lIns="146304"/>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4000"/>
              </a:lnSpc>
            </a:pPr>
            <a:r>
              <a:rPr lang="en-US" sz="1600" dirty="0">
                <a:solidFill>
                  <a:schemeClr val="tx2"/>
                </a:solidFill>
              </a:rPr>
              <a:t>Provider creates a direct connection between their datacenter and the provisioned customer Azure subscription using site-to-site VPN (or in the future over an Express Route connection) using the </a:t>
            </a:r>
            <a:r>
              <a:rPr lang="en-US" sz="1600" i="1" dirty="0">
                <a:solidFill>
                  <a:schemeClr val="tx2"/>
                </a:solidFill>
              </a:rPr>
              <a:t>customer’s network</a:t>
            </a:r>
            <a:r>
              <a:rPr lang="en-US" sz="1600" dirty="0">
                <a:solidFill>
                  <a:schemeClr val="tx2"/>
                </a:solidFill>
              </a:rPr>
              <a:t>. </a:t>
            </a:r>
          </a:p>
          <a:p>
            <a:pPr>
              <a:lnSpc>
                <a:spcPct val="114000"/>
              </a:lnSpc>
            </a:pPr>
            <a:r>
              <a:rPr lang="en-US" sz="1600" dirty="0">
                <a:solidFill>
                  <a:schemeClr val="tx2"/>
                </a:solidFill>
              </a:rPr>
              <a:t>This connectivity scenario requires that the customer connects directly through a </a:t>
            </a:r>
            <a:r>
              <a:rPr lang="en-US" sz="1600" i="1" dirty="0">
                <a:solidFill>
                  <a:schemeClr val="tx2"/>
                </a:solidFill>
              </a:rPr>
              <a:t>customer network </a:t>
            </a:r>
            <a:r>
              <a:rPr lang="en-US" sz="1600" dirty="0">
                <a:solidFill>
                  <a:schemeClr val="tx2"/>
                </a:solidFill>
              </a:rPr>
              <a:t>to access CSP provisioned Azure subscription services, using a direct network connection that is created, owned and managed either wholly or in part by </a:t>
            </a:r>
            <a:br>
              <a:rPr lang="en-US" sz="1600" dirty="0">
                <a:solidFill>
                  <a:schemeClr val="tx2"/>
                </a:solidFill>
              </a:rPr>
            </a:br>
            <a:r>
              <a:rPr lang="en-US" sz="1600" dirty="0">
                <a:solidFill>
                  <a:schemeClr val="tx2"/>
                </a:solidFill>
              </a:rPr>
              <a:t>the </a:t>
            </a:r>
            <a:r>
              <a:rPr lang="en-US" sz="1600" i="1" dirty="0">
                <a:solidFill>
                  <a:schemeClr val="tx2"/>
                </a:solidFill>
              </a:rPr>
              <a:t>customer</a:t>
            </a:r>
            <a:r>
              <a:rPr lang="en-US" sz="1600" dirty="0">
                <a:solidFill>
                  <a:schemeClr val="tx2"/>
                </a:solidFill>
              </a:rPr>
              <a:t>. </a:t>
            </a:r>
          </a:p>
          <a:p>
            <a:pPr>
              <a:lnSpc>
                <a:spcPct val="114000"/>
              </a:lnSpc>
            </a:pPr>
            <a:r>
              <a:rPr lang="en-US" sz="1600" dirty="0">
                <a:solidFill>
                  <a:schemeClr val="tx2"/>
                </a:solidFill>
              </a:rPr>
              <a:t>For these customers, it is assumed that the provider does not currently have a tenant identity store established and would assist the customer in replicating their current identify store into Azure Active Directory for management of their CSP subscription. </a:t>
            </a:r>
          </a:p>
        </p:txBody>
      </p:sp>
      <p:sp>
        <p:nvSpPr>
          <p:cNvPr id="14" name="Title 9"/>
          <p:cNvSpPr>
            <a:spLocks noGrp="1"/>
          </p:cNvSpPr>
          <p:nvPr>
            <p:ph type="title"/>
          </p:nvPr>
        </p:nvSpPr>
        <p:spPr/>
        <p:txBody>
          <a:bodyPr/>
          <a:lstStyle/>
          <a:p>
            <a:r>
              <a:rPr lang="en-US" dirty="0"/>
              <a:t>CSP-managed – “Connect-to”</a:t>
            </a:r>
          </a:p>
        </p:txBody>
      </p:sp>
      <p:pic>
        <p:nvPicPr>
          <p:cNvPr id="10" name="Picture 9"/>
          <p:cNvPicPr>
            <a:picLocks noChangeAspect="1"/>
          </p:cNvPicPr>
          <p:nvPr/>
        </p:nvPicPr>
        <p:blipFill>
          <a:blip r:embed="rId3"/>
          <a:stretch>
            <a:fillRect/>
          </a:stretch>
        </p:blipFill>
        <p:spPr>
          <a:xfrm>
            <a:off x="5148990" y="1971582"/>
            <a:ext cx="6667160" cy="2669741"/>
          </a:xfrm>
          <a:prstGeom prst="rect">
            <a:avLst/>
          </a:prstGeom>
        </p:spPr>
      </p:pic>
    </p:spTree>
    <p:extLst>
      <p:ext uri="{BB962C8B-B14F-4D97-AF65-F5344CB8AC3E}">
        <p14:creationId xmlns:p14="http://schemas.microsoft.com/office/powerpoint/2010/main" val="4224191021"/>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Built-in roles</a:t>
            </a:r>
          </a:p>
        </p:txBody>
      </p:sp>
      <p:sp>
        <p:nvSpPr>
          <p:cNvPr id="4" name="Text Placeholder 3"/>
          <p:cNvSpPr>
            <a:spLocks noGrp="1"/>
          </p:cNvSpPr>
          <p:nvPr>
            <p:ph type="body" sz="quarter" idx="10"/>
          </p:nvPr>
        </p:nvSpPr>
        <p:spPr>
          <a:xfrm>
            <a:off x="366168" y="1212850"/>
            <a:ext cx="11702553" cy="3508653"/>
          </a:xfrm>
        </p:spPr>
        <p:txBody>
          <a:bodyPr/>
          <a:lstStyle/>
          <a:p>
            <a:pPr marL="571500" indent="-571500">
              <a:buFont typeface="Arial" panose="020B0604020202020204" pitchFamily="34" charset="0"/>
              <a:buChar char="•"/>
            </a:pPr>
            <a:r>
              <a:rPr lang="en-US" dirty="0">
                <a:solidFill>
                  <a:schemeClr val="tx2"/>
                </a:solidFill>
              </a:rPr>
              <a:t>Offer rich set of built-in roles to select from (40+)</a:t>
            </a:r>
          </a:p>
          <a:p>
            <a:pPr marL="571500" indent="-571500">
              <a:buFont typeface="Arial" panose="020B0604020202020204" pitchFamily="34" charset="0"/>
              <a:buChar char="•"/>
            </a:pPr>
            <a:r>
              <a:rPr lang="en-US" dirty="0">
                <a:solidFill>
                  <a:schemeClr val="tx2"/>
                </a:solidFill>
              </a:rPr>
              <a:t>Assignable to users, groups or services </a:t>
            </a:r>
            <a:br>
              <a:rPr lang="en-US" dirty="0">
                <a:solidFill>
                  <a:schemeClr val="tx2"/>
                </a:solidFill>
              </a:rPr>
            </a:br>
            <a:r>
              <a:rPr lang="en-US" dirty="0">
                <a:solidFill>
                  <a:schemeClr val="tx2"/>
                </a:solidFill>
              </a:rPr>
              <a:t>at different scopes</a:t>
            </a:r>
          </a:p>
          <a:p>
            <a:pPr marL="571500" indent="-571500">
              <a:buFont typeface="Arial" panose="020B0604020202020204" pitchFamily="34" charset="0"/>
              <a:buChar char="•"/>
            </a:pPr>
            <a:r>
              <a:rPr lang="en-US" dirty="0">
                <a:solidFill>
                  <a:schemeClr val="tx2"/>
                </a:solidFill>
              </a:rPr>
              <a:t>Can’t be modified</a:t>
            </a:r>
          </a:p>
          <a:p>
            <a:pPr marL="571500" indent="-571500">
              <a:buFont typeface="Arial" panose="020B0604020202020204" pitchFamily="34" charset="0"/>
              <a:buChar char="•"/>
            </a:pPr>
            <a:r>
              <a:rPr lang="en-US" dirty="0">
                <a:solidFill>
                  <a:schemeClr val="tx2"/>
                </a:solidFill>
              </a:rPr>
              <a:t>Top used built-in roles – Reader, Contributor, </a:t>
            </a:r>
            <a:r>
              <a:rPr lang="en-US" dirty="0" err="1">
                <a:solidFill>
                  <a:schemeClr val="tx2"/>
                </a:solidFill>
              </a:rPr>
              <a:t>DevTest</a:t>
            </a:r>
            <a:r>
              <a:rPr lang="en-US" dirty="0">
                <a:solidFill>
                  <a:schemeClr val="tx2"/>
                </a:solidFill>
              </a:rPr>
              <a:t> Labs User, Virtual Machine Contributor</a:t>
            </a:r>
          </a:p>
        </p:txBody>
      </p:sp>
    </p:spTree>
    <p:extLst>
      <p:ext uri="{BB962C8B-B14F-4D97-AF65-F5344CB8AC3E}">
        <p14:creationId xmlns:p14="http://schemas.microsoft.com/office/powerpoint/2010/main" val="27507511"/>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Built-in roles</a:t>
            </a:r>
          </a:p>
        </p:txBody>
      </p:sp>
      <p:graphicFrame>
        <p:nvGraphicFramePr>
          <p:cNvPr id="4" name="Table 3"/>
          <p:cNvGraphicFramePr>
            <a:graphicFrameLocks noGrp="1"/>
          </p:cNvGraphicFramePr>
          <p:nvPr>
            <p:extLst>
              <p:ext uri="{D42A27DB-BD31-4B8C-83A1-F6EECF244321}">
                <p14:modId xmlns:p14="http://schemas.microsoft.com/office/powerpoint/2010/main" val="3240011539"/>
              </p:ext>
            </p:extLst>
          </p:nvPr>
        </p:nvGraphicFramePr>
        <p:xfrm>
          <a:off x="524656" y="1601758"/>
          <a:ext cx="11362544" cy="2514304"/>
        </p:xfrm>
        <a:graphic>
          <a:graphicData uri="http://schemas.openxmlformats.org/drawingml/2006/table">
            <a:tbl>
              <a:tblPr firstRow="1" bandRow="1">
                <a:tableStyleId>{5C22544A-7EE6-4342-B048-85BDC9FD1C3A}</a:tableStyleId>
              </a:tblPr>
              <a:tblGrid>
                <a:gridCol w="4644342">
                  <a:extLst>
                    <a:ext uri="{9D8B030D-6E8A-4147-A177-3AD203B41FA5}">
                      <a16:colId xmlns:a16="http://schemas.microsoft.com/office/drawing/2014/main" val="20000"/>
                    </a:ext>
                  </a:extLst>
                </a:gridCol>
                <a:gridCol w="2077339">
                  <a:extLst>
                    <a:ext uri="{9D8B030D-6E8A-4147-A177-3AD203B41FA5}">
                      <a16:colId xmlns:a16="http://schemas.microsoft.com/office/drawing/2014/main" val="20001"/>
                    </a:ext>
                  </a:extLst>
                </a:gridCol>
                <a:gridCol w="4640863">
                  <a:extLst>
                    <a:ext uri="{9D8B030D-6E8A-4147-A177-3AD203B41FA5}">
                      <a16:colId xmlns:a16="http://schemas.microsoft.com/office/drawing/2014/main" val="20002"/>
                    </a:ext>
                  </a:extLst>
                </a:gridCol>
              </a:tblGrid>
              <a:tr h="553534">
                <a:tc>
                  <a:txBody>
                    <a:bodyPr/>
                    <a:lstStyle/>
                    <a:p>
                      <a:r>
                        <a:rPr lang="en-US" sz="1800" b="0" i="0" dirty="0">
                          <a:latin typeface="Segoe UI Semibold" panose="020B0702040204020203" pitchFamily="34" charset="0"/>
                          <a:cs typeface="Segoe UI Semibold" panose="020B0702040204020203" pitchFamily="34" charset="0"/>
                        </a:rPr>
                        <a:t>BUILT-IN ROLE</a:t>
                      </a:r>
                    </a:p>
                  </a:txBody>
                  <a:tcPr marL="178549" marR="178549" marT="142838" marB="142838" anchor="ctr"/>
                </a:tc>
                <a:tc>
                  <a:txBody>
                    <a:bodyPr/>
                    <a:lstStyle/>
                    <a:p>
                      <a:r>
                        <a:rPr lang="en-US" sz="1800" b="0" i="0" dirty="0">
                          <a:latin typeface="Segoe UI Semibold" panose="020B0702040204020203" pitchFamily="34" charset="0"/>
                          <a:cs typeface="Segoe UI Semibold" panose="020B0702040204020203" pitchFamily="34" charset="0"/>
                        </a:rPr>
                        <a:t>ACTIONS</a:t>
                      </a:r>
                    </a:p>
                  </a:txBody>
                  <a:tcPr marL="178549" marR="178549" marT="142838" marB="142838"/>
                </a:tc>
                <a:tc>
                  <a:txBody>
                    <a:bodyPr/>
                    <a:lstStyle/>
                    <a:p>
                      <a:r>
                        <a:rPr lang="en-US" sz="1800" b="0" i="0" dirty="0">
                          <a:latin typeface="Segoe UI Semibold" panose="020B0702040204020203" pitchFamily="34" charset="0"/>
                          <a:cs typeface="Segoe UI Semibold" panose="020B0702040204020203" pitchFamily="34" charset="0"/>
                        </a:rPr>
                        <a:t>NOT ACTIONS</a:t>
                      </a:r>
                    </a:p>
                  </a:txBody>
                  <a:tcPr marL="178549" marR="178549" marT="142838" marB="142838"/>
                </a:tc>
                <a:extLst>
                  <a:ext uri="{0D108BD9-81ED-4DB2-BD59-A6C34878D82A}">
                    <a16:rowId xmlns:a16="http://schemas.microsoft.com/office/drawing/2014/main" val="10000"/>
                  </a:ext>
                </a:extLst>
              </a:tr>
              <a:tr h="553534">
                <a:tc>
                  <a:txBody>
                    <a:bodyPr/>
                    <a:lstStyle/>
                    <a:p>
                      <a:r>
                        <a:rPr lang="en-US" sz="1800" b="0" dirty="0">
                          <a:latin typeface="+mj-lt"/>
                        </a:rPr>
                        <a:t>Owner (allow all actions)</a:t>
                      </a:r>
                    </a:p>
                  </a:txBody>
                  <a:tcPr marL="178549" marR="178549" marT="142838" marB="142838"/>
                </a:tc>
                <a:tc>
                  <a:txBody>
                    <a:bodyPr/>
                    <a:lstStyle/>
                    <a:p>
                      <a:pPr algn="l"/>
                      <a:r>
                        <a:rPr lang="en-US" sz="1800" b="0" dirty="0">
                          <a:latin typeface="+mj-lt"/>
                        </a:rPr>
                        <a:t>*</a:t>
                      </a:r>
                    </a:p>
                  </a:txBody>
                  <a:tcPr marL="178549" marR="178549" marT="142838" marB="142838"/>
                </a:tc>
                <a:tc>
                  <a:txBody>
                    <a:bodyPr/>
                    <a:lstStyle/>
                    <a:p>
                      <a:endParaRPr lang="en-US" sz="1800" b="0" dirty="0">
                        <a:latin typeface="+mj-lt"/>
                      </a:endParaRPr>
                    </a:p>
                  </a:txBody>
                  <a:tcPr marL="178549" marR="178549" marT="142838" marB="142838"/>
                </a:tc>
                <a:extLst>
                  <a:ext uri="{0D108BD9-81ED-4DB2-BD59-A6C34878D82A}">
                    <a16:rowId xmlns:a16="http://schemas.microsoft.com/office/drawing/2014/main" val="10001"/>
                  </a:ext>
                </a:extLst>
              </a:tr>
              <a:tr h="821391">
                <a:tc>
                  <a:txBody>
                    <a:bodyPr/>
                    <a:lstStyle/>
                    <a:p>
                      <a:r>
                        <a:rPr lang="en-US" sz="1800" b="0" dirty="0">
                          <a:latin typeface="+mj-lt"/>
                        </a:rPr>
                        <a:t>Contributor (allow all actions except writing or deleting role assignments)</a:t>
                      </a:r>
                    </a:p>
                  </a:txBody>
                  <a:tcPr marL="178549" marR="178549" marT="142838" marB="142838"/>
                </a:tc>
                <a:tc>
                  <a:txBody>
                    <a:bodyPr/>
                    <a:lstStyle/>
                    <a:p>
                      <a:pPr algn="l"/>
                      <a:r>
                        <a:rPr lang="en-US" sz="1800" b="0" dirty="0">
                          <a:latin typeface="+mj-lt"/>
                        </a:rPr>
                        <a:t>*</a:t>
                      </a:r>
                    </a:p>
                  </a:txBody>
                  <a:tcPr marL="178549" marR="178549" marT="142838" marB="142838"/>
                </a:tc>
                <a:tc>
                  <a:txBody>
                    <a:bodyPr/>
                    <a:lstStyle/>
                    <a:p>
                      <a:r>
                        <a:rPr lang="en-US" sz="1800" b="0" dirty="0" err="1">
                          <a:latin typeface="+mj-lt"/>
                        </a:rPr>
                        <a:t>Microsoft.Authorization</a:t>
                      </a:r>
                      <a:r>
                        <a:rPr lang="en-US" sz="1800" b="0" dirty="0">
                          <a:latin typeface="+mj-lt"/>
                        </a:rPr>
                        <a:t>/*/Write,</a:t>
                      </a:r>
                      <a:r>
                        <a:rPr lang="en-US" sz="1800" b="0" baseline="0" dirty="0">
                          <a:latin typeface="+mj-lt"/>
                        </a:rPr>
                        <a:t> </a:t>
                      </a:r>
                      <a:r>
                        <a:rPr lang="en-US" sz="1800" b="0" baseline="0" dirty="0" err="1">
                          <a:latin typeface="+mj-lt"/>
                        </a:rPr>
                        <a:t>Microsoft.Authorization</a:t>
                      </a:r>
                      <a:r>
                        <a:rPr lang="en-US" sz="1800" b="0" baseline="0" dirty="0">
                          <a:latin typeface="+mj-lt"/>
                        </a:rPr>
                        <a:t>/*/Delete</a:t>
                      </a:r>
                      <a:endParaRPr lang="en-US" sz="1800" b="0" dirty="0">
                        <a:latin typeface="+mj-lt"/>
                      </a:endParaRPr>
                    </a:p>
                  </a:txBody>
                  <a:tcPr marL="178549" marR="178549" marT="142838" marB="142838"/>
                </a:tc>
                <a:extLst>
                  <a:ext uri="{0D108BD9-81ED-4DB2-BD59-A6C34878D82A}">
                    <a16:rowId xmlns:a16="http://schemas.microsoft.com/office/drawing/2014/main" val="10002"/>
                  </a:ext>
                </a:extLst>
              </a:tr>
              <a:tr h="553534">
                <a:tc>
                  <a:txBody>
                    <a:bodyPr/>
                    <a:lstStyle/>
                    <a:p>
                      <a:r>
                        <a:rPr lang="en-US" sz="1800" b="0" dirty="0">
                          <a:latin typeface="+mj-lt"/>
                        </a:rPr>
                        <a:t>Reader (allow all read actions)</a:t>
                      </a:r>
                    </a:p>
                  </a:txBody>
                  <a:tcPr marL="178549" marR="178549" marT="142838" marB="142838"/>
                </a:tc>
                <a:tc>
                  <a:txBody>
                    <a:bodyPr/>
                    <a:lstStyle/>
                    <a:p>
                      <a:pPr algn="l"/>
                      <a:r>
                        <a:rPr lang="en-US" sz="1800" b="0" dirty="0">
                          <a:latin typeface="+mj-lt"/>
                        </a:rPr>
                        <a:t>*/Read</a:t>
                      </a:r>
                    </a:p>
                  </a:txBody>
                  <a:tcPr marL="178549" marR="178549" marT="142838" marB="142838"/>
                </a:tc>
                <a:tc>
                  <a:txBody>
                    <a:bodyPr/>
                    <a:lstStyle/>
                    <a:p>
                      <a:endParaRPr lang="en-US" sz="1800" b="0" dirty="0">
                        <a:latin typeface="+mj-lt"/>
                      </a:endParaRPr>
                    </a:p>
                  </a:txBody>
                  <a:tcPr marL="178549" marR="178549" marT="142838" marB="14283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201836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pillars – Naming standards</a:t>
            </a:r>
          </a:p>
        </p:txBody>
      </p:sp>
      <p:sp>
        <p:nvSpPr>
          <p:cNvPr id="6" name="Text Placeholder 5"/>
          <p:cNvSpPr>
            <a:spLocks noGrp="1"/>
          </p:cNvSpPr>
          <p:nvPr>
            <p:ph type="body" sz="quarter" idx="10"/>
          </p:nvPr>
        </p:nvSpPr>
        <p:spPr>
          <a:xfrm>
            <a:off x="365597" y="1555982"/>
            <a:ext cx="3524351" cy="2665345"/>
          </a:xfrm>
        </p:spPr>
        <p:txBody>
          <a:bodyPr/>
          <a:lstStyle/>
          <a:p>
            <a:r>
              <a:rPr lang="en-US" sz="2400" dirty="0"/>
              <a:t>Allow easier identification of resources in the Portal, </a:t>
            </a:r>
            <a:br>
              <a:rPr lang="en-US" sz="2400" dirty="0"/>
            </a:br>
            <a:r>
              <a:rPr lang="en-US" sz="2400" dirty="0"/>
              <a:t>logs, etc.</a:t>
            </a:r>
          </a:p>
          <a:p>
            <a:r>
              <a:rPr lang="en-US" sz="2400" dirty="0"/>
              <a:t>Allows easier breakout of data in Dashboards and Billing</a:t>
            </a:r>
          </a:p>
        </p:txBody>
      </p:sp>
      <p:sp>
        <p:nvSpPr>
          <p:cNvPr id="7" name="Text Placeholder 6"/>
          <p:cNvSpPr>
            <a:spLocks noGrp="1"/>
          </p:cNvSpPr>
          <p:nvPr>
            <p:ph type="body" sz="quarter" idx="11"/>
          </p:nvPr>
        </p:nvSpPr>
        <p:spPr>
          <a:xfrm>
            <a:off x="8289561" y="1555982"/>
            <a:ext cx="3924210" cy="3807196"/>
          </a:xfrm>
        </p:spPr>
        <p:txBody>
          <a:bodyPr/>
          <a:lstStyle/>
          <a:p>
            <a:r>
              <a:rPr lang="en-US" sz="2400" dirty="0"/>
              <a:t>Enables scripting and automation by having standard conventions</a:t>
            </a:r>
          </a:p>
          <a:p>
            <a:r>
              <a:rPr lang="en-US" sz="2400" dirty="0"/>
              <a:t>Enables Microsoft </a:t>
            </a:r>
            <a:br>
              <a:rPr lang="en-US" sz="2400" dirty="0"/>
            </a:br>
            <a:r>
              <a:rPr lang="en-US" sz="2400" dirty="0"/>
              <a:t>to better help the customer! </a:t>
            </a:r>
            <a:r>
              <a:rPr lang="en-US" sz="2400" dirty="0">
                <a:gradFill>
                  <a:gsLst>
                    <a:gs pos="1250">
                      <a:schemeClr val="tx2"/>
                    </a:gs>
                    <a:gs pos="99000">
                      <a:schemeClr val="tx2"/>
                    </a:gs>
                  </a:gsLst>
                  <a:lin ang="5400000" scaled="0"/>
                </a:gradFill>
                <a:latin typeface="+mj-lt"/>
              </a:rPr>
              <a:t>(not having </a:t>
            </a:r>
            <a:br>
              <a:rPr lang="en-US" sz="2400" dirty="0">
                <a:gradFill>
                  <a:gsLst>
                    <a:gs pos="1250">
                      <a:schemeClr val="tx2"/>
                    </a:gs>
                    <a:gs pos="99000">
                      <a:schemeClr val="tx2"/>
                    </a:gs>
                  </a:gsLst>
                  <a:lin ang="5400000" scaled="0"/>
                </a:gradFill>
                <a:latin typeface="+mj-lt"/>
              </a:rPr>
            </a:br>
            <a:r>
              <a:rPr lang="en-US" sz="2400" dirty="0">
                <a:gradFill>
                  <a:gsLst>
                    <a:gs pos="1250">
                      <a:schemeClr val="tx2"/>
                    </a:gs>
                    <a:gs pos="99000">
                      <a:schemeClr val="tx2"/>
                    </a:gs>
                  </a:gsLst>
                  <a:lin ang="5400000" scaled="0"/>
                </a:gradFill>
                <a:latin typeface="+mj-lt"/>
              </a:rPr>
              <a:t>100 subscriptions </a:t>
            </a:r>
            <a:br>
              <a:rPr lang="en-US" sz="2400" dirty="0">
                <a:gradFill>
                  <a:gsLst>
                    <a:gs pos="1250">
                      <a:schemeClr val="tx2"/>
                    </a:gs>
                    <a:gs pos="99000">
                      <a:schemeClr val="tx2"/>
                    </a:gs>
                  </a:gsLst>
                  <a:lin ang="5400000" scaled="0"/>
                </a:gradFill>
                <a:latin typeface="+mj-lt"/>
              </a:rPr>
            </a:br>
            <a:r>
              <a:rPr lang="en-US" sz="2400" dirty="0">
                <a:gradFill>
                  <a:gsLst>
                    <a:gs pos="1250">
                      <a:schemeClr val="tx2"/>
                    </a:gs>
                    <a:gs pos="99000">
                      <a:schemeClr val="tx2"/>
                    </a:gs>
                  </a:gsLst>
                  <a:lin ang="5400000" scaled="0"/>
                </a:gradFill>
                <a:latin typeface="+mj-lt"/>
              </a:rPr>
              <a:t>named Microsoft </a:t>
            </a:r>
            <a:br>
              <a:rPr lang="en-US" sz="2400" dirty="0">
                <a:gradFill>
                  <a:gsLst>
                    <a:gs pos="1250">
                      <a:schemeClr val="tx2"/>
                    </a:gs>
                    <a:gs pos="99000">
                      <a:schemeClr val="tx2"/>
                    </a:gs>
                  </a:gsLst>
                  <a:lin ang="5400000" scaled="0"/>
                </a:gradFill>
                <a:latin typeface="+mj-lt"/>
              </a:rPr>
            </a:br>
            <a:r>
              <a:rPr lang="en-US" sz="2400" dirty="0">
                <a:gradFill>
                  <a:gsLst>
                    <a:gs pos="1250">
                      <a:schemeClr val="tx2"/>
                    </a:gs>
                    <a:gs pos="99000">
                      <a:schemeClr val="tx2"/>
                    </a:gs>
                  </a:gsLst>
                  <a:lin ang="5400000" scaled="0"/>
                </a:gradFill>
                <a:latin typeface="+mj-lt"/>
              </a:rPr>
              <a:t>Azure Enterprise</a:t>
            </a:r>
            <a:r>
              <a:rPr lang="en-US" dirty="0">
                <a:gradFill>
                  <a:gsLst>
                    <a:gs pos="1250">
                      <a:schemeClr val="tx2"/>
                    </a:gs>
                    <a:gs pos="99000">
                      <a:schemeClr val="tx2"/>
                    </a:gs>
                  </a:gsLst>
                  <a:lin ang="5400000" scaled="0"/>
                </a:gradFill>
                <a:latin typeface="+mj-lt"/>
              </a:rPr>
              <a:t>)</a:t>
            </a:r>
          </a:p>
          <a:p>
            <a:endParaRPr lang="en-US" sz="1800" dirty="0"/>
          </a:p>
        </p:txBody>
      </p:sp>
      <p:pic>
        <p:nvPicPr>
          <p:cNvPr id="11" name="Picture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997832" y="1784933"/>
            <a:ext cx="398277" cy="398277"/>
          </a:xfrm>
          <a:prstGeom prst="rect">
            <a:avLst/>
          </a:prstGeom>
        </p:spPr>
      </p:pic>
      <p:pic>
        <p:nvPicPr>
          <p:cNvPr id="12" name="Picture 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949970" y="1554967"/>
            <a:ext cx="398277" cy="398277"/>
          </a:xfrm>
          <a:prstGeom prst="rect">
            <a:avLst/>
          </a:prstGeom>
        </p:spPr>
      </p:pic>
      <p:pic>
        <p:nvPicPr>
          <p:cNvPr id="13" name="Picture 1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831630" y="3167245"/>
            <a:ext cx="398277" cy="398277"/>
          </a:xfrm>
          <a:prstGeom prst="rect">
            <a:avLst/>
          </a:prstGeom>
        </p:spPr>
      </p:pic>
      <p:pic>
        <p:nvPicPr>
          <p:cNvPr id="14" name="Picture 1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823032" y="3190506"/>
            <a:ext cx="398277" cy="398277"/>
          </a:xfrm>
          <a:prstGeom prst="rect">
            <a:avLst/>
          </a:prstGeom>
        </p:spPr>
      </p:pic>
      <p:pic>
        <p:nvPicPr>
          <p:cNvPr id="15" name="Picture 14"/>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542138" y="2479092"/>
            <a:ext cx="398277" cy="398277"/>
          </a:xfrm>
          <a:prstGeom prst="rect">
            <a:avLst/>
          </a:prstGeom>
        </p:spPr>
      </p:pic>
      <p:pic>
        <p:nvPicPr>
          <p:cNvPr id="16" name="Picture 15"/>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748250" y="1778899"/>
            <a:ext cx="398277" cy="398277"/>
          </a:xfrm>
          <a:prstGeom prst="rect">
            <a:avLst/>
          </a:prstGeom>
        </p:spPr>
      </p:pic>
      <p:pic>
        <p:nvPicPr>
          <p:cNvPr id="17" name="Picture 16"/>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016033" y="2414649"/>
            <a:ext cx="491109" cy="491109"/>
          </a:xfrm>
          <a:prstGeom prst="rect">
            <a:avLst/>
          </a:prstGeom>
        </p:spPr>
      </p:pic>
      <p:grpSp>
        <p:nvGrpSpPr>
          <p:cNvPr id="19" name="Group 41"/>
          <p:cNvGrpSpPr>
            <a:grpSpLocks noChangeAspect="1"/>
          </p:cNvGrpSpPr>
          <p:nvPr/>
        </p:nvGrpSpPr>
        <p:grpSpPr bwMode="auto">
          <a:xfrm>
            <a:off x="5057705" y="2649663"/>
            <a:ext cx="1841037" cy="2730027"/>
            <a:chOff x="4262" y="2230"/>
            <a:chExt cx="905" cy="1342"/>
          </a:xfrm>
        </p:grpSpPr>
        <p:sp>
          <p:nvSpPr>
            <p:cNvPr id="20" name="Rectangle 42"/>
            <p:cNvSpPr>
              <a:spLocks noChangeArrowheads="1"/>
            </p:cNvSpPr>
            <p:nvPr/>
          </p:nvSpPr>
          <p:spPr bwMode="auto">
            <a:xfrm>
              <a:off x="4629" y="2460"/>
              <a:ext cx="183" cy="1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21" name="Rectangle 43"/>
            <p:cNvSpPr>
              <a:spLocks noChangeArrowheads="1"/>
            </p:cNvSpPr>
            <p:nvPr/>
          </p:nvSpPr>
          <p:spPr bwMode="auto">
            <a:xfrm>
              <a:off x="4646" y="2503"/>
              <a:ext cx="149" cy="50"/>
            </a:xfrm>
            <a:prstGeom prst="rect">
              <a:avLst/>
            </a:prstGeom>
            <a:solidFill>
              <a:srgbClr val="B40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22" name="Freeform 44"/>
            <p:cNvSpPr>
              <a:spLocks/>
            </p:cNvSpPr>
            <p:nvPr/>
          </p:nvSpPr>
          <p:spPr bwMode="auto">
            <a:xfrm>
              <a:off x="4608" y="2355"/>
              <a:ext cx="225" cy="46"/>
            </a:xfrm>
            <a:custGeom>
              <a:avLst/>
              <a:gdLst>
                <a:gd name="T0" fmla="*/ 0 w 131"/>
                <a:gd name="T1" fmla="*/ 21 h 27"/>
                <a:gd name="T2" fmla="*/ 7 w 131"/>
                <a:gd name="T3" fmla="*/ 27 h 27"/>
                <a:gd name="T4" fmla="*/ 125 w 131"/>
                <a:gd name="T5" fmla="*/ 27 h 27"/>
                <a:gd name="T6" fmla="*/ 131 w 131"/>
                <a:gd name="T7" fmla="*/ 21 h 27"/>
                <a:gd name="T8" fmla="*/ 131 w 131"/>
                <a:gd name="T9" fmla="*/ 6 h 27"/>
                <a:gd name="T10" fmla="*/ 125 w 131"/>
                <a:gd name="T11" fmla="*/ 0 h 27"/>
                <a:gd name="T12" fmla="*/ 7 w 131"/>
                <a:gd name="T13" fmla="*/ 0 h 27"/>
                <a:gd name="T14" fmla="*/ 0 w 131"/>
                <a:gd name="T15" fmla="*/ 6 h 27"/>
                <a:gd name="T16" fmla="*/ 0 w 131"/>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27">
                  <a:moveTo>
                    <a:pt x="0" y="21"/>
                  </a:moveTo>
                  <a:cubicBezTo>
                    <a:pt x="0" y="24"/>
                    <a:pt x="3" y="27"/>
                    <a:pt x="7" y="27"/>
                  </a:cubicBezTo>
                  <a:cubicBezTo>
                    <a:pt x="125" y="27"/>
                    <a:pt x="125" y="27"/>
                    <a:pt x="125" y="27"/>
                  </a:cubicBezTo>
                  <a:cubicBezTo>
                    <a:pt x="128" y="27"/>
                    <a:pt x="131" y="24"/>
                    <a:pt x="131" y="21"/>
                  </a:cubicBezTo>
                  <a:cubicBezTo>
                    <a:pt x="131" y="6"/>
                    <a:pt x="131" y="6"/>
                    <a:pt x="131" y="6"/>
                  </a:cubicBezTo>
                  <a:cubicBezTo>
                    <a:pt x="131" y="3"/>
                    <a:pt x="128" y="0"/>
                    <a:pt x="125" y="0"/>
                  </a:cubicBezTo>
                  <a:cubicBezTo>
                    <a:pt x="7" y="0"/>
                    <a:pt x="7" y="0"/>
                    <a:pt x="7" y="0"/>
                  </a:cubicBezTo>
                  <a:cubicBezTo>
                    <a:pt x="3" y="0"/>
                    <a:pt x="0" y="3"/>
                    <a:pt x="0" y="6"/>
                  </a:cubicBezTo>
                  <a:lnTo>
                    <a:pt x="0" y="2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23" name="Rectangle 45"/>
            <p:cNvSpPr>
              <a:spLocks noChangeArrowheads="1"/>
            </p:cNvSpPr>
            <p:nvPr/>
          </p:nvSpPr>
          <p:spPr bwMode="auto">
            <a:xfrm>
              <a:off x="4608" y="2530"/>
              <a:ext cx="228" cy="180"/>
            </a:xfrm>
            <a:prstGeom prst="rect">
              <a:avLst/>
            </a:prstGeom>
            <a:solidFill>
              <a:srgbClr val="6D5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24" name="Rectangle 46"/>
            <p:cNvSpPr>
              <a:spLocks noChangeArrowheads="1"/>
            </p:cNvSpPr>
            <p:nvPr/>
          </p:nvSpPr>
          <p:spPr bwMode="auto">
            <a:xfrm>
              <a:off x="4608" y="2612"/>
              <a:ext cx="228" cy="9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25" name="Freeform 47"/>
            <p:cNvSpPr>
              <a:spLocks/>
            </p:cNvSpPr>
            <p:nvPr/>
          </p:nvSpPr>
          <p:spPr bwMode="auto">
            <a:xfrm>
              <a:off x="4775" y="2971"/>
              <a:ext cx="135" cy="524"/>
            </a:xfrm>
            <a:custGeom>
              <a:avLst/>
              <a:gdLst>
                <a:gd name="T0" fmla="*/ 0 w 135"/>
                <a:gd name="T1" fmla="*/ 524 h 524"/>
                <a:gd name="T2" fmla="*/ 135 w 135"/>
                <a:gd name="T3" fmla="*/ 524 h 524"/>
                <a:gd name="T4" fmla="*/ 63 w 135"/>
                <a:gd name="T5" fmla="*/ 0 h 524"/>
                <a:gd name="T6" fmla="*/ 0 w 135"/>
                <a:gd name="T7" fmla="*/ 0 h 524"/>
                <a:gd name="T8" fmla="*/ 0 w 135"/>
                <a:gd name="T9" fmla="*/ 524 h 524"/>
              </a:gdLst>
              <a:ahLst/>
              <a:cxnLst>
                <a:cxn ang="0">
                  <a:pos x="T0" y="T1"/>
                </a:cxn>
                <a:cxn ang="0">
                  <a:pos x="T2" y="T3"/>
                </a:cxn>
                <a:cxn ang="0">
                  <a:pos x="T4" y="T5"/>
                </a:cxn>
                <a:cxn ang="0">
                  <a:pos x="T6" y="T7"/>
                </a:cxn>
                <a:cxn ang="0">
                  <a:pos x="T8" y="T9"/>
                </a:cxn>
              </a:cxnLst>
              <a:rect l="0" t="0" r="r" b="b"/>
              <a:pathLst>
                <a:path w="135" h="524">
                  <a:moveTo>
                    <a:pt x="0" y="524"/>
                  </a:moveTo>
                  <a:lnTo>
                    <a:pt x="135" y="524"/>
                  </a:lnTo>
                  <a:lnTo>
                    <a:pt x="63" y="0"/>
                  </a:lnTo>
                  <a:lnTo>
                    <a:pt x="0" y="0"/>
                  </a:lnTo>
                  <a:lnTo>
                    <a:pt x="0" y="524"/>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26" name="Freeform 48"/>
            <p:cNvSpPr>
              <a:spLocks/>
            </p:cNvSpPr>
            <p:nvPr/>
          </p:nvSpPr>
          <p:spPr bwMode="auto">
            <a:xfrm>
              <a:off x="4593" y="2971"/>
              <a:ext cx="135" cy="524"/>
            </a:xfrm>
            <a:custGeom>
              <a:avLst/>
              <a:gdLst>
                <a:gd name="T0" fmla="*/ 0 w 135"/>
                <a:gd name="T1" fmla="*/ 524 h 524"/>
                <a:gd name="T2" fmla="*/ 135 w 135"/>
                <a:gd name="T3" fmla="*/ 524 h 524"/>
                <a:gd name="T4" fmla="*/ 63 w 135"/>
                <a:gd name="T5" fmla="*/ 0 h 524"/>
                <a:gd name="T6" fmla="*/ 0 w 135"/>
                <a:gd name="T7" fmla="*/ 0 h 524"/>
                <a:gd name="T8" fmla="*/ 0 w 135"/>
                <a:gd name="T9" fmla="*/ 524 h 524"/>
              </a:gdLst>
              <a:ahLst/>
              <a:cxnLst>
                <a:cxn ang="0">
                  <a:pos x="T0" y="T1"/>
                </a:cxn>
                <a:cxn ang="0">
                  <a:pos x="T2" y="T3"/>
                </a:cxn>
                <a:cxn ang="0">
                  <a:pos x="T4" y="T5"/>
                </a:cxn>
                <a:cxn ang="0">
                  <a:pos x="T6" y="T7"/>
                </a:cxn>
                <a:cxn ang="0">
                  <a:pos x="T8" y="T9"/>
                </a:cxn>
              </a:cxnLst>
              <a:rect l="0" t="0" r="r" b="b"/>
              <a:pathLst>
                <a:path w="135" h="524">
                  <a:moveTo>
                    <a:pt x="0" y="524"/>
                  </a:moveTo>
                  <a:lnTo>
                    <a:pt x="135" y="524"/>
                  </a:lnTo>
                  <a:lnTo>
                    <a:pt x="63" y="0"/>
                  </a:lnTo>
                  <a:lnTo>
                    <a:pt x="0" y="0"/>
                  </a:lnTo>
                  <a:lnTo>
                    <a:pt x="0" y="524"/>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27" name="Freeform 49"/>
            <p:cNvSpPr>
              <a:spLocks/>
            </p:cNvSpPr>
            <p:nvPr/>
          </p:nvSpPr>
          <p:spPr bwMode="auto">
            <a:xfrm>
              <a:off x="4775" y="3495"/>
              <a:ext cx="147" cy="77"/>
            </a:xfrm>
            <a:custGeom>
              <a:avLst/>
              <a:gdLst>
                <a:gd name="T0" fmla="*/ 37 w 86"/>
                <a:gd name="T1" fmla="*/ 0 h 45"/>
                <a:gd name="T2" fmla="*/ 86 w 86"/>
                <a:gd name="T3" fmla="*/ 45 h 45"/>
                <a:gd name="T4" fmla="*/ 37 w 86"/>
                <a:gd name="T5" fmla="*/ 45 h 45"/>
                <a:gd name="T6" fmla="*/ 0 w 86"/>
                <a:gd name="T7" fmla="*/ 45 h 45"/>
                <a:gd name="T8" fmla="*/ 0 w 86"/>
                <a:gd name="T9" fmla="*/ 0 h 45"/>
                <a:gd name="T10" fmla="*/ 37 w 86"/>
                <a:gd name="T11" fmla="*/ 0 h 45"/>
              </a:gdLst>
              <a:ahLst/>
              <a:cxnLst>
                <a:cxn ang="0">
                  <a:pos x="T0" y="T1"/>
                </a:cxn>
                <a:cxn ang="0">
                  <a:pos x="T2" y="T3"/>
                </a:cxn>
                <a:cxn ang="0">
                  <a:pos x="T4" y="T5"/>
                </a:cxn>
                <a:cxn ang="0">
                  <a:pos x="T6" y="T7"/>
                </a:cxn>
                <a:cxn ang="0">
                  <a:pos x="T8" y="T9"/>
                </a:cxn>
                <a:cxn ang="0">
                  <a:pos x="T10" y="T11"/>
                </a:cxn>
              </a:cxnLst>
              <a:rect l="0" t="0" r="r" b="b"/>
              <a:pathLst>
                <a:path w="86" h="45">
                  <a:moveTo>
                    <a:pt x="37" y="0"/>
                  </a:moveTo>
                  <a:cubicBezTo>
                    <a:pt x="63" y="0"/>
                    <a:pt x="84" y="20"/>
                    <a:pt x="86" y="45"/>
                  </a:cubicBezTo>
                  <a:cubicBezTo>
                    <a:pt x="37" y="45"/>
                    <a:pt x="37" y="45"/>
                    <a:pt x="37" y="45"/>
                  </a:cubicBezTo>
                  <a:cubicBezTo>
                    <a:pt x="0" y="45"/>
                    <a:pt x="0" y="45"/>
                    <a:pt x="0" y="45"/>
                  </a:cubicBezTo>
                  <a:cubicBezTo>
                    <a:pt x="0" y="0"/>
                    <a:pt x="0" y="0"/>
                    <a:pt x="0" y="0"/>
                  </a:cubicBez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28" name="Freeform 50"/>
            <p:cNvSpPr>
              <a:spLocks/>
            </p:cNvSpPr>
            <p:nvPr/>
          </p:nvSpPr>
          <p:spPr bwMode="auto">
            <a:xfrm>
              <a:off x="4682" y="2438"/>
              <a:ext cx="79" cy="128"/>
            </a:xfrm>
            <a:custGeom>
              <a:avLst/>
              <a:gdLst>
                <a:gd name="T0" fmla="*/ 40 w 79"/>
                <a:gd name="T1" fmla="*/ 128 h 128"/>
                <a:gd name="T2" fmla="*/ 79 w 79"/>
                <a:gd name="T3" fmla="*/ 125 h 128"/>
                <a:gd name="T4" fmla="*/ 79 w 79"/>
                <a:gd name="T5" fmla="*/ 0 h 128"/>
                <a:gd name="T6" fmla="*/ 0 w 79"/>
                <a:gd name="T7" fmla="*/ 0 h 128"/>
                <a:gd name="T8" fmla="*/ 0 w 79"/>
                <a:gd name="T9" fmla="*/ 128 h 128"/>
                <a:gd name="T10" fmla="*/ 40 w 79"/>
                <a:gd name="T11" fmla="*/ 128 h 128"/>
              </a:gdLst>
              <a:ahLst/>
              <a:cxnLst>
                <a:cxn ang="0">
                  <a:pos x="T0" y="T1"/>
                </a:cxn>
                <a:cxn ang="0">
                  <a:pos x="T2" y="T3"/>
                </a:cxn>
                <a:cxn ang="0">
                  <a:pos x="T4" y="T5"/>
                </a:cxn>
                <a:cxn ang="0">
                  <a:pos x="T6" y="T7"/>
                </a:cxn>
                <a:cxn ang="0">
                  <a:pos x="T8" y="T9"/>
                </a:cxn>
                <a:cxn ang="0">
                  <a:pos x="T10" y="T11"/>
                </a:cxn>
              </a:cxnLst>
              <a:rect l="0" t="0" r="r" b="b"/>
              <a:pathLst>
                <a:path w="79" h="128">
                  <a:moveTo>
                    <a:pt x="40" y="128"/>
                  </a:moveTo>
                  <a:lnTo>
                    <a:pt x="79" y="125"/>
                  </a:lnTo>
                  <a:lnTo>
                    <a:pt x="79" y="0"/>
                  </a:lnTo>
                  <a:lnTo>
                    <a:pt x="0" y="0"/>
                  </a:lnTo>
                  <a:lnTo>
                    <a:pt x="0" y="128"/>
                  </a:lnTo>
                  <a:lnTo>
                    <a:pt x="40" y="128"/>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29" name="Freeform 51"/>
            <p:cNvSpPr>
              <a:spLocks/>
            </p:cNvSpPr>
            <p:nvPr/>
          </p:nvSpPr>
          <p:spPr bwMode="auto">
            <a:xfrm>
              <a:off x="4682" y="2438"/>
              <a:ext cx="79" cy="69"/>
            </a:xfrm>
            <a:custGeom>
              <a:avLst/>
              <a:gdLst>
                <a:gd name="T0" fmla="*/ 46 w 46"/>
                <a:gd name="T1" fmla="*/ 37 h 40"/>
                <a:gd name="T2" fmla="*/ 23 w 46"/>
                <a:gd name="T3" fmla="*/ 40 h 40"/>
                <a:gd name="T4" fmla="*/ 0 w 46"/>
                <a:gd name="T5" fmla="*/ 37 h 40"/>
                <a:gd name="T6" fmla="*/ 0 w 46"/>
                <a:gd name="T7" fmla="*/ 0 h 40"/>
                <a:gd name="T8" fmla="*/ 46 w 46"/>
                <a:gd name="T9" fmla="*/ 0 h 40"/>
                <a:gd name="T10" fmla="*/ 46 w 46"/>
                <a:gd name="T11" fmla="*/ 37 h 40"/>
              </a:gdLst>
              <a:ahLst/>
              <a:cxnLst>
                <a:cxn ang="0">
                  <a:pos x="T0" y="T1"/>
                </a:cxn>
                <a:cxn ang="0">
                  <a:pos x="T2" y="T3"/>
                </a:cxn>
                <a:cxn ang="0">
                  <a:pos x="T4" y="T5"/>
                </a:cxn>
                <a:cxn ang="0">
                  <a:pos x="T6" y="T7"/>
                </a:cxn>
                <a:cxn ang="0">
                  <a:pos x="T8" y="T9"/>
                </a:cxn>
                <a:cxn ang="0">
                  <a:pos x="T10" y="T11"/>
                </a:cxn>
              </a:cxnLst>
              <a:rect l="0" t="0" r="r" b="b"/>
              <a:pathLst>
                <a:path w="46" h="40">
                  <a:moveTo>
                    <a:pt x="46" y="37"/>
                  </a:moveTo>
                  <a:cubicBezTo>
                    <a:pt x="38" y="39"/>
                    <a:pt x="31" y="40"/>
                    <a:pt x="23" y="40"/>
                  </a:cubicBezTo>
                  <a:cubicBezTo>
                    <a:pt x="15" y="40"/>
                    <a:pt x="7" y="39"/>
                    <a:pt x="0" y="37"/>
                  </a:cubicBezTo>
                  <a:cubicBezTo>
                    <a:pt x="0" y="0"/>
                    <a:pt x="0" y="0"/>
                    <a:pt x="0" y="0"/>
                  </a:cubicBezTo>
                  <a:cubicBezTo>
                    <a:pt x="46" y="0"/>
                    <a:pt x="46" y="0"/>
                    <a:pt x="46" y="0"/>
                  </a:cubicBezTo>
                  <a:lnTo>
                    <a:pt x="46" y="37"/>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30" name="Freeform 52"/>
            <p:cNvSpPr>
              <a:spLocks/>
            </p:cNvSpPr>
            <p:nvPr/>
          </p:nvSpPr>
          <p:spPr bwMode="auto">
            <a:xfrm>
              <a:off x="4629" y="2317"/>
              <a:ext cx="183" cy="174"/>
            </a:xfrm>
            <a:custGeom>
              <a:avLst/>
              <a:gdLst>
                <a:gd name="T0" fmla="*/ 107 w 107"/>
                <a:gd name="T1" fmla="*/ 0 h 102"/>
                <a:gd name="T2" fmla="*/ 107 w 107"/>
                <a:gd name="T3" fmla="*/ 84 h 102"/>
                <a:gd name="T4" fmla="*/ 107 w 107"/>
                <a:gd name="T5" fmla="*/ 84 h 102"/>
                <a:gd name="T6" fmla="*/ 54 w 107"/>
                <a:gd name="T7" fmla="*/ 102 h 102"/>
                <a:gd name="T8" fmla="*/ 0 w 107"/>
                <a:gd name="T9" fmla="*/ 84 h 102"/>
                <a:gd name="T10" fmla="*/ 0 w 107"/>
                <a:gd name="T11" fmla="*/ 0 h 102"/>
                <a:gd name="T12" fmla="*/ 107 w 107"/>
                <a:gd name="T13" fmla="*/ 0 h 102"/>
              </a:gdLst>
              <a:ahLst/>
              <a:cxnLst>
                <a:cxn ang="0">
                  <a:pos x="T0" y="T1"/>
                </a:cxn>
                <a:cxn ang="0">
                  <a:pos x="T2" y="T3"/>
                </a:cxn>
                <a:cxn ang="0">
                  <a:pos x="T4" y="T5"/>
                </a:cxn>
                <a:cxn ang="0">
                  <a:pos x="T6" y="T7"/>
                </a:cxn>
                <a:cxn ang="0">
                  <a:pos x="T8" y="T9"/>
                </a:cxn>
                <a:cxn ang="0">
                  <a:pos x="T10" y="T11"/>
                </a:cxn>
                <a:cxn ang="0">
                  <a:pos x="T12" y="T13"/>
                </a:cxn>
              </a:cxnLst>
              <a:rect l="0" t="0" r="r" b="b"/>
              <a:pathLst>
                <a:path w="107" h="102">
                  <a:moveTo>
                    <a:pt x="107" y="0"/>
                  </a:moveTo>
                  <a:cubicBezTo>
                    <a:pt x="107" y="84"/>
                    <a:pt x="107" y="84"/>
                    <a:pt x="107" y="84"/>
                  </a:cubicBezTo>
                  <a:cubicBezTo>
                    <a:pt x="107" y="84"/>
                    <a:pt x="107" y="84"/>
                    <a:pt x="107" y="84"/>
                  </a:cubicBezTo>
                  <a:cubicBezTo>
                    <a:pt x="92" y="95"/>
                    <a:pt x="74" y="102"/>
                    <a:pt x="54" y="102"/>
                  </a:cubicBezTo>
                  <a:cubicBezTo>
                    <a:pt x="34" y="102"/>
                    <a:pt x="15" y="95"/>
                    <a:pt x="0" y="84"/>
                  </a:cubicBezTo>
                  <a:cubicBezTo>
                    <a:pt x="0" y="0"/>
                    <a:pt x="0" y="0"/>
                    <a:pt x="0" y="0"/>
                  </a:cubicBezTo>
                  <a:lnTo>
                    <a:pt x="107"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31" name="Freeform 53"/>
            <p:cNvSpPr>
              <a:spLocks/>
            </p:cNvSpPr>
            <p:nvPr/>
          </p:nvSpPr>
          <p:spPr bwMode="auto">
            <a:xfrm>
              <a:off x="4682" y="2230"/>
              <a:ext cx="130" cy="138"/>
            </a:xfrm>
            <a:custGeom>
              <a:avLst/>
              <a:gdLst>
                <a:gd name="T0" fmla="*/ 0 w 76"/>
                <a:gd name="T1" fmla="*/ 5 h 81"/>
                <a:gd name="T2" fmla="*/ 22 w 76"/>
                <a:gd name="T3" fmla="*/ 0 h 81"/>
                <a:gd name="T4" fmla="*/ 76 w 76"/>
                <a:gd name="T5" fmla="*/ 54 h 81"/>
                <a:gd name="T6" fmla="*/ 76 w 76"/>
                <a:gd name="T7" fmla="*/ 81 h 81"/>
                <a:gd name="T8" fmla="*/ 0 w 76"/>
                <a:gd name="T9" fmla="*/ 5 h 81"/>
              </a:gdLst>
              <a:ahLst/>
              <a:cxnLst>
                <a:cxn ang="0">
                  <a:pos x="T0" y="T1"/>
                </a:cxn>
                <a:cxn ang="0">
                  <a:pos x="T2" y="T3"/>
                </a:cxn>
                <a:cxn ang="0">
                  <a:pos x="T4" y="T5"/>
                </a:cxn>
                <a:cxn ang="0">
                  <a:pos x="T6" y="T7"/>
                </a:cxn>
                <a:cxn ang="0">
                  <a:pos x="T8" y="T9"/>
                </a:cxn>
              </a:cxnLst>
              <a:rect l="0" t="0" r="r" b="b"/>
              <a:pathLst>
                <a:path w="76" h="81">
                  <a:moveTo>
                    <a:pt x="0" y="5"/>
                  </a:moveTo>
                  <a:cubicBezTo>
                    <a:pt x="7" y="2"/>
                    <a:pt x="14" y="0"/>
                    <a:pt x="22" y="0"/>
                  </a:cubicBezTo>
                  <a:cubicBezTo>
                    <a:pt x="52" y="0"/>
                    <a:pt x="76" y="24"/>
                    <a:pt x="76" y="54"/>
                  </a:cubicBezTo>
                  <a:cubicBezTo>
                    <a:pt x="76" y="81"/>
                    <a:pt x="76" y="81"/>
                    <a:pt x="76" y="81"/>
                  </a:cubicBezTo>
                  <a:cubicBezTo>
                    <a:pt x="37" y="76"/>
                    <a:pt x="5" y="44"/>
                    <a:pt x="0" y="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32" name="Freeform 54"/>
            <p:cNvSpPr>
              <a:spLocks/>
            </p:cNvSpPr>
            <p:nvPr/>
          </p:nvSpPr>
          <p:spPr bwMode="auto">
            <a:xfrm>
              <a:off x="4629" y="2230"/>
              <a:ext cx="130" cy="138"/>
            </a:xfrm>
            <a:custGeom>
              <a:avLst/>
              <a:gdLst>
                <a:gd name="T0" fmla="*/ 76 w 76"/>
                <a:gd name="T1" fmla="*/ 5 h 81"/>
                <a:gd name="T2" fmla="*/ 54 w 76"/>
                <a:gd name="T3" fmla="*/ 0 h 81"/>
                <a:gd name="T4" fmla="*/ 0 w 76"/>
                <a:gd name="T5" fmla="*/ 54 h 81"/>
                <a:gd name="T6" fmla="*/ 0 w 76"/>
                <a:gd name="T7" fmla="*/ 81 h 81"/>
                <a:gd name="T8" fmla="*/ 76 w 76"/>
                <a:gd name="T9" fmla="*/ 5 h 81"/>
              </a:gdLst>
              <a:ahLst/>
              <a:cxnLst>
                <a:cxn ang="0">
                  <a:pos x="T0" y="T1"/>
                </a:cxn>
                <a:cxn ang="0">
                  <a:pos x="T2" y="T3"/>
                </a:cxn>
                <a:cxn ang="0">
                  <a:pos x="T4" y="T5"/>
                </a:cxn>
                <a:cxn ang="0">
                  <a:pos x="T6" y="T7"/>
                </a:cxn>
                <a:cxn ang="0">
                  <a:pos x="T8" y="T9"/>
                </a:cxn>
              </a:cxnLst>
              <a:rect l="0" t="0" r="r" b="b"/>
              <a:pathLst>
                <a:path w="76" h="81">
                  <a:moveTo>
                    <a:pt x="76" y="5"/>
                  </a:moveTo>
                  <a:cubicBezTo>
                    <a:pt x="69" y="2"/>
                    <a:pt x="62" y="0"/>
                    <a:pt x="54" y="0"/>
                  </a:cubicBezTo>
                  <a:cubicBezTo>
                    <a:pt x="24" y="0"/>
                    <a:pt x="0" y="24"/>
                    <a:pt x="0" y="54"/>
                  </a:cubicBezTo>
                  <a:cubicBezTo>
                    <a:pt x="0" y="81"/>
                    <a:pt x="0" y="81"/>
                    <a:pt x="0" y="81"/>
                  </a:cubicBezTo>
                  <a:cubicBezTo>
                    <a:pt x="40" y="76"/>
                    <a:pt x="71" y="44"/>
                    <a:pt x="76" y="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33" name="Freeform 55"/>
            <p:cNvSpPr>
              <a:spLocks/>
            </p:cNvSpPr>
            <p:nvPr/>
          </p:nvSpPr>
          <p:spPr bwMode="auto">
            <a:xfrm>
              <a:off x="4775" y="3495"/>
              <a:ext cx="133" cy="39"/>
            </a:xfrm>
            <a:custGeom>
              <a:avLst/>
              <a:gdLst>
                <a:gd name="T0" fmla="*/ 37 w 78"/>
                <a:gd name="T1" fmla="*/ 0 h 23"/>
                <a:gd name="T2" fmla="*/ 78 w 78"/>
                <a:gd name="T3" fmla="*/ 23 h 23"/>
                <a:gd name="T4" fmla="*/ 25 w 78"/>
                <a:gd name="T5" fmla="*/ 23 h 23"/>
                <a:gd name="T6" fmla="*/ 0 w 78"/>
                <a:gd name="T7" fmla="*/ 0 h 23"/>
                <a:gd name="T8" fmla="*/ 37 w 78"/>
                <a:gd name="T9" fmla="*/ 0 h 23"/>
              </a:gdLst>
              <a:ahLst/>
              <a:cxnLst>
                <a:cxn ang="0">
                  <a:pos x="T0" y="T1"/>
                </a:cxn>
                <a:cxn ang="0">
                  <a:pos x="T2" y="T3"/>
                </a:cxn>
                <a:cxn ang="0">
                  <a:pos x="T4" y="T5"/>
                </a:cxn>
                <a:cxn ang="0">
                  <a:pos x="T6" y="T7"/>
                </a:cxn>
                <a:cxn ang="0">
                  <a:pos x="T8" y="T9"/>
                </a:cxn>
              </a:cxnLst>
              <a:rect l="0" t="0" r="r" b="b"/>
              <a:pathLst>
                <a:path w="78" h="23">
                  <a:moveTo>
                    <a:pt x="37" y="0"/>
                  </a:moveTo>
                  <a:cubicBezTo>
                    <a:pt x="54" y="0"/>
                    <a:pt x="69" y="9"/>
                    <a:pt x="78" y="23"/>
                  </a:cubicBezTo>
                  <a:cubicBezTo>
                    <a:pt x="25" y="23"/>
                    <a:pt x="25" y="23"/>
                    <a:pt x="25" y="23"/>
                  </a:cubicBezTo>
                  <a:cubicBezTo>
                    <a:pt x="12" y="23"/>
                    <a:pt x="2" y="13"/>
                    <a:pt x="0" y="0"/>
                  </a:cubicBezTo>
                  <a:lnTo>
                    <a:pt x="37"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34" name="Freeform 56"/>
            <p:cNvSpPr>
              <a:spLocks/>
            </p:cNvSpPr>
            <p:nvPr/>
          </p:nvSpPr>
          <p:spPr bwMode="auto">
            <a:xfrm>
              <a:off x="4593" y="3495"/>
              <a:ext cx="147" cy="77"/>
            </a:xfrm>
            <a:custGeom>
              <a:avLst/>
              <a:gdLst>
                <a:gd name="T0" fmla="*/ 37 w 86"/>
                <a:gd name="T1" fmla="*/ 0 h 45"/>
                <a:gd name="T2" fmla="*/ 86 w 86"/>
                <a:gd name="T3" fmla="*/ 45 h 45"/>
                <a:gd name="T4" fmla="*/ 37 w 86"/>
                <a:gd name="T5" fmla="*/ 45 h 45"/>
                <a:gd name="T6" fmla="*/ 0 w 86"/>
                <a:gd name="T7" fmla="*/ 45 h 45"/>
                <a:gd name="T8" fmla="*/ 0 w 86"/>
                <a:gd name="T9" fmla="*/ 0 h 45"/>
                <a:gd name="T10" fmla="*/ 37 w 86"/>
                <a:gd name="T11" fmla="*/ 0 h 45"/>
              </a:gdLst>
              <a:ahLst/>
              <a:cxnLst>
                <a:cxn ang="0">
                  <a:pos x="T0" y="T1"/>
                </a:cxn>
                <a:cxn ang="0">
                  <a:pos x="T2" y="T3"/>
                </a:cxn>
                <a:cxn ang="0">
                  <a:pos x="T4" y="T5"/>
                </a:cxn>
                <a:cxn ang="0">
                  <a:pos x="T6" y="T7"/>
                </a:cxn>
                <a:cxn ang="0">
                  <a:pos x="T8" y="T9"/>
                </a:cxn>
                <a:cxn ang="0">
                  <a:pos x="T10" y="T11"/>
                </a:cxn>
              </a:cxnLst>
              <a:rect l="0" t="0" r="r" b="b"/>
              <a:pathLst>
                <a:path w="86" h="45">
                  <a:moveTo>
                    <a:pt x="37" y="0"/>
                  </a:moveTo>
                  <a:cubicBezTo>
                    <a:pt x="63" y="0"/>
                    <a:pt x="84" y="20"/>
                    <a:pt x="86" y="45"/>
                  </a:cubicBezTo>
                  <a:cubicBezTo>
                    <a:pt x="37" y="45"/>
                    <a:pt x="37" y="45"/>
                    <a:pt x="37" y="45"/>
                  </a:cubicBezTo>
                  <a:cubicBezTo>
                    <a:pt x="0" y="45"/>
                    <a:pt x="0" y="45"/>
                    <a:pt x="0" y="45"/>
                  </a:cubicBezTo>
                  <a:cubicBezTo>
                    <a:pt x="0" y="0"/>
                    <a:pt x="0" y="0"/>
                    <a:pt x="0" y="0"/>
                  </a:cubicBez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35" name="Freeform 57"/>
            <p:cNvSpPr>
              <a:spLocks/>
            </p:cNvSpPr>
            <p:nvPr/>
          </p:nvSpPr>
          <p:spPr bwMode="auto">
            <a:xfrm>
              <a:off x="4593" y="3495"/>
              <a:ext cx="134" cy="39"/>
            </a:xfrm>
            <a:custGeom>
              <a:avLst/>
              <a:gdLst>
                <a:gd name="T0" fmla="*/ 37 w 78"/>
                <a:gd name="T1" fmla="*/ 0 h 23"/>
                <a:gd name="T2" fmla="*/ 78 w 78"/>
                <a:gd name="T3" fmla="*/ 23 h 23"/>
                <a:gd name="T4" fmla="*/ 25 w 78"/>
                <a:gd name="T5" fmla="*/ 23 h 23"/>
                <a:gd name="T6" fmla="*/ 0 w 78"/>
                <a:gd name="T7" fmla="*/ 0 h 23"/>
                <a:gd name="T8" fmla="*/ 37 w 78"/>
                <a:gd name="T9" fmla="*/ 0 h 23"/>
              </a:gdLst>
              <a:ahLst/>
              <a:cxnLst>
                <a:cxn ang="0">
                  <a:pos x="T0" y="T1"/>
                </a:cxn>
                <a:cxn ang="0">
                  <a:pos x="T2" y="T3"/>
                </a:cxn>
                <a:cxn ang="0">
                  <a:pos x="T4" y="T5"/>
                </a:cxn>
                <a:cxn ang="0">
                  <a:pos x="T6" y="T7"/>
                </a:cxn>
                <a:cxn ang="0">
                  <a:pos x="T8" y="T9"/>
                </a:cxn>
              </a:cxnLst>
              <a:rect l="0" t="0" r="r" b="b"/>
              <a:pathLst>
                <a:path w="78" h="23">
                  <a:moveTo>
                    <a:pt x="37" y="0"/>
                  </a:moveTo>
                  <a:cubicBezTo>
                    <a:pt x="54" y="0"/>
                    <a:pt x="70" y="9"/>
                    <a:pt x="78" y="23"/>
                  </a:cubicBezTo>
                  <a:cubicBezTo>
                    <a:pt x="25" y="23"/>
                    <a:pt x="25" y="23"/>
                    <a:pt x="25" y="23"/>
                  </a:cubicBezTo>
                  <a:cubicBezTo>
                    <a:pt x="12" y="23"/>
                    <a:pt x="2" y="13"/>
                    <a:pt x="0" y="0"/>
                  </a:cubicBezTo>
                  <a:lnTo>
                    <a:pt x="37"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36" name="Freeform 58"/>
            <p:cNvSpPr>
              <a:spLocks/>
            </p:cNvSpPr>
            <p:nvPr/>
          </p:nvSpPr>
          <p:spPr bwMode="auto">
            <a:xfrm>
              <a:off x="4425" y="2530"/>
              <a:ext cx="589" cy="441"/>
            </a:xfrm>
            <a:custGeom>
              <a:avLst/>
              <a:gdLst>
                <a:gd name="T0" fmla="*/ 281 w 344"/>
                <a:gd name="T1" fmla="*/ 15 h 258"/>
                <a:gd name="T2" fmla="*/ 244 w 344"/>
                <a:gd name="T3" fmla="*/ 0 h 258"/>
                <a:gd name="T4" fmla="*/ 212 w 344"/>
                <a:gd name="T5" fmla="*/ 0 h 258"/>
                <a:gd name="T6" fmla="*/ 171 w 344"/>
                <a:gd name="T7" fmla="*/ 93 h 258"/>
                <a:gd name="T8" fmla="*/ 129 w 344"/>
                <a:gd name="T9" fmla="*/ 0 h 258"/>
                <a:gd name="T10" fmla="*/ 100 w 344"/>
                <a:gd name="T11" fmla="*/ 0 h 258"/>
                <a:gd name="T12" fmla="*/ 100 w 344"/>
                <a:gd name="T13" fmla="*/ 0 h 258"/>
                <a:gd name="T14" fmla="*/ 64 w 344"/>
                <a:gd name="T15" fmla="*/ 15 h 258"/>
                <a:gd name="T16" fmla="*/ 0 w 344"/>
                <a:gd name="T17" fmla="*/ 124 h 258"/>
                <a:gd name="T18" fmla="*/ 21 w 344"/>
                <a:gd name="T19" fmla="*/ 127 h 258"/>
                <a:gd name="T20" fmla="*/ 46 w 344"/>
                <a:gd name="T21" fmla="*/ 138 h 258"/>
                <a:gd name="T22" fmla="*/ 100 w 344"/>
                <a:gd name="T23" fmla="*/ 79 h 258"/>
                <a:gd name="T24" fmla="*/ 100 w 344"/>
                <a:gd name="T25" fmla="*/ 258 h 258"/>
                <a:gd name="T26" fmla="*/ 243 w 344"/>
                <a:gd name="T27" fmla="*/ 258 h 258"/>
                <a:gd name="T28" fmla="*/ 244 w 344"/>
                <a:gd name="T29" fmla="*/ 78 h 258"/>
                <a:gd name="T30" fmla="*/ 298 w 344"/>
                <a:gd name="T31" fmla="*/ 138 h 258"/>
                <a:gd name="T32" fmla="*/ 323 w 344"/>
                <a:gd name="T33" fmla="*/ 127 h 258"/>
                <a:gd name="T34" fmla="*/ 344 w 344"/>
                <a:gd name="T35" fmla="*/ 124 h 258"/>
                <a:gd name="T36" fmla="*/ 281 w 344"/>
                <a:gd name="T37" fmla="*/ 15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4" h="258">
                  <a:moveTo>
                    <a:pt x="281" y="15"/>
                  </a:moveTo>
                  <a:cubicBezTo>
                    <a:pt x="271" y="6"/>
                    <a:pt x="258" y="0"/>
                    <a:pt x="244" y="0"/>
                  </a:cubicBezTo>
                  <a:cubicBezTo>
                    <a:pt x="212" y="0"/>
                    <a:pt x="212" y="0"/>
                    <a:pt x="212" y="0"/>
                  </a:cubicBezTo>
                  <a:cubicBezTo>
                    <a:pt x="202" y="26"/>
                    <a:pt x="171" y="93"/>
                    <a:pt x="171" y="93"/>
                  </a:cubicBezTo>
                  <a:cubicBezTo>
                    <a:pt x="129" y="0"/>
                    <a:pt x="129" y="0"/>
                    <a:pt x="129" y="0"/>
                  </a:cubicBezTo>
                  <a:cubicBezTo>
                    <a:pt x="100" y="0"/>
                    <a:pt x="100" y="0"/>
                    <a:pt x="100" y="0"/>
                  </a:cubicBezTo>
                  <a:cubicBezTo>
                    <a:pt x="100" y="0"/>
                    <a:pt x="100" y="0"/>
                    <a:pt x="100" y="0"/>
                  </a:cubicBezTo>
                  <a:cubicBezTo>
                    <a:pt x="86" y="0"/>
                    <a:pt x="73" y="6"/>
                    <a:pt x="64" y="15"/>
                  </a:cubicBezTo>
                  <a:cubicBezTo>
                    <a:pt x="54" y="25"/>
                    <a:pt x="0" y="124"/>
                    <a:pt x="0" y="124"/>
                  </a:cubicBezTo>
                  <a:cubicBezTo>
                    <a:pt x="21" y="127"/>
                    <a:pt x="21" y="127"/>
                    <a:pt x="21" y="127"/>
                  </a:cubicBezTo>
                  <a:cubicBezTo>
                    <a:pt x="46" y="138"/>
                    <a:pt x="46" y="138"/>
                    <a:pt x="46" y="138"/>
                  </a:cubicBezTo>
                  <a:cubicBezTo>
                    <a:pt x="100" y="79"/>
                    <a:pt x="100" y="79"/>
                    <a:pt x="100" y="79"/>
                  </a:cubicBezTo>
                  <a:cubicBezTo>
                    <a:pt x="100" y="258"/>
                    <a:pt x="100" y="258"/>
                    <a:pt x="100" y="258"/>
                  </a:cubicBezTo>
                  <a:cubicBezTo>
                    <a:pt x="243" y="258"/>
                    <a:pt x="243" y="258"/>
                    <a:pt x="243" y="258"/>
                  </a:cubicBezTo>
                  <a:cubicBezTo>
                    <a:pt x="244" y="78"/>
                    <a:pt x="244" y="78"/>
                    <a:pt x="244" y="78"/>
                  </a:cubicBezTo>
                  <a:cubicBezTo>
                    <a:pt x="298" y="138"/>
                    <a:pt x="298" y="138"/>
                    <a:pt x="298" y="138"/>
                  </a:cubicBezTo>
                  <a:cubicBezTo>
                    <a:pt x="323" y="127"/>
                    <a:pt x="323" y="127"/>
                    <a:pt x="323" y="127"/>
                  </a:cubicBezTo>
                  <a:cubicBezTo>
                    <a:pt x="344" y="124"/>
                    <a:pt x="344" y="124"/>
                    <a:pt x="344" y="124"/>
                  </a:cubicBezTo>
                  <a:cubicBezTo>
                    <a:pt x="344" y="124"/>
                    <a:pt x="291" y="25"/>
                    <a:pt x="281" y="15"/>
                  </a:cubicBez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37" name="Freeform 59"/>
            <p:cNvSpPr>
              <a:spLocks/>
            </p:cNvSpPr>
            <p:nvPr/>
          </p:nvSpPr>
          <p:spPr bwMode="auto">
            <a:xfrm>
              <a:off x="4722" y="2503"/>
              <a:ext cx="142" cy="186"/>
            </a:xfrm>
            <a:custGeom>
              <a:avLst/>
              <a:gdLst>
                <a:gd name="T0" fmla="*/ 61 w 142"/>
                <a:gd name="T1" fmla="*/ 68 h 186"/>
                <a:gd name="T2" fmla="*/ 87 w 142"/>
                <a:gd name="T3" fmla="*/ 87 h 186"/>
                <a:gd name="T4" fmla="*/ 0 w 142"/>
                <a:gd name="T5" fmla="*/ 186 h 186"/>
                <a:gd name="T6" fmla="*/ 73 w 142"/>
                <a:gd name="T7" fmla="*/ 0 h 186"/>
                <a:gd name="T8" fmla="*/ 142 w 142"/>
                <a:gd name="T9" fmla="*/ 27 h 186"/>
                <a:gd name="T10" fmla="*/ 104 w 142"/>
                <a:gd name="T11" fmla="*/ 68 h 186"/>
                <a:gd name="T12" fmla="*/ 61 w 142"/>
                <a:gd name="T13" fmla="*/ 68 h 186"/>
              </a:gdLst>
              <a:ahLst/>
              <a:cxnLst>
                <a:cxn ang="0">
                  <a:pos x="T0" y="T1"/>
                </a:cxn>
                <a:cxn ang="0">
                  <a:pos x="T2" y="T3"/>
                </a:cxn>
                <a:cxn ang="0">
                  <a:pos x="T4" y="T5"/>
                </a:cxn>
                <a:cxn ang="0">
                  <a:pos x="T6" y="T7"/>
                </a:cxn>
                <a:cxn ang="0">
                  <a:pos x="T8" y="T9"/>
                </a:cxn>
                <a:cxn ang="0">
                  <a:pos x="T10" y="T11"/>
                </a:cxn>
                <a:cxn ang="0">
                  <a:pos x="T12" y="T13"/>
                </a:cxn>
              </a:cxnLst>
              <a:rect l="0" t="0" r="r" b="b"/>
              <a:pathLst>
                <a:path w="142" h="186">
                  <a:moveTo>
                    <a:pt x="61" y="68"/>
                  </a:moveTo>
                  <a:lnTo>
                    <a:pt x="87" y="87"/>
                  </a:lnTo>
                  <a:lnTo>
                    <a:pt x="0" y="186"/>
                  </a:lnTo>
                  <a:lnTo>
                    <a:pt x="73" y="0"/>
                  </a:lnTo>
                  <a:lnTo>
                    <a:pt x="142" y="27"/>
                  </a:lnTo>
                  <a:lnTo>
                    <a:pt x="104" y="68"/>
                  </a:lnTo>
                  <a:lnTo>
                    <a:pt x="61" y="68"/>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38" name="Freeform 60"/>
            <p:cNvSpPr>
              <a:spLocks/>
            </p:cNvSpPr>
            <p:nvPr/>
          </p:nvSpPr>
          <p:spPr bwMode="auto">
            <a:xfrm>
              <a:off x="4578" y="2503"/>
              <a:ext cx="144" cy="186"/>
            </a:xfrm>
            <a:custGeom>
              <a:avLst/>
              <a:gdLst>
                <a:gd name="T0" fmla="*/ 80 w 144"/>
                <a:gd name="T1" fmla="*/ 68 h 186"/>
                <a:gd name="T2" fmla="*/ 54 w 144"/>
                <a:gd name="T3" fmla="*/ 87 h 186"/>
                <a:gd name="T4" fmla="*/ 144 w 144"/>
                <a:gd name="T5" fmla="*/ 186 h 186"/>
                <a:gd name="T6" fmla="*/ 68 w 144"/>
                <a:gd name="T7" fmla="*/ 0 h 186"/>
                <a:gd name="T8" fmla="*/ 0 w 144"/>
                <a:gd name="T9" fmla="*/ 27 h 186"/>
                <a:gd name="T10" fmla="*/ 37 w 144"/>
                <a:gd name="T11" fmla="*/ 68 h 186"/>
                <a:gd name="T12" fmla="*/ 80 w 144"/>
                <a:gd name="T13" fmla="*/ 68 h 186"/>
              </a:gdLst>
              <a:ahLst/>
              <a:cxnLst>
                <a:cxn ang="0">
                  <a:pos x="T0" y="T1"/>
                </a:cxn>
                <a:cxn ang="0">
                  <a:pos x="T2" y="T3"/>
                </a:cxn>
                <a:cxn ang="0">
                  <a:pos x="T4" y="T5"/>
                </a:cxn>
                <a:cxn ang="0">
                  <a:pos x="T6" y="T7"/>
                </a:cxn>
                <a:cxn ang="0">
                  <a:pos x="T8" y="T9"/>
                </a:cxn>
                <a:cxn ang="0">
                  <a:pos x="T10" y="T11"/>
                </a:cxn>
                <a:cxn ang="0">
                  <a:pos x="T12" y="T13"/>
                </a:cxn>
              </a:cxnLst>
              <a:rect l="0" t="0" r="r" b="b"/>
              <a:pathLst>
                <a:path w="144" h="186">
                  <a:moveTo>
                    <a:pt x="80" y="68"/>
                  </a:moveTo>
                  <a:lnTo>
                    <a:pt x="54" y="87"/>
                  </a:lnTo>
                  <a:lnTo>
                    <a:pt x="144" y="186"/>
                  </a:lnTo>
                  <a:lnTo>
                    <a:pt x="68" y="0"/>
                  </a:lnTo>
                  <a:lnTo>
                    <a:pt x="0" y="27"/>
                  </a:lnTo>
                  <a:lnTo>
                    <a:pt x="37" y="68"/>
                  </a:lnTo>
                  <a:lnTo>
                    <a:pt x="80" y="68"/>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39" name="Oval 61"/>
            <p:cNvSpPr>
              <a:spLocks noChangeArrowheads="1"/>
            </p:cNvSpPr>
            <p:nvPr/>
          </p:nvSpPr>
          <p:spPr bwMode="auto">
            <a:xfrm>
              <a:off x="4817" y="2421"/>
              <a:ext cx="14" cy="14"/>
            </a:xfrm>
            <a:prstGeom prst="ellipse">
              <a:avLst/>
            </a:pr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40" name="Oval 62"/>
            <p:cNvSpPr>
              <a:spLocks noChangeArrowheads="1"/>
            </p:cNvSpPr>
            <p:nvPr/>
          </p:nvSpPr>
          <p:spPr bwMode="auto">
            <a:xfrm>
              <a:off x="4612" y="2421"/>
              <a:ext cx="14" cy="14"/>
            </a:xfrm>
            <a:prstGeom prst="ellipse">
              <a:avLst/>
            </a:pr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41" name="Freeform 63"/>
            <p:cNvSpPr>
              <a:spLocks/>
            </p:cNvSpPr>
            <p:nvPr/>
          </p:nvSpPr>
          <p:spPr bwMode="auto">
            <a:xfrm>
              <a:off x="4593" y="2971"/>
              <a:ext cx="257" cy="96"/>
            </a:xfrm>
            <a:custGeom>
              <a:avLst/>
              <a:gdLst>
                <a:gd name="T0" fmla="*/ 245 w 257"/>
                <a:gd name="T1" fmla="*/ 0 h 96"/>
                <a:gd name="T2" fmla="*/ 0 w 257"/>
                <a:gd name="T3" fmla="*/ 0 h 96"/>
                <a:gd name="T4" fmla="*/ 0 w 257"/>
                <a:gd name="T5" fmla="*/ 96 h 96"/>
                <a:gd name="T6" fmla="*/ 257 w 257"/>
                <a:gd name="T7" fmla="*/ 96 h 96"/>
                <a:gd name="T8" fmla="*/ 245 w 257"/>
                <a:gd name="T9" fmla="*/ 0 h 96"/>
              </a:gdLst>
              <a:ahLst/>
              <a:cxnLst>
                <a:cxn ang="0">
                  <a:pos x="T0" y="T1"/>
                </a:cxn>
                <a:cxn ang="0">
                  <a:pos x="T2" y="T3"/>
                </a:cxn>
                <a:cxn ang="0">
                  <a:pos x="T4" y="T5"/>
                </a:cxn>
                <a:cxn ang="0">
                  <a:pos x="T6" y="T7"/>
                </a:cxn>
                <a:cxn ang="0">
                  <a:pos x="T8" y="T9"/>
                </a:cxn>
              </a:cxnLst>
              <a:rect l="0" t="0" r="r" b="b"/>
              <a:pathLst>
                <a:path w="257" h="96">
                  <a:moveTo>
                    <a:pt x="245" y="0"/>
                  </a:moveTo>
                  <a:lnTo>
                    <a:pt x="0" y="0"/>
                  </a:lnTo>
                  <a:lnTo>
                    <a:pt x="0" y="96"/>
                  </a:lnTo>
                  <a:lnTo>
                    <a:pt x="257" y="96"/>
                  </a:lnTo>
                  <a:lnTo>
                    <a:pt x="245" y="0"/>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42" name="Oval 64"/>
            <p:cNvSpPr>
              <a:spLocks noChangeArrowheads="1"/>
            </p:cNvSpPr>
            <p:nvPr/>
          </p:nvSpPr>
          <p:spPr bwMode="auto">
            <a:xfrm>
              <a:off x="4672" y="2380"/>
              <a:ext cx="12" cy="1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43" name="Oval 65"/>
            <p:cNvSpPr>
              <a:spLocks noChangeArrowheads="1"/>
            </p:cNvSpPr>
            <p:nvPr/>
          </p:nvSpPr>
          <p:spPr bwMode="auto">
            <a:xfrm>
              <a:off x="4759" y="2380"/>
              <a:ext cx="12" cy="1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44" name="Freeform 66"/>
            <p:cNvSpPr>
              <a:spLocks/>
            </p:cNvSpPr>
            <p:nvPr/>
          </p:nvSpPr>
          <p:spPr bwMode="auto">
            <a:xfrm>
              <a:off x="4689" y="2442"/>
              <a:ext cx="67" cy="25"/>
            </a:xfrm>
            <a:custGeom>
              <a:avLst/>
              <a:gdLst>
                <a:gd name="T0" fmla="*/ 0 w 39"/>
                <a:gd name="T1" fmla="*/ 0 h 15"/>
                <a:gd name="T2" fmla="*/ 19 w 39"/>
                <a:gd name="T3" fmla="*/ 15 h 15"/>
                <a:gd name="T4" fmla="*/ 39 w 39"/>
                <a:gd name="T5" fmla="*/ 0 h 15"/>
                <a:gd name="T6" fmla="*/ 0 w 39"/>
                <a:gd name="T7" fmla="*/ 0 h 15"/>
              </a:gdLst>
              <a:ahLst/>
              <a:cxnLst>
                <a:cxn ang="0">
                  <a:pos x="T0" y="T1"/>
                </a:cxn>
                <a:cxn ang="0">
                  <a:pos x="T2" y="T3"/>
                </a:cxn>
                <a:cxn ang="0">
                  <a:pos x="T4" y="T5"/>
                </a:cxn>
                <a:cxn ang="0">
                  <a:pos x="T6" y="T7"/>
                </a:cxn>
              </a:cxnLst>
              <a:rect l="0" t="0" r="r" b="b"/>
              <a:pathLst>
                <a:path w="39" h="15">
                  <a:moveTo>
                    <a:pt x="0" y="0"/>
                  </a:moveTo>
                  <a:cubicBezTo>
                    <a:pt x="2" y="9"/>
                    <a:pt x="10" y="15"/>
                    <a:pt x="19" y="15"/>
                  </a:cubicBezTo>
                  <a:cubicBezTo>
                    <a:pt x="29" y="15"/>
                    <a:pt x="37" y="9"/>
                    <a:pt x="39"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45" name="Freeform 67"/>
            <p:cNvSpPr>
              <a:spLocks/>
            </p:cNvSpPr>
            <p:nvPr/>
          </p:nvSpPr>
          <p:spPr bwMode="auto">
            <a:xfrm>
              <a:off x="4708" y="2420"/>
              <a:ext cx="27" cy="10"/>
            </a:xfrm>
            <a:custGeom>
              <a:avLst/>
              <a:gdLst>
                <a:gd name="T0" fmla="*/ 0 w 16"/>
                <a:gd name="T1" fmla="*/ 0 h 6"/>
                <a:gd name="T2" fmla="*/ 8 w 16"/>
                <a:gd name="T3" fmla="*/ 6 h 6"/>
                <a:gd name="T4" fmla="*/ 16 w 16"/>
                <a:gd name="T5" fmla="*/ 0 h 6"/>
                <a:gd name="T6" fmla="*/ 0 w 16"/>
                <a:gd name="T7" fmla="*/ 0 h 6"/>
              </a:gdLst>
              <a:ahLst/>
              <a:cxnLst>
                <a:cxn ang="0">
                  <a:pos x="T0" y="T1"/>
                </a:cxn>
                <a:cxn ang="0">
                  <a:pos x="T2" y="T3"/>
                </a:cxn>
                <a:cxn ang="0">
                  <a:pos x="T4" y="T5"/>
                </a:cxn>
                <a:cxn ang="0">
                  <a:pos x="T6" y="T7"/>
                </a:cxn>
              </a:cxnLst>
              <a:rect l="0" t="0" r="r" b="b"/>
              <a:pathLst>
                <a:path w="16" h="6">
                  <a:moveTo>
                    <a:pt x="0" y="0"/>
                  </a:moveTo>
                  <a:cubicBezTo>
                    <a:pt x="1" y="3"/>
                    <a:pt x="5" y="6"/>
                    <a:pt x="8" y="6"/>
                  </a:cubicBezTo>
                  <a:cubicBezTo>
                    <a:pt x="12" y="6"/>
                    <a:pt x="15" y="3"/>
                    <a:pt x="16" y="0"/>
                  </a:cubicBezTo>
                  <a:lnTo>
                    <a:pt x="0" y="0"/>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46" name="Freeform 70"/>
            <p:cNvSpPr>
              <a:spLocks/>
            </p:cNvSpPr>
            <p:nvPr/>
          </p:nvSpPr>
          <p:spPr bwMode="auto">
            <a:xfrm rot="17651666" flipH="1">
              <a:off x="4948" y="2637"/>
              <a:ext cx="238" cy="201"/>
            </a:xfrm>
            <a:custGeom>
              <a:avLst/>
              <a:gdLst>
                <a:gd name="T0" fmla="*/ 120 w 139"/>
                <a:gd name="T1" fmla="*/ 37 h 118"/>
                <a:gd name="T2" fmla="*/ 53 w 139"/>
                <a:gd name="T3" fmla="*/ 104 h 118"/>
                <a:gd name="T4" fmla="*/ 0 w 139"/>
                <a:gd name="T5" fmla="*/ 103 h 118"/>
                <a:gd name="T6" fmla="*/ 98 w 139"/>
                <a:gd name="T7" fmla="*/ 4 h 118"/>
                <a:gd name="T8" fmla="*/ 122 w 139"/>
                <a:gd name="T9" fmla="*/ 0 h 118"/>
                <a:gd name="T10" fmla="*/ 120 w 139"/>
                <a:gd name="T11" fmla="*/ 37 h 118"/>
              </a:gdLst>
              <a:ahLst/>
              <a:cxnLst>
                <a:cxn ang="0">
                  <a:pos x="T0" y="T1"/>
                </a:cxn>
                <a:cxn ang="0">
                  <a:pos x="T2" y="T3"/>
                </a:cxn>
                <a:cxn ang="0">
                  <a:pos x="T4" y="T5"/>
                </a:cxn>
                <a:cxn ang="0">
                  <a:pos x="T6" y="T7"/>
                </a:cxn>
                <a:cxn ang="0">
                  <a:pos x="T8" y="T9"/>
                </a:cxn>
                <a:cxn ang="0">
                  <a:pos x="T10" y="T11"/>
                </a:cxn>
              </a:cxnLst>
              <a:rect l="0" t="0" r="r" b="b"/>
              <a:pathLst>
                <a:path w="139" h="118">
                  <a:moveTo>
                    <a:pt x="120" y="37"/>
                  </a:moveTo>
                  <a:cubicBezTo>
                    <a:pt x="100" y="57"/>
                    <a:pt x="53" y="104"/>
                    <a:pt x="53" y="104"/>
                  </a:cubicBezTo>
                  <a:cubicBezTo>
                    <a:pt x="38" y="118"/>
                    <a:pt x="14" y="118"/>
                    <a:pt x="0" y="103"/>
                  </a:cubicBezTo>
                  <a:cubicBezTo>
                    <a:pt x="98" y="4"/>
                    <a:pt x="98" y="4"/>
                    <a:pt x="98" y="4"/>
                  </a:cubicBezTo>
                  <a:cubicBezTo>
                    <a:pt x="122" y="0"/>
                    <a:pt x="122" y="0"/>
                    <a:pt x="122" y="0"/>
                  </a:cubicBezTo>
                  <a:cubicBezTo>
                    <a:pt x="122" y="0"/>
                    <a:pt x="139" y="18"/>
                    <a:pt x="120" y="37"/>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47" name="Freeform 71"/>
            <p:cNvSpPr>
              <a:spLocks/>
            </p:cNvSpPr>
            <p:nvPr/>
          </p:nvSpPr>
          <p:spPr bwMode="auto">
            <a:xfrm rot="3457948" flipH="1">
              <a:off x="4251" y="2643"/>
              <a:ext cx="240" cy="218"/>
            </a:xfrm>
            <a:custGeom>
              <a:avLst/>
              <a:gdLst>
                <a:gd name="T0" fmla="*/ 20 w 140"/>
                <a:gd name="T1" fmla="*/ 47 h 128"/>
                <a:gd name="T2" fmla="*/ 86 w 140"/>
                <a:gd name="T3" fmla="*/ 114 h 128"/>
                <a:gd name="T4" fmla="*/ 140 w 140"/>
                <a:gd name="T5" fmla="*/ 113 h 128"/>
                <a:gd name="T6" fmla="*/ 27 w 140"/>
                <a:gd name="T7" fmla="*/ 0 h 128"/>
                <a:gd name="T8" fmla="*/ 17 w 140"/>
                <a:gd name="T9" fmla="*/ 10 h 128"/>
                <a:gd name="T10" fmla="*/ 20 w 140"/>
                <a:gd name="T11" fmla="*/ 47 h 128"/>
              </a:gdLst>
              <a:ahLst/>
              <a:cxnLst>
                <a:cxn ang="0">
                  <a:pos x="T0" y="T1"/>
                </a:cxn>
                <a:cxn ang="0">
                  <a:pos x="T2" y="T3"/>
                </a:cxn>
                <a:cxn ang="0">
                  <a:pos x="T4" y="T5"/>
                </a:cxn>
                <a:cxn ang="0">
                  <a:pos x="T6" y="T7"/>
                </a:cxn>
                <a:cxn ang="0">
                  <a:pos x="T8" y="T9"/>
                </a:cxn>
                <a:cxn ang="0">
                  <a:pos x="T10" y="T11"/>
                </a:cxn>
              </a:cxnLst>
              <a:rect l="0" t="0" r="r" b="b"/>
              <a:pathLst>
                <a:path w="140" h="128">
                  <a:moveTo>
                    <a:pt x="20" y="47"/>
                  </a:moveTo>
                  <a:cubicBezTo>
                    <a:pt x="39" y="67"/>
                    <a:pt x="86" y="114"/>
                    <a:pt x="86" y="114"/>
                  </a:cubicBezTo>
                  <a:cubicBezTo>
                    <a:pt x="101" y="128"/>
                    <a:pt x="125" y="128"/>
                    <a:pt x="140" y="113"/>
                  </a:cubicBezTo>
                  <a:cubicBezTo>
                    <a:pt x="27" y="0"/>
                    <a:pt x="27" y="0"/>
                    <a:pt x="27" y="0"/>
                  </a:cubicBezTo>
                  <a:cubicBezTo>
                    <a:pt x="17" y="10"/>
                    <a:pt x="17" y="10"/>
                    <a:pt x="17" y="10"/>
                  </a:cubicBezTo>
                  <a:cubicBezTo>
                    <a:pt x="17" y="10"/>
                    <a:pt x="0" y="28"/>
                    <a:pt x="20" y="47"/>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48" name="Freeform 72"/>
            <p:cNvSpPr>
              <a:spLocks/>
            </p:cNvSpPr>
            <p:nvPr/>
          </p:nvSpPr>
          <p:spPr bwMode="auto">
            <a:xfrm>
              <a:off x="4932" y="2718"/>
              <a:ext cx="110" cy="58"/>
            </a:xfrm>
            <a:custGeom>
              <a:avLst/>
              <a:gdLst>
                <a:gd name="T0" fmla="*/ 110 w 110"/>
                <a:gd name="T1" fmla="*/ 58 h 58"/>
                <a:gd name="T2" fmla="*/ 0 w 110"/>
                <a:gd name="T3" fmla="*/ 58 h 58"/>
                <a:gd name="T4" fmla="*/ 0 w 110"/>
                <a:gd name="T5" fmla="*/ 0 h 58"/>
                <a:gd name="T6" fmla="*/ 58 w 110"/>
                <a:gd name="T7" fmla="*/ 0 h 58"/>
                <a:gd name="T8" fmla="*/ 79 w 110"/>
                <a:gd name="T9" fmla="*/ 24 h 58"/>
                <a:gd name="T10" fmla="*/ 79 w 110"/>
                <a:gd name="T11" fmla="*/ 0 h 58"/>
                <a:gd name="T12" fmla="*/ 110 w 110"/>
                <a:gd name="T13" fmla="*/ 0 h 58"/>
                <a:gd name="T14" fmla="*/ 110 w 110"/>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58">
                  <a:moveTo>
                    <a:pt x="110" y="58"/>
                  </a:moveTo>
                  <a:lnTo>
                    <a:pt x="0" y="58"/>
                  </a:lnTo>
                  <a:lnTo>
                    <a:pt x="0" y="0"/>
                  </a:lnTo>
                  <a:lnTo>
                    <a:pt x="58" y="0"/>
                  </a:lnTo>
                  <a:lnTo>
                    <a:pt x="79" y="24"/>
                  </a:lnTo>
                  <a:lnTo>
                    <a:pt x="79" y="0"/>
                  </a:lnTo>
                  <a:lnTo>
                    <a:pt x="110" y="0"/>
                  </a:lnTo>
                  <a:lnTo>
                    <a:pt x="110" y="58"/>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49" name="Freeform 73"/>
            <p:cNvSpPr>
              <a:spLocks/>
            </p:cNvSpPr>
            <p:nvPr/>
          </p:nvSpPr>
          <p:spPr bwMode="auto">
            <a:xfrm>
              <a:off x="4401" y="2718"/>
              <a:ext cx="112" cy="58"/>
            </a:xfrm>
            <a:custGeom>
              <a:avLst/>
              <a:gdLst>
                <a:gd name="T0" fmla="*/ 0 w 112"/>
                <a:gd name="T1" fmla="*/ 58 h 58"/>
                <a:gd name="T2" fmla="*/ 112 w 112"/>
                <a:gd name="T3" fmla="*/ 58 h 58"/>
                <a:gd name="T4" fmla="*/ 112 w 112"/>
                <a:gd name="T5" fmla="*/ 0 h 58"/>
                <a:gd name="T6" fmla="*/ 53 w 112"/>
                <a:gd name="T7" fmla="*/ 0 h 58"/>
                <a:gd name="T8" fmla="*/ 33 w 112"/>
                <a:gd name="T9" fmla="*/ 24 h 58"/>
                <a:gd name="T10" fmla="*/ 33 w 112"/>
                <a:gd name="T11" fmla="*/ 0 h 58"/>
                <a:gd name="T12" fmla="*/ 0 w 112"/>
                <a:gd name="T13" fmla="*/ 0 h 58"/>
                <a:gd name="T14" fmla="*/ 0 w 112"/>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58">
                  <a:moveTo>
                    <a:pt x="0" y="58"/>
                  </a:moveTo>
                  <a:lnTo>
                    <a:pt x="112" y="58"/>
                  </a:lnTo>
                  <a:lnTo>
                    <a:pt x="112" y="0"/>
                  </a:lnTo>
                  <a:lnTo>
                    <a:pt x="53" y="0"/>
                  </a:lnTo>
                  <a:lnTo>
                    <a:pt x="33" y="24"/>
                  </a:lnTo>
                  <a:lnTo>
                    <a:pt x="33" y="0"/>
                  </a:lnTo>
                  <a:lnTo>
                    <a:pt x="0" y="0"/>
                  </a:lnTo>
                  <a:lnTo>
                    <a:pt x="0" y="58"/>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50" name="Freeform 74"/>
            <p:cNvSpPr>
              <a:spLocks/>
            </p:cNvSpPr>
            <p:nvPr/>
          </p:nvSpPr>
          <p:spPr bwMode="auto">
            <a:xfrm>
              <a:off x="4311" y="2710"/>
              <a:ext cx="25" cy="28"/>
            </a:xfrm>
            <a:custGeom>
              <a:avLst/>
              <a:gdLst>
                <a:gd name="T0" fmla="*/ 2 w 15"/>
                <a:gd name="T1" fmla="*/ 13 h 16"/>
                <a:gd name="T2" fmla="*/ 2 w 15"/>
                <a:gd name="T3" fmla="*/ 3 h 16"/>
                <a:gd name="T4" fmla="*/ 12 w 15"/>
                <a:gd name="T5" fmla="*/ 3 h 16"/>
                <a:gd name="T6" fmla="*/ 12 w 15"/>
                <a:gd name="T7" fmla="*/ 13 h 16"/>
                <a:gd name="T8" fmla="*/ 2 w 15"/>
                <a:gd name="T9" fmla="*/ 13 h 16"/>
              </a:gdLst>
              <a:ahLst/>
              <a:cxnLst>
                <a:cxn ang="0">
                  <a:pos x="T0" y="T1"/>
                </a:cxn>
                <a:cxn ang="0">
                  <a:pos x="T2" y="T3"/>
                </a:cxn>
                <a:cxn ang="0">
                  <a:pos x="T4" y="T5"/>
                </a:cxn>
                <a:cxn ang="0">
                  <a:pos x="T6" y="T7"/>
                </a:cxn>
                <a:cxn ang="0">
                  <a:pos x="T8" y="T9"/>
                </a:cxn>
              </a:cxnLst>
              <a:rect l="0" t="0" r="r" b="b"/>
              <a:pathLst>
                <a:path w="15" h="16">
                  <a:moveTo>
                    <a:pt x="2" y="13"/>
                  </a:moveTo>
                  <a:cubicBezTo>
                    <a:pt x="0" y="10"/>
                    <a:pt x="0" y="6"/>
                    <a:pt x="2" y="3"/>
                  </a:cubicBezTo>
                  <a:cubicBezTo>
                    <a:pt x="5" y="0"/>
                    <a:pt x="10" y="0"/>
                    <a:pt x="12" y="3"/>
                  </a:cubicBezTo>
                  <a:cubicBezTo>
                    <a:pt x="15" y="6"/>
                    <a:pt x="15" y="10"/>
                    <a:pt x="12" y="13"/>
                  </a:cubicBezTo>
                  <a:cubicBezTo>
                    <a:pt x="10" y="16"/>
                    <a:pt x="5" y="16"/>
                    <a:pt x="2" y="1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51" name="Freeform 75"/>
            <p:cNvSpPr>
              <a:spLocks/>
            </p:cNvSpPr>
            <p:nvPr/>
          </p:nvSpPr>
          <p:spPr bwMode="auto">
            <a:xfrm>
              <a:off x="4305" y="2738"/>
              <a:ext cx="30" cy="27"/>
            </a:xfrm>
            <a:custGeom>
              <a:avLst/>
              <a:gdLst>
                <a:gd name="T0" fmla="*/ 3 w 17"/>
                <a:gd name="T1" fmla="*/ 13 h 16"/>
                <a:gd name="T2" fmla="*/ 3 w 17"/>
                <a:gd name="T3" fmla="*/ 3 h 16"/>
                <a:gd name="T4" fmla="*/ 13 w 17"/>
                <a:gd name="T5" fmla="*/ 3 h 16"/>
                <a:gd name="T6" fmla="*/ 13 w 17"/>
                <a:gd name="T7" fmla="*/ 13 h 16"/>
                <a:gd name="T8" fmla="*/ 3 w 17"/>
                <a:gd name="T9" fmla="*/ 13 h 16"/>
              </a:gdLst>
              <a:ahLst/>
              <a:cxnLst>
                <a:cxn ang="0">
                  <a:pos x="T0" y="T1"/>
                </a:cxn>
                <a:cxn ang="0">
                  <a:pos x="T2" y="T3"/>
                </a:cxn>
                <a:cxn ang="0">
                  <a:pos x="T4" y="T5"/>
                </a:cxn>
                <a:cxn ang="0">
                  <a:pos x="T6" y="T7"/>
                </a:cxn>
                <a:cxn ang="0">
                  <a:pos x="T8" y="T9"/>
                </a:cxn>
              </a:cxnLst>
              <a:rect l="0" t="0" r="r" b="b"/>
              <a:pathLst>
                <a:path w="17" h="16">
                  <a:moveTo>
                    <a:pt x="3" y="13"/>
                  </a:moveTo>
                  <a:cubicBezTo>
                    <a:pt x="0" y="11"/>
                    <a:pt x="0" y="6"/>
                    <a:pt x="3" y="3"/>
                  </a:cubicBezTo>
                  <a:cubicBezTo>
                    <a:pt x="6" y="1"/>
                    <a:pt x="11" y="0"/>
                    <a:pt x="13" y="3"/>
                  </a:cubicBezTo>
                  <a:cubicBezTo>
                    <a:pt x="17" y="8"/>
                    <a:pt x="17" y="13"/>
                    <a:pt x="13" y="13"/>
                  </a:cubicBezTo>
                  <a:cubicBezTo>
                    <a:pt x="9" y="14"/>
                    <a:pt x="6" y="16"/>
                    <a:pt x="3" y="1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52" name="Freeform 76"/>
            <p:cNvSpPr>
              <a:spLocks/>
            </p:cNvSpPr>
            <p:nvPr/>
          </p:nvSpPr>
          <p:spPr bwMode="auto">
            <a:xfrm>
              <a:off x="4301" y="2763"/>
              <a:ext cx="27" cy="26"/>
            </a:xfrm>
            <a:custGeom>
              <a:avLst/>
              <a:gdLst>
                <a:gd name="T0" fmla="*/ 3 w 16"/>
                <a:gd name="T1" fmla="*/ 13 h 15"/>
                <a:gd name="T2" fmla="*/ 3 w 16"/>
                <a:gd name="T3" fmla="*/ 3 h 15"/>
                <a:gd name="T4" fmla="*/ 13 w 16"/>
                <a:gd name="T5" fmla="*/ 3 h 15"/>
                <a:gd name="T6" fmla="*/ 13 w 16"/>
                <a:gd name="T7" fmla="*/ 13 h 15"/>
                <a:gd name="T8" fmla="*/ 3 w 16"/>
                <a:gd name="T9" fmla="*/ 13 h 15"/>
              </a:gdLst>
              <a:ahLst/>
              <a:cxnLst>
                <a:cxn ang="0">
                  <a:pos x="T0" y="T1"/>
                </a:cxn>
                <a:cxn ang="0">
                  <a:pos x="T2" y="T3"/>
                </a:cxn>
                <a:cxn ang="0">
                  <a:pos x="T4" y="T5"/>
                </a:cxn>
                <a:cxn ang="0">
                  <a:pos x="T6" y="T7"/>
                </a:cxn>
                <a:cxn ang="0">
                  <a:pos x="T8" y="T9"/>
                </a:cxn>
              </a:cxnLst>
              <a:rect l="0" t="0" r="r" b="b"/>
              <a:pathLst>
                <a:path w="16" h="15">
                  <a:moveTo>
                    <a:pt x="3" y="13"/>
                  </a:moveTo>
                  <a:cubicBezTo>
                    <a:pt x="0" y="10"/>
                    <a:pt x="0" y="5"/>
                    <a:pt x="3" y="3"/>
                  </a:cubicBezTo>
                  <a:cubicBezTo>
                    <a:pt x="6" y="0"/>
                    <a:pt x="10" y="0"/>
                    <a:pt x="13" y="3"/>
                  </a:cubicBezTo>
                  <a:cubicBezTo>
                    <a:pt x="16" y="5"/>
                    <a:pt x="16" y="10"/>
                    <a:pt x="13" y="13"/>
                  </a:cubicBezTo>
                  <a:cubicBezTo>
                    <a:pt x="10" y="15"/>
                    <a:pt x="6" y="15"/>
                    <a:pt x="3" y="1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grpSp>
      <p:sp>
        <p:nvSpPr>
          <p:cNvPr id="53" name="Rectangle 52"/>
          <p:cNvSpPr/>
          <p:nvPr/>
        </p:nvSpPr>
        <p:spPr>
          <a:xfrm>
            <a:off x="365597" y="6321686"/>
            <a:ext cx="10236304" cy="280718"/>
          </a:xfrm>
          <a:prstGeom prst="rect">
            <a:avLst/>
          </a:prstGeom>
        </p:spPr>
        <p:txBody>
          <a:bodyPr wrap="square" lIns="146304" rIns="146304">
            <a:spAutoFit/>
          </a:bodyPr>
          <a:lstStyle/>
          <a:p>
            <a:pPr defTabSz="932504"/>
            <a:r>
              <a:rPr lang="en-US" sz="1200" kern="0" dirty="0">
                <a:solidFill>
                  <a:sysClr val="windowText" lastClr="000000"/>
                </a:solidFill>
              </a:rPr>
              <a:t>Microsoft has published great guidance here: https://azure.microsoft.com/en-gb/documentation/articles/guidance-naming-conventions/</a:t>
            </a:r>
          </a:p>
        </p:txBody>
      </p:sp>
    </p:spTree>
    <p:extLst>
      <p:ext uri="{BB962C8B-B14F-4D97-AF65-F5344CB8AC3E}">
        <p14:creationId xmlns:p14="http://schemas.microsoft.com/office/powerpoint/2010/main" val="15868131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p:cNvSpPr txBox="1">
            <a:spLocks/>
          </p:cNvSpPr>
          <p:nvPr/>
        </p:nvSpPr>
        <p:spPr>
          <a:xfrm>
            <a:off x="366169" y="1212851"/>
            <a:ext cx="11640952" cy="5408611"/>
          </a:xfrm>
          <a:prstGeom prst="rect">
            <a:avLst/>
          </a:prstGeom>
        </p:spPr>
        <p:txBody>
          <a:bodyPr lIns="146304"/>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buNone/>
            </a:pPr>
            <a:r>
              <a:rPr lang="en-US" sz="3200" dirty="0">
                <a:solidFill>
                  <a:schemeClr val="tx2"/>
                </a:solidFill>
              </a:rPr>
              <a:t>View - All built-in roles </a:t>
            </a:r>
          </a:p>
          <a:p>
            <a:pPr marL="342900" lvl="1" indent="-342900" fontAlgn="ctr"/>
            <a:r>
              <a:rPr lang="en-US" sz="2000" dirty="0" err="1"/>
              <a:t>Microsoft.Authorization</a:t>
            </a:r>
            <a:r>
              <a:rPr lang="en-US" sz="2000" dirty="0"/>
              <a:t>/</a:t>
            </a:r>
            <a:r>
              <a:rPr lang="en-US" sz="2000" dirty="0" err="1"/>
              <a:t>roleDefinition</a:t>
            </a:r>
            <a:r>
              <a:rPr lang="en-US" sz="2000" dirty="0"/>
              <a:t>/read operation</a:t>
            </a:r>
          </a:p>
          <a:p>
            <a:pPr marL="0" indent="0">
              <a:lnSpc>
                <a:spcPct val="114000"/>
              </a:lnSpc>
              <a:buNone/>
            </a:pPr>
            <a:endParaRPr lang="en-US" sz="700" dirty="0">
              <a:solidFill>
                <a:schemeClr val="tx2"/>
              </a:solidFill>
            </a:endParaRPr>
          </a:p>
          <a:p>
            <a:pPr marL="0" indent="0">
              <a:lnSpc>
                <a:spcPct val="114000"/>
              </a:lnSpc>
              <a:buNone/>
            </a:pPr>
            <a:r>
              <a:rPr lang="en-US" sz="3200" dirty="0">
                <a:solidFill>
                  <a:schemeClr val="tx2"/>
                </a:solidFill>
              </a:rPr>
              <a:t>Create/update – Owners of subscriptions, resource groups, </a:t>
            </a:r>
            <a:br>
              <a:rPr lang="en-US" sz="3200" dirty="0">
                <a:solidFill>
                  <a:schemeClr val="tx2"/>
                </a:solidFill>
              </a:rPr>
            </a:br>
            <a:r>
              <a:rPr lang="en-US" sz="3200" dirty="0">
                <a:solidFill>
                  <a:schemeClr val="tx2"/>
                </a:solidFill>
              </a:rPr>
              <a:t>and resources at that scope</a:t>
            </a:r>
          </a:p>
          <a:p>
            <a:pPr marL="342900" lvl="1" indent="-342900" fontAlgn="ctr"/>
            <a:r>
              <a:rPr lang="en-US" sz="2000" dirty="0" err="1"/>
              <a:t>Microsoft.Authorization</a:t>
            </a:r>
            <a:r>
              <a:rPr lang="en-US" sz="2000" dirty="0"/>
              <a:t>/</a:t>
            </a:r>
            <a:r>
              <a:rPr lang="en-US" sz="2000" dirty="0" err="1"/>
              <a:t>roleDefinition</a:t>
            </a:r>
            <a:r>
              <a:rPr lang="en-US" sz="2000" dirty="0"/>
              <a:t>/write operation</a:t>
            </a:r>
          </a:p>
          <a:p>
            <a:pPr marL="0" indent="0">
              <a:lnSpc>
                <a:spcPct val="114000"/>
              </a:lnSpc>
              <a:buNone/>
            </a:pPr>
            <a:endParaRPr lang="en-US" sz="1600" kern="0" dirty="0">
              <a:solidFill>
                <a:schemeClr val="tx1"/>
              </a:solidFill>
              <a:latin typeface="+mn-lt"/>
            </a:endParaRPr>
          </a:p>
          <a:p>
            <a:pPr marL="0" indent="0">
              <a:lnSpc>
                <a:spcPct val="114000"/>
              </a:lnSpc>
              <a:buNone/>
            </a:pPr>
            <a:endParaRPr lang="en-US" sz="1200" kern="0" dirty="0">
              <a:solidFill>
                <a:schemeClr val="tx1"/>
              </a:solidFill>
            </a:endParaRPr>
          </a:p>
        </p:txBody>
      </p:sp>
      <p:sp>
        <p:nvSpPr>
          <p:cNvPr id="10" name="Title 9"/>
          <p:cNvSpPr>
            <a:spLocks noGrp="1"/>
          </p:cNvSpPr>
          <p:nvPr>
            <p:ph type="title"/>
          </p:nvPr>
        </p:nvSpPr>
        <p:spPr/>
        <p:txBody>
          <a:bodyPr/>
          <a:lstStyle/>
          <a:p>
            <a:r>
              <a:rPr lang="en-US" dirty="0"/>
              <a:t>Who can view/create/update custom roles?</a:t>
            </a:r>
          </a:p>
        </p:txBody>
      </p:sp>
    </p:spTree>
    <p:extLst>
      <p:ext uri="{BB962C8B-B14F-4D97-AF65-F5344CB8AC3E}">
        <p14:creationId xmlns:p14="http://schemas.microsoft.com/office/powerpoint/2010/main" val="39476881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Custom role - Sample role definition</a:t>
            </a:r>
          </a:p>
        </p:txBody>
      </p:sp>
      <p:sp>
        <p:nvSpPr>
          <p:cNvPr id="6" name="Text Placeholder 1"/>
          <p:cNvSpPr txBox="1">
            <a:spLocks/>
          </p:cNvSpPr>
          <p:nvPr/>
        </p:nvSpPr>
        <p:spPr>
          <a:xfrm>
            <a:off x="366169" y="1189017"/>
            <a:ext cx="11885683" cy="5548503"/>
          </a:xfrm>
          <a:prstGeom prst="rect">
            <a:avLst/>
          </a:prstGeom>
        </p:spPr>
        <p:txBody>
          <a:bodyPr vert="horz" wrap="square" lIns="164592" tIns="91440" rIns="164592" bIns="91440" rtlCol="0">
            <a:spAutoFit/>
          </a:bodyPr>
          <a:lstStyle>
            <a:lvl1pPr marL="0" marR="0" indent="0" algn="l" defTabSz="932594" rtl="0" eaLnBrk="1" fontAlgn="auto" latinLnBrk="0" hangingPunct="1">
              <a:lnSpc>
                <a:spcPct val="90000"/>
              </a:lnSpc>
              <a:spcBef>
                <a:spcPct val="20000"/>
              </a:spcBef>
              <a:spcAft>
                <a:spcPts val="0"/>
              </a:spcAft>
              <a:buClrTx/>
              <a:buSzPct val="90000"/>
              <a:buFont typeface="Arial" pitchFamily="34" charset="0"/>
              <a:buNone/>
              <a:tabLst/>
              <a:defRPr sz="3600" kern="1200" spc="0" baseline="0">
                <a:gradFill>
                  <a:gsLst>
                    <a:gs pos="1250">
                      <a:schemeClr val="tx1"/>
                    </a:gs>
                    <a:gs pos="99000">
                      <a:schemeClr val="tx1"/>
                    </a:gs>
                  </a:gsLst>
                  <a:lin ang="5400000" scaled="0"/>
                </a:gradFill>
                <a:latin typeface="+mj-lt"/>
                <a:ea typeface="+mn-ea"/>
                <a:cs typeface="+mn-cs"/>
              </a:defRPr>
            </a:lvl1pPr>
            <a:lvl2pPr marL="0" marR="0" indent="0" algn="l" defTabSz="932594" rtl="0" eaLnBrk="1" fontAlgn="auto" latinLnBrk="0" hangingPunct="1">
              <a:lnSpc>
                <a:spcPct val="90000"/>
              </a:lnSpc>
              <a:spcBef>
                <a:spcPct val="20000"/>
              </a:spcBef>
              <a:spcAft>
                <a:spcPts val="0"/>
              </a:spcAft>
              <a:buClrTx/>
              <a:buSzPct val="90000"/>
              <a:buFontTx/>
              <a:buNone/>
              <a:tabLst/>
              <a:defRPr sz="1800" kern="1200" spc="0" baseline="0">
                <a:gradFill>
                  <a:gsLst>
                    <a:gs pos="1250">
                      <a:schemeClr val="tx1"/>
                    </a:gs>
                    <a:gs pos="100000">
                      <a:schemeClr val="tx1"/>
                    </a:gs>
                  </a:gsLst>
                  <a:lin ang="5400000" scaled="0"/>
                </a:gradFill>
                <a:latin typeface="+mn-lt"/>
                <a:ea typeface="+mn-ea"/>
                <a:cs typeface="+mn-cs"/>
              </a:defRPr>
            </a:lvl2pPr>
            <a:lvl3pPr marL="228564" marR="0" indent="0" algn="l" defTabSz="932594"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3pPr>
            <a:lvl4pPr marL="457127" marR="0" indent="0" algn="l" defTabSz="932594" rtl="0" eaLnBrk="1" fontAlgn="auto" latinLnBrk="0" hangingPunct="1">
              <a:lnSpc>
                <a:spcPct val="90000"/>
              </a:lnSpc>
              <a:spcBef>
                <a:spcPct val="20000"/>
              </a:spcBef>
              <a:spcAft>
                <a:spcPts val="0"/>
              </a:spcAft>
              <a:buClrTx/>
              <a:buSzPct val="90000"/>
              <a:buFont typeface="Arial" pitchFamily="34" charset="0"/>
              <a:buNone/>
              <a:tabLst/>
              <a:defRPr sz="1600" kern="1200" spc="0" baseline="0">
                <a:gradFill>
                  <a:gsLst>
                    <a:gs pos="1250">
                      <a:schemeClr val="tx1"/>
                    </a:gs>
                    <a:gs pos="100000">
                      <a:schemeClr val="tx1"/>
                    </a:gs>
                  </a:gsLst>
                  <a:lin ang="5400000" scaled="0"/>
                </a:gradFill>
                <a:latin typeface="+mn-lt"/>
                <a:ea typeface="+mn-ea"/>
                <a:cs typeface="+mn-cs"/>
              </a:defRPr>
            </a:lvl4pPr>
            <a:lvl5pPr marL="685691" marR="0" indent="0" algn="l" defTabSz="932594" rtl="0" eaLnBrk="1" fontAlgn="auto" latinLnBrk="0" hangingPunct="1">
              <a:lnSpc>
                <a:spcPct val="90000"/>
              </a:lnSpc>
              <a:spcBef>
                <a:spcPct val="20000"/>
              </a:spcBef>
              <a:spcAft>
                <a:spcPts val="0"/>
              </a:spcAft>
              <a:buClrTx/>
              <a:buSzPct val="90000"/>
              <a:buFont typeface="Arial" pitchFamily="34" charset="0"/>
              <a:buNone/>
              <a:tabLst/>
              <a:defRPr sz="16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t>    {</a:t>
            </a:r>
          </a:p>
          <a:p>
            <a:r>
              <a:rPr lang="en-US" sz="1400" dirty="0"/>
              <a:t>      "properties": {</a:t>
            </a:r>
          </a:p>
          <a:p>
            <a:r>
              <a:rPr lang="en-US" sz="1400" dirty="0"/>
              <a:t>        "</a:t>
            </a:r>
            <a:r>
              <a:rPr lang="en-US" sz="1400" dirty="0" err="1"/>
              <a:t>roleName</a:t>
            </a:r>
            <a:r>
              <a:rPr lang="en-US" sz="1400" dirty="0"/>
              <a:t>": "Virtual Machine Contributor",</a:t>
            </a:r>
          </a:p>
          <a:p>
            <a:r>
              <a:rPr lang="en-US" sz="1400" dirty="0"/>
              <a:t>        "type": "</a:t>
            </a:r>
            <a:r>
              <a:rPr lang="en-US" sz="1400" dirty="0" err="1"/>
              <a:t>BuiltInRole</a:t>
            </a:r>
            <a:r>
              <a:rPr lang="en-US" sz="1400" dirty="0"/>
              <a:t>",</a:t>
            </a:r>
          </a:p>
          <a:p>
            <a:r>
              <a:rPr lang="en-US" sz="1400" dirty="0"/>
              <a:t>        "description": "Lets you manage virtual machines, but not access to them, and not the virtual network or storage account they’re connected to.",</a:t>
            </a:r>
          </a:p>
          <a:p>
            <a:r>
              <a:rPr lang="en-US" sz="1400" dirty="0"/>
              <a:t>        "</a:t>
            </a:r>
            <a:r>
              <a:rPr lang="en-US" sz="1400" dirty="0" err="1"/>
              <a:t>assignableScopes</a:t>
            </a:r>
            <a:r>
              <a:rPr lang="en-US" sz="1400" dirty="0"/>
              <a:t>": [ "/" ],</a:t>
            </a:r>
          </a:p>
          <a:p>
            <a:r>
              <a:rPr lang="en-US" sz="1400" dirty="0"/>
              <a:t>        "permissions": [</a:t>
            </a:r>
          </a:p>
          <a:p>
            <a:r>
              <a:rPr lang="en-US" sz="1400" dirty="0"/>
              <a:t>          {</a:t>
            </a:r>
          </a:p>
          <a:p>
            <a:r>
              <a:rPr lang="en-US" sz="1400" dirty="0"/>
              <a:t>            "</a:t>
            </a:r>
            <a:r>
              <a:rPr lang="en-US" sz="1400" b="1" dirty="0">
                <a:solidFill>
                  <a:srgbClr val="FF0000"/>
                </a:solidFill>
              </a:rPr>
              <a:t>actions</a:t>
            </a:r>
            <a:r>
              <a:rPr lang="en-US" sz="1400" dirty="0"/>
              <a:t>": [</a:t>
            </a:r>
          </a:p>
          <a:p>
            <a:r>
              <a:rPr lang="en-US" sz="1400" dirty="0"/>
              <a:t>	          </a:t>
            </a:r>
            <a:r>
              <a:rPr lang="en-US" sz="1400" dirty="0">
                <a:solidFill>
                  <a:schemeClr val="tx1"/>
                </a:solidFill>
              </a:rPr>
              <a:t>"</a:t>
            </a:r>
            <a:r>
              <a:rPr lang="en-US" sz="1400" dirty="0" err="1">
                <a:solidFill>
                  <a:schemeClr val="tx1"/>
                </a:solidFill>
              </a:rPr>
              <a:t>Microsoft.Authorization</a:t>
            </a:r>
            <a:r>
              <a:rPr lang="en-US" sz="1400" dirty="0">
                <a:solidFill>
                  <a:schemeClr val="tx1"/>
                </a:solidFill>
              </a:rPr>
              <a:t>/*/read", </a:t>
            </a:r>
          </a:p>
          <a:p>
            <a:r>
              <a:rPr lang="en-US" sz="1400" dirty="0"/>
              <a:t>                             "</a:t>
            </a:r>
            <a:r>
              <a:rPr lang="en-US" sz="1400" dirty="0" err="1"/>
              <a:t>Microsoft.Compute</a:t>
            </a:r>
            <a:r>
              <a:rPr lang="en-US" sz="1400" dirty="0"/>
              <a:t>/</a:t>
            </a:r>
            <a:r>
              <a:rPr lang="en-US" sz="1400" dirty="0" err="1"/>
              <a:t>availabilitySets</a:t>
            </a:r>
            <a:r>
              <a:rPr lang="en-US" sz="1400" dirty="0"/>
              <a:t>/*", </a:t>
            </a:r>
          </a:p>
          <a:p>
            <a:r>
              <a:rPr lang="en-US" sz="1400" dirty="0"/>
              <a:t>                             "</a:t>
            </a:r>
            <a:r>
              <a:rPr lang="en-US" sz="1400" dirty="0" err="1"/>
              <a:t>Microsoft.Compute</a:t>
            </a:r>
            <a:r>
              <a:rPr lang="en-US" sz="1400" dirty="0"/>
              <a:t>/locations/*", </a:t>
            </a:r>
          </a:p>
          <a:p>
            <a:r>
              <a:rPr lang="en-US" sz="1400" dirty="0"/>
              <a:t>                             "</a:t>
            </a:r>
            <a:r>
              <a:rPr lang="en-US" sz="1400" dirty="0" err="1"/>
              <a:t>Microsoft.Compute</a:t>
            </a:r>
            <a:r>
              <a:rPr lang="en-US" sz="1400" dirty="0"/>
              <a:t>/</a:t>
            </a:r>
            <a:r>
              <a:rPr lang="en-US" sz="1400" dirty="0" err="1"/>
              <a:t>virtualMachines</a:t>
            </a:r>
            <a:r>
              <a:rPr lang="en-US" sz="1400" dirty="0"/>
              <a:t>/*",  </a:t>
            </a:r>
          </a:p>
          <a:p>
            <a:r>
              <a:rPr lang="en-US" sz="1400" dirty="0"/>
              <a:t>                             "</a:t>
            </a:r>
            <a:r>
              <a:rPr lang="en-US" sz="1400" dirty="0" err="1"/>
              <a:t>Microsoft.Compute</a:t>
            </a:r>
            <a:r>
              <a:rPr lang="en-US" sz="1400" dirty="0"/>
              <a:t>/</a:t>
            </a:r>
            <a:r>
              <a:rPr lang="en-US" sz="1400" dirty="0" err="1"/>
              <a:t>virtualMachineScaleSets</a:t>
            </a:r>
            <a:r>
              <a:rPr lang="en-US" sz="1400" dirty="0"/>
              <a:t>/*",</a:t>
            </a:r>
          </a:p>
          <a:p>
            <a:r>
              <a:rPr lang="en-US" sz="1400" dirty="0"/>
              <a:t>……..],</a:t>
            </a:r>
          </a:p>
          <a:p>
            <a:r>
              <a:rPr lang="en-US" sz="1400" dirty="0"/>
              <a:t>            "</a:t>
            </a:r>
            <a:r>
              <a:rPr lang="en-US" sz="1400" b="1" dirty="0" err="1">
                <a:solidFill>
                  <a:srgbClr val="FF0000"/>
                </a:solidFill>
              </a:rPr>
              <a:t>notActions</a:t>
            </a:r>
            <a:r>
              <a:rPr lang="en-US" sz="1400" dirty="0"/>
              <a:t>": [ ]</a:t>
            </a:r>
          </a:p>
          <a:p>
            <a:r>
              <a:rPr lang="en-US" sz="1400" dirty="0"/>
              <a:t>          }</a:t>
            </a:r>
          </a:p>
          <a:p>
            <a:r>
              <a:rPr lang="en-US" sz="1400" dirty="0"/>
              <a:t>        ],</a:t>
            </a:r>
          </a:p>
          <a:p>
            <a:r>
              <a:rPr lang="en-US" sz="1400" dirty="0"/>
              <a:t>        "id": "/subscriptions/c276fc76-9cd4-44c9-99a7-4fd71546436e/providers/</a:t>
            </a:r>
            <a:r>
              <a:rPr lang="en-US" sz="1400" dirty="0" err="1"/>
              <a:t>Microsoft.Authorization</a:t>
            </a:r>
            <a:r>
              <a:rPr lang="en-US" sz="1400" dirty="0"/>
              <a:t>/</a:t>
            </a:r>
            <a:r>
              <a:rPr lang="en-US" sz="1400" dirty="0" err="1"/>
              <a:t>roleDefinitions</a:t>
            </a:r>
            <a:r>
              <a:rPr lang="en-US" sz="1400" dirty="0"/>
              <a:t>/9980e02c-c2be-4d73-94e8-173b1dc7cf3c",</a:t>
            </a:r>
          </a:p>
          <a:p>
            <a:r>
              <a:rPr lang="en-US" sz="1400" dirty="0"/>
              <a:t>        "type": "</a:t>
            </a:r>
            <a:r>
              <a:rPr lang="en-US" sz="1400" dirty="0" err="1"/>
              <a:t>Microsoft.Authorization</a:t>
            </a:r>
            <a:r>
              <a:rPr lang="en-US" sz="1400" dirty="0"/>
              <a:t>/</a:t>
            </a:r>
            <a:r>
              <a:rPr lang="en-US" sz="1400" dirty="0" err="1"/>
              <a:t>roleDefinitions</a:t>
            </a:r>
            <a:r>
              <a:rPr lang="en-US" sz="1400" dirty="0"/>
              <a:t>",</a:t>
            </a:r>
          </a:p>
          <a:p>
            <a:r>
              <a:rPr lang="en-US" sz="1400" dirty="0"/>
              <a:t>        "name": "9980e02c-c2be-4d73-94e8-173b1dc7cf3c"</a:t>
            </a:r>
          </a:p>
          <a:p>
            <a:r>
              <a:rPr lang="en-US" sz="1400" dirty="0"/>
              <a:t>    }</a:t>
            </a:r>
          </a:p>
        </p:txBody>
      </p:sp>
    </p:spTree>
    <p:extLst>
      <p:ext uri="{BB962C8B-B14F-4D97-AF65-F5344CB8AC3E}">
        <p14:creationId xmlns:p14="http://schemas.microsoft.com/office/powerpoint/2010/main" val="110346506"/>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 Virtual Machine Contributor</a:t>
            </a:r>
          </a:p>
        </p:txBody>
      </p:sp>
      <p:graphicFrame>
        <p:nvGraphicFramePr>
          <p:cNvPr id="4" name="Table 3"/>
          <p:cNvGraphicFramePr>
            <a:graphicFrameLocks noGrp="1"/>
          </p:cNvGraphicFramePr>
          <p:nvPr>
            <p:extLst>
              <p:ext uri="{D42A27DB-BD31-4B8C-83A1-F6EECF244321}">
                <p14:modId xmlns:p14="http://schemas.microsoft.com/office/powerpoint/2010/main" val="3873646077"/>
              </p:ext>
            </p:extLst>
          </p:nvPr>
        </p:nvGraphicFramePr>
        <p:xfrm>
          <a:off x="544292" y="1212853"/>
          <a:ext cx="10896600" cy="5428848"/>
        </p:xfrm>
        <a:graphic>
          <a:graphicData uri="http://schemas.openxmlformats.org/drawingml/2006/table">
            <a:tbl>
              <a:tblPr>
                <a:tableStyleId>{5C22544A-7EE6-4342-B048-85BDC9FD1C3A}</a:tableStyleId>
              </a:tblPr>
              <a:tblGrid>
                <a:gridCol w="6324600">
                  <a:extLst>
                    <a:ext uri="{9D8B030D-6E8A-4147-A177-3AD203B41FA5}">
                      <a16:colId xmlns:a16="http://schemas.microsoft.com/office/drawing/2014/main" val="2896837805"/>
                    </a:ext>
                  </a:extLst>
                </a:gridCol>
                <a:gridCol w="4572000">
                  <a:extLst>
                    <a:ext uri="{9D8B030D-6E8A-4147-A177-3AD203B41FA5}">
                      <a16:colId xmlns:a16="http://schemas.microsoft.com/office/drawing/2014/main" val="2922848584"/>
                    </a:ext>
                  </a:extLst>
                </a:gridCol>
              </a:tblGrid>
              <a:tr h="217312">
                <a:tc>
                  <a:txBody>
                    <a:bodyPr/>
                    <a:lstStyle/>
                    <a:p>
                      <a:pPr algn="l" fontAlgn="t"/>
                      <a:r>
                        <a:rPr lang="en-US" sz="1400" b="0" i="0" u="none" strike="noStrike" dirty="0">
                          <a:solidFill>
                            <a:schemeClr val="bg1"/>
                          </a:solidFill>
                          <a:effectLst/>
                          <a:latin typeface="Segoe UI Semibold" panose="020B0702040204020203" pitchFamily="34" charset="0"/>
                          <a:cs typeface="Segoe UI Semibold" panose="020B0702040204020203" pitchFamily="34" charset="0"/>
                        </a:rPr>
                        <a:t>Actions</a:t>
                      </a:r>
                    </a:p>
                  </a:txBody>
                  <a:tcPr marL="3952" marR="3952" marT="3952" marB="0">
                    <a:solidFill>
                      <a:schemeClr val="accent1"/>
                    </a:solidFill>
                  </a:tcPr>
                </a:tc>
                <a:tc>
                  <a:txBody>
                    <a:bodyPr/>
                    <a:lstStyle/>
                    <a:p>
                      <a:pPr algn="l" fontAlgn="t"/>
                      <a:r>
                        <a:rPr lang="en-US" sz="1400" b="0" i="0" u="none" strike="noStrike" dirty="0">
                          <a:solidFill>
                            <a:schemeClr val="bg1"/>
                          </a:solidFill>
                          <a:effectLst/>
                          <a:latin typeface="Segoe UI Semibold" panose="020B0702040204020203" pitchFamily="34" charset="0"/>
                          <a:cs typeface="Segoe UI Semibold" panose="020B0702040204020203" pitchFamily="34" charset="0"/>
                        </a:rPr>
                        <a:t> Access</a:t>
                      </a:r>
                    </a:p>
                  </a:txBody>
                  <a:tcPr marL="3952" marR="3952" marT="3952" marB="0">
                    <a:solidFill>
                      <a:schemeClr val="accent1"/>
                    </a:solidFill>
                  </a:tcPr>
                </a:tc>
                <a:extLst>
                  <a:ext uri="{0D108BD9-81ED-4DB2-BD59-A6C34878D82A}">
                    <a16:rowId xmlns:a16="http://schemas.microsoft.com/office/drawing/2014/main" val="3837183017"/>
                  </a:ext>
                </a:extLst>
              </a:tr>
              <a:tr h="217312">
                <a:tc>
                  <a:txBody>
                    <a:bodyPr/>
                    <a:lstStyle/>
                    <a:p>
                      <a:pPr algn="l" fontAlgn="t"/>
                      <a:r>
                        <a:rPr lang="en-US" sz="1400" u="none" strike="noStrike" dirty="0" err="1">
                          <a:effectLst/>
                        </a:rPr>
                        <a:t>Microsoft.Storage</a:t>
                      </a:r>
                      <a:r>
                        <a:rPr lang="en-US" sz="1400" u="none" strike="noStrike" dirty="0">
                          <a:effectLst/>
                        </a:rPr>
                        <a:t>/</a:t>
                      </a:r>
                      <a:r>
                        <a:rPr lang="en-US" sz="1400" u="none" strike="noStrike" dirty="0" err="1">
                          <a:effectLst/>
                        </a:rPr>
                        <a:t>storageAccounts</a:t>
                      </a:r>
                      <a:r>
                        <a:rPr lang="en-US" sz="1400" u="none" strike="noStrike" dirty="0">
                          <a:effectLst/>
                        </a:rPr>
                        <a:t>/read</a:t>
                      </a:r>
                      <a:endParaRPr lang="en-US" sz="1400" b="0" i="0" u="none" strike="noStrike" dirty="0">
                        <a:solidFill>
                          <a:srgbClr val="505050"/>
                        </a:solidFill>
                        <a:effectLst/>
                        <a:latin typeface="Segoe UI" panose="020B0502040204020203" pitchFamily="34" charset="0"/>
                      </a:endParaRPr>
                    </a:p>
                  </a:txBody>
                  <a:tcPr marL="3952" marR="3952" marT="3952" marB="0"/>
                </a:tc>
                <a:tc>
                  <a:txBody>
                    <a:bodyPr/>
                    <a:lstStyle/>
                    <a:p>
                      <a:pPr algn="l" fontAlgn="t"/>
                      <a:r>
                        <a:rPr lang="en-US" sz="1400" u="none" strike="noStrike" dirty="0">
                          <a:effectLst/>
                        </a:rPr>
                        <a:t>Read storage accounts</a:t>
                      </a:r>
                      <a:endParaRPr lang="en-US" sz="1400" b="0" i="0" u="none" strike="noStrike" dirty="0">
                        <a:solidFill>
                          <a:srgbClr val="505050"/>
                        </a:solidFill>
                        <a:effectLst/>
                        <a:latin typeface="Segoe UI" panose="020B0502040204020203" pitchFamily="34" charset="0"/>
                      </a:endParaRPr>
                    </a:p>
                  </a:txBody>
                  <a:tcPr marL="3952" marR="3952" marT="3952" marB="0"/>
                </a:tc>
                <a:extLst>
                  <a:ext uri="{0D108BD9-81ED-4DB2-BD59-A6C34878D82A}">
                    <a16:rowId xmlns:a16="http://schemas.microsoft.com/office/drawing/2014/main" val="3617444753"/>
                  </a:ext>
                </a:extLst>
              </a:tr>
              <a:tr h="217312">
                <a:tc>
                  <a:txBody>
                    <a:bodyPr/>
                    <a:lstStyle/>
                    <a:p>
                      <a:pPr algn="l" fontAlgn="t"/>
                      <a:r>
                        <a:rPr lang="en-US" sz="1400" u="none" strike="noStrike" dirty="0" err="1">
                          <a:effectLst/>
                        </a:rPr>
                        <a:t>Microsoft.Storage</a:t>
                      </a:r>
                      <a:r>
                        <a:rPr lang="en-US" sz="1400" u="none" strike="noStrike" dirty="0">
                          <a:effectLst/>
                        </a:rPr>
                        <a:t>/</a:t>
                      </a:r>
                      <a:r>
                        <a:rPr lang="en-US" sz="1400" u="none" strike="noStrike" dirty="0" err="1">
                          <a:effectLst/>
                        </a:rPr>
                        <a:t>storageAccounts</a:t>
                      </a:r>
                      <a:r>
                        <a:rPr lang="en-US" sz="1400" u="none" strike="noStrike" dirty="0">
                          <a:effectLst/>
                        </a:rPr>
                        <a:t>/</a:t>
                      </a:r>
                      <a:r>
                        <a:rPr lang="en-US" sz="1400" u="none" strike="noStrike" dirty="0" err="1">
                          <a:effectLst/>
                        </a:rPr>
                        <a:t>listKeys</a:t>
                      </a:r>
                      <a:r>
                        <a:rPr lang="en-US" sz="1400" u="none" strike="noStrike" dirty="0">
                          <a:effectLst/>
                        </a:rPr>
                        <a:t>/action</a:t>
                      </a:r>
                      <a:endParaRPr lang="en-US" sz="1400" b="0" i="0" u="none" strike="noStrike" dirty="0">
                        <a:solidFill>
                          <a:srgbClr val="505050"/>
                        </a:solidFill>
                        <a:effectLst/>
                        <a:latin typeface="Segoe UI" panose="020B0502040204020203" pitchFamily="34" charset="0"/>
                      </a:endParaRPr>
                    </a:p>
                  </a:txBody>
                  <a:tcPr marL="3952" marR="3952" marT="3952" marB="0"/>
                </a:tc>
                <a:tc>
                  <a:txBody>
                    <a:bodyPr/>
                    <a:lstStyle/>
                    <a:p>
                      <a:pPr algn="l" fontAlgn="t"/>
                      <a:r>
                        <a:rPr lang="en-US" sz="1400" u="none" strike="noStrike">
                          <a:effectLst/>
                        </a:rPr>
                        <a:t>List storage account keys</a:t>
                      </a:r>
                      <a:endParaRPr lang="en-US" sz="1400" b="0" i="0" u="none" strike="noStrike">
                        <a:solidFill>
                          <a:srgbClr val="505050"/>
                        </a:solidFill>
                        <a:effectLst/>
                        <a:latin typeface="Segoe UI" panose="020B0502040204020203" pitchFamily="34" charset="0"/>
                      </a:endParaRPr>
                    </a:p>
                  </a:txBody>
                  <a:tcPr marL="3952" marR="3952" marT="3952" marB="0"/>
                </a:tc>
                <a:extLst>
                  <a:ext uri="{0D108BD9-81ED-4DB2-BD59-A6C34878D82A}">
                    <a16:rowId xmlns:a16="http://schemas.microsoft.com/office/drawing/2014/main" val="4075174338"/>
                  </a:ext>
                </a:extLst>
              </a:tr>
              <a:tr h="217312">
                <a:tc>
                  <a:txBody>
                    <a:bodyPr/>
                    <a:lstStyle/>
                    <a:p>
                      <a:pPr algn="l" fontAlgn="t"/>
                      <a:r>
                        <a:rPr lang="en-US" sz="1400" u="none" strike="noStrike" dirty="0" err="1">
                          <a:effectLst/>
                        </a:rPr>
                        <a:t>Microsoft.Network</a:t>
                      </a:r>
                      <a:r>
                        <a:rPr lang="en-US" sz="1400" u="none" strike="noStrike" dirty="0">
                          <a:effectLst/>
                        </a:rPr>
                        <a:t>/</a:t>
                      </a:r>
                      <a:r>
                        <a:rPr lang="en-US" sz="1400" u="none" strike="noStrike" dirty="0" err="1">
                          <a:effectLst/>
                        </a:rPr>
                        <a:t>virtualNetworks</a:t>
                      </a:r>
                      <a:r>
                        <a:rPr lang="en-US" sz="1400" u="none" strike="noStrike" dirty="0">
                          <a:effectLst/>
                        </a:rPr>
                        <a:t>/read</a:t>
                      </a:r>
                      <a:endParaRPr lang="en-US" sz="1400" b="0" i="0" u="none" strike="noStrike" dirty="0">
                        <a:solidFill>
                          <a:srgbClr val="505050"/>
                        </a:solidFill>
                        <a:effectLst/>
                        <a:latin typeface="Segoe UI" panose="020B0502040204020203" pitchFamily="34" charset="0"/>
                      </a:endParaRPr>
                    </a:p>
                  </a:txBody>
                  <a:tcPr marL="3952" marR="3952" marT="3952" marB="0"/>
                </a:tc>
                <a:tc>
                  <a:txBody>
                    <a:bodyPr/>
                    <a:lstStyle/>
                    <a:p>
                      <a:pPr algn="l" fontAlgn="t"/>
                      <a:r>
                        <a:rPr lang="en-US" sz="1400" u="none" strike="noStrike">
                          <a:effectLst/>
                        </a:rPr>
                        <a:t>Read virtual networks</a:t>
                      </a:r>
                      <a:endParaRPr lang="en-US" sz="1400" b="0" i="0" u="none" strike="noStrike">
                        <a:solidFill>
                          <a:srgbClr val="505050"/>
                        </a:solidFill>
                        <a:effectLst/>
                        <a:latin typeface="Segoe UI" panose="020B0502040204020203" pitchFamily="34" charset="0"/>
                      </a:endParaRPr>
                    </a:p>
                  </a:txBody>
                  <a:tcPr marL="3952" marR="3952" marT="3952" marB="0"/>
                </a:tc>
                <a:extLst>
                  <a:ext uri="{0D108BD9-81ED-4DB2-BD59-A6C34878D82A}">
                    <a16:rowId xmlns:a16="http://schemas.microsoft.com/office/drawing/2014/main" val="825990849"/>
                  </a:ext>
                </a:extLst>
              </a:tr>
              <a:tr h="217312">
                <a:tc>
                  <a:txBody>
                    <a:bodyPr/>
                    <a:lstStyle/>
                    <a:p>
                      <a:pPr algn="l" fontAlgn="t"/>
                      <a:r>
                        <a:rPr lang="en-US" sz="1400" u="none" strike="noStrike">
                          <a:effectLst/>
                        </a:rPr>
                        <a:t>Microsoft.Network/virtualNetworks/subnets/join/action</a:t>
                      </a:r>
                      <a:endParaRPr lang="en-US" sz="1400" b="0" i="0" u="none" strike="noStrike">
                        <a:solidFill>
                          <a:srgbClr val="505050"/>
                        </a:solidFill>
                        <a:effectLst/>
                        <a:latin typeface="Segoe UI" panose="020B0502040204020203" pitchFamily="34" charset="0"/>
                      </a:endParaRPr>
                    </a:p>
                  </a:txBody>
                  <a:tcPr marL="3952" marR="3952" marT="3952" marB="0"/>
                </a:tc>
                <a:tc>
                  <a:txBody>
                    <a:bodyPr/>
                    <a:lstStyle/>
                    <a:p>
                      <a:pPr algn="l" fontAlgn="t"/>
                      <a:r>
                        <a:rPr lang="en-US" sz="1400" u="none" strike="noStrike">
                          <a:effectLst/>
                        </a:rPr>
                        <a:t>Join virtual network subnets</a:t>
                      </a:r>
                      <a:endParaRPr lang="en-US" sz="1400" b="0" i="0" u="none" strike="noStrike">
                        <a:solidFill>
                          <a:srgbClr val="505050"/>
                        </a:solidFill>
                        <a:effectLst/>
                        <a:latin typeface="Segoe UI" panose="020B0502040204020203" pitchFamily="34" charset="0"/>
                      </a:endParaRPr>
                    </a:p>
                  </a:txBody>
                  <a:tcPr marL="3952" marR="3952" marT="3952" marB="0"/>
                </a:tc>
                <a:extLst>
                  <a:ext uri="{0D108BD9-81ED-4DB2-BD59-A6C34878D82A}">
                    <a16:rowId xmlns:a16="http://schemas.microsoft.com/office/drawing/2014/main" val="3047231750"/>
                  </a:ext>
                </a:extLst>
              </a:tr>
              <a:tr h="217312">
                <a:tc>
                  <a:txBody>
                    <a:bodyPr/>
                    <a:lstStyle/>
                    <a:p>
                      <a:pPr algn="l" fontAlgn="t"/>
                      <a:r>
                        <a:rPr lang="en-US" sz="1400" u="none" strike="noStrike">
                          <a:effectLst/>
                        </a:rPr>
                        <a:t>Microsoft.Network/loadBalancers/read</a:t>
                      </a:r>
                      <a:endParaRPr lang="en-US" sz="1400" b="0" i="0" u="none" strike="noStrike">
                        <a:solidFill>
                          <a:srgbClr val="505050"/>
                        </a:solidFill>
                        <a:effectLst/>
                        <a:latin typeface="Segoe UI" panose="020B0502040204020203" pitchFamily="34" charset="0"/>
                      </a:endParaRPr>
                    </a:p>
                  </a:txBody>
                  <a:tcPr marL="3952" marR="3952" marT="3952" marB="0"/>
                </a:tc>
                <a:tc>
                  <a:txBody>
                    <a:bodyPr/>
                    <a:lstStyle/>
                    <a:p>
                      <a:pPr algn="l" fontAlgn="t"/>
                      <a:r>
                        <a:rPr lang="en-US" sz="1400" u="none" strike="noStrike">
                          <a:effectLst/>
                        </a:rPr>
                        <a:t>Read load balancers</a:t>
                      </a:r>
                      <a:endParaRPr lang="en-US" sz="1400" b="0" i="0" u="none" strike="noStrike">
                        <a:solidFill>
                          <a:srgbClr val="505050"/>
                        </a:solidFill>
                        <a:effectLst/>
                        <a:latin typeface="Segoe UI" panose="020B0502040204020203" pitchFamily="34" charset="0"/>
                      </a:endParaRPr>
                    </a:p>
                  </a:txBody>
                  <a:tcPr marL="3952" marR="3952" marT="3952" marB="0"/>
                </a:tc>
                <a:extLst>
                  <a:ext uri="{0D108BD9-81ED-4DB2-BD59-A6C34878D82A}">
                    <a16:rowId xmlns:a16="http://schemas.microsoft.com/office/drawing/2014/main" val="2289434427"/>
                  </a:ext>
                </a:extLst>
              </a:tr>
              <a:tr h="217312">
                <a:tc>
                  <a:txBody>
                    <a:bodyPr/>
                    <a:lstStyle/>
                    <a:p>
                      <a:pPr algn="l" fontAlgn="t"/>
                      <a:r>
                        <a:rPr lang="en-US" sz="1400" u="none" strike="noStrike">
                          <a:effectLst/>
                        </a:rPr>
                        <a:t>Microsoft.Network/loadBalancers/backendAddressPools/join/action</a:t>
                      </a:r>
                      <a:endParaRPr lang="en-US" sz="1400" b="0" i="0" u="none" strike="noStrike">
                        <a:solidFill>
                          <a:srgbClr val="505050"/>
                        </a:solidFill>
                        <a:effectLst/>
                        <a:latin typeface="Segoe UI" panose="020B0502040204020203" pitchFamily="34" charset="0"/>
                      </a:endParaRPr>
                    </a:p>
                  </a:txBody>
                  <a:tcPr marL="3952" marR="3952" marT="3952" marB="0"/>
                </a:tc>
                <a:tc>
                  <a:txBody>
                    <a:bodyPr/>
                    <a:lstStyle/>
                    <a:p>
                      <a:pPr algn="l" fontAlgn="t"/>
                      <a:r>
                        <a:rPr lang="en-US" sz="1400" u="none" strike="noStrike">
                          <a:effectLst/>
                        </a:rPr>
                        <a:t>Join load balancer backend address pools</a:t>
                      </a:r>
                      <a:endParaRPr lang="en-US" sz="1400" b="0" i="0" u="none" strike="noStrike">
                        <a:solidFill>
                          <a:srgbClr val="505050"/>
                        </a:solidFill>
                        <a:effectLst/>
                        <a:latin typeface="Segoe UI" panose="020B0502040204020203" pitchFamily="34" charset="0"/>
                      </a:endParaRPr>
                    </a:p>
                  </a:txBody>
                  <a:tcPr marL="3952" marR="3952" marT="3952" marB="0"/>
                </a:tc>
                <a:extLst>
                  <a:ext uri="{0D108BD9-81ED-4DB2-BD59-A6C34878D82A}">
                    <a16:rowId xmlns:a16="http://schemas.microsoft.com/office/drawing/2014/main" val="4027996283"/>
                  </a:ext>
                </a:extLst>
              </a:tr>
              <a:tr h="217312">
                <a:tc>
                  <a:txBody>
                    <a:bodyPr/>
                    <a:lstStyle/>
                    <a:p>
                      <a:pPr algn="l" fontAlgn="t"/>
                      <a:r>
                        <a:rPr lang="en-US" sz="1400" u="none" strike="noStrike">
                          <a:effectLst/>
                        </a:rPr>
                        <a:t>Microsoft.Network/loadBalancers/inboundNatRules/join/action</a:t>
                      </a:r>
                      <a:endParaRPr lang="en-US" sz="1400" b="0" i="0" u="none" strike="noStrike">
                        <a:solidFill>
                          <a:srgbClr val="505050"/>
                        </a:solidFill>
                        <a:effectLst/>
                        <a:latin typeface="Segoe UI" panose="020B0502040204020203" pitchFamily="34" charset="0"/>
                      </a:endParaRPr>
                    </a:p>
                  </a:txBody>
                  <a:tcPr marL="3952" marR="3952" marT="3952" marB="0"/>
                </a:tc>
                <a:tc>
                  <a:txBody>
                    <a:bodyPr/>
                    <a:lstStyle/>
                    <a:p>
                      <a:pPr algn="l" fontAlgn="t"/>
                      <a:r>
                        <a:rPr lang="en-US" sz="1400" u="none" strike="noStrike">
                          <a:effectLst/>
                        </a:rPr>
                        <a:t>Join load balancer inbound NAT Rules</a:t>
                      </a:r>
                      <a:endParaRPr lang="en-US" sz="1400" b="0" i="0" u="none" strike="noStrike">
                        <a:solidFill>
                          <a:srgbClr val="505050"/>
                        </a:solidFill>
                        <a:effectLst/>
                        <a:latin typeface="Segoe UI" panose="020B0502040204020203" pitchFamily="34" charset="0"/>
                      </a:endParaRPr>
                    </a:p>
                  </a:txBody>
                  <a:tcPr marL="3952" marR="3952" marT="3952" marB="0"/>
                </a:tc>
                <a:extLst>
                  <a:ext uri="{0D108BD9-81ED-4DB2-BD59-A6C34878D82A}">
                    <a16:rowId xmlns:a16="http://schemas.microsoft.com/office/drawing/2014/main" val="471127959"/>
                  </a:ext>
                </a:extLst>
              </a:tr>
              <a:tr h="217312">
                <a:tc>
                  <a:txBody>
                    <a:bodyPr/>
                    <a:lstStyle/>
                    <a:p>
                      <a:pPr algn="l" fontAlgn="t"/>
                      <a:r>
                        <a:rPr lang="en-US" sz="1400" u="none" strike="noStrike">
                          <a:effectLst/>
                        </a:rPr>
                        <a:t>Microsoft.Network/publicIPAddresses/read</a:t>
                      </a:r>
                      <a:endParaRPr lang="en-US" sz="1400" b="0" i="0" u="none" strike="noStrike">
                        <a:solidFill>
                          <a:srgbClr val="505050"/>
                        </a:solidFill>
                        <a:effectLst/>
                        <a:latin typeface="Segoe UI" panose="020B0502040204020203" pitchFamily="34" charset="0"/>
                      </a:endParaRPr>
                    </a:p>
                  </a:txBody>
                  <a:tcPr marL="3952" marR="3952" marT="3952" marB="0"/>
                </a:tc>
                <a:tc>
                  <a:txBody>
                    <a:bodyPr/>
                    <a:lstStyle/>
                    <a:p>
                      <a:pPr algn="l" fontAlgn="t"/>
                      <a:r>
                        <a:rPr lang="en-US" sz="1400" u="none" strike="noStrike">
                          <a:effectLst/>
                        </a:rPr>
                        <a:t>Read network public IP addresses</a:t>
                      </a:r>
                      <a:endParaRPr lang="en-US" sz="1400" b="0" i="0" u="none" strike="noStrike">
                        <a:solidFill>
                          <a:srgbClr val="505050"/>
                        </a:solidFill>
                        <a:effectLst/>
                        <a:latin typeface="Segoe UI" panose="020B0502040204020203" pitchFamily="34" charset="0"/>
                      </a:endParaRPr>
                    </a:p>
                  </a:txBody>
                  <a:tcPr marL="3952" marR="3952" marT="3952" marB="0"/>
                </a:tc>
                <a:extLst>
                  <a:ext uri="{0D108BD9-81ED-4DB2-BD59-A6C34878D82A}">
                    <a16:rowId xmlns:a16="http://schemas.microsoft.com/office/drawing/2014/main" val="4165134517"/>
                  </a:ext>
                </a:extLst>
              </a:tr>
              <a:tr h="217312">
                <a:tc>
                  <a:txBody>
                    <a:bodyPr/>
                    <a:lstStyle/>
                    <a:p>
                      <a:pPr algn="l" fontAlgn="t"/>
                      <a:r>
                        <a:rPr lang="en-US" sz="1400" u="none" strike="noStrike">
                          <a:effectLst/>
                        </a:rPr>
                        <a:t>Microsoft.Network/publicIPAddresses/join/action</a:t>
                      </a:r>
                      <a:endParaRPr lang="en-US" sz="1400" b="0" i="0" u="none" strike="noStrike">
                        <a:solidFill>
                          <a:srgbClr val="505050"/>
                        </a:solidFill>
                        <a:effectLst/>
                        <a:latin typeface="Segoe UI" panose="020B0502040204020203" pitchFamily="34" charset="0"/>
                      </a:endParaRPr>
                    </a:p>
                  </a:txBody>
                  <a:tcPr marL="3952" marR="3952" marT="3952" marB="0"/>
                </a:tc>
                <a:tc>
                  <a:txBody>
                    <a:bodyPr/>
                    <a:lstStyle/>
                    <a:p>
                      <a:pPr algn="l" fontAlgn="t"/>
                      <a:r>
                        <a:rPr lang="en-US" sz="1400" u="none" strike="noStrike">
                          <a:effectLst/>
                        </a:rPr>
                        <a:t>Join network public IP addresses</a:t>
                      </a:r>
                      <a:endParaRPr lang="en-US" sz="1400" b="0" i="0" u="none" strike="noStrike">
                        <a:solidFill>
                          <a:srgbClr val="505050"/>
                        </a:solidFill>
                        <a:effectLst/>
                        <a:latin typeface="Segoe UI" panose="020B0502040204020203" pitchFamily="34" charset="0"/>
                      </a:endParaRPr>
                    </a:p>
                  </a:txBody>
                  <a:tcPr marL="3952" marR="3952" marT="3952" marB="0"/>
                </a:tc>
                <a:extLst>
                  <a:ext uri="{0D108BD9-81ED-4DB2-BD59-A6C34878D82A}">
                    <a16:rowId xmlns:a16="http://schemas.microsoft.com/office/drawing/2014/main" val="1783425325"/>
                  </a:ext>
                </a:extLst>
              </a:tr>
              <a:tr h="217312">
                <a:tc>
                  <a:txBody>
                    <a:bodyPr/>
                    <a:lstStyle/>
                    <a:p>
                      <a:pPr algn="l" fontAlgn="t"/>
                      <a:r>
                        <a:rPr lang="en-US" sz="1400" u="none" strike="noStrike" dirty="0" err="1">
                          <a:effectLst/>
                        </a:rPr>
                        <a:t>Microsoft.Network</a:t>
                      </a:r>
                      <a:r>
                        <a:rPr lang="en-US" sz="1400" u="none" strike="noStrike" dirty="0">
                          <a:effectLst/>
                        </a:rPr>
                        <a:t>/</a:t>
                      </a:r>
                      <a:r>
                        <a:rPr lang="en-US" sz="1400" u="none" strike="noStrike" dirty="0" err="1">
                          <a:effectLst/>
                        </a:rPr>
                        <a:t>networkSecurityGroups</a:t>
                      </a:r>
                      <a:r>
                        <a:rPr lang="en-US" sz="1400" u="none" strike="noStrike" dirty="0">
                          <a:effectLst/>
                        </a:rPr>
                        <a:t>/read</a:t>
                      </a:r>
                      <a:endParaRPr lang="en-US" sz="1400" b="0" i="0" u="none" strike="noStrike" dirty="0">
                        <a:solidFill>
                          <a:srgbClr val="505050"/>
                        </a:solidFill>
                        <a:effectLst/>
                        <a:latin typeface="Segoe UI" panose="020B0502040204020203" pitchFamily="34" charset="0"/>
                      </a:endParaRPr>
                    </a:p>
                  </a:txBody>
                  <a:tcPr marL="3952" marR="3952" marT="3952" marB="0"/>
                </a:tc>
                <a:tc>
                  <a:txBody>
                    <a:bodyPr/>
                    <a:lstStyle/>
                    <a:p>
                      <a:pPr algn="l" fontAlgn="t"/>
                      <a:r>
                        <a:rPr lang="en-US" sz="1400" u="none" strike="noStrike">
                          <a:effectLst/>
                        </a:rPr>
                        <a:t>Read network security groups</a:t>
                      </a:r>
                      <a:endParaRPr lang="en-US" sz="1400" b="0" i="0" u="none" strike="noStrike">
                        <a:solidFill>
                          <a:srgbClr val="505050"/>
                        </a:solidFill>
                        <a:effectLst/>
                        <a:latin typeface="Segoe UI" panose="020B0502040204020203" pitchFamily="34" charset="0"/>
                      </a:endParaRPr>
                    </a:p>
                  </a:txBody>
                  <a:tcPr marL="3952" marR="3952" marT="3952" marB="0"/>
                </a:tc>
                <a:extLst>
                  <a:ext uri="{0D108BD9-81ED-4DB2-BD59-A6C34878D82A}">
                    <a16:rowId xmlns:a16="http://schemas.microsoft.com/office/drawing/2014/main" val="2456346286"/>
                  </a:ext>
                </a:extLst>
              </a:tr>
              <a:tr h="217312">
                <a:tc>
                  <a:txBody>
                    <a:bodyPr/>
                    <a:lstStyle/>
                    <a:p>
                      <a:pPr algn="l" fontAlgn="t"/>
                      <a:r>
                        <a:rPr lang="en-US" sz="1400" u="none" strike="noStrike" dirty="0" err="1">
                          <a:effectLst/>
                        </a:rPr>
                        <a:t>Microsoft.Network</a:t>
                      </a:r>
                      <a:r>
                        <a:rPr lang="en-US" sz="1400" u="none" strike="noStrike" dirty="0">
                          <a:effectLst/>
                        </a:rPr>
                        <a:t>/</a:t>
                      </a:r>
                      <a:r>
                        <a:rPr lang="en-US" sz="1400" u="none" strike="noStrike" dirty="0" err="1">
                          <a:effectLst/>
                        </a:rPr>
                        <a:t>networkSecurityGroups</a:t>
                      </a:r>
                      <a:r>
                        <a:rPr lang="en-US" sz="1400" u="none" strike="noStrike" dirty="0">
                          <a:effectLst/>
                        </a:rPr>
                        <a:t>/join/action</a:t>
                      </a:r>
                      <a:endParaRPr lang="en-US" sz="1400" b="0" i="0" u="none" strike="noStrike" dirty="0">
                        <a:solidFill>
                          <a:srgbClr val="505050"/>
                        </a:solidFill>
                        <a:effectLst/>
                        <a:latin typeface="Segoe UI" panose="020B0502040204020203" pitchFamily="34" charset="0"/>
                      </a:endParaRPr>
                    </a:p>
                  </a:txBody>
                  <a:tcPr marL="3952" marR="3952" marT="3952" marB="0"/>
                </a:tc>
                <a:tc>
                  <a:txBody>
                    <a:bodyPr/>
                    <a:lstStyle/>
                    <a:p>
                      <a:pPr algn="l" fontAlgn="t"/>
                      <a:r>
                        <a:rPr lang="en-US" sz="1400" u="none" strike="noStrike">
                          <a:effectLst/>
                        </a:rPr>
                        <a:t>Join network security groups</a:t>
                      </a:r>
                      <a:endParaRPr lang="en-US" sz="1400" b="0" i="0" u="none" strike="noStrike">
                        <a:solidFill>
                          <a:srgbClr val="505050"/>
                        </a:solidFill>
                        <a:effectLst/>
                        <a:latin typeface="Segoe UI" panose="020B0502040204020203" pitchFamily="34" charset="0"/>
                      </a:endParaRPr>
                    </a:p>
                  </a:txBody>
                  <a:tcPr marL="3952" marR="3952" marT="3952" marB="0"/>
                </a:tc>
                <a:extLst>
                  <a:ext uri="{0D108BD9-81ED-4DB2-BD59-A6C34878D82A}">
                    <a16:rowId xmlns:a16="http://schemas.microsoft.com/office/drawing/2014/main" val="1764159614"/>
                  </a:ext>
                </a:extLst>
              </a:tr>
              <a:tr h="217312">
                <a:tc>
                  <a:txBody>
                    <a:bodyPr/>
                    <a:lstStyle/>
                    <a:p>
                      <a:pPr algn="l" fontAlgn="t"/>
                      <a:r>
                        <a:rPr lang="en-US" sz="1400" u="none" strike="noStrike" dirty="0" err="1">
                          <a:effectLst/>
                        </a:rPr>
                        <a:t>Microsoft.Network</a:t>
                      </a:r>
                      <a:r>
                        <a:rPr lang="en-US" sz="1400" u="none" strike="noStrike" dirty="0">
                          <a:effectLst/>
                        </a:rPr>
                        <a:t>/</a:t>
                      </a:r>
                      <a:r>
                        <a:rPr lang="en-US" sz="1400" u="none" strike="noStrike" dirty="0" err="1">
                          <a:effectLst/>
                        </a:rPr>
                        <a:t>networkInterfaces</a:t>
                      </a:r>
                      <a:r>
                        <a:rPr lang="en-US" sz="1400" u="none" strike="noStrike" dirty="0">
                          <a:effectLst/>
                        </a:rPr>
                        <a:t>/*</a:t>
                      </a:r>
                      <a:endParaRPr lang="en-US" sz="1400" b="0" i="0" u="none" strike="noStrike" dirty="0">
                        <a:solidFill>
                          <a:srgbClr val="505050"/>
                        </a:solidFill>
                        <a:effectLst/>
                        <a:latin typeface="Segoe UI" panose="020B0502040204020203" pitchFamily="34" charset="0"/>
                      </a:endParaRPr>
                    </a:p>
                  </a:txBody>
                  <a:tcPr marL="3952" marR="3952" marT="3952" marB="0"/>
                </a:tc>
                <a:tc>
                  <a:txBody>
                    <a:bodyPr/>
                    <a:lstStyle/>
                    <a:p>
                      <a:pPr algn="l" fontAlgn="t"/>
                      <a:r>
                        <a:rPr lang="en-US" sz="1400" u="none" strike="noStrike">
                          <a:effectLst/>
                        </a:rPr>
                        <a:t>Create and manage network interfaces</a:t>
                      </a:r>
                      <a:endParaRPr lang="en-US" sz="1400" b="0" i="0" u="none" strike="noStrike">
                        <a:solidFill>
                          <a:srgbClr val="505050"/>
                        </a:solidFill>
                        <a:effectLst/>
                        <a:latin typeface="Segoe UI" panose="020B0502040204020203" pitchFamily="34" charset="0"/>
                      </a:endParaRPr>
                    </a:p>
                  </a:txBody>
                  <a:tcPr marL="3952" marR="3952" marT="3952" marB="0"/>
                </a:tc>
                <a:extLst>
                  <a:ext uri="{0D108BD9-81ED-4DB2-BD59-A6C34878D82A}">
                    <a16:rowId xmlns:a16="http://schemas.microsoft.com/office/drawing/2014/main" val="755547283"/>
                  </a:ext>
                </a:extLst>
              </a:tr>
              <a:tr h="217312">
                <a:tc>
                  <a:txBody>
                    <a:bodyPr/>
                    <a:lstStyle/>
                    <a:p>
                      <a:pPr algn="l" fontAlgn="t"/>
                      <a:r>
                        <a:rPr lang="en-US" sz="1400" u="none" strike="noStrike" dirty="0" err="1">
                          <a:effectLst/>
                        </a:rPr>
                        <a:t>Microsoft.Network</a:t>
                      </a:r>
                      <a:r>
                        <a:rPr lang="en-US" sz="1400" u="none" strike="noStrike" dirty="0">
                          <a:effectLst/>
                        </a:rPr>
                        <a:t>/locations/*</a:t>
                      </a:r>
                      <a:endParaRPr lang="en-US" sz="1400" b="0" i="0" u="none" strike="noStrike" dirty="0">
                        <a:solidFill>
                          <a:srgbClr val="505050"/>
                        </a:solidFill>
                        <a:effectLst/>
                        <a:latin typeface="Segoe UI" panose="020B0502040204020203" pitchFamily="34" charset="0"/>
                      </a:endParaRPr>
                    </a:p>
                  </a:txBody>
                  <a:tcPr marL="3952" marR="3952" marT="3952" marB="0"/>
                </a:tc>
                <a:tc>
                  <a:txBody>
                    <a:bodyPr/>
                    <a:lstStyle/>
                    <a:p>
                      <a:pPr algn="l" fontAlgn="t"/>
                      <a:r>
                        <a:rPr lang="en-US" sz="1400" u="none" strike="noStrike">
                          <a:effectLst/>
                        </a:rPr>
                        <a:t>Create and manage network locations</a:t>
                      </a:r>
                      <a:endParaRPr lang="en-US" sz="1400" b="0" i="0" u="none" strike="noStrike">
                        <a:solidFill>
                          <a:srgbClr val="505050"/>
                        </a:solidFill>
                        <a:effectLst/>
                        <a:latin typeface="Segoe UI" panose="020B0502040204020203" pitchFamily="34" charset="0"/>
                      </a:endParaRPr>
                    </a:p>
                  </a:txBody>
                  <a:tcPr marL="3952" marR="3952" marT="3952" marB="0"/>
                </a:tc>
                <a:extLst>
                  <a:ext uri="{0D108BD9-81ED-4DB2-BD59-A6C34878D82A}">
                    <a16:rowId xmlns:a16="http://schemas.microsoft.com/office/drawing/2014/main" val="1047013053"/>
                  </a:ext>
                </a:extLst>
              </a:tr>
              <a:tr h="217312">
                <a:tc>
                  <a:txBody>
                    <a:bodyPr/>
                    <a:lstStyle/>
                    <a:p>
                      <a:pPr algn="l" fontAlgn="t"/>
                      <a:r>
                        <a:rPr lang="en-US" sz="1400" u="none" strike="noStrike" dirty="0" err="1">
                          <a:effectLst/>
                        </a:rPr>
                        <a:t>Microsoft.Network</a:t>
                      </a:r>
                      <a:r>
                        <a:rPr lang="en-US" sz="1400" u="none" strike="noStrike" dirty="0">
                          <a:effectLst/>
                        </a:rPr>
                        <a:t>/</a:t>
                      </a:r>
                      <a:r>
                        <a:rPr lang="en-US" sz="1400" u="none" strike="noStrike" dirty="0" err="1">
                          <a:effectLst/>
                        </a:rPr>
                        <a:t>applicationGateways</a:t>
                      </a:r>
                      <a:r>
                        <a:rPr lang="en-US" sz="1400" u="none" strike="noStrike" dirty="0">
                          <a:effectLst/>
                        </a:rPr>
                        <a:t>/</a:t>
                      </a:r>
                      <a:r>
                        <a:rPr lang="en-US" sz="1400" u="none" strike="noStrike" dirty="0" err="1">
                          <a:effectLst/>
                        </a:rPr>
                        <a:t>backendAddressPools</a:t>
                      </a:r>
                      <a:r>
                        <a:rPr lang="en-US" sz="1400" u="none" strike="noStrike" dirty="0">
                          <a:effectLst/>
                        </a:rPr>
                        <a:t>/join/action</a:t>
                      </a:r>
                      <a:endParaRPr lang="en-US" sz="1400" b="0" i="0" u="none" strike="noStrike" dirty="0">
                        <a:solidFill>
                          <a:srgbClr val="505050"/>
                        </a:solidFill>
                        <a:effectLst/>
                        <a:latin typeface="Segoe UI" panose="020B0502040204020203" pitchFamily="34" charset="0"/>
                      </a:endParaRPr>
                    </a:p>
                  </a:txBody>
                  <a:tcPr marL="3952" marR="3952" marT="3952" marB="0"/>
                </a:tc>
                <a:tc>
                  <a:txBody>
                    <a:bodyPr/>
                    <a:lstStyle/>
                    <a:p>
                      <a:pPr algn="l" fontAlgn="t"/>
                      <a:r>
                        <a:rPr lang="en-US" sz="1400" u="none" strike="noStrike">
                          <a:effectLst/>
                        </a:rPr>
                        <a:t>Join network application gateway backend address pools</a:t>
                      </a:r>
                      <a:endParaRPr lang="en-US" sz="1400" b="0" i="0" u="none" strike="noStrike">
                        <a:solidFill>
                          <a:srgbClr val="505050"/>
                        </a:solidFill>
                        <a:effectLst/>
                        <a:latin typeface="Segoe UI" panose="020B0502040204020203" pitchFamily="34" charset="0"/>
                      </a:endParaRPr>
                    </a:p>
                  </a:txBody>
                  <a:tcPr marL="3952" marR="3952" marT="3952" marB="0"/>
                </a:tc>
                <a:extLst>
                  <a:ext uri="{0D108BD9-81ED-4DB2-BD59-A6C34878D82A}">
                    <a16:rowId xmlns:a16="http://schemas.microsoft.com/office/drawing/2014/main" val="4221708470"/>
                  </a:ext>
                </a:extLst>
              </a:tr>
              <a:tr h="217312">
                <a:tc>
                  <a:txBody>
                    <a:bodyPr/>
                    <a:lstStyle/>
                    <a:p>
                      <a:pPr algn="l" fontAlgn="t"/>
                      <a:r>
                        <a:rPr lang="en-US" sz="1400" u="none" strike="noStrike" dirty="0" err="1">
                          <a:effectLst/>
                        </a:rPr>
                        <a:t>Microsoft.Compute</a:t>
                      </a:r>
                      <a:r>
                        <a:rPr lang="en-US" sz="1400" u="none" strike="noStrike" dirty="0">
                          <a:effectLst/>
                        </a:rPr>
                        <a:t>/</a:t>
                      </a:r>
                      <a:r>
                        <a:rPr lang="en-US" sz="1400" u="none" strike="noStrike" dirty="0" err="1">
                          <a:effectLst/>
                        </a:rPr>
                        <a:t>virtualMachines</a:t>
                      </a:r>
                      <a:r>
                        <a:rPr lang="en-US" sz="1400" u="none" strike="noStrike" dirty="0">
                          <a:effectLst/>
                        </a:rPr>
                        <a:t>/*</a:t>
                      </a:r>
                      <a:endParaRPr lang="en-US" sz="1400" b="0" i="0" u="none" strike="noStrike" dirty="0">
                        <a:solidFill>
                          <a:srgbClr val="505050"/>
                        </a:solidFill>
                        <a:effectLst/>
                        <a:latin typeface="Segoe UI" panose="020B0502040204020203" pitchFamily="34" charset="0"/>
                      </a:endParaRPr>
                    </a:p>
                  </a:txBody>
                  <a:tcPr marL="3952" marR="3952" marT="3952" marB="0"/>
                </a:tc>
                <a:tc>
                  <a:txBody>
                    <a:bodyPr/>
                    <a:lstStyle/>
                    <a:p>
                      <a:pPr algn="l" fontAlgn="t"/>
                      <a:r>
                        <a:rPr lang="en-US" sz="1400" u="none" strike="noStrike">
                          <a:effectLst/>
                        </a:rPr>
                        <a:t>Create and manage virtual machines</a:t>
                      </a:r>
                      <a:endParaRPr lang="en-US" sz="1400" b="0" i="0" u="none" strike="noStrike">
                        <a:solidFill>
                          <a:srgbClr val="505050"/>
                        </a:solidFill>
                        <a:effectLst/>
                        <a:latin typeface="Segoe UI" panose="020B0502040204020203" pitchFamily="34" charset="0"/>
                      </a:endParaRPr>
                    </a:p>
                  </a:txBody>
                  <a:tcPr marL="3952" marR="3952" marT="3952" marB="0"/>
                </a:tc>
                <a:extLst>
                  <a:ext uri="{0D108BD9-81ED-4DB2-BD59-A6C34878D82A}">
                    <a16:rowId xmlns:a16="http://schemas.microsoft.com/office/drawing/2014/main" val="1793823115"/>
                  </a:ext>
                </a:extLst>
              </a:tr>
              <a:tr h="217312">
                <a:tc>
                  <a:txBody>
                    <a:bodyPr/>
                    <a:lstStyle/>
                    <a:p>
                      <a:pPr algn="l" fontAlgn="t"/>
                      <a:r>
                        <a:rPr lang="en-US" sz="1400" u="none" strike="noStrike" dirty="0" err="1">
                          <a:effectLst/>
                        </a:rPr>
                        <a:t>Microsoft.Compute</a:t>
                      </a:r>
                      <a:r>
                        <a:rPr lang="en-US" sz="1400" u="none" strike="noStrike" dirty="0">
                          <a:effectLst/>
                        </a:rPr>
                        <a:t>/</a:t>
                      </a:r>
                      <a:r>
                        <a:rPr lang="en-US" sz="1400" u="none" strike="noStrike" dirty="0" err="1">
                          <a:effectLst/>
                        </a:rPr>
                        <a:t>availabilitySets</a:t>
                      </a:r>
                      <a:r>
                        <a:rPr lang="en-US" sz="1400" u="none" strike="noStrike" dirty="0">
                          <a:effectLst/>
                        </a:rPr>
                        <a:t>/*</a:t>
                      </a:r>
                      <a:endParaRPr lang="en-US" sz="1400" b="0" i="0" u="none" strike="noStrike" dirty="0">
                        <a:solidFill>
                          <a:srgbClr val="505050"/>
                        </a:solidFill>
                        <a:effectLst/>
                        <a:latin typeface="Segoe UI" panose="020B0502040204020203" pitchFamily="34" charset="0"/>
                      </a:endParaRPr>
                    </a:p>
                  </a:txBody>
                  <a:tcPr marL="3952" marR="3952" marT="3952" marB="0"/>
                </a:tc>
                <a:tc>
                  <a:txBody>
                    <a:bodyPr/>
                    <a:lstStyle/>
                    <a:p>
                      <a:pPr algn="l" fontAlgn="t"/>
                      <a:r>
                        <a:rPr lang="en-US" sz="1400" u="none" strike="noStrike">
                          <a:effectLst/>
                        </a:rPr>
                        <a:t>Create and manage compute availability sets</a:t>
                      </a:r>
                      <a:endParaRPr lang="en-US" sz="1400" b="0" i="0" u="none" strike="noStrike">
                        <a:solidFill>
                          <a:srgbClr val="505050"/>
                        </a:solidFill>
                        <a:effectLst/>
                        <a:latin typeface="Segoe UI" panose="020B0502040204020203" pitchFamily="34" charset="0"/>
                      </a:endParaRPr>
                    </a:p>
                  </a:txBody>
                  <a:tcPr marL="3952" marR="3952" marT="3952" marB="0"/>
                </a:tc>
                <a:extLst>
                  <a:ext uri="{0D108BD9-81ED-4DB2-BD59-A6C34878D82A}">
                    <a16:rowId xmlns:a16="http://schemas.microsoft.com/office/drawing/2014/main" val="3171448767"/>
                  </a:ext>
                </a:extLst>
              </a:tr>
              <a:tr h="217312">
                <a:tc>
                  <a:txBody>
                    <a:bodyPr/>
                    <a:lstStyle/>
                    <a:p>
                      <a:pPr algn="l" fontAlgn="t"/>
                      <a:r>
                        <a:rPr lang="en-US" sz="1400" u="none" strike="noStrike" dirty="0" err="1">
                          <a:effectLst/>
                        </a:rPr>
                        <a:t>Microsoft.Compute</a:t>
                      </a:r>
                      <a:r>
                        <a:rPr lang="en-US" sz="1400" u="none" strike="noStrike" dirty="0">
                          <a:effectLst/>
                        </a:rPr>
                        <a:t>/locations/*</a:t>
                      </a:r>
                      <a:endParaRPr lang="en-US" sz="1400" b="0" i="0" u="none" strike="noStrike" dirty="0">
                        <a:solidFill>
                          <a:srgbClr val="505050"/>
                        </a:solidFill>
                        <a:effectLst/>
                        <a:latin typeface="Segoe UI" panose="020B0502040204020203" pitchFamily="34" charset="0"/>
                      </a:endParaRPr>
                    </a:p>
                  </a:txBody>
                  <a:tcPr marL="3952" marR="3952" marT="3952" marB="0"/>
                </a:tc>
                <a:tc>
                  <a:txBody>
                    <a:bodyPr/>
                    <a:lstStyle/>
                    <a:p>
                      <a:pPr algn="l" fontAlgn="t"/>
                      <a:r>
                        <a:rPr lang="en-US" sz="1400" u="none" strike="noStrike">
                          <a:effectLst/>
                        </a:rPr>
                        <a:t>Create and manage compute locations</a:t>
                      </a:r>
                      <a:endParaRPr lang="en-US" sz="1400" b="0" i="0" u="none" strike="noStrike">
                        <a:solidFill>
                          <a:srgbClr val="505050"/>
                        </a:solidFill>
                        <a:effectLst/>
                        <a:latin typeface="Segoe UI" panose="020B0502040204020203" pitchFamily="34" charset="0"/>
                      </a:endParaRPr>
                    </a:p>
                  </a:txBody>
                  <a:tcPr marL="3952" marR="3952" marT="3952" marB="0"/>
                </a:tc>
                <a:extLst>
                  <a:ext uri="{0D108BD9-81ED-4DB2-BD59-A6C34878D82A}">
                    <a16:rowId xmlns:a16="http://schemas.microsoft.com/office/drawing/2014/main" val="1865514040"/>
                  </a:ext>
                </a:extLst>
              </a:tr>
              <a:tr h="217312">
                <a:tc>
                  <a:txBody>
                    <a:bodyPr/>
                    <a:lstStyle/>
                    <a:p>
                      <a:pPr algn="l" fontAlgn="t"/>
                      <a:r>
                        <a:rPr lang="en-US" sz="1400" u="none" strike="noStrike" dirty="0" err="1">
                          <a:effectLst/>
                        </a:rPr>
                        <a:t>Microsoft.Authorization</a:t>
                      </a:r>
                      <a:r>
                        <a:rPr lang="en-US" sz="1400" u="none" strike="noStrike" dirty="0">
                          <a:effectLst/>
                        </a:rPr>
                        <a:t>/*/read</a:t>
                      </a:r>
                      <a:endParaRPr lang="en-US" sz="1400" b="0" i="0" u="none" strike="noStrike" dirty="0">
                        <a:solidFill>
                          <a:srgbClr val="505050"/>
                        </a:solidFill>
                        <a:effectLst/>
                        <a:latin typeface="Segoe UI" panose="020B0502040204020203" pitchFamily="34" charset="0"/>
                      </a:endParaRPr>
                    </a:p>
                  </a:txBody>
                  <a:tcPr marL="3952" marR="3952" marT="3952" marB="0"/>
                </a:tc>
                <a:tc>
                  <a:txBody>
                    <a:bodyPr/>
                    <a:lstStyle/>
                    <a:p>
                      <a:pPr algn="l" fontAlgn="t"/>
                      <a:r>
                        <a:rPr lang="en-US" sz="1400" u="none" strike="noStrike">
                          <a:effectLst/>
                        </a:rPr>
                        <a:t>Read authorization</a:t>
                      </a:r>
                      <a:endParaRPr lang="en-US" sz="1400" b="0" i="0" u="none" strike="noStrike">
                        <a:solidFill>
                          <a:srgbClr val="505050"/>
                        </a:solidFill>
                        <a:effectLst/>
                        <a:latin typeface="Segoe UI" panose="020B0502040204020203" pitchFamily="34" charset="0"/>
                      </a:endParaRPr>
                    </a:p>
                  </a:txBody>
                  <a:tcPr marL="3952" marR="3952" marT="3952" marB="0"/>
                </a:tc>
                <a:extLst>
                  <a:ext uri="{0D108BD9-81ED-4DB2-BD59-A6C34878D82A}">
                    <a16:rowId xmlns:a16="http://schemas.microsoft.com/office/drawing/2014/main" val="1501546211"/>
                  </a:ext>
                </a:extLst>
              </a:tr>
              <a:tr h="217312">
                <a:tc>
                  <a:txBody>
                    <a:bodyPr/>
                    <a:lstStyle/>
                    <a:p>
                      <a:pPr algn="l" fontAlgn="t"/>
                      <a:r>
                        <a:rPr lang="en-US" sz="1400" u="none" strike="noStrike" dirty="0" err="1">
                          <a:effectLst/>
                        </a:rPr>
                        <a:t>Microsoft.Resources</a:t>
                      </a:r>
                      <a:r>
                        <a:rPr lang="en-US" sz="1400" u="none" strike="noStrike" dirty="0">
                          <a:effectLst/>
                        </a:rPr>
                        <a:t>/subscriptions/</a:t>
                      </a:r>
                      <a:r>
                        <a:rPr lang="en-US" sz="1400" u="none" strike="noStrike" dirty="0" err="1">
                          <a:effectLst/>
                        </a:rPr>
                        <a:t>resourceGroups</a:t>
                      </a:r>
                      <a:r>
                        <a:rPr lang="en-US" sz="1400" u="none" strike="noStrike" dirty="0">
                          <a:effectLst/>
                        </a:rPr>
                        <a:t>/read</a:t>
                      </a:r>
                      <a:endParaRPr lang="en-US" sz="1400" b="0" i="0" u="none" strike="noStrike" dirty="0">
                        <a:solidFill>
                          <a:srgbClr val="505050"/>
                        </a:solidFill>
                        <a:effectLst/>
                        <a:latin typeface="Segoe UI" panose="020B0502040204020203" pitchFamily="34" charset="0"/>
                      </a:endParaRPr>
                    </a:p>
                  </a:txBody>
                  <a:tcPr marL="3952" marR="3952" marT="3952" marB="0"/>
                </a:tc>
                <a:tc>
                  <a:txBody>
                    <a:bodyPr/>
                    <a:lstStyle/>
                    <a:p>
                      <a:pPr algn="l" fontAlgn="t"/>
                      <a:r>
                        <a:rPr lang="en-US" sz="1400" u="none" strike="noStrike">
                          <a:effectLst/>
                        </a:rPr>
                        <a:t>Read subscription resource groups</a:t>
                      </a:r>
                      <a:endParaRPr lang="en-US" sz="1400" b="0" i="0" u="none" strike="noStrike">
                        <a:solidFill>
                          <a:srgbClr val="505050"/>
                        </a:solidFill>
                        <a:effectLst/>
                        <a:latin typeface="Segoe UI" panose="020B0502040204020203" pitchFamily="34" charset="0"/>
                      </a:endParaRPr>
                    </a:p>
                  </a:txBody>
                  <a:tcPr marL="3952" marR="3952" marT="3952" marB="0"/>
                </a:tc>
                <a:extLst>
                  <a:ext uri="{0D108BD9-81ED-4DB2-BD59-A6C34878D82A}">
                    <a16:rowId xmlns:a16="http://schemas.microsoft.com/office/drawing/2014/main" val="1515876487"/>
                  </a:ext>
                </a:extLst>
              </a:tr>
              <a:tr h="217312">
                <a:tc>
                  <a:txBody>
                    <a:bodyPr/>
                    <a:lstStyle/>
                    <a:p>
                      <a:pPr algn="l" fontAlgn="t"/>
                      <a:r>
                        <a:rPr lang="en-US" sz="1400" u="none" strike="noStrike" dirty="0" err="1">
                          <a:effectLst/>
                        </a:rPr>
                        <a:t>Microsoft.Resources</a:t>
                      </a:r>
                      <a:r>
                        <a:rPr lang="en-US" sz="1400" u="none" strike="noStrike" dirty="0">
                          <a:effectLst/>
                        </a:rPr>
                        <a:t>/subscriptions/</a:t>
                      </a:r>
                      <a:r>
                        <a:rPr lang="en-US" sz="1400" u="none" strike="noStrike" dirty="0" err="1">
                          <a:effectLst/>
                        </a:rPr>
                        <a:t>resourceGroups</a:t>
                      </a:r>
                      <a:r>
                        <a:rPr lang="en-US" sz="1400" u="none" strike="noStrike" dirty="0">
                          <a:effectLst/>
                        </a:rPr>
                        <a:t>/resources/read</a:t>
                      </a:r>
                      <a:endParaRPr lang="en-US" sz="1400" b="0" i="0" u="none" strike="noStrike" dirty="0">
                        <a:solidFill>
                          <a:srgbClr val="505050"/>
                        </a:solidFill>
                        <a:effectLst/>
                        <a:latin typeface="Segoe UI" panose="020B0502040204020203" pitchFamily="34" charset="0"/>
                      </a:endParaRPr>
                    </a:p>
                  </a:txBody>
                  <a:tcPr marL="3952" marR="3952" marT="3952" marB="0"/>
                </a:tc>
                <a:tc>
                  <a:txBody>
                    <a:bodyPr/>
                    <a:lstStyle/>
                    <a:p>
                      <a:pPr algn="l" fontAlgn="t"/>
                      <a:r>
                        <a:rPr lang="en-US" sz="1400" u="none" strike="noStrike">
                          <a:effectLst/>
                        </a:rPr>
                        <a:t>Read subscription resource groups resources</a:t>
                      </a:r>
                      <a:endParaRPr lang="en-US" sz="1400" b="0" i="0" u="none" strike="noStrike">
                        <a:solidFill>
                          <a:srgbClr val="505050"/>
                        </a:solidFill>
                        <a:effectLst/>
                        <a:latin typeface="Segoe UI" panose="020B0502040204020203" pitchFamily="34" charset="0"/>
                      </a:endParaRPr>
                    </a:p>
                  </a:txBody>
                  <a:tcPr marL="3952" marR="3952" marT="3952" marB="0"/>
                </a:tc>
                <a:extLst>
                  <a:ext uri="{0D108BD9-81ED-4DB2-BD59-A6C34878D82A}">
                    <a16:rowId xmlns:a16="http://schemas.microsoft.com/office/drawing/2014/main" val="778044281"/>
                  </a:ext>
                </a:extLst>
              </a:tr>
              <a:tr h="430672">
                <a:tc>
                  <a:txBody>
                    <a:bodyPr/>
                    <a:lstStyle/>
                    <a:p>
                      <a:pPr algn="l" fontAlgn="t"/>
                      <a:r>
                        <a:rPr lang="en-US" sz="1400" u="none" strike="noStrike" dirty="0" err="1">
                          <a:effectLst/>
                        </a:rPr>
                        <a:t>Microsoft.Resources</a:t>
                      </a:r>
                      <a:r>
                        <a:rPr lang="en-US" sz="1400" u="none" strike="noStrike" dirty="0">
                          <a:effectLst/>
                        </a:rPr>
                        <a:t>/subscriptions/</a:t>
                      </a:r>
                      <a:r>
                        <a:rPr lang="en-US" sz="1400" u="none" strike="noStrike" dirty="0" err="1">
                          <a:effectLst/>
                        </a:rPr>
                        <a:t>resourceGroups</a:t>
                      </a:r>
                      <a:r>
                        <a:rPr lang="en-US" sz="1400" u="none" strike="noStrike" dirty="0">
                          <a:effectLst/>
                        </a:rPr>
                        <a:t>/deployments/*</a:t>
                      </a:r>
                      <a:endParaRPr lang="en-US" sz="1400" b="0" i="0" u="none" strike="noStrike" dirty="0">
                        <a:solidFill>
                          <a:srgbClr val="505050"/>
                        </a:solidFill>
                        <a:effectLst/>
                        <a:latin typeface="Segoe UI" panose="020B0502040204020203" pitchFamily="34" charset="0"/>
                      </a:endParaRPr>
                    </a:p>
                  </a:txBody>
                  <a:tcPr marL="3952" marR="3952" marT="3952" marB="0"/>
                </a:tc>
                <a:tc>
                  <a:txBody>
                    <a:bodyPr/>
                    <a:lstStyle/>
                    <a:p>
                      <a:pPr algn="l" fontAlgn="t"/>
                      <a:r>
                        <a:rPr lang="en-US" sz="1400" u="none" strike="noStrike">
                          <a:effectLst/>
                        </a:rPr>
                        <a:t>Create and manage subscription resource group deployments</a:t>
                      </a:r>
                      <a:endParaRPr lang="en-US" sz="1400" b="0" i="0" u="none" strike="noStrike">
                        <a:solidFill>
                          <a:srgbClr val="505050"/>
                        </a:solidFill>
                        <a:effectLst/>
                        <a:latin typeface="Segoe UI" panose="020B0502040204020203" pitchFamily="34" charset="0"/>
                      </a:endParaRPr>
                    </a:p>
                  </a:txBody>
                  <a:tcPr marL="3952" marR="3952" marT="3952" marB="0"/>
                </a:tc>
                <a:extLst>
                  <a:ext uri="{0D108BD9-81ED-4DB2-BD59-A6C34878D82A}">
                    <a16:rowId xmlns:a16="http://schemas.microsoft.com/office/drawing/2014/main" val="2928333998"/>
                  </a:ext>
                </a:extLst>
              </a:tr>
              <a:tr h="217312">
                <a:tc>
                  <a:txBody>
                    <a:bodyPr/>
                    <a:lstStyle/>
                    <a:p>
                      <a:pPr algn="l" fontAlgn="t"/>
                      <a:r>
                        <a:rPr lang="en-US" sz="1400" u="none" strike="noStrike" dirty="0" err="1">
                          <a:effectLst/>
                        </a:rPr>
                        <a:t>Microsoft.Insights</a:t>
                      </a:r>
                      <a:r>
                        <a:rPr lang="en-US" sz="1400" u="none" strike="noStrike" dirty="0">
                          <a:effectLst/>
                        </a:rPr>
                        <a:t>/</a:t>
                      </a:r>
                      <a:r>
                        <a:rPr lang="en-US" sz="1400" u="none" strike="noStrike" dirty="0" err="1">
                          <a:effectLst/>
                        </a:rPr>
                        <a:t>alertRules</a:t>
                      </a:r>
                      <a:r>
                        <a:rPr lang="en-US" sz="1400" u="none" strike="noStrike" dirty="0">
                          <a:effectLst/>
                        </a:rPr>
                        <a:t>/*</a:t>
                      </a:r>
                      <a:endParaRPr lang="en-US" sz="1400" b="0" i="0" u="none" strike="noStrike" dirty="0">
                        <a:solidFill>
                          <a:srgbClr val="505050"/>
                        </a:solidFill>
                        <a:effectLst/>
                        <a:latin typeface="Segoe UI" panose="020B0502040204020203" pitchFamily="34" charset="0"/>
                      </a:endParaRPr>
                    </a:p>
                  </a:txBody>
                  <a:tcPr marL="3952" marR="3952" marT="3952" marB="0"/>
                </a:tc>
                <a:tc>
                  <a:txBody>
                    <a:bodyPr/>
                    <a:lstStyle/>
                    <a:p>
                      <a:pPr algn="l" fontAlgn="t"/>
                      <a:r>
                        <a:rPr lang="en-US" sz="1400" u="none" strike="noStrike">
                          <a:effectLst/>
                        </a:rPr>
                        <a:t>Create and manage Insights alert rules</a:t>
                      </a:r>
                      <a:endParaRPr lang="en-US" sz="1400" b="0" i="0" u="none" strike="noStrike">
                        <a:solidFill>
                          <a:srgbClr val="505050"/>
                        </a:solidFill>
                        <a:effectLst/>
                        <a:latin typeface="Segoe UI" panose="020B0502040204020203" pitchFamily="34" charset="0"/>
                      </a:endParaRPr>
                    </a:p>
                  </a:txBody>
                  <a:tcPr marL="3952" marR="3952" marT="3952" marB="0"/>
                </a:tc>
                <a:extLst>
                  <a:ext uri="{0D108BD9-81ED-4DB2-BD59-A6C34878D82A}">
                    <a16:rowId xmlns:a16="http://schemas.microsoft.com/office/drawing/2014/main" val="716558503"/>
                  </a:ext>
                </a:extLst>
              </a:tr>
              <a:tr h="217312">
                <a:tc>
                  <a:txBody>
                    <a:bodyPr/>
                    <a:lstStyle/>
                    <a:p>
                      <a:pPr algn="l" fontAlgn="t"/>
                      <a:r>
                        <a:rPr lang="en-US" sz="1400" u="none" strike="noStrike" dirty="0" err="1">
                          <a:effectLst/>
                        </a:rPr>
                        <a:t>Microsoft.Support</a:t>
                      </a:r>
                      <a:r>
                        <a:rPr lang="en-US" sz="1400" u="none" strike="noStrike" dirty="0">
                          <a:effectLst/>
                        </a:rPr>
                        <a:t>/*</a:t>
                      </a:r>
                      <a:endParaRPr lang="en-US" sz="1400" b="0" i="0" u="none" strike="noStrike" dirty="0">
                        <a:solidFill>
                          <a:srgbClr val="505050"/>
                        </a:solidFill>
                        <a:effectLst/>
                        <a:latin typeface="Segoe UI" panose="020B0502040204020203" pitchFamily="34" charset="0"/>
                      </a:endParaRPr>
                    </a:p>
                  </a:txBody>
                  <a:tcPr marL="3952" marR="3952" marT="3952" marB="0"/>
                </a:tc>
                <a:tc>
                  <a:txBody>
                    <a:bodyPr/>
                    <a:lstStyle/>
                    <a:p>
                      <a:pPr algn="l" fontAlgn="t"/>
                      <a:r>
                        <a:rPr lang="en-US" sz="1400" u="none" strike="noStrike" dirty="0">
                          <a:effectLst/>
                        </a:rPr>
                        <a:t>Create and manage support tickets </a:t>
                      </a:r>
                      <a:endParaRPr lang="en-US" sz="1400" b="0" i="0" u="none" strike="noStrike" dirty="0">
                        <a:solidFill>
                          <a:srgbClr val="505050"/>
                        </a:solidFill>
                        <a:effectLst/>
                        <a:latin typeface="Segoe UI" panose="020B0502040204020203" pitchFamily="34" charset="0"/>
                      </a:endParaRPr>
                    </a:p>
                  </a:txBody>
                  <a:tcPr marL="3952" marR="3952" marT="3952" marB="0"/>
                </a:tc>
                <a:extLst>
                  <a:ext uri="{0D108BD9-81ED-4DB2-BD59-A6C34878D82A}">
                    <a16:rowId xmlns:a16="http://schemas.microsoft.com/office/drawing/2014/main" val="4250263342"/>
                  </a:ext>
                </a:extLst>
              </a:tr>
            </a:tbl>
          </a:graphicData>
        </a:graphic>
      </p:graphicFrame>
    </p:spTree>
    <p:extLst>
      <p:ext uri="{BB962C8B-B14F-4D97-AF65-F5344CB8AC3E}">
        <p14:creationId xmlns:p14="http://schemas.microsoft.com/office/powerpoint/2010/main" val="322650809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p:cNvSpPr txBox="1">
            <a:spLocks/>
          </p:cNvSpPr>
          <p:nvPr/>
        </p:nvSpPr>
        <p:spPr>
          <a:xfrm>
            <a:off x="366170" y="1212851"/>
            <a:ext cx="3607118" cy="5408611"/>
          </a:xfrm>
          <a:prstGeom prst="rect">
            <a:avLst/>
          </a:prstGeom>
        </p:spPr>
        <p:txBody>
          <a:bodyPr/>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buNone/>
            </a:pPr>
            <a:r>
              <a:rPr lang="en-US" sz="3600" dirty="0">
                <a:solidFill>
                  <a:schemeClr val="tx2"/>
                </a:solidFill>
              </a:rPr>
              <a:t>Best practices</a:t>
            </a:r>
          </a:p>
          <a:p>
            <a:pPr marL="342900" lvl="1" indent="-342900" fontAlgn="ctr"/>
            <a:r>
              <a:rPr lang="en-US" sz="2000" dirty="0"/>
              <a:t>Organize resources to meet access management requirements</a:t>
            </a:r>
          </a:p>
          <a:p>
            <a:pPr marL="342900" lvl="1" indent="-342900" fontAlgn="ctr"/>
            <a:r>
              <a:rPr lang="en-US" sz="2000" dirty="0"/>
              <a:t>Grant access at resource group when appropriate</a:t>
            </a:r>
          </a:p>
          <a:p>
            <a:pPr marL="0" indent="0">
              <a:lnSpc>
                <a:spcPct val="114000"/>
              </a:lnSpc>
              <a:buNone/>
            </a:pPr>
            <a:r>
              <a:rPr lang="en-US" sz="3600" dirty="0">
                <a:solidFill>
                  <a:schemeClr val="tx2"/>
                </a:solidFill>
              </a:rPr>
              <a:t>Benefits</a:t>
            </a:r>
          </a:p>
          <a:p>
            <a:pPr marL="342900" lvl="1" indent="-342900" fontAlgn="ctr"/>
            <a:r>
              <a:rPr lang="en-US" sz="2000" dirty="0"/>
              <a:t>More granularity</a:t>
            </a:r>
          </a:p>
          <a:p>
            <a:pPr marL="342900" lvl="1" indent="-342900" fontAlgn="ctr"/>
            <a:r>
              <a:rPr lang="en-US" sz="2000" dirty="0"/>
              <a:t>Aligns with resource-specific roles</a:t>
            </a:r>
          </a:p>
          <a:p>
            <a:pPr marL="342900" lvl="1" indent="-342900" fontAlgn="ctr"/>
            <a:r>
              <a:rPr lang="en-US" sz="2000" dirty="0"/>
              <a:t>Ongoing manageability</a:t>
            </a:r>
          </a:p>
          <a:p>
            <a:pPr marL="0" indent="0">
              <a:lnSpc>
                <a:spcPct val="114000"/>
              </a:lnSpc>
              <a:buNone/>
            </a:pPr>
            <a:endParaRPr lang="en-US" sz="1600" kern="0" dirty="0">
              <a:solidFill>
                <a:schemeClr val="tx1"/>
              </a:solidFill>
              <a:latin typeface="+mn-lt"/>
            </a:endParaRPr>
          </a:p>
          <a:p>
            <a:pPr marL="0" indent="0">
              <a:lnSpc>
                <a:spcPct val="114000"/>
              </a:lnSpc>
              <a:buNone/>
            </a:pPr>
            <a:endParaRPr lang="en-US" sz="1200" kern="0" dirty="0">
              <a:solidFill>
                <a:schemeClr val="tx1"/>
              </a:solidFill>
            </a:endParaRPr>
          </a:p>
        </p:txBody>
      </p:sp>
      <p:sp>
        <p:nvSpPr>
          <p:cNvPr id="10" name="Title 9"/>
          <p:cNvSpPr>
            <a:spLocks noGrp="1"/>
          </p:cNvSpPr>
          <p:nvPr>
            <p:ph type="title"/>
          </p:nvPr>
        </p:nvSpPr>
        <p:spPr/>
        <p:txBody>
          <a:bodyPr/>
          <a:lstStyle/>
          <a:p>
            <a:r>
              <a:rPr lang="en-US" dirty="0"/>
              <a:t>Who can view/create/update custom roles?</a:t>
            </a:r>
          </a:p>
        </p:txBody>
      </p:sp>
      <p:sp>
        <p:nvSpPr>
          <p:cNvPr id="5" name="Rectangle 4"/>
          <p:cNvSpPr/>
          <p:nvPr/>
        </p:nvSpPr>
        <p:spPr bwMode="auto">
          <a:xfrm>
            <a:off x="4291969" y="1213141"/>
            <a:ext cx="7238074" cy="5407923"/>
          </a:xfrm>
          <a:prstGeom prst="rect">
            <a:avLst/>
          </a:prstGeom>
          <a:solidFill>
            <a:schemeClr val="tx1">
              <a:alpha val="2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endParaRPr lang="en-US" sz="2000" dirty="0">
              <a:solidFill>
                <a:schemeClr val="bg1"/>
              </a:solidFill>
            </a:endParaRPr>
          </a:p>
        </p:txBody>
      </p:sp>
      <p:sp>
        <p:nvSpPr>
          <p:cNvPr id="6" name="Rectangle 5"/>
          <p:cNvSpPr/>
          <p:nvPr/>
        </p:nvSpPr>
        <p:spPr bwMode="auto">
          <a:xfrm>
            <a:off x="4463148" y="1313261"/>
            <a:ext cx="2876430" cy="228571"/>
          </a:xfrm>
          <a:prstGeom prst="rec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dirty="0">
                <a:solidFill>
                  <a:schemeClr val="bg1"/>
                </a:solidFill>
              </a:rPr>
              <a:t>Marketing subscription</a:t>
            </a:r>
          </a:p>
        </p:txBody>
      </p:sp>
      <p:sp>
        <p:nvSpPr>
          <p:cNvPr id="7" name="Rectangle 6"/>
          <p:cNvSpPr/>
          <p:nvPr/>
        </p:nvSpPr>
        <p:spPr bwMode="auto">
          <a:xfrm>
            <a:off x="6272914" y="4335355"/>
            <a:ext cx="3123801" cy="228571"/>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dirty="0">
                <a:solidFill>
                  <a:schemeClr val="bg1"/>
                </a:solidFill>
              </a:rPr>
              <a:t>Shared Infrastructure resource group</a:t>
            </a:r>
          </a:p>
        </p:txBody>
      </p:sp>
      <p:sp>
        <p:nvSpPr>
          <p:cNvPr id="8" name="Rectangle 7"/>
          <p:cNvSpPr/>
          <p:nvPr/>
        </p:nvSpPr>
        <p:spPr bwMode="auto">
          <a:xfrm>
            <a:off x="6272914" y="2811549"/>
            <a:ext cx="3123801" cy="228571"/>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dirty="0">
                <a:solidFill>
                  <a:schemeClr val="bg1"/>
                </a:solidFill>
              </a:rPr>
              <a:t>Solution 2 resource group</a:t>
            </a:r>
          </a:p>
        </p:txBody>
      </p:sp>
      <p:sp>
        <p:nvSpPr>
          <p:cNvPr id="11" name="Rectangle 10"/>
          <p:cNvSpPr/>
          <p:nvPr/>
        </p:nvSpPr>
        <p:spPr bwMode="auto">
          <a:xfrm>
            <a:off x="6272914" y="1668695"/>
            <a:ext cx="3123801" cy="228571"/>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dirty="0">
                <a:solidFill>
                  <a:schemeClr val="bg1"/>
                </a:solidFill>
              </a:rPr>
              <a:t>Solution 1 resource group</a:t>
            </a:r>
          </a:p>
        </p:txBody>
      </p:sp>
      <p:sp>
        <p:nvSpPr>
          <p:cNvPr id="12" name="Rectangle 11"/>
          <p:cNvSpPr/>
          <p:nvPr/>
        </p:nvSpPr>
        <p:spPr bwMode="auto">
          <a:xfrm>
            <a:off x="8200990" y="2430598"/>
            <a:ext cx="2643340" cy="228571"/>
          </a:xfrm>
          <a:prstGeom prst="rect">
            <a:avLst/>
          </a:prstGeom>
          <a:solidFill>
            <a:schemeClr val="accent4"/>
          </a:solidFill>
          <a:ln>
            <a:solidFill>
              <a:srgbClr val="32145A"/>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dirty="0">
                <a:solidFill>
                  <a:schemeClr val="bg1"/>
                </a:solidFill>
              </a:rPr>
              <a:t>Storage account</a:t>
            </a:r>
          </a:p>
        </p:txBody>
      </p:sp>
      <p:sp>
        <p:nvSpPr>
          <p:cNvPr id="13" name="Rectangle 12"/>
          <p:cNvSpPr/>
          <p:nvPr/>
        </p:nvSpPr>
        <p:spPr bwMode="auto">
          <a:xfrm>
            <a:off x="8200991" y="2049647"/>
            <a:ext cx="2643340" cy="228571"/>
          </a:xfrm>
          <a:prstGeom prst="rect">
            <a:avLst/>
          </a:prstGeom>
          <a:solidFill>
            <a:schemeClr val="accent4"/>
          </a:solidFill>
          <a:ln>
            <a:solidFill>
              <a:srgbClr val="32145A"/>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dirty="0">
                <a:solidFill>
                  <a:schemeClr val="bg1"/>
                </a:solidFill>
              </a:rPr>
              <a:t>Virtual Machine</a:t>
            </a:r>
          </a:p>
        </p:txBody>
      </p:sp>
      <p:sp>
        <p:nvSpPr>
          <p:cNvPr id="14" name="Rectangle 13"/>
          <p:cNvSpPr/>
          <p:nvPr/>
        </p:nvSpPr>
        <p:spPr bwMode="auto">
          <a:xfrm>
            <a:off x="8200990" y="3573452"/>
            <a:ext cx="2643340" cy="228571"/>
          </a:xfrm>
          <a:prstGeom prst="rect">
            <a:avLst/>
          </a:prstGeom>
          <a:solidFill>
            <a:schemeClr val="accent4"/>
          </a:solidFill>
          <a:ln>
            <a:solidFill>
              <a:srgbClr val="32145A"/>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dirty="0">
                <a:solidFill>
                  <a:schemeClr val="bg1"/>
                </a:solidFill>
              </a:rPr>
              <a:t>Storage account</a:t>
            </a:r>
          </a:p>
        </p:txBody>
      </p:sp>
      <p:sp>
        <p:nvSpPr>
          <p:cNvPr id="15" name="Rectangle 14"/>
          <p:cNvSpPr/>
          <p:nvPr/>
        </p:nvSpPr>
        <p:spPr bwMode="auto">
          <a:xfrm>
            <a:off x="8200991" y="3192501"/>
            <a:ext cx="2643340" cy="228571"/>
          </a:xfrm>
          <a:prstGeom prst="rect">
            <a:avLst/>
          </a:prstGeom>
          <a:solidFill>
            <a:schemeClr val="accent4"/>
          </a:solidFill>
          <a:ln>
            <a:solidFill>
              <a:srgbClr val="32145A"/>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dirty="0">
                <a:solidFill>
                  <a:schemeClr val="bg1"/>
                </a:solidFill>
              </a:rPr>
              <a:t>Virtual Machine</a:t>
            </a:r>
          </a:p>
        </p:txBody>
      </p:sp>
      <p:sp>
        <p:nvSpPr>
          <p:cNvPr id="16" name="Rectangle 15"/>
          <p:cNvSpPr/>
          <p:nvPr/>
        </p:nvSpPr>
        <p:spPr bwMode="auto">
          <a:xfrm>
            <a:off x="8200989" y="3954404"/>
            <a:ext cx="2643340" cy="228571"/>
          </a:xfrm>
          <a:prstGeom prst="rect">
            <a:avLst/>
          </a:prstGeom>
          <a:solidFill>
            <a:schemeClr val="accent4"/>
          </a:solidFill>
          <a:ln>
            <a:solidFill>
              <a:srgbClr val="32145A"/>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dirty="0">
                <a:solidFill>
                  <a:schemeClr val="bg1"/>
                </a:solidFill>
              </a:rPr>
              <a:t>SQL Server</a:t>
            </a:r>
          </a:p>
        </p:txBody>
      </p:sp>
      <p:sp>
        <p:nvSpPr>
          <p:cNvPr id="17" name="Rectangle 16"/>
          <p:cNvSpPr/>
          <p:nvPr/>
        </p:nvSpPr>
        <p:spPr bwMode="auto">
          <a:xfrm>
            <a:off x="8170830" y="4716306"/>
            <a:ext cx="2643340" cy="228571"/>
          </a:xfrm>
          <a:prstGeom prst="rect">
            <a:avLst/>
          </a:prstGeom>
          <a:solidFill>
            <a:schemeClr val="accent4"/>
          </a:solidFill>
          <a:ln>
            <a:solidFill>
              <a:srgbClr val="32145A"/>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dirty="0">
                <a:solidFill>
                  <a:schemeClr val="bg1"/>
                </a:solidFill>
              </a:rPr>
              <a:t>Virtual Network</a:t>
            </a:r>
          </a:p>
        </p:txBody>
      </p:sp>
      <p:cxnSp>
        <p:nvCxnSpPr>
          <p:cNvPr id="18" name="Elbow Connector 43"/>
          <p:cNvCxnSpPr>
            <a:stCxn id="6" idx="2"/>
            <a:endCxn id="11" idx="1"/>
          </p:cNvCxnSpPr>
          <p:nvPr/>
        </p:nvCxnSpPr>
        <p:spPr>
          <a:xfrm rot="16200000" flipH="1">
            <a:off x="5966564" y="1476631"/>
            <a:ext cx="241149" cy="371551"/>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45"/>
          <p:cNvCxnSpPr>
            <a:stCxn id="6" idx="2"/>
            <a:endCxn id="8" idx="1"/>
          </p:cNvCxnSpPr>
          <p:nvPr/>
        </p:nvCxnSpPr>
        <p:spPr>
          <a:xfrm rot="16200000" flipH="1">
            <a:off x="5395137" y="2048058"/>
            <a:ext cx="1384003" cy="371551"/>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47"/>
          <p:cNvCxnSpPr>
            <a:stCxn id="6" idx="2"/>
            <a:endCxn id="7" idx="1"/>
          </p:cNvCxnSpPr>
          <p:nvPr/>
        </p:nvCxnSpPr>
        <p:spPr>
          <a:xfrm rot="16200000" flipH="1">
            <a:off x="4633234" y="2809961"/>
            <a:ext cx="2907809" cy="371551"/>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49"/>
          <p:cNvCxnSpPr>
            <a:stCxn id="11" idx="2"/>
            <a:endCxn id="13" idx="1"/>
          </p:cNvCxnSpPr>
          <p:nvPr/>
        </p:nvCxnSpPr>
        <p:spPr>
          <a:xfrm rot="16200000" flipH="1">
            <a:off x="7884569" y="1847511"/>
            <a:ext cx="266666" cy="366176"/>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51"/>
          <p:cNvCxnSpPr>
            <a:stCxn id="11" idx="2"/>
            <a:endCxn id="12" idx="1"/>
          </p:cNvCxnSpPr>
          <p:nvPr/>
        </p:nvCxnSpPr>
        <p:spPr>
          <a:xfrm rot="16200000" flipH="1">
            <a:off x="7694094" y="2037987"/>
            <a:ext cx="647617" cy="36617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53"/>
          <p:cNvCxnSpPr>
            <a:stCxn id="8" idx="2"/>
            <a:endCxn id="15" idx="1"/>
          </p:cNvCxnSpPr>
          <p:nvPr/>
        </p:nvCxnSpPr>
        <p:spPr>
          <a:xfrm rot="16200000" flipH="1">
            <a:off x="7884569" y="2990365"/>
            <a:ext cx="266666" cy="366176"/>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55"/>
          <p:cNvCxnSpPr>
            <a:stCxn id="8" idx="2"/>
            <a:endCxn id="14" idx="1"/>
          </p:cNvCxnSpPr>
          <p:nvPr/>
        </p:nvCxnSpPr>
        <p:spPr>
          <a:xfrm rot="16200000" flipH="1">
            <a:off x="7694094" y="3180842"/>
            <a:ext cx="647617" cy="36617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57"/>
          <p:cNvCxnSpPr>
            <a:stCxn id="8" idx="2"/>
            <a:endCxn id="16" idx="1"/>
          </p:cNvCxnSpPr>
          <p:nvPr/>
        </p:nvCxnSpPr>
        <p:spPr>
          <a:xfrm rot="16200000" flipH="1">
            <a:off x="7503617" y="3371318"/>
            <a:ext cx="1028569" cy="366174"/>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59"/>
          <p:cNvCxnSpPr>
            <a:stCxn id="7" idx="2"/>
            <a:endCxn id="17" idx="1"/>
          </p:cNvCxnSpPr>
          <p:nvPr/>
        </p:nvCxnSpPr>
        <p:spPr>
          <a:xfrm rot="16200000" flipH="1">
            <a:off x="7869489" y="4529251"/>
            <a:ext cx="266666" cy="33601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auto">
          <a:xfrm>
            <a:off x="4444348" y="5021067"/>
            <a:ext cx="2876430" cy="228571"/>
          </a:xfrm>
          <a:prstGeom prst="rec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dirty="0">
                <a:solidFill>
                  <a:schemeClr val="bg1"/>
                </a:solidFill>
              </a:rPr>
              <a:t>Finance subscription</a:t>
            </a:r>
          </a:p>
        </p:txBody>
      </p:sp>
      <p:sp>
        <p:nvSpPr>
          <p:cNvPr id="28" name="Rectangle 27"/>
          <p:cNvSpPr/>
          <p:nvPr/>
        </p:nvSpPr>
        <p:spPr bwMode="auto">
          <a:xfrm>
            <a:off x="6272914" y="5478209"/>
            <a:ext cx="3123801" cy="228571"/>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dirty="0">
                <a:solidFill>
                  <a:schemeClr val="bg1"/>
                </a:solidFill>
              </a:rPr>
              <a:t>Solution A resource group</a:t>
            </a:r>
          </a:p>
        </p:txBody>
      </p:sp>
      <p:sp>
        <p:nvSpPr>
          <p:cNvPr id="29" name="Rectangle 28"/>
          <p:cNvSpPr/>
          <p:nvPr/>
        </p:nvSpPr>
        <p:spPr bwMode="auto">
          <a:xfrm>
            <a:off x="8200990" y="6240112"/>
            <a:ext cx="2643340" cy="228571"/>
          </a:xfrm>
          <a:prstGeom prst="rect">
            <a:avLst/>
          </a:prstGeom>
          <a:solidFill>
            <a:schemeClr val="accent4"/>
          </a:solidFill>
          <a:ln>
            <a:solidFill>
              <a:srgbClr val="32145A"/>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dirty="0">
                <a:solidFill>
                  <a:schemeClr val="bg1"/>
                </a:solidFill>
              </a:rPr>
              <a:t>SQL Server</a:t>
            </a:r>
          </a:p>
        </p:txBody>
      </p:sp>
      <p:sp>
        <p:nvSpPr>
          <p:cNvPr id="30" name="Rectangle 29"/>
          <p:cNvSpPr/>
          <p:nvPr/>
        </p:nvSpPr>
        <p:spPr bwMode="auto">
          <a:xfrm>
            <a:off x="8200991" y="5859160"/>
            <a:ext cx="2643340" cy="228571"/>
          </a:xfrm>
          <a:prstGeom prst="rect">
            <a:avLst/>
          </a:prstGeom>
          <a:solidFill>
            <a:schemeClr val="accent4"/>
          </a:solidFill>
          <a:ln>
            <a:solidFill>
              <a:srgbClr val="32145A"/>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dirty="0">
                <a:solidFill>
                  <a:schemeClr val="bg1"/>
                </a:solidFill>
              </a:rPr>
              <a:t>Web app</a:t>
            </a:r>
          </a:p>
        </p:txBody>
      </p:sp>
      <p:cxnSp>
        <p:nvCxnSpPr>
          <p:cNvPr id="31" name="Elbow Connector 70"/>
          <p:cNvCxnSpPr>
            <a:stCxn id="28" idx="2"/>
            <a:endCxn id="30" idx="1"/>
          </p:cNvCxnSpPr>
          <p:nvPr/>
        </p:nvCxnSpPr>
        <p:spPr>
          <a:xfrm rot="16200000" flipH="1">
            <a:off x="7884569" y="5657025"/>
            <a:ext cx="266666" cy="366176"/>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71"/>
          <p:cNvCxnSpPr>
            <a:stCxn id="28" idx="2"/>
            <a:endCxn id="29" idx="1"/>
          </p:cNvCxnSpPr>
          <p:nvPr/>
        </p:nvCxnSpPr>
        <p:spPr>
          <a:xfrm rot="16200000" flipH="1">
            <a:off x="7694094" y="5847501"/>
            <a:ext cx="647617" cy="36617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73"/>
          <p:cNvCxnSpPr>
            <a:endCxn id="28" idx="1"/>
          </p:cNvCxnSpPr>
          <p:nvPr/>
        </p:nvCxnSpPr>
        <p:spPr>
          <a:xfrm rot="16200000" flipH="1">
            <a:off x="5906310" y="5225891"/>
            <a:ext cx="342856" cy="390351"/>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Text Placeholder 5"/>
          <p:cNvSpPr txBox="1">
            <a:spLocks/>
          </p:cNvSpPr>
          <p:nvPr/>
        </p:nvSpPr>
        <p:spPr>
          <a:xfrm>
            <a:off x="9009202" y="1211554"/>
            <a:ext cx="2444651" cy="455555"/>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000" dirty="0">
                <a:solidFill>
                  <a:schemeClr val="tx1"/>
                </a:solidFill>
              </a:rPr>
              <a:t>Example</a:t>
            </a:r>
          </a:p>
        </p:txBody>
      </p:sp>
    </p:spTree>
    <p:extLst>
      <p:ext uri="{BB962C8B-B14F-4D97-AF65-F5344CB8AC3E}">
        <p14:creationId xmlns:p14="http://schemas.microsoft.com/office/powerpoint/2010/main" val="24207177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p:cNvSpPr txBox="1">
            <a:spLocks/>
          </p:cNvSpPr>
          <p:nvPr/>
        </p:nvSpPr>
        <p:spPr>
          <a:xfrm>
            <a:off x="366169" y="1212851"/>
            <a:ext cx="4290507" cy="5408611"/>
          </a:xfrm>
          <a:prstGeom prst="rect">
            <a:avLst/>
          </a:prstGeom>
        </p:spPr>
        <p:txBody>
          <a:bodyPr lIns="146304"/>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buNone/>
            </a:pPr>
            <a:r>
              <a:rPr lang="en-US" sz="2400" dirty="0">
                <a:solidFill>
                  <a:schemeClr val="tx2"/>
                </a:solidFill>
              </a:rPr>
              <a:t>Requirements (example)</a:t>
            </a:r>
          </a:p>
          <a:p>
            <a:pPr marL="342900" lvl="1" indent="-342900" fontAlgn="ctr"/>
            <a:r>
              <a:rPr lang="en-US" sz="1600" dirty="0"/>
              <a:t>User needs to manage “web app A” </a:t>
            </a:r>
            <a:br>
              <a:rPr lang="en-US" sz="1600" dirty="0"/>
            </a:br>
            <a:r>
              <a:rPr lang="en-US" sz="1600" dirty="0"/>
              <a:t>and related resources such as “Application Insights B”</a:t>
            </a:r>
          </a:p>
          <a:p>
            <a:pPr marL="342900" lvl="1" indent="-342900" fontAlgn="ctr"/>
            <a:r>
              <a:rPr lang="en-US" sz="1600" dirty="0"/>
              <a:t>User shouldn’t manage “Virtual Machine C” or “Storage account D”</a:t>
            </a:r>
          </a:p>
          <a:p>
            <a:pPr marL="0" indent="0">
              <a:lnSpc>
                <a:spcPct val="114000"/>
              </a:lnSpc>
              <a:buNone/>
            </a:pPr>
            <a:endParaRPr lang="en-US" sz="700" dirty="0">
              <a:solidFill>
                <a:schemeClr val="tx2"/>
              </a:solidFill>
            </a:endParaRPr>
          </a:p>
          <a:p>
            <a:pPr marL="0" indent="0">
              <a:lnSpc>
                <a:spcPct val="114000"/>
              </a:lnSpc>
              <a:buNone/>
            </a:pPr>
            <a:r>
              <a:rPr lang="en-US" sz="2400" dirty="0">
                <a:solidFill>
                  <a:schemeClr val="tx2"/>
                </a:solidFill>
              </a:rPr>
              <a:t>Best practice</a:t>
            </a:r>
          </a:p>
          <a:p>
            <a:pPr marL="342900" lvl="1" indent="-342900" fontAlgn="ctr"/>
            <a:r>
              <a:rPr lang="en-US" sz="1600" dirty="0"/>
              <a:t>Assign web app contributor and Application Insights Component Contributor role on ‘Solution 1 </a:t>
            </a:r>
            <a:br>
              <a:rPr lang="en-US" sz="1600" dirty="0"/>
            </a:br>
            <a:r>
              <a:rPr lang="en-US" sz="1600" dirty="0"/>
              <a:t>resource group’</a:t>
            </a:r>
          </a:p>
          <a:p>
            <a:pPr marL="0" indent="0">
              <a:lnSpc>
                <a:spcPct val="114000"/>
              </a:lnSpc>
              <a:buNone/>
            </a:pPr>
            <a:endParaRPr lang="en-US" sz="700" dirty="0">
              <a:solidFill>
                <a:schemeClr val="tx2"/>
              </a:solidFill>
            </a:endParaRPr>
          </a:p>
          <a:p>
            <a:pPr marL="0" indent="0">
              <a:lnSpc>
                <a:spcPct val="114000"/>
              </a:lnSpc>
              <a:buNone/>
            </a:pPr>
            <a:r>
              <a:rPr lang="en-US" sz="2400" dirty="0">
                <a:solidFill>
                  <a:schemeClr val="tx2"/>
                </a:solidFill>
              </a:rPr>
              <a:t>Alternative: Two assignments</a:t>
            </a:r>
          </a:p>
          <a:p>
            <a:pPr marL="342900" lvl="1" indent="-342900" fontAlgn="ctr"/>
            <a:r>
              <a:rPr lang="en-US" sz="1600" dirty="0"/>
              <a:t>Contributor role on </a:t>
            </a:r>
            <a:br>
              <a:rPr lang="en-US" sz="1600" dirty="0"/>
            </a:br>
            <a:r>
              <a:rPr lang="en-US" sz="1600" dirty="0"/>
              <a:t>‘Virtual Web App” and</a:t>
            </a:r>
          </a:p>
          <a:p>
            <a:pPr marL="342900" lvl="1" indent="-342900" fontAlgn="ctr"/>
            <a:r>
              <a:rPr lang="en-US" sz="1600" dirty="0"/>
              <a:t>Application Insights Component Contributor role on “App Insights B”</a:t>
            </a:r>
          </a:p>
        </p:txBody>
      </p:sp>
      <p:sp>
        <p:nvSpPr>
          <p:cNvPr id="10" name="Title 9"/>
          <p:cNvSpPr>
            <a:spLocks noGrp="1"/>
          </p:cNvSpPr>
          <p:nvPr>
            <p:ph type="title"/>
          </p:nvPr>
        </p:nvSpPr>
        <p:spPr/>
        <p:txBody>
          <a:bodyPr/>
          <a:lstStyle/>
          <a:p>
            <a:r>
              <a:rPr lang="en-US" dirty="0"/>
              <a:t>Example RBAC assignment</a:t>
            </a:r>
          </a:p>
        </p:txBody>
      </p:sp>
      <p:sp>
        <p:nvSpPr>
          <p:cNvPr id="35" name="Rectangle 34"/>
          <p:cNvSpPr/>
          <p:nvPr/>
        </p:nvSpPr>
        <p:spPr bwMode="auto">
          <a:xfrm>
            <a:off x="4906566" y="1213141"/>
            <a:ext cx="6628365" cy="5407923"/>
          </a:xfrm>
          <a:prstGeom prst="rect">
            <a:avLst/>
          </a:prstGeom>
          <a:solidFill>
            <a:schemeClr val="tx1">
              <a:alpha val="2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 name="Rectangle 35"/>
          <p:cNvSpPr/>
          <p:nvPr/>
        </p:nvSpPr>
        <p:spPr bwMode="auto">
          <a:xfrm>
            <a:off x="5077745" y="1313261"/>
            <a:ext cx="2876430" cy="228571"/>
          </a:xfrm>
          <a:prstGeom prst="rec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dirty="0">
                <a:solidFill>
                  <a:schemeClr val="bg1"/>
                </a:solidFill>
              </a:rPr>
              <a:t>Marketing subscription</a:t>
            </a:r>
          </a:p>
        </p:txBody>
      </p:sp>
      <p:sp>
        <p:nvSpPr>
          <p:cNvPr id="37" name="Rectangle 36"/>
          <p:cNvSpPr/>
          <p:nvPr/>
        </p:nvSpPr>
        <p:spPr bwMode="auto">
          <a:xfrm>
            <a:off x="6887511" y="1668695"/>
            <a:ext cx="3123801" cy="228571"/>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dirty="0">
                <a:solidFill>
                  <a:schemeClr val="bg1"/>
                </a:solidFill>
              </a:rPr>
              <a:t>Solution 1 resource group</a:t>
            </a:r>
          </a:p>
        </p:txBody>
      </p:sp>
      <p:sp>
        <p:nvSpPr>
          <p:cNvPr id="38" name="Rectangle 37"/>
          <p:cNvSpPr/>
          <p:nvPr/>
        </p:nvSpPr>
        <p:spPr bwMode="auto">
          <a:xfrm>
            <a:off x="8815587" y="2430598"/>
            <a:ext cx="2149718" cy="228571"/>
          </a:xfrm>
          <a:prstGeom prst="rect">
            <a:avLst/>
          </a:prstGeom>
          <a:ln>
            <a:solidFill>
              <a:srgbClr val="32145A"/>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dirty="0">
                <a:gradFill>
                  <a:gsLst>
                    <a:gs pos="0">
                      <a:srgbClr val="FFFFFF"/>
                    </a:gs>
                    <a:gs pos="100000">
                      <a:srgbClr val="FFFFFF"/>
                    </a:gs>
                  </a:gsLst>
                  <a:lin ang="5400000" scaled="0"/>
                </a:gradFill>
              </a:rPr>
              <a:t>Application Insights B</a:t>
            </a:r>
          </a:p>
        </p:txBody>
      </p:sp>
      <p:sp>
        <p:nvSpPr>
          <p:cNvPr id="39" name="Rectangle 38"/>
          <p:cNvSpPr/>
          <p:nvPr/>
        </p:nvSpPr>
        <p:spPr bwMode="auto">
          <a:xfrm>
            <a:off x="8815588" y="2049647"/>
            <a:ext cx="2149718" cy="228571"/>
          </a:xfrm>
          <a:prstGeom prst="rect">
            <a:avLst/>
          </a:prstGeom>
          <a:ln>
            <a:solidFill>
              <a:srgbClr val="32145A"/>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dirty="0">
                <a:gradFill>
                  <a:gsLst>
                    <a:gs pos="0">
                      <a:srgbClr val="FFFFFF"/>
                    </a:gs>
                    <a:gs pos="100000">
                      <a:srgbClr val="FFFFFF"/>
                    </a:gs>
                  </a:gsLst>
                  <a:lin ang="5400000" scaled="0"/>
                </a:gradFill>
              </a:rPr>
              <a:t>Web app A</a:t>
            </a:r>
          </a:p>
        </p:txBody>
      </p:sp>
      <p:cxnSp>
        <p:nvCxnSpPr>
          <p:cNvPr id="40" name="Elbow Connector 43"/>
          <p:cNvCxnSpPr>
            <a:cxnSpLocks/>
            <a:stCxn id="36" idx="2"/>
            <a:endCxn id="37" idx="1"/>
          </p:cNvCxnSpPr>
          <p:nvPr/>
        </p:nvCxnSpPr>
        <p:spPr>
          <a:xfrm rot="16200000" flipH="1">
            <a:off x="6581161" y="1476631"/>
            <a:ext cx="241149" cy="371551"/>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9"/>
          <p:cNvCxnSpPr>
            <a:cxnSpLocks/>
            <a:stCxn id="37" idx="2"/>
            <a:endCxn id="39" idx="1"/>
          </p:cNvCxnSpPr>
          <p:nvPr/>
        </p:nvCxnSpPr>
        <p:spPr>
          <a:xfrm rot="16200000" flipH="1">
            <a:off x="8499167" y="1847511"/>
            <a:ext cx="266667" cy="366176"/>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51"/>
          <p:cNvCxnSpPr>
            <a:cxnSpLocks/>
            <a:stCxn id="37" idx="2"/>
            <a:endCxn id="38" idx="1"/>
          </p:cNvCxnSpPr>
          <p:nvPr/>
        </p:nvCxnSpPr>
        <p:spPr>
          <a:xfrm rot="16200000" flipH="1">
            <a:off x="8308690" y="2037987"/>
            <a:ext cx="647618" cy="36617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Text Placeholder 5"/>
          <p:cNvSpPr txBox="1">
            <a:spLocks/>
          </p:cNvSpPr>
          <p:nvPr/>
        </p:nvSpPr>
        <p:spPr>
          <a:xfrm>
            <a:off x="9623799" y="1211554"/>
            <a:ext cx="2444651" cy="455555"/>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endParaRPr lang="en-US" sz="2000" dirty="0"/>
          </a:p>
        </p:txBody>
      </p:sp>
      <p:sp>
        <p:nvSpPr>
          <p:cNvPr id="44" name="Rectangle 43"/>
          <p:cNvSpPr/>
          <p:nvPr/>
        </p:nvSpPr>
        <p:spPr bwMode="auto">
          <a:xfrm>
            <a:off x="8815587" y="2809205"/>
            <a:ext cx="2149718" cy="228571"/>
          </a:xfrm>
          <a:prstGeom prst="rect">
            <a:avLst/>
          </a:prstGeom>
          <a:ln>
            <a:solidFill>
              <a:srgbClr val="32145A"/>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dirty="0">
                <a:gradFill>
                  <a:gsLst>
                    <a:gs pos="0">
                      <a:srgbClr val="FFFFFF"/>
                    </a:gs>
                    <a:gs pos="100000">
                      <a:srgbClr val="FFFFFF"/>
                    </a:gs>
                  </a:gsLst>
                  <a:lin ang="5400000" scaled="0"/>
                </a:gradFill>
              </a:rPr>
              <a:t>Virtual Machine C</a:t>
            </a:r>
          </a:p>
        </p:txBody>
      </p:sp>
      <p:sp>
        <p:nvSpPr>
          <p:cNvPr id="45" name="Rectangle 44"/>
          <p:cNvSpPr/>
          <p:nvPr/>
        </p:nvSpPr>
        <p:spPr bwMode="auto">
          <a:xfrm>
            <a:off x="8815587" y="3186093"/>
            <a:ext cx="2149718" cy="228571"/>
          </a:xfrm>
          <a:prstGeom prst="rect">
            <a:avLst/>
          </a:prstGeom>
          <a:ln>
            <a:solidFill>
              <a:srgbClr val="32145A"/>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dirty="0">
                <a:gradFill>
                  <a:gsLst>
                    <a:gs pos="0">
                      <a:srgbClr val="FFFFFF"/>
                    </a:gs>
                    <a:gs pos="100000">
                      <a:srgbClr val="FFFFFF"/>
                    </a:gs>
                  </a:gsLst>
                  <a:lin ang="5400000" scaled="0"/>
                </a:gradFill>
              </a:rPr>
              <a:t>Storage account D</a:t>
            </a:r>
          </a:p>
        </p:txBody>
      </p:sp>
      <p:cxnSp>
        <p:nvCxnSpPr>
          <p:cNvPr id="46" name="Elbow Connector 6"/>
          <p:cNvCxnSpPr>
            <a:cxnSpLocks/>
            <a:endCxn id="45" idx="1"/>
          </p:cNvCxnSpPr>
          <p:nvPr/>
        </p:nvCxnSpPr>
        <p:spPr>
          <a:xfrm rot="16200000" flipH="1">
            <a:off x="7930941" y="2415733"/>
            <a:ext cx="1403114" cy="366177"/>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8"/>
          <p:cNvCxnSpPr>
            <a:cxnSpLocks/>
            <a:endCxn id="44" idx="1"/>
          </p:cNvCxnSpPr>
          <p:nvPr/>
        </p:nvCxnSpPr>
        <p:spPr>
          <a:xfrm rot="16200000" flipH="1">
            <a:off x="8119384" y="2227288"/>
            <a:ext cx="1026228" cy="366177"/>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bwMode="auto">
          <a:xfrm>
            <a:off x="7954175" y="1973457"/>
            <a:ext cx="3280953" cy="759558"/>
          </a:xfrm>
          <a:prstGeom prst="rect">
            <a:avLst/>
          </a:prstGeom>
          <a:noFill/>
          <a:ln w="3175">
            <a:solidFill>
              <a:srgbClr val="5C005C"/>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49" name="Straight Arrow Connector 48"/>
          <p:cNvCxnSpPr>
            <a:cxnSpLocks/>
            <a:endCxn id="48" idx="1"/>
          </p:cNvCxnSpPr>
          <p:nvPr/>
        </p:nvCxnSpPr>
        <p:spPr>
          <a:xfrm flipV="1">
            <a:off x="7116082" y="2353236"/>
            <a:ext cx="838093" cy="305934"/>
          </a:xfrm>
          <a:prstGeom prst="straightConnector1">
            <a:avLst/>
          </a:prstGeom>
          <a:ln>
            <a:solidFill>
              <a:srgbClr val="5C005C"/>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044149" y="2472970"/>
            <a:ext cx="2381196" cy="2775791"/>
          </a:xfrm>
          <a:prstGeom prst="rect">
            <a:avLst/>
          </a:prstGeom>
          <a:noFill/>
        </p:spPr>
        <p:txBody>
          <a:bodyPr wrap="square" lIns="182857" tIns="146285" rIns="182857" bIns="146285" rtlCol="0">
            <a:spAutoFit/>
          </a:bodyPr>
          <a:lstStyle/>
          <a:p>
            <a:pPr>
              <a:lnSpc>
                <a:spcPct val="90000"/>
              </a:lnSpc>
              <a:spcAft>
                <a:spcPts val="600"/>
              </a:spcAft>
            </a:pPr>
            <a:r>
              <a:rPr lang="en-US" sz="1400" dirty="0">
                <a:solidFill>
                  <a:schemeClr val="accent5">
                    <a:lumMod val="75000"/>
                  </a:schemeClr>
                </a:solidFill>
                <a:latin typeface="+mj-lt"/>
              </a:rPr>
              <a:t>Assigning role web app contributor on Solution 1 resource group</a:t>
            </a:r>
          </a:p>
          <a:p>
            <a:pPr marL="285721" indent="-285721">
              <a:lnSpc>
                <a:spcPct val="90000"/>
              </a:lnSpc>
              <a:spcAft>
                <a:spcPts val="600"/>
              </a:spcAft>
              <a:buFont typeface="Arial" panose="020B0604020202020204" pitchFamily="34" charset="0"/>
              <a:buChar char="•"/>
            </a:pPr>
            <a:r>
              <a:rPr lang="en-US" sz="1400" dirty="0">
                <a:solidFill>
                  <a:schemeClr val="accent5">
                    <a:lumMod val="75000"/>
                  </a:schemeClr>
                </a:solidFill>
                <a:latin typeface="+mj-lt"/>
              </a:rPr>
              <a:t>Conveys permissions on web apps and Application Insights instances in the resource group</a:t>
            </a:r>
          </a:p>
          <a:p>
            <a:pPr marL="285721" indent="-285721">
              <a:lnSpc>
                <a:spcPct val="90000"/>
              </a:lnSpc>
              <a:spcAft>
                <a:spcPts val="600"/>
              </a:spcAft>
              <a:buFont typeface="Arial" panose="020B0604020202020204" pitchFamily="34" charset="0"/>
              <a:buChar char="•"/>
            </a:pPr>
            <a:r>
              <a:rPr lang="en-US" sz="1400" dirty="0">
                <a:solidFill>
                  <a:schemeClr val="accent5">
                    <a:lumMod val="75000"/>
                  </a:schemeClr>
                </a:solidFill>
                <a:latin typeface="+mj-lt"/>
              </a:rPr>
              <a:t>Does not convey permissions on </a:t>
            </a:r>
            <a:br>
              <a:rPr lang="en-US" sz="1400" dirty="0">
                <a:solidFill>
                  <a:schemeClr val="accent5">
                    <a:lumMod val="75000"/>
                  </a:schemeClr>
                </a:solidFill>
                <a:latin typeface="+mj-lt"/>
              </a:rPr>
            </a:br>
            <a:r>
              <a:rPr lang="en-US" sz="1400" dirty="0">
                <a:solidFill>
                  <a:schemeClr val="accent5">
                    <a:lumMod val="75000"/>
                  </a:schemeClr>
                </a:solidFill>
                <a:latin typeface="+mj-lt"/>
              </a:rPr>
              <a:t>virtual machines or storage accounts</a:t>
            </a:r>
          </a:p>
        </p:txBody>
      </p:sp>
    </p:spTree>
    <p:extLst>
      <p:ext uri="{BB962C8B-B14F-4D97-AF65-F5344CB8AC3E}">
        <p14:creationId xmlns:p14="http://schemas.microsoft.com/office/powerpoint/2010/main" val="27095008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p:cNvSpPr txBox="1">
            <a:spLocks/>
          </p:cNvSpPr>
          <p:nvPr/>
        </p:nvSpPr>
        <p:spPr>
          <a:xfrm>
            <a:off x="366169" y="1212851"/>
            <a:ext cx="3150155" cy="5408611"/>
          </a:xfrm>
          <a:prstGeom prst="rect">
            <a:avLst/>
          </a:prstGeom>
        </p:spPr>
        <p:txBody>
          <a:bodyPr lIns="146304"/>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buNone/>
            </a:pPr>
            <a:r>
              <a:rPr lang="en-US" sz="2400" dirty="0">
                <a:solidFill>
                  <a:schemeClr val="tx2"/>
                </a:solidFill>
              </a:rPr>
              <a:t>Best practice</a:t>
            </a:r>
          </a:p>
          <a:p>
            <a:pPr marL="342900" lvl="1" indent="-342900" fontAlgn="ctr"/>
            <a:r>
              <a:rPr lang="en-US" sz="1600" dirty="0"/>
              <a:t>All organizational Azure subscriptions use the same Azure AD for access control</a:t>
            </a:r>
          </a:p>
          <a:p>
            <a:pPr marL="342900" lvl="1" indent="-342900" fontAlgn="ctr"/>
            <a:r>
              <a:rPr lang="en-US" sz="1600" dirty="0"/>
              <a:t>I.e., don’t have each subscription in the organization relying on </a:t>
            </a:r>
            <a:br>
              <a:rPr lang="en-US" sz="1600" dirty="0"/>
            </a:br>
            <a:r>
              <a:rPr lang="en-US" sz="1600" dirty="0"/>
              <a:t>its own default directory</a:t>
            </a:r>
          </a:p>
          <a:p>
            <a:pPr marL="0" indent="0">
              <a:lnSpc>
                <a:spcPct val="114000"/>
              </a:lnSpc>
              <a:buNone/>
            </a:pPr>
            <a:endParaRPr lang="en-US" sz="700" dirty="0">
              <a:solidFill>
                <a:schemeClr val="tx2"/>
              </a:solidFill>
            </a:endParaRPr>
          </a:p>
          <a:p>
            <a:pPr marL="0" indent="0">
              <a:lnSpc>
                <a:spcPct val="114000"/>
              </a:lnSpc>
              <a:buNone/>
            </a:pPr>
            <a:r>
              <a:rPr lang="en-US" sz="2400" dirty="0">
                <a:solidFill>
                  <a:schemeClr val="tx2"/>
                </a:solidFill>
              </a:rPr>
              <a:t>Benefits</a:t>
            </a:r>
          </a:p>
          <a:p>
            <a:pPr marL="342900" lvl="1" indent="-342900" fontAlgn="ctr"/>
            <a:r>
              <a:rPr lang="en-US" sz="1600" dirty="0"/>
              <a:t>Manageability</a:t>
            </a:r>
          </a:p>
          <a:p>
            <a:pPr marL="342900" lvl="1" indent="-342900" fontAlgn="ctr"/>
            <a:r>
              <a:rPr lang="en-US" sz="1600" dirty="0"/>
              <a:t>Compliance</a:t>
            </a:r>
          </a:p>
        </p:txBody>
      </p:sp>
      <p:sp>
        <p:nvSpPr>
          <p:cNvPr id="10" name="Title 9"/>
          <p:cNvSpPr>
            <a:spLocks noGrp="1"/>
          </p:cNvSpPr>
          <p:nvPr>
            <p:ph type="title"/>
          </p:nvPr>
        </p:nvSpPr>
        <p:spPr>
          <a:xfrm>
            <a:off x="366169" y="295278"/>
            <a:ext cx="11702551" cy="917575"/>
          </a:xfrm>
        </p:spPr>
        <p:txBody>
          <a:bodyPr/>
          <a:lstStyle/>
          <a:p>
            <a:r>
              <a:rPr lang="en-US" dirty="0"/>
              <a:t>Azure Active Directory integration</a:t>
            </a:r>
          </a:p>
        </p:txBody>
      </p:sp>
      <p:sp>
        <p:nvSpPr>
          <p:cNvPr id="20" name="Rectangle 19"/>
          <p:cNvSpPr/>
          <p:nvPr/>
        </p:nvSpPr>
        <p:spPr bwMode="auto">
          <a:xfrm>
            <a:off x="3516324" y="1287745"/>
            <a:ext cx="8340896" cy="5104747"/>
          </a:xfrm>
          <a:prstGeom prst="rect">
            <a:avLst/>
          </a:prstGeom>
          <a:solidFill>
            <a:schemeClr val="tx1">
              <a:alpha val="2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 name="Rectangle 20"/>
          <p:cNvSpPr/>
          <p:nvPr/>
        </p:nvSpPr>
        <p:spPr bwMode="auto">
          <a:xfrm>
            <a:off x="5340369" y="2176870"/>
            <a:ext cx="2458963" cy="228571"/>
          </a:xfrm>
          <a:prstGeom prst="rec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dirty="0">
                <a:gradFill>
                  <a:gsLst>
                    <a:gs pos="0">
                      <a:srgbClr val="FFFFFF"/>
                    </a:gs>
                    <a:gs pos="100000">
                      <a:srgbClr val="FFFFFF"/>
                    </a:gs>
                  </a:gsLst>
                  <a:lin ang="5400000" scaled="0"/>
                </a:gradFill>
              </a:rPr>
              <a:t>Marketing subscription</a:t>
            </a:r>
          </a:p>
        </p:txBody>
      </p:sp>
      <p:sp>
        <p:nvSpPr>
          <p:cNvPr id="22" name="Rectangle 21"/>
          <p:cNvSpPr/>
          <p:nvPr/>
        </p:nvSpPr>
        <p:spPr bwMode="auto">
          <a:xfrm>
            <a:off x="7150136" y="3675159"/>
            <a:ext cx="2435240" cy="228571"/>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dirty="0">
                <a:solidFill>
                  <a:schemeClr val="bg1"/>
                </a:solidFill>
              </a:rPr>
              <a:t>Resource group 2 </a:t>
            </a:r>
          </a:p>
        </p:txBody>
      </p:sp>
      <p:sp>
        <p:nvSpPr>
          <p:cNvPr id="23" name="Rectangle 22"/>
          <p:cNvSpPr/>
          <p:nvPr/>
        </p:nvSpPr>
        <p:spPr bwMode="auto">
          <a:xfrm>
            <a:off x="7150136" y="2532305"/>
            <a:ext cx="2435240" cy="228571"/>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dirty="0">
                <a:solidFill>
                  <a:schemeClr val="bg1"/>
                </a:solidFill>
              </a:rPr>
              <a:t>Resource group 1</a:t>
            </a:r>
          </a:p>
        </p:txBody>
      </p:sp>
      <p:sp>
        <p:nvSpPr>
          <p:cNvPr id="24" name="Rectangle 23"/>
          <p:cNvSpPr/>
          <p:nvPr/>
        </p:nvSpPr>
        <p:spPr bwMode="auto">
          <a:xfrm>
            <a:off x="9078211" y="3294208"/>
            <a:ext cx="2089460" cy="228571"/>
          </a:xfrm>
          <a:prstGeom prst="rect">
            <a:avLst/>
          </a:prstGeom>
          <a:ln>
            <a:solidFill>
              <a:srgbClr val="32145A"/>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dirty="0">
                <a:gradFill>
                  <a:gsLst>
                    <a:gs pos="0">
                      <a:srgbClr val="FFFFFF"/>
                    </a:gs>
                    <a:gs pos="100000">
                      <a:srgbClr val="FFFFFF"/>
                    </a:gs>
                  </a:gsLst>
                  <a:lin ang="5400000" scaled="0"/>
                </a:gradFill>
              </a:rPr>
              <a:t>Resource</a:t>
            </a:r>
          </a:p>
        </p:txBody>
      </p:sp>
      <p:sp>
        <p:nvSpPr>
          <p:cNvPr id="25" name="Rectangle 24"/>
          <p:cNvSpPr/>
          <p:nvPr/>
        </p:nvSpPr>
        <p:spPr bwMode="auto">
          <a:xfrm>
            <a:off x="9078212" y="2913256"/>
            <a:ext cx="2089460" cy="228571"/>
          </a:xfrm>
          <a:prstGeom prst="rect">
            <a:avLst/>
          </a:prstGeom>
          <a:ln>
            <a:solidFill>
              <a:srgbClr val="32145A"/>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dirty="0">
                <a:gradFill>
                  <a:gsLst>
                    <a:gs pos="0">
                      <a:srgbClr val="FFFFFF"/>
                    </a:gs>
                    <a:gs pos="100000">
                      <a:srgbClr val="FFFFFF"/>
                    </a:gs>
                  </a:gsLst>
                  <a:lin ang="5400000" scaled="0"/>
                </a:gradFill>
              </a:rPr>
              <a:t>Resource</a:t>
            </a:r>
          </a:p>
        </p:txBody>
      </p:sp>
      <p:sp>
        <p:nvSpPr>
          <p:cNvPr id="26" name="Rectangle 25"/>
          <p:cNvSpPr/>
          <p:nvPr/>
        </p:nvSpPr>
        <p:spPr bwMode="auto">
          <a:xfrm>
            <a:off x="9078211" y="4437062"/>
            <a:ext cx="2089460" cy="228571"/>
          </a:xfrm>
          <a:prstGeom prst="rect">
            <a:avLst/>
          </a:prstGeom>
          <a:ln>
            <a:solidFill>
              <a:srgbClr val="32145A"/>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dirty="0">
                <a:gradFill>
                  <a:gsLst>
                    <a:gs pos="0">
                      <a:srgbClr val="FFFFFF"/>
                    </a:gs>
                    <a:gs pos="100000">
                      <a:srgbClr val="FFFFFF"/>
                    </a:gs>
                  </a:gsLst>
                  <a:lin ang="5400000" scaled="0"/>
                </a:gradFill>
              </a:rPr>
              <a:t>Resource</a:t>
            </a:r>
          </a:p>
        </p:txBody>
      </p:sp>
      <p:sp>
        <p:nvSpPr>
          <p:cNvPr id="27" name="Rectangle 26"/>
          <p:cNvSpPr/>
          <p:nvPr/>
        </p:nvSpPr>
        <p:spPr bwMode="auto">
          <a:xfrm>
            <a:off x="9078212" y="4056111"/>
            <a:ext cx="2089460" cy="228571"/>
          </a:xfrm>
          <a:prstGeom prst="rect">
            <a:avLst/>
          </a:prstGeom>
          <a:ln>
            <a:solidFill>
              <a:srgbClr val="32145A"/>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dirty="0">
                <a:gradFill>
                  <a:gsLst>
                    <a:gs pos="0">
                      <a:srgbClr val="FFFFFF"/>
                    </a:gs>
                    <a:gs pos="100000">
                      <a:srgbClr val="FFFFFF"/>
                    </a:gs>
                  </a:gsLst>
                  <a:lin ang="5400000" scaled="0"/>
                </a:gradFill>
              </a:rPr>
              <a:t>Resource</a:t>
            </a:r>
          </a:p>
        </p:txBody>
      </p:sp>
      <p:cxnSp>
        <p:nvCxnSpPr>
          <p:cNvPr id="28" name="Elbow Connector 11"/>
          <p:cNvCxnSpPr>
            <a:cxnSpLocks/>
            <a:stCxn id="21" idx="2"/>
            <a:endCxn id="23" idx="1"/>
          </p:cNvCxnSpPr>
          <p:nvPr/>
        </p:nvCxnSpPr>
        <p:spPr>
          <a:xfrm rot="16200000" flipH="1">
            <a:off x="6739418" y="2235873"/>
            <a:ext cx="241150" cy="58028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12"/>
          <p:cNvCxnSpPr>
            <a:cxnSpLocks/>
            <a:stCxn id="21" idx="2"/>
            <a:endCxn id="22" idx="1"/>
          </p:cNvCxnSpPr>
          <p:nvPr/>
        </p:nvCxnSpPr>
        <p:spPr>
          <a:xfrm rot="16200000" flipH="1">
            <a:off x="6167991" y="2807300"/>
            <a:ext cx="1384004" cy="58028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13"/>
          <p:cNvCxnSpPr>
            <a:cxnSpLocks/>
            <a:stCxn id="23" idx="2"/>
            <a:endCxn id="25" idx="1"/>
          </p:cNvCxnSpPr>
          <p:nvPr/>
        </p:nvCxnSpPr>
        <p:spPr>
          <a:xfrm rot="16200000" flipH="1">
            <a:off x="8589651" y="2538981"/>
            <a:ext cx="266666" cy="710456"/>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14"/>
          <p:cNvCxnSpPr>
            <a:cxnSpLocks/>
            <a:stCxn id="23" idx="2"/>
            <a:endCxn id="24" idx="1"/>
          </p:cNvCxnSpPr>
          <p:nvPr/>
        </p:nvCxnSpPr>
        <p:spPr>
          <a:xfrm rot="16200000" flipH="1">
            <a:off x="8399174" y="2729457"/>
            <a:ext cx="647618" cy="71045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15"/>
          <p:cNvCxnSpPr>
            <a:cxnSpLocks/>
            <a:stCxn id="22" idx="2"/>
            <a:endCxn id="27" idx="1"/>
          </p:cNvCxnSpPr>
          <p:nvPr/>
        </p:nvCxnSpPr>
        <p:spPr>
          <a:xfrm rot="16200000" flipH="1">
            <a:off x="8589651" y="3681835"/>
            <a:ext cx="266667" cy="710456"/>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16"/>
          <p:cNvCxnSpPr>
            <a:cxnSpLocks/>
            <a:stCxn id="22" idx="2"/>
            <a:endCxn id="26" idx="1"/>
          </p:cNvCxnSpPr>
          <p:nvPr/>
        </p:nvCxnSpPr>
        <p:spPr>
          <a:xfrm rot="16200000" flipH="1">
            <a:off x="8399174" y="3872311"/>
            <a:ext cx="647618" cy="71045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Text Placeholder 5"/>
          <p:cNvSpPr txBox="1">
            <a:spLocks/>
          </p:cNvSpPr>
          <p:nvPr/>
        </p:nvSpPr>
        <p:spPr>
          <a:xfrm>
            <a:off x="8233557" y="1592506"/>
            <a:ext cx="2444651" cy="455555"/>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endParaRPr lang="en-US" sz="2000" dirty="0"/>
          </a:p>
        </p:txBody>
      </p:sp>
      <p:sp>
        <p:nvSpPr>
          <p:cNvPr id="51" name="Rectangle 50"/>
          <p:cNvSpPr/>
          <p:nvPr/>
        </p:nvSpPr>
        <p:spPr bwMode="auto">
          <a:xfrm>
            <a:off x="5363689" y="4818013"/>
            <a:ext cx="2458963" cy="228571"/>
          </a:xfrm>
          <a:prstGeom prst="rec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dirty="0">
                <a:gradFill>
                  <a:gsLst>
                    <a:gs pos="0">
                      <a:srgbClr val="FFFFFF"/>
                    </a:gs>
                    <a:gs pos="100000">
                      <a:srgbClr val="FFFFFF"/>
                    </a:gs>
                  </a:gsLst>
                  <a:lin ang="5400000" scaled="0"/>
                </a:gradFill>
              </a:rPr>
              <a:t>Finance subscription</a:t>
            </a:r>
          </a:p>
        </p:txBody>
      </p:sp>
      <p:sp>
        <p:nvSpPr>
          <p:cNvPr id="52" name="Rectangle 51"/>
          <p:cNvSpPr/>
          <p:nvPr/>
        </p:nvSpPr>
        <p:spPr bwMode="auto">
          <a:xfrm>
            <a:off x="7173456" y="5173448"/>
            <a:ext cx="2435240" cy="228571"/>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dirty="0">
                <a:solidFill>
                  <a:schemeClr val="bg1"/>
                </a:solidFill>
              </a:rPr>
              <a:t>Resource group A</a:t>
            </a:r>
          </a:p>
        </p:txBody>
      </p:sp>
      <p:sp>
        <p:nvSpPr>
          <p:cNvPr id="53" name="Rectangle 52"/>
          <p:cNvSpPr/>
          <p:nvPr/>
        </p:nvSpPr>
        <p:spPr bwMode="auto">
          <a:xfrm>
            <a:off x="9101531" y="5935351"/>
            <a:ext cx="2089460" cy="228571"/>
          </a:xfrm>
          <a:prstGeom prst="rect">
            <a:avLst/>
          </a:prstGeom>
          <a:ln>
            <a:solidFill>
              <a:srgbClr val="32145A"/>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dirty="0">
                <a:gradFill>
                  <a:gsLst>
                    <a:gs pos="0">
                      <a:srgbClr val="FFFFFF"/>
                    </a:gs>
                    <a:gs pos="100000">
                      <a:srgbClr val="FFFFFF"/>
                    </a:gs>
                  </a:gsLst>
                  <a:lin ang="5400000" scaled="0"/>
                </a:gradFill>
              </a:rPr>
              <a:t>Resource</a:t>
            </a:r>
          </a:p>
        </p:txBody>
      </p:sp>
      <p:sp>
        <p:nvSpPr>
          <p:cNvPr id="54" name="Rectangle 53"/>
          <p:cNvSpPr/>
          <p:nvPr/>
        </p:nvSpPr>
        <p:spPr bwMode="auto">
          <a:xfrm>
            <a:off x="9101532" y="5554399"/>
            <a:ext cx="2089460" cy="228571"/>
          </a:xfrm>
          <a:prstGeom prst="rect">
            <a:avLst/>
          </a:prstGeom>
          <a:ln>
            <a:solidFill>
              <a:srgbClr val="32145A"/>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dirty="0">
                <a:gradFill>
                  <a:gsLst>
                    <a:gs pos="0">
                      <a:srgbClr val="FFFFFF"/>
                    </a:gs>
                    <a:gs pos="100000">
                      <a:srgbClr val="FFFFFF"/>
                    </a:gs>
                  </a:gsLst>
                  <a:lin ang="5400000" scaled="0"/>
                </a:gradFill>
              </a:rPr>
              <a:t>Resource</a:t>
            </a:r>
          </a:p>
        </p:txBody>
      </p:sp>
      <p:cxnSp>
        <p:nvCxnSpPr>
          <p:cNvPr id="55" name="Elbow Connector 23"/>
          <p:cNvCxnSpPr>
            <a:cxnSpLocks/>
            <a:stCxn id="51" idx="2"/>
            <a:endCxn id="52" idx="1"/>
          </p:cNvCxnSpPr>
          <p:nvPr/>
        </p:nvCxnSpPr>
        <p:spPr>
          <a:xfrm rot="16200000" flipH="1">
            <a:off x="6762738" y="4877016"/>
            <a:ext cx="241150" cy="58028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24"/>
          <p:cNvCxnSpPr>
            <a:cxnSpLocks/>
            <a:stCxn id="52" idx="2"/>
            <a:endCxn id="54" idx="1"/>
          </p:cNvCxnSpPr>
          <p:nvPr/>
        </p:nvCxnSpPr>
        <p:spPr>
          <a:xfrm rot="16200000" flipH="1">
            <a:off x="8612971" y="5180124"/>
            <a:ext cx="266666" cy="710456"/>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25"/>
          <p:cNvCxnSpPr>
            <a:cxnSpLocks/>
            <a:stCxn id="52" idx="2"/>
            <a:endCxn id="53" idx="1"/>
          </p:cNvCxnSpPr>
          <p:nvPr/>
        </p:nvCxnSpPr>
        <p:spPr>
          <a:xfrm rot="16200000" flipH="1">
            <a:off x="8422494" y="5370600"/>
            <a:ext cx="647618" cy="71045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391309" y="1445566"/>
            <a:ext cx="1371425" cy="683177"/>
          </a:xfrm>
          <a:prstGeom prst="rect">
            <a:avLst/>
          </a:prstGeom>
          <a:noFill/>
        </p:spPr>
        <p:txBody>
          <a:bodyPr wrap="square" lIns="182857" tIns="146285" rIns="182857" bIns="146285" rtlCol="0">
            <a:spAutoFit/>
          </a:bodyPr>
          <a:lstStyle/>
          <a:p>
            <a:pPr algn="ctr">
              <a:lnSpc>
                <a:spcPct val="90000"/>
              </a:lnSpc>
              <a:spcAft>
                <a:spcPts val="600"/>
              </a:spcAft>
            </a:pPr>
            <a:r>
              <a:rPr lang="en-US" sz="1400" b="1" dirty="0">
                <a:latin typeface="+mj-lt"/>
              </a:rPr>
              <a:t>Litware Azure AD</a:t>
            </a:r>
          </a:p>
        </p:txBody>
      </p:sp>
      <p:cxnSp>
        <p:nvCxnSpPr>
          <p:cNvPr id="59" name="Elbow Connector 29"/>
          <p:cNvCxnSpPr/>
          <p:nvPr/>
        </p:nvCxnSpPr>
        <p:spPr>
          <a:xfrm rot="16200000" flipH="1">
            <a:off x="4700973" y="1607703"/>
            <a:ext cx="140454" cy="1138333"/>
          </a:xfrm>
          <a:prstGeom prst="bentConnector2">
            <a:avLst/>
          </a:prstGeom>
          <a:ln>
            <a:solidFill>
              <a:srgbClr val="00188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34"/>
          <p:cNvCxnSpPr>
            <a:cxnSpLocks/>
            <a:endCxn id="51" idx="1"/>
          </p:cNvCxnSpPr>
          <p:nvPr/>
        </p:nvCxnSpPr>
        <p:spPr>
          <a:xfrm rot="16200000" flipH="1">
            <a:off x="3405148" y="2973758"/>
            <a:ext cx="2755428" cy="1161654"/>
          </a:xfrm>
          <a:prstGeom prst="bentConnector2">
            <a:avLst/>
          </a:prstGeom>
          <a:ln>
            <a:solidFill>
              <a:srgbClr val="00188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4202035" y="2037068"/>
            <a:ext cx="0" cy="253473"/>
          </a:xfrm>
          <a:prstGeom prst="line">
            <a:avLst/>
          </a:prstGeom>
          <a:ln>
            <a:solidFill>
              <a:srgbClr val="00188F"/>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62" name="Picture 61"/>
          <p:cNvPicPr>
            <a:picLocks noChangeAspect="1"/>
          </p:cNvPicPr>
          <p:nvPr/>
        </p:nvPicPr>
        <p:blipFill rotWithShape="1">
          <a:blip r:embed="rId3" cstate="screen">
            <a:extLst>
              <a:ext uri="{28A0092B-C50C-407E-A947-70E740481C1C}">
                <a14:useLocalDpi xmlns:a14="http://schemas.microsoft.com/office/drawing/2010/main"/>
              </a:ext>
            </a:extLst>
          </a:blip>
          <a:srcRect l="22526" r="24465" b="43240"/>
          <a:stretch/>
        </p:blipFill>
        <p:spPr>
          <a:xfrm>
            <a:off x="3748176" y="1397439"/>
            <a:ext cx="901001" cy="893102"/>
          </a:xfrm>
          <a:prstGeom prst="rect">
            <a:avLst/>
          </a:prstGeom>
        </p:spPr>
      </p:pic>
    </p:spTree>
    <p:extLst>
      <p:ext uri="{BB962C8B-B14F-4D97-AF65-F5344CB8AC3E}">
        <p14:creationId xmlns:p14="http://schemas.microsoft.com/office/powerpoint/2010/main" val="24707779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6169" y="295278"/>
            <a:ext cx="11702551" cy="917575"/>
          </a:xfrm>
        </p:spPr>
        <p:txBody>
          <a:bodyPr/>
          <a:lstStyle/>
          <a:p>
            <a:r>
              <a:rPr lang="en-US" dirty="0"/>
              <a:t>The pillars – Azure Resource Manager policies</a:t>
            </a:r>
          </a:p>
        </p:txBody>
      </p:sp>
      <p:sp>
        <p:nvSpPr>
          <p:cNvPr id="53" name="Text Placeholder 3"/>
          <p:cNvSpPr txBox="1">
            <a:spLocks/>
          </p:cNvSpPr>
          <p:nvPr/>
        </p:nvSpPr>
        <p:spPr>
          <a:xfrm>
            <a:off x="366169" y="1026081"/>
            <a:ext cx="11702553" cy="627864"/>
          </a:xfrm>
          <a:prstGeom prst="rect">
            <a:avLst/>
          </a:prstGeom>
        </p:spPr>
        <p:txBody>
          <a:bodyPr vert="horz" wrap="square" lIns="146304" tIns="91440" rIns="146304" bIns="91440" rtlCol="0">
            <a:spAutoFit/>
          </a:bodyPr>
          <a:lstStyle>
            <a:lvl1pPr marL="287293" marR="0" indent="-287293" algn="l" defTabSz="932594" rtl="0" eaLnBrk="1" fontAlgn="auto" latinLnBrk="0" hangingPunct="1">
              <a:lnSpc>
                <a:spcPct val="90000"/>
              </a:lnSpc>
              <a:spcBef>
                <a:spcPts val="1224"/>
              </a:spcBef>
              <a:spcAft>
                <a:spcPts val="0"/>
              </a:spcAft>
              <a:buClr>
                <a:schemeClr val="tx2"/>
              </a:buClr>
              <a:buSzPct val="90000"/>
              <a:buFont typeface="Arial" pitchFamily="34" charset="0"/>
              <a:buChar char="•"/>
              <a:tabLst/>
              <a:defRPr sz="3200" kern="1200" spc="0" baseline="0">
                <a:gradFill>
                  <a:gsLst>
                    <a:gs pos="1250">
                      <a:schemeClr val="tx2"/>
                    </a:gs>
                    <a:gs pos="99000">
                      <a:schemeClr val="tx2"/>
                    </a:gs>
                  </a:gsLst>
                  <a:lin ang="5400000" scaled="0"/>
                </a:gradFill>
                <a:latin typeface="+mj-lt"/>
                <a:ea typeface="+mn-ea"/>
                <a:cs typeface="+mn-cs"/>
              </a:defRPr>
            </a:lvl1pPr>
            <a:lvl2pPr marL="531081" marR="0" indent="-233158" algn="l" defTabSz="93259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699475" marR="0" indent="-168392" algn="l" defTabSz="93259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880818" marR="0" indent="-181345"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049211" marR="0" indent="-168392"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…enable you to address many concerns.</a:t>
            </a:r>
          </a:p>
        </p:txBody>
      </p:sp>
      <p:sp>
        <p:nvSpPr>
          <p:cNvPr id="55" name="Freeform 89"/>
          <p:cNvSpPr>
            <a:spLocks/>
          </p:cNvSpPr>
          <p:nvPr/>
        </p:nvSpPr>
        <p:spPr bwMode="auto">
          <a:xfrm>
            <a:off x="1724930" y="4057153"/>
            <a:ext cx="141747" cy="1500507"/>
          </a:xfrm>
          <a:custGeom>
            <a:avLst/>
            <a:gdLst>
              <a:gd name="T0" fmla="*/ 0 w 99"/>
              <a:gd name="T1" fmla="*/ 1048 h 1048"/>
              <a:gd name="T2" fmla="*/ 50 w 99"/>
              <a:gd name="T3" fmla="*/ 0 h 1048"/>
              <a:gd name="T4" fmla="*/ 99 w 99"/>
              <a:gd name="T5" fmla="*/ 1048 h 1048"/>
              <a:gd name="T6" fmla="*/ 0 w 99"/>
              <a:gd name="T7" fmla="*/ 1048 h 1048"/>
            </a:gdLst>
            <a:ahLst/>
            <a:cxnLst>
              <a:cxn ang="0">
                <a:pos x="T0" y="T1"/>
              </a:cxn>
              <a:cxn ang="0">
                <a:pos x="T2" y="T3"/>
              </a:cxn>
              <a:cxn ang="0">
                <a:pos x="T4" y="T5"/>
              </a:cxn>
              <a:cxn ang="0">
                <a:pos x="T6" y="T7"/>
              </a:cxn>
            </a:cxnLst>
            <a:rect l="0" t="0" r="r" b="b"/>
            <a:pathLst>
              <a:path w="99" h="1048">
                <a:moveTo>
                  <a:pt x="0" y="1048"/>
                </a:moveTo>
                <a:lnTo>
                  <a:pt x="50" y="0"/>
                </a:lnTo>
                <a:lnTo>
                  <a:pt x="99" y="1048"/>
                </a:lnTo>
                <a:lnTo>
                  <a:pt x="0" y="10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sp>
        <p:nvSpPr>
          <p:cNvPr id="65" name="Rectangle 2"/>
          <p:cNvSpPr>
            <a:spLocks noChangeArrowheads="1"/>
          </p:cNvSpPr>
          <p:nvPr/>
        </p:nvSpPr>
        <p:spPr bwMode="auto">
          <a:xfrm>
            <a:off x="5872084" y="1856924"/>
            <a:ext cx="4905848" cy="2063929"/>
          </a:xfrm>
          <a:prstGeom prst="rect">
            <a:avLst/>
          </a:prstGeom>
          <a:solidFill>
            <a:schemeClr val="bg1">
              <a:lumMod val="85000"/>
            </a:schemeClr>
          </a:solidFill>
          <a:ln>
            <a:noFill/>
          </a:ln>
          <a:effectLst/>
        </p:spPr>
        <p:txBody>
          <a:bodyPr vert="horz" wrap="square" lIns="93248" tIns="46624" rIns="93248" bIns="46624" numCol="1" anchor="ctr" anchorCtr="0" compatLnSpc="1">
            <a:prstTxWarp prst="textNoShape">
              <a:avLst/>
            </a:prstTxWarp>
            <a:spAutoFit/>
          </a:bodyPr>
          <a:lstStyle/>
          <a:p>
            <a:pPr defTabSz="932504" eaLnBrk="0" fontAlgn="base" hangingPunct="0">
              <a:spcBef>
                <a:spcPct val="0"/>
              </a:spcBef>
              <a:spcAft>
                <a:spcPct val="0"/>
              </a:spcAft>
            </a:pPr>
            <a:r>
              <a:rPr lang="en-US" altLang="en-US" sz="1600" kern="0" dirty="0">
                <a:solidFill>
                  <a:srgbClr val="505050"/>
                </a:solidFill>
                <a:latin typeface="Consolas" panose="020B0609020204030204" pitchFamily="49" charset="0"/>
              </a:rPr>
              <a:t>{ </a:t>
            </a:r>
          </a:p>
          <a:p>
            <a:pPr defTabSz="932504" eaLnBrk="0" fontAlgn="base" hangingPunct="0">
              <a:spcBef>
                <a:spcPct val="0"/>
              </a:spcBef>
              <a:spcAft>
                <a:spcPct val="0"/>
              </a:spcAft>
            </a:pPr>
            <a:r>
              <a:rPr lang="en-US" altLang="en-US" sz="1600" kern="0" dirty="0">
                <a:solidFill>
                  <a:sysClr val="windowText" lastClr="000000"/>
                </a:solidFill>
                <a:latin typeface="Consolas" panose="020B0609020204030204" pitchFamily="49" charset="0"/>
              </a:rPr>
              <a:t>  </a:t>
            </a:r>
            <a:r>
              <a:rPr lang="en-US" altLang="en-US" sz="1600" kern="0" dirty="0">
                <a:solidFill>
                  <a:srgbClr val="C00000"/>
                </a:solidFill>
                <a:latin typeface="Consolas" panose="020B0609020204030204" pitchFamily="49" charset="0"/>
              </a:rPr>
              <a:t>"if" </a:t>
            </a:r>
            <a:r>
              <a:rPr lang="en-US" altLang="en-US" sz="1600" kern="0" dirty="0">
                <a:solidFill>
                  <a:srgbClr val="505050"/>
                </a:solidFill>
                <a:latin typeface="Consolas" panose="020B0609020204030204" pitchFamily="49" charset="0"/>
              </a:rPr>
              <a:t>: { </a:t>
            </a:r>
          </a:p>
          <a:p>
            <a:pPr defTabSz="932504" eaLnBrk="0" fontAlgn="base" hangingPunct="0">
              <a:spcBef>
                <a:spcPct val="0"/>
              </a:spcBef>
              <a:spcAft>
                <a:spcPct val="0"/>
              </a:spcAft>
            </a:pPr>
            <a:r>
              <a:rPr lang="en-US" altLang="en-US" sz="1600" kern="0" dirty="0">
                <a:solidFill>
                  <a:sysClr val="windowText" lastClr="000000"/>
                </a:solidFill>
                <a:latin typeface="Consolas" panose="020B0609020204030204" pitchFamily="49" charset="0"/>
              </a:rPr>
              <a:t>   </a:t>
            </a:r>
            <a:r>
              <a:rPr lang="en-US" altLang="en-US" sz="1600" kern="0" dirty="0">
                <a:solidFill>
                  <a:srgbClr val="C00000"/>
                </a:solidFill>
                <a:latin typeface="Consolas" panose="020B0609020204030204" pitchFamily="49" charset="0"/>
              </a:rPr>
              <a:t> &lt;condition&gt; </a:t>
            </a:r>
            <a:r>
              <a:rPr lang="en-US" altLang="en-US" sz="1600" kern="0" dirty="0">
                <a:solidFill>
                  <a:srgbClr val="505050"/>
                </a:solidFill>
                <a:latin typeface="Consolas" panose="020B0609020204030204" pitchFamily="49" charset="0"/>
              </a:rPr>
              <a:t>| </a:t>
            </a:r>
            <a:r>
              <a:rPr lang="en-US" altLang="en-US" sz="1600" kern="0" dirty="0">
                <a:solidFill>
                  <a:srgbClr val="002050">
                    <a:lumMod val="50000"/>
                    <a:lumOff val="50000"/>
                  </a:srgbClr>
                </a:solidFill>
                <a:latin typeface="Consolas" panose="020B0609020204030204" pitchFamily="49" charset="0"/>
              </a:rPr>
              <a:t>&lt;logical operator&gt;</a:t>
            </a:r>
          </a:p>
          <a:p>
            <a:pPr defTabSz="932504" eaLnBrk="0" fontAlgn="base" hangingPunct="0">
              <a:spcBef>
                <a:spcPct val="0"/>
              </a:spcBef>
              <a:spcAft>
                <a:spcPct val="0"/>
              </a:spcAft>
            </a:pPr>
            <a:r>
              <a:rPr lang="en-US" altLang="en-US" sz="1600" kern="0" dirty="0">
                <a:solidFill>
                  <a:srgbClr val="505050"/>
                </a:solidFill>
                <a:latin typeface="Consolas" panose="020B0609020204030204" pitchFamily="49" charset="0"/>
              </a:rPr>
              <a:t> },</a:t>
            </a:r>
          </a:p>
          <a:p>
            <a:pPr defTabSz="932504" eaLnBrk="0" fontAlgn="base" hangingPunct="0">
              <a:spcBef>
                <a:spcPct val="0"/>
              </a:spcBef>
              <a:spcAft>
                <a:spcPct val="0"/>
              </a:spcAft>
            </a:pPr>
            <a:r>
              <a:rPr lang="en-US" altLang="en-US" sz="1600" kern="0" dirty="0">
                <a:solidFill>
                  <a:sysClr val="windowText" lastClr="000000"/>
                </a:solidFill>
                <a:latin typeface="Consolas" panose="020B0609020204030204" pitchFamily="49" charset="0"/>
              </a:rPr>
              <a:t> </a:t>
            </a:r>
            <a:r>
              <a:rPr lang="en-US" altLang="en-US" sz="1600" kern="0" dirty="0">
                <a:solidFill>
                  <a:srgbClr val="C00000"/>
                </a:solidFill>
                <a:latin typeface="Consolas" panose="020B0609020204030204" pitchFamily="49" charset="0"/>
              </a:rPr>
              <a:t>"then" </a:t>
            </a:r>
            <a:r>
              <a:rPr lang="en-US" altLang="en-US" sz="1600" kern="0" dirty="0">
                <a:solidFill>
                  <a:srgbClr val="505050"/>
                </a:solidFill>
                <a:latin typeface="Consolas" panose="020B0609020204030204" pitchFamily="49" charset="0"/>
              </a:rPr>
              <a:t>: {</a:t>
            </a:r>
          </a:p>
          <a:p>
            <a:pPr defTabSz="932504" eaLnBrk="0" fontAlgn="base" hangingPunct="0">
              <a:spcBef>
                <a:spcPct val="0"/>
              </a:spcBef>
              <a:spcAft>
                <a:spcPct val="0"/>
              </a:spcAft>
            </a:pPr>
            <a:r>
              <a:rPr lang="en-US" altLang="en-US" sz="1600" kern="0" dirty="0">
                <a:solidFill>
                  <a:srgbClr val="505050"/>
                </a:solidFill>
                <a:latin typeface="Consolas" panose="020B0609020204030204" pitchFamily="49" charset="0"/>
              </a:rPr>
              <a:t> </a:t>
            </a:r>
            <a:r>
              <a:rPr lang="en-US" altLang="en-US" sz="1600" kern="0" dirty="0">
                <a:solidFill>
                  <a:srgbClr val="C00000"/>
                </a:solidFill>
                <a:latin typeface="Consolas" panose="020B0609020204030204" pitchFamily="49" charset="0"/>
              </a:rPr>
              <a:t>"effect" : "deny | audit | append“</a:t>
            </a:r>
          </a:p>
          <a:p>
            <a:pPr defTabSz="932504" eaLnBrk="0" fontAlgn="base" hangingPunct="0">
              <a:spcBef>
                <a:spcPct val="0"/>
              </a:spcBef>
              <a:spcAft>
                <a:spcPct val="0"/>
              </a:spcAft>
            </a:pPr>
            <a:r>
              <a:rPr lang="en-US" altLang="en-US" sz="1600" kern="0" dirty="0">
                <a:solidFill>
                  <a:srgbClr val="505050"/>
                </a:solidFill>
                <a:latin typeface="Consolas" panose="020B0609020204030204" pitchFamily="49" charset="0"/>
              </a:rPr>
              <a:t> }</a:t>
            </a:r>
          </a:p>
          <a:p>
            <a:pPr defTabSz="932504" eaLnBrk="0" fontAlgn="base" hangingPunct="0">
              <a:spcBef>
                <a:spcPct val="0"/>
              </a:spcBef>
              <a:spcAft>
                <a:spcPct val="0"/>
              </a:spcAft>
            </a:pPr>
            <a:r>
              <a:rPr lang="en-US" altLang="en-US" sz="1600" kern="0" dirty="0">
                <a:solidFill>
                  <a:srgbClr val="505050"/>
                </a:solidFill>
                <a:latin typeface="Consolas" panose="020B0609020204030204" pitchFamily="49" charset="0"/>
              </a:rPr>
              <a:t>} </a:t>
            </a:r>
          </a:p>
        </p:txBody>
      </p:sp>
      <p:sp>
        <p:nvSpPr>
          <p:cNvPr id="66" name="Rectangle 65"/>
          <p:cNvSpPr/>
          <p:nvPr/>
        </p:nvSpPr>
        <p:spPr>
          <a:xfrm>
            <a:off x="366169" y="6323281"/>
            <a:ext cx="10236304" cy="280718"/>
          </a:xfrm>
          <a:prstGeom prst="rect">
            <a:avLst/>
          </a:prstGeom>
        </p:spPr>
        <p:txBody>
          <a:bodyPr wrap="square" lIns="146304" rIns="146304">
            <a:spAutoFit/>
          </a:bodyPr>
          <a:lstStyle/>
          <a:p>
            <a:pPr defTabSz="932504"/>
            <a:r>
              <a:rPr lang="en-US" sz="1200" kern="0" dirty="0">
                <a:solidFill>
                  <a:sysClr val="windowText" lastClr="000000"/>
                </a:solidFill>
                <a:latin typeface="Segoe UI"/>
              </a:rPr>
              <a:t>Link to Azure Resource Manager policy introduction: https://azure.microsoft.com/en-us/documentation/articles/resource-manager-policy/</a:t>
            </a:r>
          </a:p>
        </p:txBody>
      </p:sp>
      <p:sp>
        <p:nvSpPr>
          <p:cNvPr id="67" name="Freeform 82"/>
          <p:cNvSpPr>
            <a:spLocks/>
          </p:cNvSpPr>
          <p:nvPr/>
        </p:nvSpPr>
        <p:spPr bwMode="auto">
          <a:xfrm>
            <a:off x="-172078" y="6973032"/>
            <a:ext cx="5271126" cy="3238"/>
          </a:xfrm>
          <a:custGeom>
            <a:avLst/>
            <a:gdLst>
              <a:gd name="T0" fmla="*/ 1505 w 1506"/>
              <a:gd name="T1" fmla="*/ 0 h 1"/>
              <a:gd name="T2" fmla="*/ 19 w 1506"/>
              <a:gd name="T3" fmla="*/ 0 h 1"/>
              <a:gd name="T4" fmla="*/ 0 w 1506"/>
              <a:gd name="T5" fmla="*/ 1 h 1"/>
              <a:gd name="T6" fmla="*/ 1506 w 1506"/>
              <a:gd name="T7" fmla="*/ 1 h 1"/>
              <a:gd name="T8" fmla="*/ 1505 w 1506"/>
              <a:gd name="T9" fmla="*/ 0 h 1"/>
            </a:gdLst>
            <a:ahLst/>
            <a:cxnLst>
              <a:cxn ang="0">
                <a:pos x="T0" y="T1"/>
              </a:cxn>
              <a:cxn ang="0">
                <a:pos x="T2" y="T3"/>
              </a:cxn>
              <a:cxn ang="0">
                <a:pos x="T4" y="T5"/>
              </a:cxn>
              <a:cxn ang="0">
                <a:pos x="T6" y="T7"/>
              </a:cxn>
              <a:cxn ang="0">
                <a:pos x="T8" y="T9"/>
              </a:cxn>
            </a:cxnLst>
            <a:rect l="0" t="0" r="r" b="b"/>
            <a:pathLst>
              <a:path w="1506" h="1">
                <a:moveTo>
                  <a:pt x="1505" y="0"/>
                </a:moveTo>
                <a:cubicBezTo>
                  <a:pt x="19" y="0"/>
                  <a:pt x="19" y="0"/>
                  <a:pt x="19" y="0"/>
                </a:cubicBezTo>
                <a:cubicBezTo>
                  <a:pt x="13" y="0"/>
                  <a:pt x="7" y="1"/>
                  <a:pt x="0" y="1"/>
                </a:cubicBezTo>
                <a:cubicBezTo>
                  <a:pt x="1506" y="1"/>
                  <a:pt x="1506" y="1"/>
                  <a:pt x="1506" y="1"/>
                </a:cubicBezTo>
                <a:cubicBezTo>
                  <a:pt x="1506" y="1"/>
                  <a:pt x="1505" y="0"/>
                  <a:pt x="1505" y="0"/>
                </a:cubicBezTo>
              </a:path>
            </a:pathLst>
          </a:custGeom>
          <a:solidFill>
            <a:srgbClr val="99D8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kern="0">
              <a:solidFill>
                <a:sysClr val="windowText" lastClr="000000"/>
              </a:solidFill>
              <a:latin typeface="Segoe UI"/>
            </a:endParaRPr>
          </a:p>
        </p:txBody>
      </p:sp>
      <p:grpSp>
        <p:nvGrpSpPr>
          <p:cNvPr id="69" name="Group 68"/>
          <p:cNvGrpSpPr/>
          <p:nvPr/>
        </p:nvGrpSpPr>
        <p:grpSpPr>
          <a:xfrm>
            <a:off x="489416" y="1750426"/>
            <a:ext cx="4829608" cy="2447154"/>
            <a:chOff x="112015" y="1731052"/>
            <a:chExt cx="4735944" cy="2399695"/>
          </a:xfrm>
        </p:grpSpPr>
        <p:pic>
          <p:nvPicPr>
            <p:cNvPr id="70" name="Picture 6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2015" y="1921337"/>
              <a:ext cx="736504" cy="2004925"/>
            </a:xfrm>
            <a:prstGeom prst="rect">
              <a:avLst/>
            </a:prstGeom>
          </p:spPr>
        </p:pic>
        <p:sp>
          <p:nvSpPr>
            <p:cNvPr id="71" name="TextBox 70"/>
            <p:cNvSpPr txBox="1"/>
            <p:nvPr/>
          </p:nvSpPr>
          <p:spPr>
            <a:xfrm>
              <a:off x="811139" y="1731052"/>
              <a:ext cx="4036820" cy="2399695"/>
            </a:xfrm>
            <a:prstGeom prst="rect">
              <a:avLst/>
            </a:prstGeom>
            <a:noFill/>
          </p:spPr>
          <p:txBody>
            <a:bodyPr wrap="square" lIns="186497" tIns="149198" rIns="186497" bIns="149198" rtlCol="0">
              <a:spAutoFit/>
            </a:bodyPr>
            <a:lstStyle/>
            <a:p>
              <a:pPr defTabSz="932504">
                <a:lnSpc>
                  <a:spcPct val="90000"/>
                </a:lnSpc>
                <a:spcAft>
                  <a:spcPts val="612"/>
                </a:spcAft>
              </a:pPr>
              <a:r>
                <a:rPr lang="en-US" sz="2000" kern="0" dirty="0">
                  <a:gradFill>
                    <a:gsLst>
                      <a:gs pos="2917">
                        <a:srgbClr val="505050"/>
                      </a:gs>
                      <a:gs pos="30000">
                        <a:srgbClr val="505050"/>
                      </a:gs>
                    </a:gsLst>
                    <a:lin ang="5400000" scaled="0"/>
                  </a:gradFill>
                  <a:latin typeface="Segoe UI"/>
                </a:rPr>
                <a:t>Finance/Business</a:t>
              </a:r>
            </a:p>
            <a:p>
              <a:pPr marL="342900" lvl="1" indent="-342900" defTabSz="932594"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How can I be notified when costly resources are created?</a:t>
              </a:r>
            </a:p>
            <a:p>
              <a:pPr marL="342900" lvl="1" indent="-342900" defTabSz="932594"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How can I ensure that new resources are identified with common information like “Cost Center?”</a:t>
              </a:r>
            </a:p>
            <a:p>
              <a:pPr marL="349689" indent="-349689" defTabSz="932504">
                <a:lnSpc>
                  <a:spcPct val="90000"/>
                </a:lnSpc>
                <a:spcAft>
                  <a:spcPts val="612"/>
                </a:spcAft>
                <a:buFont typeface="Arial" panose="020B0604020202020204" pitchFamily="34" charset="0"/>
                <a:buChar char="•"/>
              </a:pPr>
              <a:endParaRPr lang="en-US" sz="1836" kern="0" dirty="0">
                <a:gradFill>
                  <a:gsLst>
                    <a:gs pos="2917">
                      <a:srgbClr val="505050"/>
                    </a:gs>
                    <a:gs pos="30000">
                      <a:srgbClr val="505050"/>
                    </a:gs>
                  </a:gsLst>
                  <a:lin ang="5400000" scaled="0"/>
                </a:gradFill>
                <a:latin typeface="Segoe UI"/>
              </a:endParaRPr>
            </a:p>
            <a:p>
              <a:pPr marL="349689" indent="-349689" defTabSz="932504">
                <a:lnSpc>
                  <a:spcPct val="90000"/>
                </a:lnSpc>
                <a:spcAft>
                  <a:spcPts val="612"/>
                </a:spcAft>
                <a:buFont typeface="Arial" panose="020B0604020202020204" pitchFamily="34" charset="0"/>
                <a:buChar char="•"/>
              </a:pPr>
              <a:endParaRPr lang="en-US" sz="1836" kern="0" dirty="0">
                <a:gradFill>
                  <a:gsLst>
                    <a:gs pos="2917">
                      <a:srgbClr val="505050"/>
                    </a:gs>
                    <a:gs pos="30000">
                      <a:srgbClr val="505050"/>
                    </a:gs>
                  </a:gsLst>
                  <a:lin ang="5400000" scaled="0"/>
                </a:gradFill>
                <a:latin typeface="Segoe UI"/>
              </a:endParaRPr>
            </a:p>
          </p:txBody>
        </p:sp>
      </p:grpSp>
      <p:grpSp>
        <p:nvGrpSpPr>
          <p:cNvPr id="72" name="Group 71"/>
          <p:cNvGrpSpPr/>
          <p:nvPr/>
        </p:nvGrpSpPr>
        <p:grpSpPr>
          <a:xfrm>
            <a:off x="2092299" y="3819780"/>
            <a:ext cx="4541720" cy="2171374"/>
            <a:chOff x="4184432" y="4381252"/>
            <a:chExt cx="4453640" cy="2129262"/>
          </a:xfrm>
        </p:grpSpPr>
        <p:pic>
          <p:nvPicPr>
            <p:cNvPr id="73" name="Picture 7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184432" y="4506363"/>
              <a:ext cx="590017" cy="1968338"/>
            </a:xfrm>
            <a:prstGeom prst="rect">
              <a:avLst/>
            </a:prstGeom>
          </p:spPr>
        </p:pic>
        <p:sp>
          <p:nvSpPr>
            <p:cNvPr id="74" name="TextBox 73"/>
            <p:cNvSpPr txBox="1"/>
            <p:nvPr/>
          </p:nvSpPr>
          <p:spPr>
            <a:xfrm>
              <a:off x="4843393" y="4381252"/>
              <a:ext cx="3794679" cy="2129262"/>
            </a:xfrm>
            <a:prstGeom prst="rect">
              <a:avLst/>
            </a:prstGeom>
            <a:noFill/>
          </p:spPr>
          <p:txBody>
            <a:bodyPr wrap="square" lIns="186497" tIns="149198" rIns="186497" bIns="149198" rtlCol="0">
              <a:spAutoFit/>
            </a:bodyPr>
            <a:lstStyle/>
            <a:p>
              <a:pPr defTabSz="932504">
                <a:lnSpc>
                  <a:spcPct val="90000"/>
                </a:lnSpc>
                <a:spcAft>
                  <a:spcPts val="612"/>
                </a:spcAft>
              </a:pPr>
              <a:r>
                <a:rPr lang="en-US" sz="2000" kern="0" dirty="0">
                  <a:gradFill>
                    <a:gsLst>
                      <a:gs pos="2917">
                        <a:srgbClr val="505050"/>
                      </a:gs>
                      <a:gs pos="30000">
                        <a:srgbClr val="505050"/>
                      </a:gs>
                    </a:gsLst>
                    <a:lin ang="5400000" scaled="0"/>
                  </a:gradFill>
                  <a:latin typeface="Segoe UI"/>
                </a:rPr>
                <a:t>Security/Risk Mgmt.</a:t>
              </a:r>
            </a:p>
            <a:p>
              <a:pPr marL="349689" indent="-349689" defTabSz="932504">
                <a:lnSpc>
                  <a:spcPct val="90000"/>
                </a:lnSpc>
                <a:spcAft>
                  <a:spcPts val="612"/>
                </a:spcAft>
                <a:buFont typeface="Arial" panose="020B0604020202020204" pitchFamily="34" charset="0"/>
                <a:buChar char="•"/>
              </a:pPr>
              <a:r>
                <a:rPr lang="en-US" sz="1600" kern="0" dirty="0">
                  <a:gradFill>
                    <a:gsLst>
                      <a:gs pos="2917">
                        <a:srgbClr val="505050"/>
                      </a:gs>
                      <a:gs pos="30000">
                        <a:srgbClr val="505050"/>
                      </a:gs>
                    </a:gsLst>
                    <a:lin ang="5400000" scaled="0"/>
                  </a:gradFill>
                  <a:latin typeface="Segoe UI"/>
                </a:rPr>
                <a:t>How do I ensure we don’t violate data sovereignty rules?</a:t>
              </a:r>
            </a:p>
            <a:p>
              <a:pPr marL="349689" indent="-349689" defTabSz="932504">
                <a:lnSpc>
                  <a:spcPct val="90000"/>
                </a:lnSpc>
                <a:spcAft>
                  <a:spcPts val="612"/>
                </a:spcAft>
                <a:buFont typeface="Arial" panose="020B0604020202020204" pitchFamily="34" charset="0"/>
                <a:buChar char="•"/>
              </a:pPr>
              <a:r>
                <a:rPr lang="en-US" sz="1600" kern="0" dirty="0">
                  <a:gradFill>
                    <a:gsLst>
                      <a:gs pos="2917">
                        <a:srgbClr val="505050"/>
                      </a:gs>
                      <a:gs pos="30000">
                        <a:srgbClr val="505050"/>
                      </a:gs>
                    </a:gsLst>
                    <a:lin ang="5400000" scaled="0"/>
                  </a:gradFill>
                  <a:latin typeface="Segoe UI"/>
                </a:rPr>
                <a:t>How can I find out when resources are created so I can verify they follow our Security Policies?</a:t>
              </a:r>
            </a:p>
            <a:p>
              <a:pPr marL="349689" indent="-349689" defTabSz="932504">
                <a:lnSpc>
                  <a:spcPct val="90000"/>
                </a:lnSpc>
                <a:spcAft>
                  <a:spcPts val="612"/>
                </a:spcAft>
                <a:buFont typeface="Arial" panose="020B0604020202020204" pitchFamily="34" charset="0"/>
                <a:buChar char="•"/>
              </a:pPr>
              <a:endParaRPr lang="en-US" sz="1836" kern="0" dirty="0">
                <a:gradFill>
                  <a:gsLst>
                    <a:gs pos="2917">
                      <a:srgbClr val="505050"/>
                    </a:gs>
                    <a:gs pos="30000">
                      <a:srgbClr val="505050"/>
                    </a:gs>
                  </a:gsLst>
                  <a:lin ang="5400000" scaled="0"/>
                </a:gradFill>
                <a:latin typeface="Segoe UI"/>
              </a:endParaRPr>
            </a:p>
          </p:txBody>
        </p:sp>
      </p:grpSp>
      <p:grpSp>
        <p:nvGrpSpPr>
          <p:cNvPr id="75" name="Group 74"/>
          <p:cNvGrpSpPr/>
          <p:nvPr/>
        </p:nvGrpSpPr>
        <p:grpSpPr>
          <a:xfrm>
            <a:off x="7438358" y="4059376"/>
            <a:ext cx="4326436" cy="2141531"/>
            <a:chOff x="7182990" y="1678091"/>
            <a:chExt cx="4242530" cy="2099998"/>
          </a:xfrm>
        </p:grpSpPr>
        <p:pic>
          <p:nvPicPr>
            <p:cNvPr id="76" name="Picture 7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182990" y="1765847"/>
              <a:ext cx="1057927" cy="2012242"/>
            </a:xfrm>
            <a:prstGeom prst="rect">
              <a:avLst/>
            </a:prstGeom>
          </p:spPr>
        </p:pic>
        <p:sp>
          <p:nvSpPr>
            <p:cNvPr id="77" name="TextBox 76"/>
            <p:cNvSpPr txBox="1"/>
            <p:nvPr/>
          </p:nvSpPr>
          <p:spPr>
            <a:xfrm>
              <a:off x="8240917" y="1678091"/>
              <a:ext cx="3184603" cy="2082670"/>
            </a:xfrm>
            <a:prstGeom prst="rect">
              <a:avLst/>
            </a:prstGeom>
            <a:noFill/>
          </p:spPr>
          <p:txBody>
            <a:bodyPr wrap="square" lIns="186497" tIns="149198" rIns="186497" bIns="149198" rtlCol="0">
              <a:spAutoFit/>
            </a:bodyPr>
            <a:lstStyle/>
            <a:p>
              <a:pPr defTabSz="932504">
                <a:lnSpc>
                  <a:spcPct val="90000"/>
                </a:lnSpc>
                <a:spcAft>
                  <a:spcPts val="612"/>
                </a:spcAft>
              </a:pPr>
              <a:r>
                <a:rPr lang="en-US" sz="2000" kern="0" dirty="0">
                  <a:gradFill>
                    <a:gsLst>
                      <a:gs pos="2917">
                        <a:srgbClr val="505050"/>
                      </a:gs>
                      <a:gs pos="30000">
                        <a:srgbClr val="505050"/>
                      </a:gs>
                    </a:gsLst>
                    <a:lin ang="5400000" scaled="0"/>
                  </a:gradFill>
                  <a:latin typeface="Segoe UI"/>
                </a:rPr>
                <a:t>Technology Pro</a:t>
              </a:r>
            </a:p>
            <a:p>
              <a:pPr marL="349689" indent="-349689" defTabSz="932504">
                <a:lnSpc>
                  <a:spcPct val="90000"/>
                </a:lnSpc>
                <a:spcAft>
                  <a:spcPts val="612"/>
                </a:spcAft>
                <a:buFont typeface="Arial" panose="020B0604020202020204" pitchFamily="34" charset="0"/>
                <a:buChar char="•"/>
              </a:pPr>
              <a:r>
                <a:rPr lang="en-US" sz="1600" kern="0" dirty="0">
                  <a:gradFill>
                    <a:gsLst>
                      <a:gs pos="2917">
                        <a:srgbClr val="505050"/>
                      </a:gs>
                      <a:gs pos="30000">
                        <a:srgbClr val="505050"/>
                      </a:gs>
                    </a:gsLst>
                    <a:lin ang="5400000" scaled="0"/>
                  </a:gradFill>
                  <a:latin typeface="Segoe UI"/>
                </a:rPr>
                <a:t>How can ensure my subscriptions have only allowed resources?</a:t>
              </a:r>
            </a:p>
            <a:p>
              <a:pPr marL="349689" indent="-349689" defTabSz="932504">
                <a:lnSpc>
                  <a:spcPct val="90000"/>
                </a:lnSpc>
                <a:spcAft>
                  <a:spcPts val="612"/>
                </a:spcAft>
                <a:buFont typeface="Arial" panose="020B0604020202020204" pitchFamily="34" charset="0"/>
                <a:buChar char="•"/>
              </a:pPr>
              <a:r>
                <a:rPr lang="en-US" sz="1600" kern="0" dirty="0">
                  <a:gradFill>
                    <a:gsLst>
                      <a:gs pos="2917">
                        <a:srgbClr val="505050"/>
                      </a:gs>
                      <a:gs pos="30000">
                        <a:srgbClr val="505050"/>
                      </a:gs>
                    </a:gsLst>
                    <a:lin ang="5400000" scaled="0"/>
                  </a:gradFill>
                  <a:latin typeface="Segoe UI"/>
                </a:rPr>
                <a:t>Can I make sure developers follow our established naming conventions?</a:t>
              </a:r>
            </a:p>
          </p:txBody>
        </p:sp>
      </p:grpSp>
    </p:spTree>
    <p:extLst>
      <p:ext uri="{BB962C8B-B14F-4D97-AF65-F5344CB8AC3E}">
        <p14:creationId xmlns:p14="http://schemas.microsoft.com/office/powerpoint/2010/main" val="16480458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500"/>
                                        <p:tgtEl>
                                          <p:spTgt spid="7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fade">
                                      <p:cBhvr>
                                        <p:cTn id="17"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4-3_Business_BLUE_4.potx" id="{B9317E7A-7966-40DE-8E74-E9E00A42FB17}" vid="{04E2243D-3930-4B3C-B0FF-01FE84D191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253B0A39536C34A88A418826D8AA97B" ma:contentTypeVersion="0" ma:contentTypeDescription="Create a new document." ma:contentTypeScope="" ma:versionID="50ad4e5c0e1d538855268c933a8cd428">
  <xsd:schema xmlns:xsd="http://www.w3.org/2001/XMLSchema" xmlns:xs="http://www.w3.org/2001/XMLSchema" xmlns:p="http://schemas.microsoft.com/office/2006/metadata/properties" targetNamespace="http://schemas.microsoft.com/office/2006/metadata/properties" ma:root="true" ma:fieldsID="ef6e81ba9a205494fd550eed2762925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terms/"/>
    <ds:schemaRef ds:uri="60e067c4-a45d-4533-a15b-b3844c50456e"/>
    <ds:schemaRef ds:uri="http://www.w3.org/XML/1998/namespace"/>
    <ds:schemaRef ds:uri="http://schemas.microsoft.com/office/2006/documentManagement/types"/>
    <ds:schemaRef ds:uri="http://purl.org/dc/elements/1.1/"/>
    <ds:schemaRef ds:uri="26e2a2f4-dbdb-4aea-b912-c14630ae47fd"/>
    <ds:schemaRef ds:uri="http://schemas.microsoft.com/office/infopath/2007/PartnerControls"/>
    <ds:schemaRef ds:uri="http://schemas.microsoft.com/sharepoint/v3"/>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4A40FD53-34D6-4B5D-BF07-04B1A6F56CBC}"/>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Brand_template_4-3_Business_BLUE_4</Template>
  <TotalTime>5373</TotalTime>
  <Words>6697</Words>
  <Application>Microsoft Office PowerPoint</Application>
  <PresentationFormat>Custom</PresentationFormat>
  <Paragraphs>1152</Paragraphs>
  <Slides>85</Slides>
  <Notes>85</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85</vt:i4>
      </vt:variant>
    </vt:vector>
  </HeadingPairs>
  <TitlesOfParts>
    <vt:vector size="98" baseType="lpstr">
      <vt:lpstr>Arial</vt:lpstr>
      <vt:lpstr>Calibri</vt:lpstr>
      <vt:lpstr>Consolas</vt:lpstr>
      <vt:lpstr>Segoe UI</vt:lpstr>
      <vt:lpstr>Segoe UI Light</vt:lpstr>
      <vt:lpstr>Segoe UI Semibold</vt:lpstr>
      <vt:lpstr>Segoe UI Semilight</vt:lpstr>
      <vt:lpstr>Symbol</vt:lpstr>
      <vt:lpstr>Times New Roman</vt:lpstr>
      <vt:lpstr>Webdings</vt:lpstr>
      <vt:lpstr>Wingdings</vt:lpstr>
      <vt:lpstr>WHITE TEMPLATE</vt:lpstr>
      <vt:lpstr>Visio</vt:lpstr>
      <vt:lpstr>Azure Solution Alignment Workshop</vt:lpstr>
      <vt:lpstr>High-level agenda</vt:lpstr>
      <vt:lpstr>Subscription Discovery &amp; Discussion</vt:lpstr>
      <vt:lpstr>Azure scaffold</vt:lpstr>
      <vt:lpstr>The Azure enterprise scaffold</vt:lpstr>
      <vt:lpstr>The foundation – Enterprise enrollment</vt:lpstr>
      <vt:lpstr>Subscriptions are the cornerstone</vt:lpstr>
      <vt:lpstr>The pillars – Naming standards</vt:lpstr>
      <vt:lpstr>The pillars – Azure Resource Manager policies</vt:lpstr>
      <vt:lpstr>The pillars – Azure Resource Manager policies</vt:lpstr>
      <vt:lpstr>The core – Resource groups, tags, and RBAC</vt:lpstr>
      <vt:lpstr>The core – Res. locks, automation, Security Ctr.</vt:lpstr>
      <vt:lpstr>The Gooey Center – Core Network</vt:lpstr>
      <vt:lpstr>Azure Naming Conventions</vt:lpstr>
      <vt:lpstr>The pillars – Naming standards</vt:lpstr>
      <vt:lpstr>Naming conventions</vt:lpstr>
      <vt:lpstr>Naming convention example</vt:lpstr>
      <vt:lpstr>Azure subscription overview</vt:lpstr>
      <vt:lpstr>Subscription principles</vt:lpstr>
      <vt:lpstr>Containers and resources</vt:lpstr>
      <vt:lpstr>Azure Governance layers</vt:lpstr>
      <vt:lpstr>Management portals</vt:lpstr>
      <vt:lpstr>Subscription considerations</vt:lpstr>
      <vt:lpstr>Subscription per department (customer-managed)</vt:lpstr>
      <vt:lpstr>Subscription per environment (customer-managed)</vt:lpstr>
      <vt:lpstr>Subscription per application (customer-managed)</vt:lpstr>
      <vt:lpstr>Networking considerations</vt:lpstr>
      <vt:lpstr>Multiple subscriptions = Complexity</vt:lpstr>
      <vt:lpstr>Azure roles versus management</vt:lpstr>
      <vt:lpstr>Azure Management Groups</vt:lpstr>
      <vt:lpstr>Design and requirements</vt:lpstr>
      <vt:lpstr>Enrollment design</vt:lpstr>
      <vt:lpstr>Subscription design guidance</vt:lpstr>
      <vt:lpstr>Subscription design guidance</vt:lpstr>
      <vt:lpstr>Customer requirements drive structure</vt:lpstr>
      <vt:lpstr>Subscription model design</vt:lpstr>
      <vt:lpstr>Customer requirements</vt:lpstr>
      <vt:lpstr>Azure Resource Manager model overview</vt:lpstr>
      <vt:lpstr>Azure Resource Manager</vt:lpstr>
      <vt:lpstr>Resource Providers</vt:lpstr>
      <vt:lpstr>Azure Resource Manager</vt:lpstr>
      <vt:lpstr>Resource groups</vt:lpstr>
      <vt:lpstr>Resource group lifecycle</vt:lpstr>
      <vt:lpstr>Resource groups and hierarchy</vt:lpstr>
      <vt:lpstr>Azure tags</vt:lpstr>
      <vt:lpstr>Tag when there are more apps</vt:lpstr>
      <vt:lpstr>When you have tags</vt:lpstr>
      <vt:lpstr>Tags for billing and chargebacks</vt:lpstr>
      <vt:lpstr>Enforce tags</vt:lpstr>
      <vt:lpstr>Azure RBAC overview</vt:lpstr>
      <vt:lpstr>Role-based access control</vt:lpstr>
      <vt:lpstr>Key RBAC concepts</vt:lpstr>
      <vt:lpstr>Least privilege as a model</vt:lpstr>
      <vt:lpstr>ARM hierarchy and RBAC roles</vt:lpstr>
      <vt:lpstr>RBAC</vt:lpstr>
      <vt:lpstr>RBAC – Granular scopes</vt:lpstr>
      <vt:lpstr>Roles for Azure subscription resources</vt:lpstr>
      <vt:lpstr>Custom roles</vt:lpstr>
      <vt:lpstr>Azure RBAC usage</vt:lpstr>
      <vt:lpstr>Audit history of RBAC activities</vt:lpstr>
      <vt:lpstr>Assigning resource-specific roles</vt:lpstr>
      <vt:lpstr>Key learnings from enterprise customers</vt:lpstr>
      <vt:lpstr>Azure Resource Manager resource locks</vt:lpstr>
      <vt:lpstr>Resource locks</vt:lpstr>
      <vt:lpstr>Key concepts</vt:lpstr>
      <vt:lpstr>Azure Resource Manager policy management</vt:lpstr>
      <vt:lpstr>Azure Resource Manager policies – Key concepts</vt:lpstr>
      <vt:lpstr>Azure Resource Manager policies – Scenarios </vt:lpstr>
      <vt:lpstr>Policy versus RBAC</vt:lpstr>
      <vt:lpstr>Putting it all together</vt:lpstr>
      <vt:lpstr>Appendix</vt:lpstr>
      <vt:lpstr>Correlating Azure products and regions</vt:lpstr>
      <vt:lpstr>Subscription consumers</vt:lpstr>
      <vt:lpstr>Subscriptions per customer (CSP-managed)</vt:lpstr>
      <vt:lpstr>CSP subscription connection models</vt:lpstr>
      <vt:lpstr>CSP-managed – “Connect-through”</vt:lpstr>
      <vt:lpstr>CSP-managed – “Connect-to”</vt:lpstr>
      <vt:lpstr>Built-in roles</vt:lpstr>
      <vt:lpstr>Built-in roles</vt:lpstr>
      <vt:lpstr>Who can view/create/update custom roles?</vt:lpstr>
      <vt:lpstr>Custom role - Sample role definition</vt:lpstr>
      <vt:lpstr>Ex: Virtual Machine Contributor</vt:lpstr>
      <vt:lpstr>Who can view/create/update custom roles?</vt:lpstr>
      <vt:lpstr>Example RBAC assignment</vt:lpstr>
      <vt:lpstr>Azure Active Directory integration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SAW Module 2a - Technical - Azure Subscriptions and Operations</dc:title>
  <dc:subject>&lt;Speech title here&gt;</dc:subject>
  <dc:creator>Allytics</dc:creator>
  <cp:keywords>MSVID, Brand Guidelines, Branding, Visual Identity, grid</cp:keywords>
  <dc:description>Template: Maryfj_x000d_
Formatting: _x000d_
Audience Type:</dc:description>
  <cp:lastModifiedBy>Arturo Quiroga</cp:lastModifiedBy>
  <cp:revision>204</cp:revision>
  <dcterms:created xsi:type="dcterms:W3CDTF">2015-08-05T04:26:47Z</dcterms:created>
  <dcterms:modified xsi:type="dcterms:W3CDTF">2018-03-21T21:00:12Z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0x0101005253B0A39536C34A88A418826D8AA97B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af1f5bfae61e4243aac9966cb19580e1">
    <vt:lpwstr>WW Infrastructure Architecture Community|020667bd-a0b2-4dd4-b4a1-385e3dc71c64;WW Modern Datacenter Community|50d24e14-9c01-4bff-9638-60dd6a2ef53b;WW Modern Service Management Community|081dbb6f-d246-441a-b120-79b504dd6281;WW Cloud Architecture Community|9</vt:lpwstr>
  </property>
  <property fmtid="{D5CDD505-2E9C-101B-9397-08002B2CF9AE}" pid="12" name="bc28b5f076654a3b96073bbbebfeb8c9">
    <vt:lpwstr>English|cb91f272-ce4d-4a7e-9bbf-78b58e3d188d</vt:lpwstr>
  </property>
  <property fmtid="{D5CDD505-2E9C-101B-9397-08002B2CF9AE}" pid="13" name="MSProductsTaxHTField0">
    <vt:lpwstr>Microsoft Azure StorSimple|5c5220f0-46a4-465b-b193-2e93bfbcd5b2;Microsoft Azure|669a3112-5edf-444b-a003-630063601f07;Microsoft System Center|8eef0cfe-5421-493a-86c3-6e56c8018e93;Windows Server 2012 R2|85a16c7b-ffe9-466b-a157-74a56d2e11b7;Microsoft Azure p</vt:lpwstr>
  </property>
  <property fmtid="{D5CDD505-2E9C-101B-9397-08002B2CF9AE}" pid="14" name="_dlc_DocIdItemGuid">
    <vt:lpwstr>43dd03fd-c1c0-47e0-a553-d8e6aebd8539</vt:lpwstr>
  </property>
  <property fmtid="{D5CDD505-2E9C-101B-9397-08002B2CF9AE}" pid="15" name="ie6d2fd56e2d423f9ae5744f65e04598">
    <vt:lpwstr/>
  </property>
  <property fmtid="{D5CDD505-2E9C-101B-9397-08002B2CF9AE}" pid="16" name="ServicesDomain">
    <vt:lpwstr/>
  </property>
  <property fmtid="{D5CDD505-2E9C-101B-9397-08002B2CF9AE}" pid="17" name="VerticalIndustries">
    <vt:lpwstr/>
  </property>
  <property fmtid="{D5CDD505-2E9C-101B-9397-08002B2CF9AE}" pid="18" name="IPKitNavigation">
    <vt:lpwstr/>
  </property>
  <property fmtid="{D5CDD505-2E9C-101B-9397-08002B2CF9AE}" pid="19" name="SalesGeography">
    <vt:lpwstr/>
  </property>
  <property fmtid="{D5CDD505-2E9C-101B-9397-08002B2CF9AE}" pid="20" name="MS Language">
    <vt:lpwstr/>
  </property>
  <property fmtid="{D5CDD505-2E9C-101B-9397-08002B2CF9AE}" pid="21" name="MSProducts">
    <vt:lpwstr>1658;#Microsoft Azure StorSimple|5c5220f0-46a4-465b-b193-2e93bfbcd5b2;#1274;#Microsoft Azure|669a3112-5edf-444b-a003-630063601f07;#197;#Microsoft System Center|8eef0cfe-5421-493a-86c3-6e56c8018e93;#1381;#Windows Server 2012 R2|85a16c7b-ffe9-466b-a157-74a5</vt:lpwstr>
  </property>
  <property fmtid="{D5CDD505-2E9C-101B-9397-08002B2CF9AE}" pid="22" name="m74a2925250f485f9486ed3f97e2a6b3">
    <vt:lpwstr/>
  </property>
  <property fmtid="{D5CDD505-2E9C-101B-9397-08002B2CF9AE}" pid="23" name="ServicesIPTypes">
    <vt:lpwstr/>
  </property>
  <property fmtid="{D5CDD505-2E9C-101B-9397-08002B2CF9AE}" pid="24" name="ServicesLifecycleStage">
    <vt:lpwstr/>
  </property>
  <property fmtid="{D5CDD505-2E9C-101B-9397-08002B2CF9AE}" pid="25" name="g6775e77a6d84637a29014d883a4378a">
    <vt:lpwstr/>
  </property>
  <property fmtid="{D5CDD505-2E9C-101B-9397-08002B2CF9AE}" pid="26" name="ServicesCommunities">
    <vt:lpwstr>611;#WW Infrastructure Architecture Community|020667bd-a0b2-4dd4-b4a1-385e3dc71c64;#608;#WW Modern Datacenter Community|50d24e14-9c01-4bff-9638-60dd6a2ef53b;#1378;#WW Modern Service Management Community|081dbb6f-d246-441a-b120-79b504dd6281;#608;#WW Cloud </vt:lpwstr>
  </property>
  <property fmtid="{D5CDD505-2E9C-101B-9397-08002B2CF9AE}" pid="27" name="cb7870d3641f4a52807a63577a9c1b08">
    <vt:lpwstr/>
  </property>
  <property fmtid="{D5CDD505-2E9C-101B-9397-08002B2CF9AE}" pid="28" name="MSLanguage">
    <vt:lpwstr>1248;#English|cb91f272-ce4d-4a7e-9bbf-78b58e3d188d</vt:lpwstr>
  </property>
  <property fmtid="{D5CDD505-2E9C-101B-9397-08002B2CF9AE}" pid="29" name="campusov">
    <vt:lpwstr/>
  </property>
  <property fmtid="{D5CDD505-2E9C-101B-9397-08002B2CF9AE}" pid="30" name="MSIP_Label_f42aa342-8706-4288-bd11-ebb85995028c_Enabled">
    <vt:lpwstr>True</vt:lpwstr>
  </property>
  <property fmtid="{D5CDD505-2E9C-101B-9397-08002B2CF9AE}" pid="31" name="MSIP_Label_f42aa342-8706-4288-bd11-ebb85995028c_SiteId">
    <vt:lpwstr>72f988bf-86f1-41af-91ab-2d7cd011db47</vt:lpwstr>
  </property>
  <property fmtid="{D5CDD505-2E9C-101B-9397-08002B2CF9AE}" pid="32" name="MSIP_Label_f42aa342-8706-4288-bd11-ebb85995028c_Ref">
    <vt:lpwstr>https://api.informationprotection.azure.com/api/72f988bf-86f1-41af-91ab-2d7cd011db47</vt:lpwstr>
  </property>
  <property fmtid="{D5CDD505-2E9C-101B-9397-08002B2CF9AE}" pid="33" name="MSIP_Label_f42aa342-8706-4288-bd11-ebb85995028c_Owner">
    <vt:lpwstr>simong@microsoft.com</vt:lpwstr>
  </property>
  <property fmtid="{D5CDD505-2E9C-101B-9397-08002B2CF9AE}" pid="34" name="MSIP_Label_f42aa342-8706-4288-bd11-ebb85995028c_SetDate">
    <vt:lpwstr>2018-01-04T16:39:32.5603504-05:00</vt:lpwstr>
  </property>
  <property fmtid="{D5CDD505-2E9C-101B-9397-08002B2CF9AE}" pid="35" name="MSIP_Label_f42aa342-8706-4288-bd11-ebb85995028c_Name">
    <vt:lpwstr>General</vt:lpwstr>
  </property>
  <property fmtid="{D5CDD505-2E9C-101B-9397-08002B2CF9AE}" pid="36" name="MSIP_Label_f42aa342-8706-4288-bd11-ebb85995028c_Application">
    <vt:lpwstr>Microsoft Azure Information Protection</vt:lpwstr>
  </property>
  <property fmtid="{D5CDD505-2E9C-101B-9397-08002B2CF9AE}" pid="37" name="MSIP_Label_f42aa342-8706-4288-bd11-ebb85995028c_Extended_MSFT_Method">
    <vt:lpwstr>Automatic</vt:lpwstr>
  </property>
  <property fmtid="{D5CDD505-2E9C-101B-9397-08002B2CF9AE}" pid="38" name="Sensitivity">
    <vt:lpwstr>General</vt:lpwstr>
  </property>
</Properties>
</file>