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4358" r:id="rId4"/>
  </p:sldMasterIdLst>
  <p:notesMasterIdLst>
    <p:notesMasterId r:id="rId46"/>
  </p:notesMasterIdLst>
  <p:handoutMasterIdLst>
    <p:handoutMasterId r:id="rId47"/>
  </p:handoutMasterIdLst>
  <p:sldIdLst>
    <p:sldId id="1308" r:id="rId5"/>
    <p:sldId id="1470" r:id="rId6"/>
    <p:sldId id="1471" r:id="rId7"/>
    <p:sldId id="1472" r:id="rId8"/>
    <p:sldId id="1473" r:id="rId9"/>
    <p:sldId id="1419" r:id="rId10"/>
    <p:sldId id="1390" r:id="rId11"/>
    <p:sldId id="1444" r:id="rId12"/>
    <p:sldId id="1447" r:id="rId13"/>
    <p:sldId id="1445" r:id="rId14"/>
    <p:sldId id="1455" r:id="rId15"/>
    <p:sldId id="1420" r:id="rId16"/>
    <p:sldId id="1391" r:id="rId17"/>
    <p:sldId id="1421" r:id="rId18"/>
    <p:sldId id="1422" r:id="rId19"/>
    <p:sldId id="1477" r:id="rId20"/>
    <p:sldId id="1478" r:id="rId21"/>
    <p:sldId id="1479" r:id="rId22"/>
    <p:sldId id="1456" r:id="rId23"/>
    <p:sldId id="1457" r:id="rId24"/>
    <p:sldId id="1458" r:id="rId25"/>
    <p:sldId id="1459" r:id="rId26"/>
    <p:sldId id="1460" r:id="rId27"/>
    <p:sldId id="1461" r:id="rId28"/>
    <p:sldId id="1462" r:id="rId29"/>
    <p:sldId id="1463" r:id="rId30"/>
    <p:sldId id="1464" r:id="rId31"/>
    <p:sldId id="1465" r:id="rId32"/>
    <p:sldId id="1425" r:id="rId33"/>
    <p:sldId id="1426" r:id="rId34"/>
    <p:sldId id="1427" r:id="rId35"/>
    <p:sldId id="1428" r:id="rId36"/>
    <p:sldId id="1453" r:id="rId37"/>
    <p:sldId id="1454" r:id="rId38"/>
    <p:sldId id="1429" r:id="rId39"/>
    <p:sldId id="1431" r:id="rId40"/>
    <p:sldId id="1432" r:id="rId41"/>
    <p:sldId id="1434" r:id="rId42"/>
    <p:sldId id="1435" r:id="rId43"/>
    <p:sldId id="1448" r:id="rId44"/>
    <p:sldId id="1381" r:id="rId45"/>
  </p:sldIdLst>
  <p:sldSz cx="12434888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B0B8DFF-57E5-4D4B-BA72-542DF84B8E2F}">
          <p14:sldIdLst>
            <p14:sldId id="1308"/>
            <p14:sldId id="1470"/>
            <p14:sldId id="1471"/>
            <p14:sldId id="1472"/>
            <p14:sldId id="1473"/>
            <p14:sldId id="1419"/>
            <p14:sldId id="1390"/>
            <p14:sldId id="1444"/>
            <p14:sldId id="1447"/>
            <p14:sldId id="1445"/>
            <p14:sldId id="1455"/>
            <p14:sldId id="1420"/>
            <p14:sldId id="1391"/>
            <p14:sldId id="1421"/>
            <p14:sldId id="1422"/>
            <p14:sldId id="1477"/>
            <p14:sldId id="1478"/>
            <p14:sldId id="1479"/>
            <p14:sldId id="1456"/>
            <p14:sldId id="1457"/>
            <p14:sldId id="1458"/>
            <p14:sldId id="1459"/>
            <p14:sldId id="1460"/>
            <p14:sldId id="1461"/>
            <p14:sldId id="1462"/>
            <p14:sldId id="1463"/>
            <p14:sldId id="1464"/>
            <p14:sldId id="1465"/>
            <p14:sldId id="1425"/>
            <p14:sldId id="1426"/>
            <p14:sldId id="1427"/>
            <p14:sldId id="1428"/>
            <p14:sldId id="1453"/>
            <p14:sldId id="1454"/>
            <p14:sldId id="1429"/>
            <p14:sldId id="1431"/>
            <p14:sldId id="1432"/>
            <p14:sldId id="1434"/>
            <p14:sldId id="1435"/>
            <p14:sldId id="1448"/>
            <p14:sldId id="1381"/>
          </p14:sldIdLst>
        </p14:section>
      </p14:sectionLst>
    </p:ext>
    <p:ext uri="{EFAFB233-063F-42B5-8137-9DF3F51BA10A}">
      <p15:sldGuideLst xmlns:p15="http://schemas.microsoft.com/office/powerpoint/2012/main">
        <p15:guide id="1" pos="3533" userDrawn="1">
          <p15:clr>
            <a:srgbClr val="A4A3A4"/>
          </p15:clr>
        </p15:guide>
        <p15:guide id="2" orient="horz" pos="22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5C2D91"/>
    <a:srgbClr val="525252"/>
    <a:srgbClr val="FFFFFF"/>
    <a:srgbClr val="000000"/>
    <a:srgbClr val="004B1C"/>
    <a:srgbClr val="004B50"/>
    <a:srgbClr val="002050"/>
    <a:srgbClr val="D83B01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10" autoAdjust="0"/>
    <p:restoredTop sz="85312" autoAdjust="0"/>
  </p:normalViewPr>
  <p:slideViewPr>
    <p:cSldViewPr>
      <p:cViewPr varScale="1">
        <p:scale>
          <a:sx n="68" d="100"/>
          <a:sy n="68" d="100"/>
        </p:scale>
        <p:origin x="54" y="516"/>
      </p:cViewPr>
      <p:guideLst>
        <p:guide pos="3533"/>
        <p:guide orient="horz" pos="22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3036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is Aramins" userId="2cb9abb6-3927-4a0b-9549-08a071ddbd63" providerId="ADAL" clId="{49FD92F7-CF6A-411C-92D8-B1335E81AA6F}"/>
    <pc:docChg chg="undo custSel modSld">
      <pc:chgData name="Artis Aramins" userId="2cb9abb6-3927-4a0b-9549-08a071ddbd63" providerId="ADAL" clId="{49FD92F7-CF6A-411C-92D8-B1335E81AA6F}" dt="2017-05-29T17:07:17.685" v="200" actId="20577"/>
      <pc:docMkLst>
        <pc:docMk/>
      </pc:docMkLst>
      <pc:sldChg chg="modSp">
        <pc:chgData name="Artis Aramins" userId="2cb9abb6-3927-4a0b-9549-08a071ddbd63" providerId="ADAL" clId="{49FD92F7-CF6A-411C-92D8-B1335E81AA6F}" dt="2017-05-29T17:01:20.733" v="153" actId="20577"/>
        <pc:sldMkLst>
          <pc:docMk/>
          <pc:sldMk cId="1747234151" sldId="1425"/>
        </pc:sldMkLst>
        <pc:spChg chg="mod">
          <ac:chgData name="Artis Aramins" userId="2cb9abb6-3927-4a0b-9549-08a071ddbd63" providerId="ADAL" clId="{49FD92F7-CF6A-411C-92D8-B1335E81AA6F}" dt="2017-05-29T17:00:57.518" v="149" actId="20577"/>
          <ac:spMkLst>
            <pc:docMk/>
            <pc:sldMk cId="1747234151" sldId="1425"/>
            <ac:spMk id="10" creationId="{00000000-0000-0000-0000-000000000000}"/>
          </ac:spMkLst>
        </pc:spChg>
        <pc:spChg chg="mod">
          <ac:chgData name="Artis Aramins" userId="2cb9abb6-3927-4a0b-9549-08a071ddbd63" providerId="ADAL" clId="{49FD92F7-CF6A-411C-92D8-B1335E81AA6F}" dt="2017-05-29T17:01:20.733" v="153" actId="20577"/>
          <ac:spMkLst>
            <pc:docMk/>
            <pc:sldMk cId="1747234151" sldId="1425"/>
            <ac:spMk id="11" creationId="{00000000-0000-0000-0000-000000000000}"/>
          </ac:spMkLst>
        </pc:spChg>
      </pc:sldChg>
      <pc:sldChg chg="addSp delSp modSp">
        <pc:chgData name="Artis Aramins" userId="2cb9abb6-3927-4a0b-9549-08a071ddbd63" providerId="ADAL" clId="{49FD92F7-CF6A-411C-92D8-B1335E81AA6F}" dt="2017-05-29T16:55:23.018" v="37" actId="20577"/>
        <pc:sldMkLst>
          <pc:docMk/>
          <pc:sldMk cId="1414202899" sldId="1459"/>
        </pc:sldMkLst>
        <pc:spChg chg="add del">
          <ac:chgData name="Artis Aramins" userId="2cb9abb6-3927-4a0b-9549-08a071ddbd63" providerId="ADAL" clId="{49FD92F7-CF6A-411C-92D8-B1335E81AA6F}" dt="2017-05-29T16:53:36.018" v="17" actId="20577"/>
          <ac:spMkLst>
            <pc:docMk/>
            <pc:sldMk cId="1414202899" sldId="1459"/>
            <ac:spMk id="3" creationId="{BC570352-071F-4B6D-BA84-48D7C83543C7}"/>
          </ac:spMkLst>
        </pc:spChg>
        <pc:spChg chg="mod">
          <ac:chgData name="Artis Aramins" userId="2cb9abb6-3927-4a0b-9549-08a071ddbd63" providerId="ADAL" clId="{49FD92F7-CF6A-411C-92D8-B1335E81AA6F}" dt="2017-05-29T16:55:23.018" v="37" actId="20577"/>
          <ac:spMkLst>
            <pc:docMk/>
            <pc:sldMk cId="1414202899" sldId="1459"/>
            <ac:spMk id="12" creationId="{00000000-0000-0000-0000-000000000000}"/>
          </ac:spMkLst>
        </pc:spChg>
      </pc:sldChg>
      <pc:sldChg chg="modSp">
        <pc:chgData name="Artis Aramins" userId="2cb9abb6-3927-4a0b-9549-08a071ddbd63" providerId="ADAL" clId="{49FD92F7-CF6A-411C-92D8-B1335E81AA6F}" dt="2017-05-29T16:58:10.317" v="128" actId="20577"/>
        <pc:sldMkLst>
          <pc:docMk/>
          <pc:sldMk cId="3624122178" sldId="1460"/>
        </pc:sldMkLst>
        <pc:spChg chg="mod">
          <ac:chgData name="Artis Aramins" userId="2cb9abb6-3927-4a0b-9549-08a071ddbd63" providerId="ADAL" clId="{49FD92F7-CF6A-411C-92D8-B1335E81AA6F}" dt="2017-05-29T16:58:10.317" v="128" actId="20577"/>
          <ac:spMkLst>
            <pc:docMk/>
            <pc:sldMk cId="3624122178" sldId="1460"/>
            <ac:spMk id="10" creationId="{00000000-0000-0000-0000-000000000000}"/>
          </ac:spMkLst>
        </pc:spChg>
      </pc:sldChg>
      <pc:sldChg chg="modSp">
        <pc:chgData name="Artis Aramins" userId="2cb9abb6-3927-4a0b-9549-08a071ddbd63" providerId="ADAL" clId="{49FD92F7-CF6A-411C-92D8-B1335E81AA6F}" dt="2017-05-29T17:07:17.685" v="200" actId="20577"/>
        <pc:sldMkLst>
          <pc:docMk/>
          <pc:sldMk cId="4155087699" sldId="1473"/>
        </pc:sldMkLst>
        <pc:spChg chg="mod">
          <ac:chgData name="Artis Aramins" userId="2cb9abb6-3927-4a0b-9549-08a071ddbd63" providerId="ADAL" clId="{49FD92F7-CF6A-411C-92D8-B1335E81AA6F}" dt="2017-05-29T17:07:17.685" v="200" actId="20577"/>
          <ac:spMkLst>
            <pc:docMk/>
            <pc:sldMk cId="4155087699" sldId="1473"/>
            <ac:spMk id="3" creationId="{00000000-0000-0000-0000-000000000000}"/>
          </ac:spMkLst>
        </pc:spChg>
        <pc:spChg chg="mod">
          <ac:chgData name="Artis Aramins" userId="2cb9abb6-3927-4a0b-9549-08a071ddbd63" providerId="ADAL" clId="{49FD92F7-CF6A-411C-92D8-B1335E81AA6F}" dt="2017-05-29T17:06:51.075" v="184" actId="20577"/>
          <ac:spMkLst>
            <pc:docMk/>
            <pc:sldMk cId="4155087699" sldId="1473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3/21/2018 5:49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D0596E5-6523-4DD8-A9ED-0418BD42519C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31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40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13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60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41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48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91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35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04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82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78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72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4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29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046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7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435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0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57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578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2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883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515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202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367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946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4688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862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805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847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790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748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397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pPr/>
              <a:t>3/21/2018 5:48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87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2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17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resource name constrained unique across entire Azure.</a:t>
            </a:r>
          </a:p>
          <a:p>
            <a:pPr lvl="1"/>
            <a:r>
              <a:rPr lang="en-US" dirty="0"/>
              <a:t>E.g. SQL Server Name, Storage Account Name, etc. must be unique across Azure not just subscription</a:t>
            </a:r>
          </a:p>
          <a:p>
            <a:r>
              <a:rPr lang="en-US" dirty="0"/>
              <a:t>Some resource name constrained by length</a:t>
            </a:r>
          </a:p>
          <a:p>
            <a:pPr lvl="1"/>
            <a:r>
              <a:rPr lang="en-US" dirty="0"/>
              <a:t>E.g. Search Service is constrained 2 to 15 characters</a:t>
            </a:r>
          </a:p>
          <a:p>
            <a:r>
              <a:rPr lang="en-US" dirty="0"/>
              <a:t>Some resource name constrained to alpha-numeric</a:t>
            </a:r>
          </a:p>
          <a:p>
            <a:pPr lvl="1"/>
            <a:r>
              <a:rPr lang="en-US" dirty="0"/>
              <a:t>E.g. Storage Account Name cannot have dash, dots, etc.</a:t>
            </a:r>
          </a:p>
          <a:p>
            <a:r>
              <a:rPr lang="en-US" dirty="0"/>
              <a:t>Some resource name constrained unique within account</a:t>
            </a:r>
          </a:p>
          <a:p>
            <a:pPr lvl="1"/>
            <a:r>
              <a:rPr lang="en-US" dirty="0"/>
              <a:t>E.g. Storage Table Name must be unique within Azure subscription account</a:t>
            </a:r>
          </a:p>
          <a:p>
            <a:r>
              <a:rPr lang="en-US" dirty="0"/>
              <a:t>Some resource names cannot be upper characters</a:t>
            </a:r>
          </a:p>
          <a:p>
            <a:pPr lvl="1"/>
            <a:r>
              <a:rPr lang="en-US" dirty="0"/>
              <a:t>E.g. Storage account names must be all lower case</a:t>
            </a:r>
          </a:p>
          <a:p>
            <a:r>
              <a:rPr lang="en-US" dirty="0"/>
              <a:t>Ensure unique Azure naming</a:t>
            </a:r>
          </a:p>
          <a:p>
            <a:r>
              <a:rPr lang="en-US" dirty="0"/>
              <a:t>Ensure case sensitivity requirements</a:t>
            </a:r>
          </a:p>
          <a:p>
            <a:r>
              <a:rPr lang="en-US" dirty="0"/>
              <a:t>Ensure application association</a:t>
            </a:r>
          </a:p>
          <a:p>
            <a:r>
              <a:rPr lang="en-US" dirty="0"/>
              <a:t>Ensure environment association</a:t>
            </a:r>
          </a:p>
          <a:p>
            <a:r>
              <a:rPr lang="en-US" dirty="0"/>
              <a:t>Ensure region association</a:t>
            </a:r>
          </a:p>
          <a:p>
            <a:r>
              <a:rPr lang="en-US" dirty="0"/>
              <a:t>Ensure stack association</a:t>
            </a:r>
          </a:p>
          <a:p>
            <a:r>
              <a:rPr lang="en-US" dirty="0"/>
              <a:t>Ensure instance association</a:t>
            </a:r>
          </a:p>
          <a:p>
            <a:r>
              <a:rPr lang="en-US" dirty="0"/>
              <a:t>Ensure object association</a:t>
            </a:r>
          </a:p>
          <a:p>
            <a:r>
              <a:rPr lang="en-US" dirty="0"/>
              <a:t>Place the naming pattern in an order that allows easier application level grouping for potential </a:t>
            </a:r>
            <a:r>
              <a:rPr lang="en-US" dirty="0" err="1"/>
              <a:t>showback</a:t>
            </a:r>
            <a:r>
              <a:rPr lang="en-US" dirty="0"/>
              <a:t>/chargeback billing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85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31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3/21/2018 5:48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8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392" y="-992"/>
            <a:ext cx="12436475" cy="6995517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 bwMode="auto">
          <a:xfrm>
            <a:off x="272986" y="2125663"/>
            <a:ext cx="6402452" cy="365440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66168" y="2125677"/>
            <a:ext cx="7314889" cy="1828800"/>
          </a:xfrm>
          <a:noFill/>
        </p:spPr>
        <p:txBody>
          <a:bodyPr lIns="146304" tIns="91440" rIns="146304" bIns="91440" anchor="t" anchorCtr="0"/>
          <a:lstStyle>
            <a:lvl1pPr>
              <a:defRPr sz="6400" spc="-100" baseline="0">
                <a:gradFill>
                  <a:gsLst>
                    <a:gs pos="16162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66168" y="3954457"/>
            <a:ext cx="7314889" cy="173736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733">
                <a:gradFill>
                  <a:gsLst>
                    <a:gs pos="16162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609578" y="6240429"/>
            <a:ext cx="128407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47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6168" y="1212850"/>
            <a:ext cx="11702553" cy="1868204"/>
          </a:xfrm>
        </p:spPr>
        <p:txBody>
          <a:bodyPr lIns="164592" rIns="164592"/>
          <a:lstStyle>
            <a:lvl1pPr marL="0" indent="0"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800"/>
            </a:lvl2pPr>
            <a:lvl3pPr marL="228564" indent="0">
              <a:buNone/>
              <a:defRPr sz="1800"/>
            </a:lvl3pPr>
            <a:lvl4pPr marL="457127" indent="0">
              <a:buNone/>
              <a:defRPr sz="1600"/>
            </a:lvl4pPr>
            <a:lvl5pPr marL="685691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876967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168" y="1212851"/>
            <a:ext cx="11702553" cy="1935915"/>
          </a:xfrm>
        </p:spPr>
        <p:txBody>
          <a:bodyPr wrap="square">
            <a:spAutoFit/>
          </a:bodyPr>
          <a:lstStyle>
            <a:lvl1pPr>
              <a:defRPr sz="36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864610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6168" y="2989432"/>
            <a:ext cx="11702553" cy="10987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6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76175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384919" y="6321407"/>
            <a:ext cx="11702553" cy="501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243830" tIns="195064" rIns="243830" bIns="195064" numCol="1" anchor="t" anchorCtr="0" compatLnSpc="1">
            <a:prstTxWarp prst="textNoShape">
              <a:avLst/>
            </a:prstTxWarp>
            <a:spAutoFit/>
          </a:bodyPr>
          <a:lstStyle/>
          <a:p>
            <a:pPr defTabSz="932142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2017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59230" y="3145040"/>
            <a:ext cx="3288506" cy="70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020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169" y="295278"/>
            <a:ext cx="11702551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6168" y="1212855"/>
            <a:ext cx="11702553" cy="265515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3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9" r:id="rId1"/>
    <p:sldLayoutId id="2147484361" r:id="rId2"/>
    <p:sldLayoutId id="2147484364" r:id="rId3"/>
    <p:sldLayoutId id="2147484372" r:id="rId4"/>
    <p:sldLayoutId id="2147484381" r:id="rId5"/>
  </p:sldLayoutIdLst>
  <p:transition>
    <p:fade/>
  </p:transition>
  <p:txStyles>
    <p:titleStyle>
      <a:lvl1pPr algn="l" defTabSz="932594" rtl="0" eaLnBrk="1" latinLnBrk="0" hangingPunct="1">
        <a:lnSpc>
          <a:spcPct val="90000"/>
        </a:lnSpc>
        <a:spcBef>
          <a:spcPct val="0"/>
        </a:spcBef>
        <a:buNone/>
        <a:defRPr lang="en-US" sz="5867" b="0" kern="1200" cap="none" spc="-101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46" marR="0" indent="-342846" algn="l" defTabSz="93259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615935" marR="0" indent="-273044" algn="l" defTabSz="93259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40296" marR="0" indent="-226478" algn="l" defTabSz="93259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66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64657" marR="0" indent="-226478" algn="l" defTabSz="93259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19170" marR="0" indent="-226478" algn="l" defTabSz="932594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633" indent="-233149" algn="l" defTabSz="9325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2" indent="-233149" algn="l" defTabSz="9325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229" indent="-233149" algn="l" defTabSz="9325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528" indent="-233149" algn="l" defTabSz="9325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94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2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88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87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783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0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379" algn="l" defTabSz="93259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231">
          <p15:clr>
            <a:srgbClr val="5ACBF0"/>
          </p15:clr>
        </p15:guide>
        <p15:guide id="3" pos="999">
          <p15:clr>
            <a:srgbClr val="5ACBF0"/>
          </p15:clr>
        </p15:guide>
        <p15:guide id="4" pos="1767">
          <p15:clr>
            <a:srgbClr val="5ACBF0"/>
          </p15:clr>
        </p15:guide>
        <p15:guide id="5" pos="2535">
          <p15:clr>
            <a:srgbClr val="5ACBF0"/>
          </p15:clr>
        </p15:guide>
        <p15:guide id="6" pos="3303">
          <p15:clr>
            <a:srgbClr val="5ACBF0"/>
          </p15:clr>
        </p15:guide>
        <p15:guide id="8" pos="4070">
          <p15:clr>
            <a:srgbClr val="5ACBF0"/>
          </p15:clr>
        </p15:guide>
        <p15:guide id="9" pos="4838">
          <p15:clr>
            <a:srgbClr val="5ACBF0"/>
          </p15:clr>
        </p15:guide>
        <p15:guide id="11" pos="5606">
          <p15:clr>
            <a:srgbClr val="5ACBF0"/>
          </p15:clr>
        </p15:guide>
        <p15:guide id="12" pos="6374">
          <p15:clr>
            <a:srgbClr val="5ACBF0"/>
          </p15:clr>
        </p15:guide>
        <p15:guide id="14" pos="7142">
          <p15:clr>
            <a:srgbClr val="5ACBF0"/>
          </p15:clr>
        </p15:guide>
        <p15:guide id="15" pos="7602">
          <p15:clr>
            <a:srgbClr val="5ACBF0"/>
          </p15:clr>
        </p15:guide>
        <p15:guide id="16" pos="384">
          <p15:clr>
            <a:srgbClr val="C35EA4"/>
          </p15:clr>
        </p15:guide>
        <p15:guide id="17" pos="7449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169" y="2125677"/>
            <a:ext cx="6613276" cy="1828800"/>
          </a:xfrm>
        </p:spPr>
        <p:txBody>
          <a:bodyPr/>
          <a:lstStyle/>
          <a:p>
            <a:r>
              <a:rPr lang="en-US" sz="5400" dirty="0"/>
              <a:t>Azure Solution Alignment Workshop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 vert="horz" wrap="square" lIns="146304" tIns="109728" rIns="146304" bIns="109728" rtlCol="0" anchor="t">
            <a:noAutofit/>
          </a:bodyPr>
          <a:lstStyle/>
          <a:p>
            <a:r>
              <a:rPr lang="en-US" dirty="0"/>
              <a:t>Azure Naming Standards</a:t>
            </a:r>
          </a:p>
          <a:p>
            <a:r>
              <a:rPr lang="en-US" dirty="0"/>
              <a:t>Design Workshop </a:t>
            </a: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032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168" y="1212851"/>
            <a:ext cx="11702553" cy="4339650"/>
          </a:xfrm>
        </p:spPr>
        <p:txBody>
          <a:bodyPr/>
          <a:lstStyle/>
          <a:p>
            <a:r>
              <a:rPr lang="en-US" dirty="0">
                <a:solidFill>
                  <a:srgbClr val="0078D7"/>
                </a:solidFill>
              </a:rPr>
              <a:t>Names are object name</a:t>
            </a:r>
          </a:p>
          <a:p>
            <a:r>
              <a:rPr lang="en-US" dirty="0">
                <a:solidFill>
                  <a:srgbClr val="0078D7"/>
                </a:solidFill>
              </a:rPr>
              <a:t>Names are surfaced at the top level of the portal</a:t>
            </a:r>
          </a:p>
          <a:p>
            <a:r>
              <a:rPr lang="en-US" dirty="0">
                <a:solidFill>
                  <a:srgbClr val="0078D7"/>
                </a:solidFill>
              </a:rPr>
              <a:t>Names are used in PowerShell cmdlets</a:t>
            </a:r>
          </a:p>
          <a:p>
            <a:r>
              <a:rPr lang="en-US" dirty="0">
                <a:solidFill>
                  <a:srgbClr val="0078D7"/>
                </a:solidFill>
              </a:rPr>
              <a:t>Tags are metadata for the object</a:t>
            </a:r>
          </a:p>
          <a:p>
            <a:r>
              <a:rPr lang="en-US" dirty="0">
                <a:solidFill>
                  <a:srgbClr val="0078D7"/>
                </a:solidFill>
              </a:rPr>
              <a:t>Names/tags can be used for billing drilldown</a:t>
            </a:r>
          </a:p>
          <a:p>
            <a:r>
              <a:rPr lang="en-US" dirty="0">
                <a:solidFill>
                  <a:srgbClr val="0078D7"/>
                </a:solidFill>
              </a:rPr>
              <a:t>Names/tags can be used for data analysis</a:t>
            </a:r>
          </a:p>
          <a:p>
            <a:r>
              <a:rPr lang="en-US" dirty="0">
                <a:solidFill>
                  <a:srgbClr val="0078D7"/>
                </a:solidFill>
              </a:rPr>
              <a:t>Tags are used to provide context that a name cannot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 versus tags</a:t>
            </a:r>
          </a:p>
        </p:txBody>
      </p:sp>
    </p:spTree>
    <p:extLst>
      <p:ext uri="{BB962C8B-B14F-4D97-AF65-F5344CB8AC3E}">
        <p14:creationId xmlns:p14="http://schemas.microsoft.com/office/powerpoint/2010/main" val="30696860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standards</a:t>
            </a:r>
          </a:p>
        </p:txBody>
      </p:sp>
    </p:spTree>
    <p:extLst>
      <p:ext uri="{BB962C8B-B14F-4D97-AF65-F5344CB8AC3E}">
        <p14:creationId xmlns:p14="http://schemas.microsoft.com/office/powerpoint/2010/main" val="30535756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66168" y="1212851"/>
            <a:ext cx="11794876" cy="531837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0078D7"/>
                </a:solidFill>
              </a:rPr>
              <a:t>Some resource name constrained unique across entire Azure cloud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+mn-lt"/>
              </a:rPr>
              <a:t>E.g., SQL Server Name, Storage Account Name, etc. must be unique across Azure not just subscription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3200" dirty="0">
                <a:solidFill>
                  <a:srgbClr val="0078D7"/>
                </a:solidFill>
              </a:rPr>
              <a:t>Some resource name constrained by length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800" dirty="0">
                <a:latin typeface="+mn-lt"/>
              </a:rPr>
              <a:t>E.g., Search Service is constrained 2 to 15 characters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3200" dirty="0">
                <a:solidFill>
                  <a:srgbClr val="0078D7"/>
                </a:solidFill>
              </a:rPr>
              <a:t>Some resource name constrained to alpha-numeric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800" dirty="0">
                <a:latin typeface="+mn-lt"/>
              </a:rPr>
              <a:t>E.g., Storage Account Name cannot have dash, dots, etc.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3200" dirty="0">
                <a:solidFill>
                  <a:srgbClr val="0078D7"/>
                </a:solidFill>
              </a:rPr>
              <a:t>Some resource name constrained unique within account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800" dirty="0">
                <a:latin typeface="+mn-lt"/>
              </a:rPr>
              <a:t>E.g., Storage Table Name must be unique within Azure subscription account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3200" dirty="0">
                <a:solidFill>
                  <a:srgbClr val="0078D7"/>
                </a:solidFill>
              </a:rPr>
              <a:t>Some resource names cannot be upper characters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1800" dirty="0">
                <a:latin typeface="+mn-lt"/>
              </a:rPr>
              <a:t>E.g., Storage account names must be all lower case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naming constraints examples</a:t>
            </a:r>
          </a:p>
        </p:txBody>
      </p:sp>
    </p:spTree>
    <p:extLst>
      <p:ext uri="{BB962C8B-B14F-4D97-AF65-F5344CB8AC3E}">
        <p14:creationId xmlns:p14="http://schemas.microsoft.com/office/powerpoint/2010/main" val="288275325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8350" y="1472261"/>
            <a:ext cx="5487193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1. Divide the naming into segments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4644" y="1472261"/>
            <a:ext cx="5677160" cy="9048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2. Create abbreviations for environments and resources (VMs and objects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28223"/>
              </p:ext>
            </p:extLst>
          </p:nvPr>
        </p:nvGraphicFramePr>
        <p:xfrm>
          <a:off x="617006" y="2278062"/>
          <a:ext cx="445743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74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Segment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Segment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Segment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Segment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5 chars</a:t>
                      </a:r>
                      <a:r>
                        <a:rPr lang="en-US" sz="1200" baseline="0" dirty="0"/>
                        <a:t> – Company identifier prefix plus location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2-3 chars -Target or resident environment plus optional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chars Azure Resource Type: VM    or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chars - Numeric sequence for 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88085"/>
              </p:ext>
            </p:extLst>
          </p:nvPr>
        </p:nvGraphicFramePr>
        <p:xfrm>
          <a:off x="6827044" y="2278062"/>
          <a:ext cx="5105400" cy="21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Environments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PD: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ADC: Azure Domain</a:t>
                      </a:r>
                      <a:r>
                        <a:rPr lang="en-US" sz="1200" baseline="0" dirty="0"/>
                        <a:t> Controller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CLS: Cloud</a:t>
                      </a:r>
                      <a:r>
                        <a:rPr lang="en-US" sz="1200" baseline="0" dirty="0"/>
                        <a:t> Service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NP: Non-production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SDB: Azure</a:t>
                      </a:r>
                      <a:r>
                        <a:rPr lang="en-US" sz="1200" baseline="0" dirty="0"/>
                        <a:t> SQL Database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ILB:</a:t>
                      </a:r>
                      <a:r>
                        <a:rPr lang="en-US" sz="1200" baseline="0" dirty="0"/>
                        <a:t> Internal Load Balancer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DV:</a:t>
                      </a:r>
                      <a:r>
                        <a:rPr lang="en-US" sz="1200" baseline="0" dirty="0"/>
                        <a:t> Development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WER: Azure Web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STA: Storage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QA: Quality</a:t>
                      </a:r>
                      <a:r>
                        <a:rPr lang="en-US" sz="1200" baseline="0" dirty="0"/>
                        <a:t> assurance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IVM: Generic</a:t>
                      </a:r>
                      <a:r>
                        <a:rPr lang="en-US" sz="1200" baseline="0" dirty="0"/>
                        <a:t> IaaS VM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VNT: Virtual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Heptagon 10"/>
          <p:cNvSpPr/>
          <p:nvPr/>
        </p:nvSpPr>
        <p:spPr bwMode="auto">
          <a:xfrm>
            <a:off x="2047099" y="4385581"/>
            <a:ext cx="609598" cy="609600"/>
          </a:xfrm>
          <a:prstGeom prst="heptagon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3</a:t>
            </a:r>
          </a:p>
        </p:txBody>
      </p:sp>
      <p:sp>
        <p:nvSpPr>
          <p:cNvPr id="14" name="Pentagon 13"/>
          <p:cNvSpPr/>
          <p:nvPr/>
        </p:nvSpPr>
        <p:spPr>
          <a:xfrm>
            <a:off x="2465585" y="4868856"/>
            <a:ext cx="2300678" cy="920271"/>
          </a:xfrm>
          <a:prstGeom prst="homePlate">
            <a:avLst/>
          </a:prstGeom>
          <a:solidFill>
            <a:schemeClr val="bg2"/>
          </a:solidFill>
          <a:ln w="10795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</p:sp>
      <p:sp>
        <p:nvSpPr>
          <p:cNvPr id="15" name="Pentagon 4"/>
          <p:cNvSpPr/>
          <p:nvPr/>
        </p:nvSpPr>
        <p:spPr>
          <a:xfrm>
            <a:off x="2465585" y="4868856"/>
            <a:ext cx="2070610" cy="920271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0" vert="horz" wrap="square" lIns="58674" tIns="29337" rIns="14669" bIns="29337" numCol="1" spcCol="1270" anchor="ctr" anchorCtr="0">
            <a:noAutofit/>
          </a:bodyPr>
          <a:lstStyle/>
          <a:p>
            <a:pPr marL="0" marR="0" lvl="0" indent="0" algn="ctr" defTabSz="488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Segment A: Contoso US East 2</a:t>
            </a:r>
          </a:p>
          <a:p>
            <a:pPr marL="0" marR="0" lvl="0" indent="0" algn="ctr" defTabSz="488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CZUE2</a:t>
            </a:r>
          </a:p>
        </p:txBody>
      </p:sp>
      <p:sp>
        <p:nvSpPr>
          <p:cNvPr id="20" name="Chevron 19"/>
          <p:cNvSpPr/>
          <p:nvPr/>
        </p:nvSpPr>
        <p:spPr>
          <a:xfrm>
            <a:off x="4306127" y="4868857"/>
            <a:ext cx="2300678" cy="920271"/>
          </a:xfrm>
          <a:prstGeom prst="chevron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Chevron 4"/>
          <p:cNvSpPr/>
          <p:nvPr/>
        </p:nvSpPr>
        <p:spPr>
          <a:xfrm>
            <a:off x="4766263" y="4868857"/>
            <a:ext cx="1380407" cy="92027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006" tIns="29337" rIns="14669" bIns="2933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/>
              <a:t>Segment B: Non-Production + Version</a:t>
            </a:r>
          </a:p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kern="1200" dirty="0"/>
              <a:t>NP1</a:t>
            </a:r>
          </a:p>
        </p:txBody>
      </p:sp>
      <p:sp>
        <p:nvSpPr>
          <p:cNvPr id="23" name="Chevron 22"/>
          <p:cNvSpPr/>
          <p:nvPr/>
        </p:nvSpPr>
        <p:spPr>
          <a:xfrm>
            <a:off x="6091529" y="4868857"/>
            <a:ext cx="2300678" cy="920271"/>
          </a:xfrm>
          <a:prstGeom prst="chevron">
            <a:avLst/>
          </a:prstGeom>
          <a:solidFill>
            <a:srgbClr val="0078D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Chevron 4"/>
          <p:cNvSpPr/>
          <p:nvPr/>
        </p:nvSpPr>
        <p:spPr>
          <a:xfrm>
            <a:off x="6551665" y="4868857"/>
            <a:ext cx="1380407" cy="92027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006" tIns="29337" rIns="14669" bIns="2933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/>
              <a:t>Segment C: VM-Azure SQL Database</a:t>
            </a:r>
          </a:p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kern="1200" dirty="0"/>
              <a:t>SDB</a:t>
            </a:r>
          </a:p>
        </p:txBody>
      </p:sp>
      <p:sp>
        <p:nvSpPr>
          <p:cNvPr id="29" name="Chevron 28"/>
          <p:cNvSpPr/>
          <p:nvPr/>
        </p:nvSpPr>
        <p:spPr>
          <a:xfrm>
            <a:off x="7930422" y="4868856"/>
            <a:ext cx="2300678" cy="920271"/>
          </a:xfrm>
          <a:prstGeom prst="chevron">
            <a:avLst/>
          </a:prstGeom>
          <a:solidFill>
            <a:srgbClr val="5C2D9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Chevron 4"/>
          <p:cNvSpPr/>
          <p:nvPr/>
        </p:nvSpPr>
        <p:spPr>
          <a:xfrm>
            <a:off x="8390558" y="4868856"/>
            <a:ext cx="1380407" cy="92027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006" tIns="29337" rIns="14669" bIns="29337" numCol="1" spcCol="1270" anchor="ctr" anchorCtr="0">
            <a:noAutofit/>
          </a:bodyPr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kern="1200" dirty="0"/>
              <a:t>Segment D: VM-SQL Deployment 3:</a:t>
            </a:r>
          </a:p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kern="1200" dirty="0"/>
              <a:t>003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942821" y="6088062"/>
            <a:ext cx="7213956" cy="533400"/>
          </a:xfrm>
          <a:prstGeom prst="rect">
            <a:avLst/>
          </a:prstGeom>
          <a:solidFill>
            <a:schemeClr val="bg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chemeClr val="tx1"/>
                </a:solidFill>
              </a:rPr>
              <a:t>CZUE2NP1SQL003</a:t>
            </a:r>
          </a:p>
        </p:txBody>
      </p:sp>
    </p:spTree>
    <p:extLst>
      <p:ext uri="{BB962C8B-B14F-4D97-AF65-F5344CB8AC3E}">
        <p14:creationId xmlns:p14="http://schemas.microsoft.com/office/powerpoint/2010/main" val="243672266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6169" y="1212851"/>
            <a:ext cx="5317876" cy="501675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VMs</a:t>
            </a:r>
          </a:p>
          <a:p>
            <a:r>
              <a:rPr lang="en-US" sz="2000" dirty="0">
                <a:latin typeface="+mn-lt"/>
              </a:rPr>
              <a:t>ADC = Azure Domain Controller</a:t>
            </a:r>
          </a:p>
          <a:p>
            <a:r>
              <a:rPr lang="en-US" sz="2000" dirty="0">
                <a:latin typeface="+mn-lt"/>
              </a:rPr>
              <a:t>ADF = Azure ADFS</a:t>
            </a:r>
          </a:p>
          <a:p>
            <a:r>
              <a:rPr lang="en-US" sz="2000" dirty="0">
                <a:latin typeface="+mn-lt"/>
              </a:rPr>
              <a:t>ASQ = Azure SQL Server</a:t>
            </a:r>
          </a:p>
          <a:p>
            <a:r>
              <a:rPr lang="en-US" sz="2000" dirty="0">
                <a:latin typeface="+mn-lt"/>
              </a:rPr>
              <a:t>SDB = Azure SQL Database</a:t>
            </a:r>
          </a:p>
          <a:p>
            <a:r>
              <a:rPr lang="en-US" sz="2000" dirty="0">
                <a:latin typeface="+mn-lt"/>
              </a:rPr>
              <a:t>WER = Azure Web Role</a:t>
            </a:r>
          </a:p>
          <a:p>
            <a:r>
              <a:rPr lang="en-US" sz="2000" dirty="0">
                <a:latin typeface="+mn-lt"/>
              </a:rPr>
              <a:t>WEW = Azure Web Worker</a:t>
            </a:r>
          </a:p>
          <a:p>
            <a:r>
              <a:rPr lang="en-US" sz="2000" dirty="0">
                <a:latin typeface="+mn-lt"/>
              </a:rPr>
              <a:t>WES = Azure Web Site</a:t>
            </a:r>
          </a:p>
          <a:p>
            <a:r>
              <a:rPr lang="en-US" sz="2000" dirty="0">
                <a:latin typeface="+mn-lt"/>
              </a:rPr>
              <a:t>FIL = Azure File Server</a:t>
            </a:r>
          </a:p>
          <a:p>
            <a:r>
              <a:rPr lang="en-US" sz="2000" dirty="0">
                <a:latin typeface="+mn-lt"/>
              </a:rPr>
              <a:t>OPS = Azure Operations Manager</a:t>
            </a:r>
          </a:p>
          <a:p>
            <a:r>
              <a:rPr lang="en-US" sz="2000" dirty="0">
                <a:latin typeface="+mn-lt"/>
              </a:rPr>
              <a:t>SPL = Splunk Server</a:t>
            </a:r>
          </a:p>
          <a:p>
            <a:r>
              <a:rPr lang="en-US" sz="2000" dirty="0">
                <a:latin typeface="+mn-lt"/>
              </a:rPr>
              <a:t>SCN – SQL Cluster Node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C example values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6292836" y="1212851"/>
            <a:ext cx="5608638" cy="5693866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0078D7"/>
                </a:solidFill>
              </a:rPr>
              <a:t>Objects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+mn-lt"/>
              </a:rPr>
              <a:t>CLS – Cloud Service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+mn-lt"/>
              </a:rPr>
              <a:t>ILB – Internal Load Balancer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+mn-lt"/>
              </a:rPr>
              <a:t>STA – Storage Account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+mn-lt"/>
              </a:rPr>
              <a:t>STB – Storage Blob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+mn-lt"/>
              </a:rPr>
              <a:t>STT – Storage Table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+mn-lt"/>
              </a:rPr>
              <a:t>AAA = Azure Automation Account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+mn-lt"/>
              </a:rPr>
              <a:t>RGP = Azure Resource Group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+mn-lt"/>
              </a:rPr>
              <a:t>RCH = Azure Redis Cache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+mn-lt"/>
              </a:rPr>
              <a:t>AGW = Azure Gateway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+mn-lt"/>
              </a:rPr>
              <a:t>GIP = GW Public IP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+mn-lt"/>
              </a:rPr>
              <a:t>TMP = Traffic Manager Profile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333372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 name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66169" y="1212851"/>
            <a:ext cx="5775075" cy="474591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Azure restrictions/            recommendations</a:t>
            </a:r>
          </a:p>
          <a:p>
            <a:pPr marL="412702" indent="-342900">
              <a:lnSpc>
                <a:spcPct val="110000"/>
              </a:lnSpc>
            </a:pPr>
            <a:r>
              <a:rPr lang="en-US" sz="2000" dirty="0">
                <a:latin typeface="+mn-lt"/>
              </a:rPr>
              <a:t>Azure Portal users sees all subscriptions they have access</a:t>
            </a:r>
          </a:p>
          <a:p>
            <a:pPr marL="412702" indent="-342900">
              <a:lnSpc>
                <a:spcPct val="110000"/>
              </a:lnSpc>
            </a:pPr>
            <a:r>
              <a:rPr lang="en-US" sz="2000" dirty="0">
                <a:latin typeface="+mn-lt"/>
              </a:rPr>
              <a:t>Company name should be prefix of subscription name</a:t>
            </a:r>
          </a:p>
          <a:p>
            <a:pPr marL="412702" indent="-342900">
              <a:lnSpc>
                <a:spcPct val="110000"/>
              </a:lnSpc>
            </a:pPr>
            <a:r>
              <a:rPr lang="en-US" sz="2000" dirty="0">
                <a:latin typeface="+mn-lt"/>
              </a:rPr>
              <a:t>Subscription name should include the purpose of the subscription (production, application, etc.)</a:t>
            </a:r>
          </a:p>
          <a:p>
            <a:pPr marL="412702" indent="-342900">
              <a:lnSpc>
                <a:spcPct val="110000"/>
              </a:lnSpc>
            </a:pPr>
            <a:r>
              <a:rPr lang="en-US" sz="2000" dirty="0">
                <a:latin typeface="+mn-lt"/>
              </a:rPr>
              <a:t>Use Generic Application if required (APP)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6292836" y="1212851"/>
            <a:ext cx="4420408" cy="504753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6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078D7"/>
                </a:solidFill>
              </a:rPr>
              <a:t>Convention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CZ–PD–ABC Application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Another pattern for naming subscriptions is: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&lt;Company&gt; </a:t>
            </a:r>
            <a:br>
              <a:rPr lang="en-US" sz="2000" dirty="0"/>
            </a:br>
            <a:r>
              <a:rPr lang="en-US" sz="2000" dirty="0"/>
              <a:t>&lt;Department (optional)&gt; </a:t>
            </a:r>
            <a:br>
              <a:rPr lang="en-US" sz="2000" dirty="0"/>
            </a:br>
            <a:r>
              <a:rPr lang="en-US" sz="2000" dirty="0"/>
              <a:t>&lt;Product Line (optional)&gt; </a:t>
            </a:r>
            <a:br>
              <a:rPr lang="en-US" sz="2000" dirty="0"/>
            </a:br>
            <a:r>
              <a:rPr lang="en-US" sz="2000" dirty="0"/>
              <a:t>&lt;Environment&gt;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Contoso IT </a:t>
            </a:r>
            <a:r>
              <a:rPr lang="en-US" sz="2000" dirty="0" err="1"/>
              <a:t>InternalApps</a:t>
            </a:r>
            <a:r>
              <a:rPr lang="en-US" sz="2000" dirty="0"/>
              <a:t> Dev</a:t>
            </a:r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1452460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 name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66169" y="1212851"/>
            <a:ext cx="5317875" cy="32993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Azure restrictions</a:t>
            </a:r>
            <a:endParaRPr lang="en-US" dirty="0"/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Must be globally unique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Must contain only letters, numbers, and hyphens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The first and last character in the field must be a letter or number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Trademarks, reserved words, and offensive words are not allowed</a:t>
            </a:r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6292836" y="1212851"/>
            <a:ext cx="442040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6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078D7"/>
                </a:solidFill>
              </a:rPr>
              <a:t>Convention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Application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CZE-PDA-CLS-001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961551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 role name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66169" y="1212851"/>
            <a:ext cx="5622675" cy="390876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Azure restrictions</a:t>
            </a:r>
            <a:endParaRPr lang="en-US" dirty="0"/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Must be globally unique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Must contain only letters, numbers,       and hyphens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The first and last character in the field must be a letter or number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Trademarks, reserved words, and offensive words are not allowed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6292836" y="1212851"/>
            <a:ext cx="4420408" cy="228370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6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078D7"/>
                </a:solidFill>
              </a:rPr>
              <a:t>Convention</a:t>
            </a:r>
          </a:p>
          <a:p>
            <a:pPr marL="412702" lvl="1" indent="-342900">
              <a:lnSpc>
                <a:spcPct val="110000"/>
              </a:lnSpc>
            </a:pPr>
            <a:r>
              <a:rPr lang="pl-PL" sz="2000" dirty="0"/>
              <a:t>Web </a:t>
            </a:r>
            <a:r>
              <a:rPr lang="en-US" sz="2000" dirty="0"/>
              <a:t>r</a:t>
            </a:r>
            <a:r>
              <a:rPr lang="pl-PL" sz="2000" dirty="0"/>
              <a:t>ole: </a:t>
            </a:r>
          </a:p>
          <a:p>
            <a:pPr marL="342891" lvl="1" indent="0">
              <a:lnSpc>
                <a:spcPct val="110000"/>
              </a:lnSpc>
              <a:buNone/>
            </a:pPr>
            <a:r>
              <a:rPr lang="en-US" sz="2000" dirty="0"/>
              <a:t>	</a:t>
            </a:r>
            <a:r>
              <a:rPr lang="pl-PL" sz="2000" dirty="0"/>
              <a:t>CZE-NPA-WER-001</a:t>
            </a:r>
          </a:p>
          <a:p>
            <a:pPr marL="412702" lvl="1" indent="-342900">
              <a:lnSpc>
                <a:spcPct val="110000"/>
              </a:lnSpc>
            </a:pPr>
            <a:r>
              <a:rPr lang="pl-PL" sz="2000" dirty="0"/>
              <a:t>Worker </a:t>
            </a:r>
            <a:r>
              <a:rPr lang="en-US" sz="2000" dirty="0"/>
              <a:t>r</a:t>
            </a:r>
            <a:r>
              <a:rPr lang="pl-PL" sz="2000" dirty="0"/>
              <a:t>ole:</a:t>
            </a:r>
          </a:p>
          <a:p>
            <a:pPr marL="342891" lvl="1" indent="0">
              <a:lnSpc>
                <a:spcPct val="110000"/>
              </a:lnSpc>
              <a:buNone/>
            </a:pPr>
            <a:r>
              <a:rPr lang="en-US" sz="2000" dirty="0"/>
              <a:t>	</a:t>
            </a:r>
            <a:r>
              <a:rPr lang="pl-PL" sz="2000" dirty="0"/>
              <a:t>CZE-PDA-WEW-001</a:t>
            </a:r>
          </a:p>
        </p:txBody>
      </p:sp>
    </p:spTree>
    <p:extLst>
      <p:ext uri="{BB962C8B-B14F-4D97-AF65-F5344CB8AC3E}">
        <p14:creationId xmlns:p14="http://schemas.microsoft.com/office/powerpoint/2010/main" val="413599002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group name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66169" y="1212851"/>
            <a:ext cx="5622675" cy="363176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Azure restrictions</a:t>
            </a:r>
            <a:endParaRPr lang="en-US" dirty="0"/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Must be unique within subscription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Length 1-64 characters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Case-insensitive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It can contain only alphanumeric characters and - _ ( ) .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The name cannot end with a period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6292836" y="1212851"/>
            <a:ext cx="4420408" cy="108337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6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078D7"/>
                </a:solidFill>
              </a:rPr>
              <a:t>Convention</a:t>
            </a:r>
          </a:p>
          <a:p>
            <a:pPr marL="412702" lvl="1" indent="-342900">
              <a:lnSpc>
                <a:spcPct val="110000"/>
              </a:lnSpc>
            </a:pPr>
            <a:r>
              <a:rPr lang="pl-PL" sz="2000" dirty="0"/>
              <a:t>GZE-PDA-RGP-001</a:t>
            </a:r>
          </a:p>
        </p:txBody>
      </p:sp>
    </p:spTree>
    <p:extLst>
      <p:ext uri="{BB962C8B-B14F-4D97-AF65-F5344CB8AC3E}">
        <p14:creationId xmlns:p14="http://schemas.microsoft.com/office/powerpoint/2010/main" val="116277008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IaaS VM names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66169" y="1212851"/>
            <a:ext cx="5622675" cy="289310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Azure restrictions</a:t>
            </a:r>
            <a:endParaRPr lang="en-US" dirty="0"/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Length between 1-15 characters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Alpha, numbers, hyphen, and underscore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No special characters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Cannot only contain numbers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6"/>
          <p:cNvSpPr txBox="1">
            <a:spLocks/>
          </p:cNvSpPr>
          <p:nvPr/>
        </p:nvSpPr>
        <p:spPr>
          <a:xfrm>
            <a:off x="6292836" y="1212851"/>
            <a:ext cx="4420408" cy="228370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6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078D7"/>
                </a:solidFill>
              </a:rPr>
              <a:t>Convention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CZUEPDADC001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&lt;name&gt;-&lt;role&gt;-&lt;instance&gt; 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profx-sql-001</a:t>
            </a:r>
          </a:p>
          <a:p>
            <a:pPr lvl="1">
              <a:lnSpc>
                <a:spcPct val="110000"/>
              </a:lnSpc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69014824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168" y="1212851"/>
            <a:ext cx="11702553" cy="2511457"/>
          </a:xfrm>
        </p:spPr>
        <p:txBody>
          <a:bodyPr/>
          <a:lstStyle/>
          <a:p>
            <a:r>
              <a:rPr lang="en-US" dirty="0">
                <a:solidFill>
                  <a:srgbClr val="0078D7"/>
                </a:solidFill>
              </a:rPr>
              <a:t>Naming limitations in Azure</a:t>
            </a:r>
          </a:p>
          <a:p>
            <a:r>
              <a:rPr lang="en-US" dirty="0">
                <a:solidFill>
                  <a:srgbClr val="0078D7"/>
                </a:solidFill>
              </a:rPr>
              <a:t>Naming versus tagging resources</a:t>
            </a:r>
          </a:p>
          <a:p>
            <a:r>
              <a:rPr lang="en-US" dirty="0">
                <a:solidFill>
                  <a:srgbClr val="0078D7"/>
                </a:solidFill>
              </a:rPr>
              <a:t>Naming standards development</a:t>
            </a:r>
          </a:p>
          <a:p>
            <a:endParaRPr lang="en-US" dirty="0">
              <a:solidFill>
                <a:srgbClr val="0078D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agenda</a:t>
            </a:r>
          </a:p>
        </p:txBody>
      </p:sp>
    </p:spTree>
    <p:extLst>
      <p:ext uri="{BB962C8B-B14F-4D97-AF65-F5344CB8AC3E}">
        <p14:creationId xmlns:p14="http://schemas.microsoft.com/office/powerpoint/2010/main" val="422719928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VHD names for IaaS VMs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66169" y="1212851"/>
            <a:ext cx="5775075" cy="222214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Azure restrictions</a:t>
            </a:r>
            <a:endParaRPr lang="en-US" dirty="0"/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Name can include alpha characters, numbers, and characters like - _ .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No special characters like / \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Length between 3-24 characters</a:t>
            </a: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6292836" y="1212851"/>
            <a:ext cx="5030008" cy="228370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6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078D7"/>
                </a:solidFill>
              </a:rPr>
              <a:t>Convention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VMAME-DISKTYPE-VER.VHD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CZUEPDADC001-OSDISK.vhd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CZUEPDADC001-DATADISK-01.vhd</a:t>
            </a:r>
          </a:p>
          <a:p>
            <a:pPr lvl="1">
              <a:lnSpc>
                <a:spcPct val="110000"/>
              </a:lnSpc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29064296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VNet</a:t>
            </a:r>
            <a:r>
              <a:rPr lang="en-US" dirty="0"/>
              <a:t>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66169" y="1212851"/>
            <a:ext cx="5775075" cy="262225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Azure restrictions</a:t>
            </a:r>
            <a:endParaRPr lang="en-US" dirty="0"/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Must begin with a letter or number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End with a letter, number, or underscore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May contain only letters, numbers, underscores, periods, or hyphens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Length between 2-80 characters</a:t>
            </a: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6292836" y="1212851"/>
            <a:ext cx="5030008" cy="148348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6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078D7"/>
                </a:solidFill>
              </a:rPr>
              <a:t>Convention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CZUE-PD-VNET-001</a:t>
            </a:r>
          </a:p>
          <a:p>
            <a:pPr lvl="1">
              <a:lnSpc>
                <a:spcPct val="110000"/>
              </a:lnSpc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83013490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66169" y="1212851"/>
            <a:ext cx="5775075" cy="416113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Azure restrictions</a:t>
            </a:r>
            <a:endParaRPr lang="en-US" dirty="0"/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The subnet names have to be unique within a </a:t>
            </a:r>
            <a:r>
              <a:rPr lang="en-US" dirty="0" err="1"/>
              <a:t>VNet</a:t>
            </a:r>
            <a:r>
              <a:rPr lang="en-US" dirty="0"/>
              <a:t>, but not across </a:t>
            </a:r>
            <a:r>
              <a:rPr lang="en-US" dirty="0" err="1"/>
              <a:t>VNets</a:t>
            </a:r>
            <a:endParaRPr lang="en-US" dirty="0"/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Must begin with a letter or number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End with a letter, number, or underscore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May contain only letters, numbers, underscores, periods, or hyphens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Length between 2-80 characters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6292836" y="1212851"/>
            <a:ext cx="5030008" cy="228370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6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078D7"/>
                </a:solidFill>
              </a:rPr>
              <a:t>Convention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CZUE-PD-SUB-CIDR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CZUE-PD-SUB-172.32.32.0_19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CZUE-PD-SUB-Frontend-1</a:t>
            </a:r>
          </a:p>
          <a:p>
            <a:pPr lvl="1">
              <a:lnSpc>
                <a:spcPct val="110000"/>
              </a:lnSpc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41420289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 group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66169" y="1212851"/>
            <a:ext cx="5775075" cy="499829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Azure restrictions/</a:t>
            </a:r>
            <a:br>
              <a:rPr lang="en-US" dirty="0">
                <a:solidFill>
                  <a:srgbClr val="0078D7"/>
                </a:solidFill>
              </a:rPr>
            </a:br>
            <a:r>
              <a:rPr lang="en-US" dirty="0">
                <a:solidFill>
                  <a:srgbClr val="0078D7"/>
                </a:solidFill>
              </a:rPr>
              <a:t>recommendations</a:t>
            </a:r>
            <a:endParaRPr lang="en-US" dirty="0"/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Must be unique within the region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Can contain letters, numbers, underscores, periods, and hyphens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Must start with a letter or number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Must end with a letter, number, or underscore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Can have up to 80 characters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Can be similar name to Subnet name, simplifies management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6292836" y="1212851"/>
            <a:ext cx="5030008" cy="228370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6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078D7"/>
                </a:solidFill>
              </a:rPr>
              <a:t>Convention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CZEW-PD-NSG-001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CZEW-PD-NSG-Trusted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CZEW-NP-NSG-</a:t>
            </a:r>
            <a:r>
              <a:rPr lang="en-US" sz="2000" dirty="0" err="1"/>
              <a:t>SemiTrusted</a:t>
            </a:r>
            <a:r>
              <a:rPr lang="en-US" sz="2000" dirty="0"/>
              <a:t> </a:t>
            </a:r>
          </a:p>
          <a:p>
            <a:pPr lvl="1">
              <a:lnSpc>
                <a:spcPct val="110000"/>
              </a:lnSpc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62412217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 group rule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66169" y="1212851"/>
            <a:ext cx="8594475" cy="598317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Azure restrictions/             recommendations</a:t>
            </a:r>
            <a:endParaRPr lang="en-US" dirty="0"/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Leverage targeted zone in the name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IBA – </a:t>
            </a:r>
            <a:r>
              <a:rPr lang="en-US" dirty="0" err="1"/>
              <a:t>InBound</a:t>
            </a:r>
            <a:r>
              <a:rPr lang="en-US" dirty="0"/>
              <a:t> Allow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IBD – </a:t>
            </a:r>
            <a:r>
              <a:rPr lang="en-US" dirty="0" err="1"/>
              <a:t>InBound</a:t>
            </a:r>
            <a:r>
              <a:rPr lang="en-US" dirty="0"/>
              <a:t> Deny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OBA – </a:t>
            </a:r>
            <a:r>
              <a:rPr lang="en-US" dirty="0" err="1"/>
              <a:t>OutBound</a:t>
            </a:r>
            <a:r>
              <a:rPr lang="en-US" dirty="0"/>
              <a:t> Allow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OBD – </a:t>
            </a:r>
            <a:r>
              <a:rPr lang="en-US" dirty="0" err="1"/>
              <a:t>OutBound</a:t>
            </a:r>
            <a:r>
              <a:rPr lang="en-US" dirty="0"/>
              <a:t> Deny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Priority 100-4096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Must be unique within the region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Can contain letters, numbers, underscores, periods, and hyphens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Must start with a letter or number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Must end with a letter, number, or underscore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Can have up to 80 characters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6292836" y="1212851"/>
            <a:ext cx="5030008" cy="268381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6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078D7"/>
                </a:solidFill>
              </a:rPr>
              <a:t>Convention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CZNC-NP-IBA-Port-Protocol-Priority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CZNC-NP-IBA-443-TCP-400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CZNC-PD-IBD-ALL-ALL-INT-400</a:t>
            </a:r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 lvl="1">
              <a:lnSpc>
                <a:spcPct val="110000"/>
              </a:lnSpc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01116651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interface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66169" y="1212851"/>
            <a:ext cx="5775075" cy="336092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Azure restrictions</a:t>
            </a:r>
            <a:endParaRPr lang="en-US" dirty="0"/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Must begin with a letter or number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Must end with a letter, number, or underscore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May contain only letters, numbers, underscores, periods, or hyphens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Up to 80 characters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12" name="Text Placeholder 6"/>
          <p:cNvSpPr txBox="1">
            <a:spLocks/>
          </p:cNvSpPr>
          <p:nvPr/>
        </p:nvSpPr>
        <p:spPr>
          <a:xfrm>
            <a:off x="6292836" y="1212851"/>
            <a:ext cx="5030008" cy="228370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6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078D7"/>
                </a:solidFill>
              </a:rPr>
              <a:t>Convention</a:t>
            </a:r>
          </a:p>
          <a:p>
            <a:pPr marL="412702" lvl="1" indent="-342900">
              <a:lnSpc>
                <a:spcPct val="110000"/>
              </a:lnSpc>
            </a:pPr>
            <a:r>
              <a:rPr lang="pl-PL" sz="2000" dirty="0"/>
              <a:t>CZUEPDADC001-213</a:t>
            </a:r>
          </a:p>
          <a:p>
            <a:pPr marL="412702" lvl="1" indent="-342900">
              <a:lnSpc>
                <a:spcPct val="110000"/>
              </a:lnSpc>
            </a:pPr>
            <a:r>
              <a:rPr lang="pl-PL" sz="2000" dirty="0"/>
              <a:t>&lt;vmname&gt;-&lt;num&gt;nic</a:t>
            </a:r>
          </a:p>
          <a:p>
            <a:pPr marL="412702" lvl="1" indent="-342900">
              <a:lnSpc>
                <a:spcPct val="110000"/>
              </a:lnSpc>
            </a:pPr>
            <a:r>
              <a:rPr lang="pl-PL" sz="2000" dirty="0"/>
              <a:t>profx-sql1-1nic</a:t>
            </a:r>
          </a:p>
          <a:p>
            <a:pPr lvl="1">
              <a:lnSpc>
                <a:spcPct val="110000"/>
              </a:lnSpc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78896902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IP address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66169" y="1212851"/>
            <a:ext cx="6156075" cy="302236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Azure restrictions</a:t>
            </a:r>
            <a:endParaRPr lang="en-US" dirty="0"/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Must begin with a letter or number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Must end with a letter, number, or underscore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May contain only letters, numbers, underscores, periods, or hyphens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Up to 80 characters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6597636" y="1212851"/>
            <a:ext cx="5030008" cy="228370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6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078D7"/>
                </a:solidFill>
              </a:rPr>
              <a:t>Convention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CZUEPDADC001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&lt;</a:t>
            </a:r>
            <a:r>
              <a:rPr lang="en-US" sz="2000" dirty="0" err="1"/>
              <a:t>vm</a:t>
            </a:r>
            <a:r>
              <a:rPr lang="en-US" sz="2000" dirty="0"/>
              <a:t> or service name&gt;-pip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profx-sql1-pip</a:t>
            </a:r>
          </a:p>
          <a:p>
            <a:pPr lvl="1">
              <a:lnSpc>
                <a:spcPct val="110000"/>
              </a:lnSpc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91896996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table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66169" y="1212851"/>
            <a:ext cx="6079875" cy="262225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Azure restrictions</a:t>
            </a:r>
            <a:endParaRPr lang="en-US" dirty="0"/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Must begin with a letter or number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Must end with a letter, number, or underscore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May contain only letters, numbers, underscores, periods, or hyphens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6597636" y="1212851"/>
            <a:ext cx="5030008" cy="148348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6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078D7"/>
                </a:solidFill>
              </a:rPr>
              <a:t>Convention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CZUEPDADC001</a:t>
            </a:r>
          </a:p>
          <a:p>
            <a:pPr lvl="1">
              <a:lnSpc>
                <a:spcPct val="110000"/>
              </a:lnSpc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03616411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Network Gateway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66169" y="1212851"/>
            <a:ext cx="6079875" cy="262225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Azure restrictions</a:t>
            </a:r>
            <a:endParaRPr lang="en-US" dirty="0"/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Must begin with a letter or number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Must end with a letter, number, or underscore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May contain only letters, numbers, underscores, periods, or hyphens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6597636" y="1212851"/>
            <a:ext cx="5030008" cy="148348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6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078D7"/>
                </a:solidFill>
              </a:rPr>
              <a:t>Convention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CZUEPDADC001</a:t>
            </a:r>
          </a:p>
          <a:p>
            <a:pPr lvl="1">
              <a:lnSpc>
                <a:spcPct val="110000"/>
              </a:lnSpc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3167189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account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66169" y="1212851"/>
            <a:ext cx="5790391" cy="289925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Azure restrictions</a:t>
            </a:r>
            <a:endParaRPr lang="en-US" dirty="0"/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Must be between 3 and 24 characters in length and use numbers and lowercase letters only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Storage account name must be unique    within Azure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6597636" y="1212851"/>
            <a:ext cx="5030008" cy="188359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6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078D7"/>
                </a:solidFill>
              </a:rPr>
              <a:t>Convention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czepdasta001</a:t>
            </a:r>
          </a:p>
          <a:p>
            <a:pPr marL="412702" lvl="1" indent="-342900">
              <a:lnSpc>
                <a:spcPct val="110000"/>
              </a:lnSpc>
            </a:pPr>
            <a:endParaRPr lang="en-US" sz="2000" dirty="0"/>
          </a:p>
          <a:p>
            <a:pPr lvl="1">
              <a:lnSpc>
                <a:spcPct val="110000"/>
              </a:lnSpc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7472341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61751210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table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66169" y="1212851"/>
            <a:ext cx="6079875" cy="422269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Azure restrictions</a:t>
            </a:r>
            <a:endParaRPr lang="en-US" dirty="0"/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Must be unique within an account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May contain only alphanumeric characters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Cannot begin with a numeric character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Are case-insensitive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Must be from 3 to 63 characters long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Some table names are reserved, </a:t>
            </a:r>
            <a:br>
              <a:rPr lang="en-US" dirty="0"/>
            </a:br>
            <a:r>
              <a:rPr lang="en-US" dirty="0"/>
              <a:t>including "tables“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6597636" y="1212851"/>
            <a:ext cx="5030008" cy="228370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6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078D7"/>
                </a:solidFill>
              </a:rPr>
              <a:t>Convention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Czepdastt001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&lt;service short name&gt;-&lt;context&gt;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 err="1"/>
              <a:t>awesomeservice</a:t>
            </a:r>
            <a:r>
              <a:rPr lang="en-US" sz="2000" dirty="0"/>
              <a:t>-logs</a:t>
            </a:r>
          </a:p>
          <a:p>
            <a:pPr lvl="1">
              <a:lnSpc>
                <a:spcPct val="110000"/>
              </a:lnSpc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92647104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Blob container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66169" y="1212851"/>
            <a:ext cx="6079875" cy="545380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Azure restrictions</a:t>
            </a:r>
            <a:endParaRPr lang="en-US" dirty="0"/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Container names must start with a letter or number, and can contain only letters, numbers, and the dash (-) character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Every dash (-) character must be immediately preceded and followed by a letter or number; consecutive dashes are not permitted in container names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All letters in a container name must be lowercase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Container names must be from 3 to 63 characters long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6292836" y="1212851"/>
            <a:ext cx="5030008" cy="148348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6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078D7"/>
                </a:solidFill>
              </a:rPr>
              <a:t>Convention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Czepdastc001</a:t>
            </a:r>
          </a:p>
          <a:p>
            <a:pPr lvl="1">
              <a:lnSpc>
                <a:spcPct val="110000"/>
              </a:lnSpc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76526807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Blob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66169" y="1212851"/>
            <a:ext cx="6079875" cy="585391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Azure restrictions</a:t>
            </a:r>
            <a:endParaRPr lang="en-US" dirty="0"/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Can contain any combination of 1 to 1,024 characters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Reserved URL characters must be properly escaped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Only lowercase characters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Avoid names that end with a dot (.), a forward slash (/), or a sequence or combination of the two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Blob is based on a flat storage scheme, not a hierarchical scheme. However, you may specify a character or string delimiter within a blob name to create a virtual hierarchy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	/a	/a.txt	/a/b	/a/b.txt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6597636" y="1212851"/>
            <a:ext cx="5030008" cy="148348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6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078D7"/>
                </a:solidFill>
              </a:rPr>
              <a:t>Convention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czepdastb001</a:t>
            </a:r>
          </a:p>
          <a:p>
            <a:pPr lvl="1">
              <a:lnSpc>
                <a:spcPct val="110000"/>
              </a:lnSpc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53348738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queue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66169" y="1212851"/>
            <a:ext cx="6079875" cy="302236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Azure restrictions</a:t>
            </a:r>
            <a:endParaRPr lang="en-US" dirty="0"/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Queue names can contain alphanumeric characters and dashes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Must be lowercase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Must be 3 to 63 characters long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marL="342891" lvl="1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6597636" y="1212851"/>
            <a:ext cx="5030008" cy="302236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6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078D7"/>
                </a:solidFill>
              </a:rPr>
              <a:t>Convention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czepdastq001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&lt;service short name&gt;-&lt;context&gt;-&lt;</a:t>
            </a:r>
            <a:r>
              <a:rPr lang="en-US" sz="2000" dirty="0" err="1"/>
              <a:t>num</a:t>
            </a:r>
            <a:r>
              <a:rPr lang="en-US" sz="2000" dirty="0"/>
              <a:t>&gt;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awesomeservice-messages-001</a:t>
            </a:r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 lvl="1">
              <a:lnSpc>
                <a:spcPct val="110000"/>
              </a:lnSpc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87570312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file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66169" y="1212851"/>
            <a:ext cx="6079875" cy="302236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Azure restrictions</a:t>
            </a:r>
            <a:endParaRPr lang="en-US" dirty="0"/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File names can contain alphanumeric characters and dashes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Must be lowercase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Must be 3 to 63 characters long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marL="342891" lvl="1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6597636" y="1212851"/>
            <a:ext cx="5030008" cy="188359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6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078D7"/>
                </a:solidFill>
              </a:rPr>
              <a:t>Convention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czepdastf001</a:t>
            </a:r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 lvl="1">
              <a:lnSpc>
                <a:spcPct val="110000"/>
              </a:lnSpc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416778682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automation account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66169" y="1212851"/>
            <a:ext cx="6079875" cy="302236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Azure restrictions</a:t>
            </a:r>
            <a:endParaRPr lang="en-US" dirty="0"/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Must be 6 to 50 characters long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Can contain only letters, numbers, and hyphens. The name must start with a letter, and it must end with a letter or a number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Must be unique within the subscription</a:t>
            </a:r>
          </a:p>
          <a:p>
            <a:pPr marL="342891" lvl="1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6597636" y="1212851"/>
            <a:ext cx="5030008" cy="188359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6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078D7"/>
                </a:solidFill>
              </a:rPr>
              <a:t>Convention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GZ-PD-Automation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GZ-NP-Automation</a:t>
            </a:r>
          </a:p>
          <a:p>
            <a:pPr lvl="1">
              <a:lnSpc>
                <a:spcPct val="110000"/>
              </a:lnSpc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35196337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logon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66169" y="1212851"/>
            <a:ext cx="5698875" cy="586006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Azure restrictions</a:t>
            </a:r>
            <a:endParaRPr lang="en-US" dirty="0"/>
          </a:p>
          <a:p>
            <a:pPr marL="0" lvl="1" indent="0">
              <a:lnSpc>
                <a:spcPct val="110000"/>
              </a:lnSpc>
              <a:buNone/>
            </a:pPr>
            <a:r>
              <a:rPr lang="en-US" dirty="0"/>
              <a:t>The login name must meet the                      following requirements: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1600" dirty="0"/>
              <a:t>It must be a SQL Identifier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1600" dirty="0"/>
              <a:t>It cannot be a system name like:</a:t>
            </a:r>
            <a:br>
              <a:rPr lang="en-US" sz="1600" dirty="0"/>
            </a:br>
            <a:r>
              <a:rPr lang="en-US" sz="1600" dirty="0"/>
              <a:t>admin, administrator, </a:t>
            </a:r>
            <a:r>
              <a:rPr lang="en-US" sz="1600" dirty="0" err="1"/>
              <a:t>sa</a:t>
            </a:r>
            <a:r>
              <a:rPr lang="en-US" sz="1600" dirty="0"/>
              <a:t>, root, </a:t>
            </a:r>
            <a:r>
              <a:rPr lang="en-US" sz="1600" dirty="0" err="1"/>
              <a:t>dbmanager</a:t>
            </a:r>
            <a:r>
              <a:rPr lang="en-US" sz="1600" dirty="0"/>
              <a:t>, </a:t>
            </a:r>
            <a:r>
              <a:rPr lang="en-US" sz="1600" dirty="0" err="1"/>
              <a:t>loginmanager</a:t>
            </a:r>
            <a:r>
              <a:rPr lang="en-US" sz="1600" dirty="0"/>
              <a:t>, etc.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1600" dirty="0"/>
              <a:t>It cannot be a built-in database user or role like </a:t>
            </a:r>
            <a:r>
              <a:rPr lang="en-US" sz="1600" dirty="0" err="1"/>
              <a:t>dbo</a:t>
            </a:r>
            <a:r>
              <a:rPr lang="en-US" sz="1600" dirty="0"/>
              <a:t>, guest, public, etc. 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1600" dirty="0"/>
              <a:t>It cannot contain:</a:t>
            </a:r>
            <a:br>
              <a:rPr lang="en-US" sz="1600" dirty="0"/>
            </a:br>
            <a:r>
              <a:rPr lang="en-US" sz="1600" dirty="0"/>
              <a:t>- White space like spaces, tabs, or returns</a:t>
            </a:r>
            <a:br>
              <a:rPr lang="en-US" sz="1600" dirty="0"/>
            </a:br>
            <a:r>
              <a:rPr lang="en-US" sz="1600" dirty="0"/>
              <a:t>- Unicode characters</a:t>
            </a:r>
            <a:br>
              <a:rPr lang="en-US" sz="1600" dirty="0"/>
            </a:br>
            <a:r>
              <a:rPr lang="en-US" sz="1600" dirty="0"/>
              <a:t>- Non-alphabetic characters     </a:t>
            </a:r>
            <a:br>
              <a:rPr lang="en-US" sz="1600" dirty="0"/>
            </a:br>
            <a:r>
              <a:rPr lang="en-US" sz="1600" dirty="0"/>
              <a:t>   ( “ &lt; &gt;  | : * ? \ / # &amp; ; , % = )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1600" dirty="0"/>
              <a:t>It cannot begin with:                                                      </a:t>
            </a:r>
            <a:br>
              <a:rPr lang="en-US" sz="1600" dirty="0"/>
            </a:br>
            <a:r>
              <a:rPr lang="en-US" sz="1600" dirty="0"/>
              <a:t>- Digits (0 through 9)</a:t>
            </a:r>
            <a:br>
              <a:rPr lang="en-US" sz="1600" dirty="0"/>
            </a:br>
            <a:r>
              <a:rPr lang="en-US" sz="1600" dirty="0"/>
              <a:t>- @, $, +</a:t>
            </a:r>
          </a:p>
          <a:p>
            <a:pPr marL="342891" lvl="1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6597636" y="1212851"/>
            <a:ext cx="5030008" cy="148348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6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078D7"/>
                </a:solidFill>
              </a:rPr>
              <a:t>Convention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CZ-PD-SDBA-001</a:t>
            </a:r>
          </a:p>
          <a:p>
            <a:pPr lvl="1">
              <a:lnSpc>
                <a:spcPct val="110000"/>
              </a:lnSpc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22549223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Server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366169" y="1212851"/>
            <a:ext cx="5317875" cy="289925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Azure restrictions</a:t>
            </a:r>
            <a:endParaRPr lang="en-US" dirty="0"/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In the old portal, you cannot configure this name, it is auto generated and is 10 characters long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In the Resource Manager Portal, you can configure the name</a:t>
            </a:r>
          </a:p>
          <a:p>
            <a:pPr marL="342891" lvl="1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6597636" y="1212851"/>
            <a:ext cx="5030008" cy="148348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6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078D7"/>
                </a:solidFill>
              </a:rPr>
              <a:t>Convention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CZE-NP-ASQ-001</a:t>
            </a:r>
          </a:p>
          <a:p>
            <a:pPr lvl="1">
              <a:lnSpc>
                <a:spcPct val="110000"/>
              </a:lnSpc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28279443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Database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66169" y="1212851"/>
            <a:ext cx="5317875" cy="222214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Azure restrictions</a:t>
            </a:r>
            <a:endParaRPr lang="en-US" dirty="0"/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No restriction found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Assume that all Azure SQL databases will be the same edition</a:t>
            </a:r>
          </a:p>
          <a:p>
            <a:pPr marL="342891" lvl="1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6597636" y="1212851"/>
            <a:ext cx="5030008" cy="188359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6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078D7"/>
                </a:solidFill>
              </a:rPr>
              <a:t>Convention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CZ-PD-SDB-APPADB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CZ-PD-SDB-APPBDB</a:t>
            </a:r>
          </a:p>
          <a:p>
            <a:pPr lvl="1">
              <a:lnSpc>
                <a:spcPct val="110000"/>
              </a:lnSpc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651959919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Cache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66169" y="1212851"/>
            <a:ext cx="5317875" cy="342247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Azure restrictions</a:t>
            </a:r>
            <a:endParaRPr lang="en-US" dirty="0"/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The name can include only lowercase letters, numbers, and hyphens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Must begin with a lowercase letter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Cannot start or end with a hyphen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Consecutive hyphens are not valid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dirty="0"/>
              <a:t>Name must be unique</a:t>
            </a:r>
          </a:p>
          <a:p>
            <a:pPr marL="342891" lvl="1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6597636" y="1212851"/>
            <a:ext cx="5030008" cy="188359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6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rgbClr val="0078D7"/>
                </a:solidFill>
              </a:rPr>
              <a:t>Convention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czepdrch001</a:t>
            </a:r>
          </a:p>
          <a:p>
            <a:pPr marL="412702" lvl="1" indent="-342900">
              <a:lnSpc>
                <a:spcPct val="110000"/>
              </a:lnSpc>
            </a:pPr>
            <a:r>
              <a:rPr lang="en-US" sz="2000" dirty="0"/>
              <a:t>czenprch002</a:t>
            </a:r>
          </a:p>
          <a:p>
            <a:pPr lvl="1">
              <a:lnSpc>
                <a:spcPct val="110000"/>
              </a:lnSpc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4389624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168" y="1212851"/>
            <a:ext cx="11702553" cy="68326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0078D7"/>
                </a:solidFill>
              </a:rPr>
              <a:t>Introduce the Microsoft delivery team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Microsoft Services Azure project delivery team</a:t>
            </a:r>
          </a:p>
        </p:txBody>
      </p:sp>
    </p:spTree>
    <p:extLst>
      <p:ext uri="{BB962C8B-B14F-4D97-AF65-F5344CB8AC3E}">
        <p14:creationId xmlns:p14="http://schemas.microsoft.com/office/powerpoint/2010/main" val="191776440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standards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66168" y="1212851"/>
            <a:ext cx="11702553" cy="118186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342846" marR="0" indent="-342846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615935" marR="0" indent="-273044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40296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64657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19170" marR="0" indent="-226478" algn="l" defTabSz="93259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633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2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29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28" indent="-233149" algn="l" defTabSz="9325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There are many more objects to set the naming standard, but developing a naming mask will guide you.</a:t>
            </a:r>
          </a:p>
        </p:txBody>
      </p:sp>
    </p:spTree>
    <p:extLst>
      <p:ext uri="{BB962C8B-B14F-4D97-AF65-F5344CB8AC3E}">
        <p14:creationId xmlns:p14="http://schemas.microsoft.com/office/powerpoint/2010/main" val="357795124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685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168" y="1212851"/>
            <a:ext cx="11702553" cy="253607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If this is the first Azure design workshop that you attended, please take a minute to introduce yourself</a:t>
            </a:r>
          </a:p>
          <a:p>
            <a:r>
              <a:rPr lang="en-US" sz="2000" dirty="0">
                <a:latin typeface="+mn-lt"/>
              </a:rPr>
              <a:t>Your Name</a:t>
            </a:r>
          </a:p>
          <a:p>
            <a:r>
              <a:rPr lang="en-US" sz="2000" dirty="0">
                <a:latin typeface="+mn-lt"/>
              </a:rPr>
              <a:t>Your Role</a:t>
            </a:r>
          </a:p>
          <a:p>
            <a:r>
              <a:rPr lang="en-US" sz="2000" dirty="0">
                <a:latin typeface="+mn-lt"/>
              </a:rPr>
              <a:t>Time with the organization</a:t>
            </a:r>
          </a:p>
          <a:p>
            <a:r>
              <a:rPr lang="en-US" sz="2000" dirty="0">
                <a:latin typeface="+mn-lt"/>
              </a:rPr>
              <a:t>Your familiarity with Microsoft Azure or Public Cloud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Customer </a:t>
            </a:r>
            <a:r>
              <a:rPr lang="en-US" dirty="0"/>
              <a:t>team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5508769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 in Azure</a:t>
            </a:r>
          </a:p>
        </p:txBody>
      </p:sp>
    </p:spTree>
    <p:extLst>
      <p:ext uri="{BB962C8B-B14F-4D97-AF65-F5344CB8AC3E}">
        <p14:creationId xmlns:p14="http://schemas.microsoft.com/office/powerpoint/2010/main" val="33304722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511525" y="1652266"/>
            <a:ext cx="3319090" cy="669143"/>
          </a:xfrm>
          <a:custGeom>
            <a:avLst/>
            <a:gdLst>
              <a:gd name="connsiteX0" fmla="*/ 0 w 3319090"/>
              <a:gd name="connsiteY0" fmla="*/ 0 h 669143"/>
              <a:gd name="connsiteX1" fmla="*/ 3319090 w 3319090"/>
              <a:gd name="connsiteY1" fmla="*/ 0 h 669143"/>
              <a:gd name="connsiteX2" fmla="*/ 3319090 w 3319090"/>
              <a:gd name="connsiteY2" fmla="*/ 669143 h 669143"/>
              <a:gd name="connsiteX3" fmla="*/ 0 w 3319090"/>
              <a:gd name="connsiteY3" fmla="*/ 669143 h 669143"/>
              <a:gd name="connsiteX4" fmla="*/ 0 w 3319090"/>
              <a:gd name="connsiteY4" fmla="*/ 0 h 6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9090" h="669143">
                <a:moveTo>
                  <a:pt x="0" y="0"/>
                </a:moveTo>
                <a:lnTo>
                  <a:pt x="3319090" y="0"/>
                </a:lnTo>
                <a:lnTo>
                  <a:pt x="3319090" y="669143"/>
                </a:lnTo>
                <a:lnTo>
                  <a:pt x="0" y="6691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136" tIns="113792" rIns="199136" bIns="113792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latin typeface="+mj-lt"/>
              </a:rPr>
              <a:t>Importance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508106" y="2320714"/>
            <a:ext cx="3319090" cy="4087648"/>
          </a:xfrm>
          <a:custGeom>
            <a:avLst/>
            <a:gdLst>
              <a:gd name="connsiteX0" fmla="*/ 0 w 3319090"/>
              <a:gd name="connsiteY0" fmla="*/ 0 h 4087648"/>
              <a:gd name="connsiteX1" fmla="*/ 3319090 w 3319090"/>
              <a:gd name="connsiteY1" fmla="*/ 0 h 4087648"/>
              <a:gd name="connsiteX2" fmla="*/ 3319090 w 3319090"/>
              <a:gd name="connsiteY2" fmla="*/ 4087648 h 4087648"/>
              <a:gd name="connsiteX3" fmla="*/ 0 w 3319090"/>
              <a:gd name="connsiteY3" fmla="*/ 4087648 h 4087648"/>
              <a:gd name="connsiteX4" fmla="*/ 0 w 3319090"/>
              <a:gd name="connsiteY4" fmla="*/ 0 h 408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9090" h="4087648">
                <a:moveTo>
                  <a:pt x="0" y="0"/>
                </a:moveTo>
                <a:lnTo>
                  <a:pt x="3319090" y="0"/>
                </a:lnTo>
                <a:lnTo>
                  <a:pt x="3319090" y="4087648"/>
                </a:lnTo>
                <a:lnTo>
                  <a:pt x="0" y="408764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4320" tIns="101346" rIns="135128" bIns="152019" numCol="1" spcCol="1270" anchor="t" anchorCtr="0">
            <a:noAutofit/>
          </a:bodyPr>
          <a:lstStyle/>
          <a:p>
            <a:pPr marL="0" lvl="1" algn="l" defTabSz="8445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78D7"/>
                </a:solidFill>
                <a:latin typeface="+mj-lt"/>
              </a:rPr>
              <a:t>Describes type of resource           in the subscription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Places the naming pattern in      an order that allows easier application level grouping for potential </a:t>
            </a:r>
            <a:r>
              <a:rPr lang="en-US" sz="1600" kern="1200" dirty="0" err="1"/>
              <a:t>showback</a:t>
            </a:r>
            <a:r>
              <a:rPr lang="en-US" sz="1600" kern="1200" dirty="0"/>
              <a:t>/chargeback billing</a:t>
            </a:r>
          </a:p>
          <a:p>
            <a:pPr marL="171450" lvl="1" indent="-1714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600" kern="1200" dirty="0"/>
              <a:t>Automation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4295288" y="1652266"/>
            <a:ext cx="3319090" cy="669143"/>
          </a:xfrm>
          <a:custGeom>
            <a:avLst/>
            <a:gdLst>
              <a:gd name="connsiteX0" fmla="*/ 0 w 3319090"/>
              <a:gd name="connsiteY0" fmla="*/ 0 h 669143"/>
              <a:gd name="connsiteX1" fmla="*/ 3319090 w 3319090"/>
              <a:gd name="connsiteY1" fmla="*/ 0 h 669143"/>
              <a:gd name="connsiteX2" fmla="*/ 3319090 w 3319090"/>
              <a:gd name="connsiteY2" fmla="*/ 669143 h 669143"/>
              <a:gd name="connsiteX3" fmla="*/ 0 w 3319090"/>
              <a:gd name="connsiteY3" fmla="*/ 669143 h 669143"/>
              <a:gd name="connsiteX4" fmla="*/ 0 w 3319090"/>
              <a:gd name="connsiteY4" fmla="*/ 0 h 6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9090" h="669143">
                <a:moveTo>
                  <a:pt x="0" y="0"/>
                </a:moveTo>
                <a:lnTo>
                  <a:pt x="3319090" y="0"/>
                </a:lnTo>
                <a:lnTo>
                  <a:pt x="3319090" y="669143"/>
                </a:lnTo>
                <a:lnTo>
                  <a:pt x="0" y="6691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136" tIns="113792" rIns="199136" bIns="113792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latin typeface="+mj-lt"/>
              </a:rPr>
              <a:t>Consideration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4295288" y="2320714"/>
            <a:ext cx="3319090" cy="4087648"/>
          </a:xfrm>
          <a:custGeom>
            <a:avLst/>
            <a:gdLst>
              <a:gd name="connsiteX0" fmla="*/ 0 w 3319090"/>
              <a:gd name="connsiteY0" fmla="*/ 0 h 4087648"/>
              <a:gd name="connsiteX1" fmla="*/ 3319090 w 3319090"/>
              <a:gd name="connsiteY1" fmla="*/ 0 h 4087648"/>
              <a:gd name="connsiteX2" fmla="*/ 3319090 w 3319090"/>
              <a:gd name="connsiteY2" fmla="*/ 4087648 h 4087648"/>
              <a:gd name="connsiteX3" fmla="*/ 0 w 3319090"/>
              <a:gd name="connsiteY3" fmla="*/ 4087648 h 4087648"/>
              <a:gd name="connsiteX4" fmla="*/ 0 w 3319090"/>
              <a:gd name="connsiteY4" fmla="*/ 0 h 408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9090" h="4087648">
                <a:moveTo>
                  <a:pt x="0" y="0"/>
                </a:moveTo>
                <a:lnTo>
                  <a:pt x="3319090" y="0"/>
                </a:lnTo>
                <a:lnTo>
                  <a:pt x="3319090" y="4087648"/>
                </a:lnTo>
                <a:lnTo>
                  <a:pt x="0" y="408764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346" tIns="101346" rIns="135128" bIns="152019" numCol="1" spcCol="1270" anchor="t" anchorCtr="0">
            <a:noAutofit/>
          </a:bodyPr>
          <a:lstStyle/>
          <a:p>
            <a:pPr marL="171450" lvl="1" indent="0" algn="l" defTabSz="8445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 dirty="0">
                <a:solidFill>
                  <a:srgbClr val="0078D7"/>
                </a:solidFill>
                <a:latin typeface="+mj-lt"/>
              </a:rPr>
              <a:t>Some resource names are</a:t>
            </a:r>
            <a:r>
              <a:rPr lang="en-US" sz="1600" kern="1200" dirty="0">
                <a:solidFill>
                  <a:srgbClr val="0078D7"/>
                </a:solidFill>
                <a:latin typeface="+mj-lt"/>
              </a:rPr>
              <a:t>:</a:t>
            </a:r>
          </a:p>
          <a:p>
            <a:pPr marL="576262" lvl="1" indent="-2857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kern="1200" dirty="0"/>
              <a:t>Constrained unique across entire Azure</a:t>
            </a:r>
          </a:p>
          <a:p>
            <a:pPr marL="576262" lvl="1" indent="-2857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kern="1200" dirty="0"/>
              <a:t>Constrained by length</a:t>
            </a:r>
          </a:p>
          <a:p>
            <a:pPr marL="576262" lvl="1" indent="-2857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kern="1200" dirty="0"/>
              <a:t>Constrained to                alpha-numeric</a:t>
            </a:r>
          </a:p>
          <a:p>
            <a:pPr marL="576262" lvl="1" indent="-2857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kern="1200" dirty="0"/>
              <a:t>Constrained unique         within account</a:t>
            </a:r>
          </a:p>
          <a:p>
            <a:pPr marL="576262" lvl="1" indent="-2857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kern="1200" dirty="0"/>
              <a:t>Cannot include upper      case characters</a:t>
            </a:r>
          </a:p>
          <a:p>
            <a:pPr marL="576262" lvl="1" indent="-2857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kern="1200" dirty="0"/>
              <a:t>Cannot contain offensive or forbidden substrings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8079051" y="1652266"/>
            <a:ext cx="3539511" cy="669143"/>
          </a:xfrm>
          <a:custGeom>
            <a:avLst/>
            <a:gdLst>
              <a:gd name="connsiteX0" fmla="*/ 0 w 3539511"/>
              <a:gd name="connsiteY0" fmla="*/ 0 h 669143"/>
              <a:gd name="connsiteX1" fmla="*/ 3539511 w 3539511"/>
              <a:gd name="connsiteY1" fmla="*/ 0 h 669143"/>
              <a:gd name="connsiteX2" fmla="*/ 3539511 w 3539511"/>
              <a:gd name="connsiteY2" fmla="*/ 669143 h 669143"/>
              <a:gd name="connsiteX3" fmla="*/ 0 w 3539511"/>
              <a:gd name="connsiteY3" fmla="*/ 669143 h 669143"/>
              <a:gd name="connsiteX4" fmla="*/ 0 w 3539511"/>
              <a:gd name="connsiteY4" fmla="*/ 0 h 6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9511" h="669143">
                <a:moveTo>
                  <a:pt x="0" y="0"/>
                </a:moveTo>
                <a:lnTo>
                  <a:pt x="3539511" y="0"/>
                </a:lnTo>
                <a:lnTo>
                  <a:pt x="3539511" y="669143"/>
                </a:lnTo>
                <a:lnTo>
                  <a:pt x="0" y="6691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136" tIns="113792" rIns="199136" bIns="113792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>
                <a:latin typeface="+mj-lt"/>
              </a:rPr>
              <a:t>Requirements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8089194" y="2320714"/>
            <a:ext cx="3538449" cy="4087648"/>
          </a:xfrm>
          <a:custGeom>
            <a:avLst/>
            <a:gdLst>
              <a:gd name="connsiteX0" fmla="*/ 0 w 3538449"/>
              <a:gd name="connsiteY0" fmla="*/ 0 h 4087648"/>
              <a:gd name="connsiteX1" fmla="*/ 3538449 w 3538449"/>
              <a:gd name="connsiteY1" fmla="*/ 0 h 4087648"/>
              <a:gd name="connsiteX2" fmla="*/ 3538449 w 3538449"/>
              <a:gd name="connsiteY2" fmla="*/ 4087648 h 4087648"/>
              <a:gd name="connsiteX3" fmla="*/ 0 w 3538449"/>
              <a:gd name="connsiteY3" fmla="*/ 4087648 h 4087648"/>
              <a:gd name="connsiteX4" fmla="*/ 0 w 3538449"/>
              <a:gd name="connsiteY4" fmla="*/ 0 h 408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8449" h="4087648">
                <a:moveTo>
                  <a:pt x="0" y="0"/>
                </a:moveTo>
                <a:lnTo>
                  <a:pt x="3538449" y="0"/>
                </a:lnTo>
                <a:lnTo>
                  <a:pt x="3538449" y="4087648"/>
                </a:lnTo>
                <a:lnTo>
                  <a:pt x="0" y="408764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346" tIns="101346" rIns="135128" bIns="152019" numCol="1" spcCol="1270" anchor="t" anchorCtr="0">
            <a:noAutofit/>
          </a:bodyPr>
          <a:lstStyle/>
          <a:p>
            <a:pPr marL="171450" lvl="1" indent="0" algn="l" defTabSz="8445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kern="1200" dirty="0">
                <a:solidFill>
                  <a:srgbClr val="0078D7"/>
                </a:solidFill>
                <a:latin typeface="+mj-lt"/>
              </a:rPr>
              <a:t>Ensure:</a:t>
            </a:r>
          </a:p>
          <a:p>
            <a:pPr marL="635000" lvl="1" indent="-2857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rgbClr val="505050">
                    <a:hueOff val="0"/>
                    <a:satOff val="0"/>
                    <a:lumOff val="0"/>
                    <a:alphaOff val="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Unique Azure naming</a:t>
            </a:r>
          </a:p>
          <a:p>
            <a:pPr marL="635000" lvl="1" indent="-2857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rgbClr val="505050">
                    <a:hueOff val="0"/>
                    <a:satOff val="0"/>
                    <a:lumOff val="0"/>
                    <a:alphaOff val="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Case sensitivity requirements</a:t>
            </a:r>
          </a:p>
          <a:p>
            <a:pPr marL="635000" lvl="1" indent="-2857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rgbClr val="505050">
                    <a:hueOff val="0"/>
                    <a:satOff val="0"/>
                    <a:lumOff val="0"/>
                    <a:alphaOff val="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association</a:t>
            </a:r>
          </a:p>
          <a:p>
            <a:pPr marL="635000" lvl="1" indent="-2857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rgbClr val="505050">
                    <a:hueOff val="0"/>
                    <a:satOff val="0"/>
                    <a:lumOff val="0"/>
                    <a:alphaOff val="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Environment association</a:t>
            </a:r>
          </a:p>
          <a:p>
            <a:pPr marL="635000" lvl="1" indent="-2857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rgbClr val="505050">
                    <a:hueOff val="0"/>
                    <a:satOff val="0"/>
                    <a:lumOff val="0"/>
                    <a:alphaOff val="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Region association</a:t>
            </a:r>
          </a:p>
          <a:p>
            <a:pPr marL="635000" lvl="1" indent="-2857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rgbClr val="505050">
                    <a:hueOff val="0"/>
                    <a:satOff val="0"/>
                    <a:lumOff val="0"/>
                    <a:alphaOff val="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Instance association</a:t>
            </a:r>
          </a:p>
          <a:p>
            <a:pPr marL="635000" lvl="1" indent="-285750" algn="l" defTabSz="8445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rgbClr val="505050">
                    <a:hueOff val="0"/>
                    <a:satOff val="0"/>
                    <a:lumOff val="0"/>
                    <a:alphaOff val="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 association</a:t>
            </a:r>
          </a:p>
        </p:txBody>
      </p:sp>
    </p:spTree>
    <p:extLst>
      <p:ext uri="{BB962C8B-B14F-4D97-AF65-F5344CB8AC3E}">
        <p14:creationId xmlns:p14="http://schemas.microsoft.com/office/powerpoint/2010/main" val="105052760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6168" y="1212851"/>
            <a:ext cx="11702553" cy="1138773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Name-value pairs assigned to resources or groups</a:t>
            </a:r>
          </a:p>
          <a:p>
            <a:r>
              <a:rPr lang="en-US" sz="2000" dirty="0">
                <a:latin typeface="+mn-lt"/>
              </a:rPr>
              <a:t>Subscription-wide taxonomy</a:t>
            </a:r>
          </a:p>
          <a:p>
            <a:r>
              <a:rPr lang="en-US" sz="2000" dirty="0">
                <a:latin typeface="+mn-lt"/>
              </a:rPr>
              <a:t>Each resource can have up to 15 tags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tags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5971" y="2923008"/>
            <a:ext cx="3250950" cy="316505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836444" y="2354262"/>
            <a:ext cx="4412489" cy="691532"/>
          </a:xfrm>
          <a:prstGeom prst="rect">
            <a:avLst/>
          </a:prstGeom>
        </p:spPr>
        <p:txBody>
          <a:bodyPr vert="horz" wrap="square" lIns="109719" tIns="68574" rIns="109719" bIns="68574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600" dirty="0"/>
              <a:t>Tagging tips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47533" y="3045794"/>
            <a:ext cx="6048059" cy="3491531"/>
          </a:xfrm>
          <a:prstGeom prst="rect">
            <a:avLst/>
          </a:prstGeom>
        </p:spPr>
        <p:txBody>
          <a:bodyPr vert="horz" wrap="square" lIns="109719" tIns="68574" rIns="109719" bIns="68574" rtlCol="0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2258" indent="-262258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Notes: simple note for VM</a:t>
            </a:r>
          </a:p>
          <a:p>
            <a:pPr marL="262258" indent="-262258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Creator: track the “owner” of a VM</a:t>
            </a:r>
          </a:p>
          <a:p>
            <a:pPr marL="262258" indent="-262258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Department/Cost center: who pays</a:t>
            </a:r>
          </a:p>
          <a:p>
            <a:pPr marL="262258" indent="-262258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Environment: production vs. pre-production vs. test</a:t>
            </a:r>
          </a:p>
          <a:p>
            <a:pPr marL="262258" indent="-262258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Tag by environment (e.g., dev/test/prod)</a:t>
            </a:r>
          </a:p>
          <a:p>
            <a:pPr marL="262258" indent="-262258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Tag by role (e.g., web/cache/DB)</a:t>
            </a:r>
          </a:p>
          <a:p>
            <a:pPr marL="262258" indent="-262258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Tag by department </a:t>
            </a:r>
            <a:br>
              <a:rPr lang="en-US" sz="2000" dirty="0">
                <a:solidFill>
                  <a:schemeClr val="tx1"/>
                </a:solidFill>
                <a:latin typeface="+mn-lt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</a:rPr>
              <a:t>(e.g., finance/retail/legal)</a:t>
            </a:r>
          </a:p>
          <a:p>
            <a:pPr marL="262258" indent="-262258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Tag by responsible party (e.g., Bob)</a:t>
            </a:r>
          </a:p>
          <a:p>
            <a:pPr marL="262258" indent="-262258">
              <a:lnSpc>
                <a:spcPct val="100000"/>
              </a:lnSpc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213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and billing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364" y="3725833"/>
            <a:ext cx="11428541" cy="1887418"/>
          </a:xfrm>
          <a:prstGeom prst="rect">
            <a:avLst/>
          </a:prstGeom>
        </p:spPr>
      </p:pic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6169" y="1212851"/>
            <a:ext cx="10118476" cy="16804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8D7"/>
                </a:solidFill>
              </a:rPr>
              <a:t>When you download the usage CSV for services that support tags with billing, the tags will appear in the Tags column.</a:t>
            </a:r>
          </a:p>
        </p:txBody>
      </p:sp>
    </p:spTree>
    <p:extLst>
      <p:ext uri="{BB962C8B-B14F-4D97-AF65-F5344CB8AC3E}">
        <p14:creationId xmlns:p14="http://schemas.microsoft.com/office/powerpoint/2010/main" val="299816104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WHITE TEMPLATE">
  <a:themeElements>
    <a:clrScheme name="MSVID White Brand template_10-14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4-3_Business_BLUE_4.potx" id="{B9317E7A-7966-40DE-8E74-E9E00A42FB17}" vid="{04E2243D-3930-4B3C-B0FF-01FE84D191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53B0A39536C34A88A418826D8AA97B" ma:contentTypeVersion="0" ma:contentTypeDescription="Create a new document." ma:contentTypeScope="" ma:versionID="50ad4e5c0e1d538855268c933a8cd42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f6e81ba9a205494fd550eed276292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3C0D3C-A2DD-4A40-AEC7-C8B7185E4877}"/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6e2a2f4-dbdb-4aea-b912-c14630ae47fd"/>
    <ds:schemaRef ds:uri="60e067c4-a45d-4533-a15b-b3844c50456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Brand_template_4-3_Business_BLUE_4</Template>
  <TotalTime>5377</TotalTime>
  <Words>3228</Words>
  <Application>Microsoft Office PowerPoint</Application>
  <PresentationFormat>Custom</PresentationFormat>
  <Paragraphs>534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Segoe UI</vt:lpstr>
      <vt:lpstr>Segoe UI Light</vt:lpstr>
      <vt:lpstr>1_WHITE TEMPLATE</vt:lpstr>
      <vt:lpstr>Azure Solution Alignment Workshop</vt:lpstr>
      <vt:lpstr>High-level agenda</vt:lpstr>
      <vt:lpstr>Introductions</vt:lpstr>
      <vt:lpstr>Microsoft Services Azure project delivery team</vt:lpstr>
      <vt:lpstr>Customer team</vt:lpstr>
      <vt:lpstr>Naming conventions in Azure</vt:lpstr>
      <vt:lpstr>Naming conventions</vt:lpstr>
      <vt:lpstr>Resource tags</vt:lpstr>
      <vt:lpstr>Tagging and billing</vt:lpstr>
      <vt:lpstr>Names versus tags</vt:lpstr>
      <vt:lpstr>Naming standards</vt:lpstr>
      <vt:lpstr>Azure naming constraints examples</vt:lpstr>
      <vt:lpstr>Naming convention example</vt:lpstr>
      <vt:lpstr>Segment C example values</vt:lpstr>
      <vt:lpstr>Subscription name</vt:lpstr>
      <vt:lpstr>Cloud service name</vt:lpstr>
      <vt:lpstr>Cloud service role name</vt:lpstr>
      <vt:lpstr>Resource group name</vt:lpstr>
      <vt:lpstr>IaaS VM names</vt:lpstr>
      <vt:lpstr>VHD names for IaaS VMs</vt:lpstr>
      <vt:lpstr>VNet name</vt:lpstr>
      <vt:lpstr>Subnet name</vt:lpstr>
      <vt:lpstr>Network security group name</vt:lpstr>
      <vt:lpstr>Network security group rule name</vt:lpstr>
      <vt:lpstr>Network interface name</vt:lpstr>
      <vt:lpstr>Public IP address name</vt:lpstr>
      <vt:lpstr>Route table name</vt:lpstr>
      <vt:lpstr>Virtual Network Gateway name</vt:lpstr>
      <vt:lpstr>Storage account name</vt:lpstr>
      <vt:lpstr>Storage table name</vt:lpstr>
      <vt:lpstr>Storage Blob container name</vt:lpstr>
      <vt:lpstr>Storage Blob name</vt:lpstr>
      <vt:lpstr>Storage queue name</vt:lpstr>
      <vt:lpstr>Storage file name</vt:lpstr>
      <vt:lpstr>Azure automation account name</vt:lpstr>
      <vt:lpstr>Azure SQL logon name</vt:lpstr>
      <vt:lpstr>Azure SQL Server name</vt:lpstr>
      <vt:lpstr>Azure SQL Database name</vt:lpstr>
      <vt:lpstr>Redis Cache name</vt:lpstr>
      <vt:lpstr>Additional standards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SAW Module 2b - Technical - Azure Naming Standards Design</dc:title>
  <dc:subject>&lt;Speech title here&gt;</dc:subject>
  <dc:creator>Allytics</dc:creator>
  <cp:keywords>MSVID, Brand Guidelines, Branding, Visual Identity, grid</cp:keywords>
  <dc:description>Template: Maryfj_x000d_
Formatting: _x000d_
Audience Type:</dc:description>
  <cp:lastModifiedBy>Arturo Quiroga</cp:lastModifiedBy>
  <cp:revision>182</cp:revision>
  <dcterms:created xsi:type="dcterms:W3CDTF">2015-08-05T04:26:47Z</dcterms:created>
  <dcterms:modified xsi:type="dcterms:W3CDTF">2018-03-21T21:54:30Z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0x0101005253B0A39536C34A88A418826D8AA97B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f1f5bfae61e4243aac9966cb19580e1">
    <vt:lpwstr>WW Infrastructure Architecture Community|020667bd-a0b2-4dd4-b4a1-385e3dc71c64;WW Modern Datacenter Community|50d24e14-9c01-4bff-9638-60dd6a2ef53b;WW Modern Service Management Community|081dbb6f-d246-441a-b120-79b504dd6281;WW Cloud Architecture Community|9</vt:lpwstr>
  </property>
  <property fmtid="{D5CDD505-2E9C-101B-9397-08002B2CF9AE}" pid="12" name="bc28b5f076654a3b96073bbbebfeb8c9">
    <vt:lpwstr>English|cb91f272-ce4d-4a7e-9bbf-78b58e3d188d</vt:lpwstr>
  </property>
  <property fmtid="{D5CDD505-2E9C-101B-9397-08002B2CF9AE}" pid="13" name="MSProductsTaxHTField0">
    <vt:lpwstr>Microsoft Azure StorSimple|5c5220f0-46a4-465b-b193-2e93bfbcd5b2;Microsoft Azure|669a3112-5edf-444b-a003-630063601f07;Microsoft System Center|8eef0cfe-5421-493a-86c3-6e56c8018e93;Windows Server 2012 R2|85a16c7b-ffe9-466b-a157-74a56d2e11b7;Microsoft Azure p</vt:lpwstr>
  </property>
  <property fmtid="{D5CDD505-2E9C-101B-9397-08002B2CF9AE}" pid="14" name="_dlc_DocIdItemGuid">
    <vt:lpwstr>fda6941a-900f-46b7-941a-1c03b8ba0565</vt:lpwstr>
  </property>
  <property fmtid="{D5CDD505-2E9C-101B-9397-08002B2CF9AE}" pid="15" name="ie6d2fd56e2d423f9ae5744f65e04598">
    <vt:lpwstr/>
  </property>
  <property fmtid="{D5CDD505-2E9C-101B-9397-08002B2CF9AE}" pid="16" name="ServicesDomain">
    <vt:lpwstr/>
  </property>
  <property fmtid="{D5CDD505-2E9C-101B-9397-08002B2CF9AE}" pid="17" name="VerticalIndustries">
    <vt:lpwstr/>
  </property>
  <property fmtid="{D5CDD505-2E9C-101B-9397-08002B2CF9AE}" pid="18" name="IPKitNavigation">
    <vt:lpwstr/>
  </property>
  <property fmtid="{D5CDD505-2E9C-101B-9397-08002B2CF9AE}" pid="19" name="SalesGeography">
    <vt:lpwstr/>
  </property>
  <property fmtid="{D5CDD505-2E9C-101B-9397-08002B2CF9AE}" pid="20" name="MS Language">
    <vt:lpwstr/>
  </property>
  <property fmtid="{D5CDD505-2E9C-101B-9397-08002B2CF9AE}" pid="21" name="MSProducts">
    <vt:lpwstr>1658;#Microsoft Azure StorSimple|5c5220f0-46a4-465b-b193-2e93bfbcd5b2;#1274;#Microsoft Azure|669a3112-5edf-444b-a003-630063601f07;#197;#Microsoft System Center|8eef0cfe-5421-493a-86c3-6e56c8018e93;#1381;#Windows Server 2012 R2|85a16c7b-ffe9-466b-a157-74a5</vt:lpwstr>
  </property>
  <property fmtid="{D5CDD505-2E9C-101B-9397-08002B2CF9AE}" pid="22" name="m74a2925250f485f9486ed3f97e2a6b3">
    <vt:lpwstr/>
  </property>
  <property fmtid="{D5CDD505-2E9C-101B-9397-08002B2CF9AE}" pid="23" name="ServicesIPTypes">
    <vt:lpwstr/>
  </property>
  <property fmtid="{D5CDD505-2E9C-101B-9397-08002B2CF9AE}" pid="24" name="ServicesLifecycleStage">
    <vt:lpwstr/>
  </property>
  <property fmtid="{D5CDD505-2E9C-101B-9397-08002B2CF9AE}" pid="25" name="g6775e77a6d84637a29014d883a4378a">
    <vt:lpwstr/>
  </property>
  <property fmtid="{D5CDD505-2E9C-101B-9397-08002B2CF9AE}" pid="26" name="ServicesCommunities">
    <vt:lpwstr>611;#WW Infrastructure Architecture Community|020667bd-a0b2-4dd4-b4a1-385e3dc71c64;#608;#WW Modern Datacenter Community|50d24e14-9c01-4bff-9638-60dd6a2ef53b;#1378;#WW Modern Service Management Community|081dbb6f-d246-441a-b120-79b504dd6281;#608;#WW Cloud </vt:lpwstr>
  </property>
  <property fmtid="{D5CDD505-2E9C-101B-9397-08002B2CF9AE}" pid="27" name="cb7870d3641f4a52807a63577a9c1b08">
    <vt:lpwstr/>
  </property>
  <property fmtid="{D5CDD505-2E9C-101B-9397-08002B2CF9AE}" pid="28" name="MSLanguage">
    <vt:lpwstr>1248;#English|cb91f272-ce4d-4a7e-9bbf-78b58e3d188d</vt:lpwstr>
  </property>
  <property fmtid="{D5CDD505-2E9C-101B-9397-08002B2CF9AE}" pid="29" name="campusov">
    <vt:lpwstr/>
  </property>
  <property fmtid="{D5CDD505-2E9C-101B-9397-08002B2CF9AE}" pid="30" name="MSIP_Label_f42aa342-8706-4288-bd11-ebb85995028c_Enabled">
    <vt:lpwstr>True</vt:lpwstr>
  </property>
  <property fmtid="{D5CDD505-2E9C-101B-9397-08002B2CF9AE}" pid="31" name="MSIP_Label_f42aa342-8706-4288-bd11-ebb85995028c_SiteId">
    <vt:lpwstr>72f988bf-86f1-41af-91ab-2d7cd011db47</vt:lpwstr>
  </property>
  <property fmtid="{D5CDD505-2E9C-101B-9397-08002B2CF9AE}" pid="32" name="MSIP_Label_f42aa342-8706-4288-bd11-ebb85995028c_Owner">
    <vt:lpwstr>arturoqu@microsoft.com</vt:lpwstr>
  </property>
  <property fmtid="{D5CDD505-2E9C-101B-9397-08002B2CF9AE}" pid="33" name="MSIP_Label_f42aa342-8706-4288-bd11-ebb85995028c_SetDate">
    <vt:lpwstr>2018-03-20T16:10:05.5894645Z</vt:lpwstr>
  </property>
  <property fmtid="{D5CDD505-2E9C-101B-9397-08002B2CF9AE}" pid="34" name="MSIP_Label_f42aa342-8706-4288-bd11-ebb85995028c_Name">
    <vt:lpwstr>General</vt:lpwstr>
  </property>
  <property fmtid="{D5CDD505-2E9C-101B-9397-08002B2CF9AE}" pid="35" name="MSIP_Label_f42aa342-8706-4288-bd11-ebb85995028c_Application">
    <vt:lpwstr>Microsoft Azure Information Protection</vt:lpwstr>
  </property>
  <property fmtid="{D5CDD505-2E9C-101B-9397-08002B2CF9AE}" pid="36" name="MSIP_Label_f42aa342-8706-4288-bd11-ebb85995028c_Extended_MSFT_Method">
    <vt:lpwstr>Automatic</vt:lpwstr>
  </property>
  <property fmtid="{D5CDD505-2E9C-101B-9397-08002B2CF9AE}" pid="37" name="Sensitivity">
    <vt:lpwstr>General</vt:lpwstr>
  </property>
</Properties>
</file>