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74" r:id="rId4"/>
    <p:sldMasterId id="2147484082" r:id="rId5"/>
  </p:sldMasterIdLst>
  <p:notesMasterIdLst>
    <p:notesMasterId r:id="rId126"/>
  </p:notesMasterIdLst>
  <p:handoutMasterIdLst>
    <p:handoutMasterId r:id="rId127"/>
  </p:handoutMasterIdLst>
  <p:sldIdLst>
    <p:sldId id="1459" r:id="rId6"/>
    <p:sldId id="1463" r:id="rId7"/>
    <p:sldId id="1575" r:id="rId8"/>
    <p:sldId id="1337" r:id="rId9"/>
    <p:sldId id="1464" r:id="rId10"/>
    <p:sldId id="1555" r:id="rId11"/>
    <p:sldId id="1497" r:id="rId12"/>
    <p:sldId id="1503" r:id="rId13"/>
    <p:sldId id="1502" r:id="rId14"/>
    <p:sldId id="1499" r:id="rId15"/>
    <p:sldId id="1498" r:id="rId16"/>
    <p:sldId id="1500" r:id="rId17"/>
    <p:sldId id="1570" r:id="rId18"/>
    <p:sldId id="1571" r:id="rId19"/>
    <p:sldId id="1494" r:id="rId20"/>
    <p:sldId id="1550" r:id="rId21"/>
    <p:sldId id="1495" r:id="rId22"/>
    <p:sldId id="1546" r:id="rId23"/>
    <p:sldId id="1547" r:id="rId24"/>
    <p:sldId id="1548" r:id="rId25"/>
    <p:sldId id="1559" r:id="rId26"/>
    <p:sldId id="1556" r:id="rId27"/>
    <p:sldId id="1557" r:id="rId28"/>
    <p:sldId id="1558" r:id="rId29"/>
    <p:sldId id="1560" r:id="rId30"/>
    <p:sldId id="1561" r:id="rId31"/>
    <p:sldId id="1562" r:id="rId32"/>
    <p:sldId id="1566" r:id="rId33"/>
    <p:sldId id="1567" r:id="rId34"/>
    <p:sldId id="1568" r:id="rId35"/>
    <p:sldId id="1569" r:id="rId36"/>
    <p:sldId id="1476" r:id="rId37"/>
    <p:sldId id="1539" r:id="rId38"/>
    <p:sldId id="1524" r:id="rId39"/>
    <p:sldId id="1490" r:id="rId40"/>
    <p:sldId id="1491" r:id="rId41"/>
    <p:sldId id="1514" r:id="rId42"/>
    <p:sldId id="1510" r:id="rId43"/>
    <p:sldId id="1511" r:id="rId44"/>
    <p:sldId id="1525" r:id="rId45"/>
    <p:sldId id="1479" r:id="rId46"/>
    <p:sldId id="1480" r:id="rId47"/>
    <p:sldId id="1481" r:id="rId48"/>
    <p:sldId id="1482" r:id="rId49"/>
    <p:sldId id="1483" r:id="rId50"/>
    <p:sldId id="1484" r:id="rId51"/>
    <p:sldId id="1485" r:id="rId52"/>
    <p:sldId id="1422" r:id="rId53"/>
    <p:sldId id="1343" r:id="rId54"/>
    <p:sldId id="1416" r:id="rId55"/>
    <p:sldId id="1344" r:id="rId56"/>
    <p:sldId id="1345" r:id="rId57"/>
    <p:sldId id="1346" r:id="rId58"/>
    <p:sldId id="1417" r:id="rId59"/>
    <p:sldId id="1418" r:id="rId60"/>
    <p:sldId id="1419" r:id="rId61"/>
    <p:sldId id="1420" r:id="rId62"/>
    <p:sldId id="1512" r:id="rId63"/>
    <p:sldId id="1443" r:id="rId64"/>
    <p:sldId id="1446" r:id="rId65"/>
    <p:sldId id="1447" r:id="rId66"/>
    <p:sldId id="1551" r:id="rId67"/>
    <p:sldId id="1552" r:id="rId68"/>
    <p:sldId id="1486" r:id="rId69"/>
    <p:sldId id="1448" r:id="rId70"/>
    <p:sldId id="1454" r:id="rId71"/>
    <p:sldId id="1456" r:id="rId72"/>
    <p:sldId id="1457" r:id="rId73"/>
    <p:sldId id="1383" r:id="rId74"/>
    <p:sldId id="1384" r:id="rId75"/>
    <p:sldId id="1385" r:id="rId76"/>
    <p:sldId id="1386" r:id="rId77"/>
    <p:sldId id="1387" r:id="rId78"/>
    <p:sldId id="1506" r:id="rId79"/>
    <p:sldId id="1388" r:id="rId80"/>
    <p:sldId id="1389" r:id="rId81"/>
    <p:sldId id="1390" r:id="rId82"/>
    <p:sldId id="1391" r:id="rId83"/>
    <p:sldId id="1392" r:id="rId84"/>
    <p:sldId id="1393" r:id="rId85"/>
    <p:sldId id="1394" r:id="rId86"/>
    <p:sldId id="1395" r:id="rId87"/>
    <p:sldId id="1396" r:id="rId88"/>
    <p:sldId id="1397" r:id="rId89"/>
    <p:sldId id="1398" r:id="rId90"/>
    <p:sldId id="1553" r:id="rId91"/>
    <p:sldId id="1554" r:id="rId92"/>
    <p:sldId id="1460" r:id="rId93"/>
    <p:sldId id="1496" r:id="rId94"/>
    <p:sldId id="1414" r:id="rId95"/>
    <p:sldId id="1501" r:id="rId96"/>
    <p:sldId id="1572" r:id="rId97"/>
    <p:sldId id="1573" r:id="rId98"/>
    <p:sldId id="1574" r:id="rId99"/>
    <p:sldId id="1469" r:id="rId100"/>
    <p:sldId id="1342" r:id="rId101"/>
    <p:sldId id="1507" r:id="rId102"/>
    <p:sldId id="1504" r:id="rId103"/>
    <p:sldId id="1505" r:id="rId104"/>
    <p:sldId id="1471" r:id="rId105"/>
    <p:sldId id="1410" r:id="rId106"/>
    <p:sldId id="1487" r:id="rId107"/>
    <p:sldId id="1477" r:id="rId108"/>
    <p:sldId id="1478" r:id="rId109"/>
    <p:sldId id="1455" r:id="rId110"/>
    <p:sldId id="1366" r:id="rId111"/>
    <p:sldId id="1367" r:id="rId112"/>
    <p:sldId id="1442" r:id="rId113"/>
    <p:sldId id="1444" r:id="rId114"/>
    <p:sldId id="1361" r:id="rId115"/>
    <p:sldId id="1362" r:id="rId116"/>
    <p:sldId id="1363" r:id="rId117"/>
    <p:sldId id="1364" r:id="rId118"/>
    <p:sldId id="1365" r:id="rId119"/>
    <p:sldId id="1369" r:id="rId120"/>
    <p:sldId id="1371" r:id="rId121"/>
    <p:sldId id="1372" r:id="rId122"/>
    <p:sldId id="1489" r:id="rId123"/>
    <p:sldId id="1373" r:id="rId124"/>
    <p:sldId id="1374" r:id="rId125"/>
  </p:sldIdLst>
  <p:sldSz cx="12434888"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2917ED8C-6721-4482-9251-41809940DFE3}">
          <p14:sldIdLst>
            <p14:sldId id="1459"/>
            <p14:sldId id="1463"/>
            <p14:sldId id="1575"/>
            <p14:sldId id="1337"/>
            <p14:sldId id="1464"/>
            <p14:sldId id="1555"/>
            <p14:sldId id="1497"/>
            <p14:sldId id="1503"/>
            <p14:sldId id="1502"/>
            <p14:sldId id="1499"/>
            <p14:sldId id="1498"/>
            <p14:sldId id="1500"/>
            <p14:sldId id="1570"/>
            <p14:sldId id="1571"/>
            <p14:sldId id="1494"/>
            <p14:sldId id="1550"/>
            <p14:sldId id="1495"/>
            <p14:sldId id="1546"/>
            <p14:sldId id="1547"/>
            <p14:sldId id="1548"/>
            <p14:sldId id="1559"/>
            <p14:sldId id="1556"/>
            <p14:sldId id="1557"/>
            <p14:sldId id="1558"/>
            <p14:sldId id="1560"/>
            <p14:sldId id="1561"/>
            <p14:sldId id="1562"/>
            <p14:sldId id="1566"/>
            <p14:sldId id="1567"/>
            <p14:sldId id="1568"/>
            <p14:sldId id="1569"/>
          </p14:sldIdLst>
        </p14:section>
        <p14:section name="Managed Disks" id="{BA757E99-61A9-4F8F-B769-2605F4D31D87}">
          <p14:sldIdLst>
            <p14:sldId id="1476"/>
            <p14:sldId id="1539"/>
            <p14:sldId id="1524"/>
            <p14:sldId id="1490"/>
            <p14:sldId id="1491"/>
            <p14:sldId id="1514"/>
            <p14:sldId id="1510"/>
            <p14:sldId id="1511"/>
            <p14:sldId id="1525"/>
          </p14:sldIdLst>
        </p14:section>
        <p14:section name="Performance" id="{B6D36F89-CBC0-4D66-A47D-F700391BA777}">
          <p14:sldIdLst>
            <p14:sldId id="1479"/>
            <p14:sldId id="1480"/>
            <p14:sldId id="1481"/>
            <p14:sldId id="1482"/>
            <p14:sldId id="1483"/>
            <p14:sldId id="1484"/>
            <p14:sldId id="1485"/>
          </p14:sldIdLst>
        </p14:section>
        <p14:section name="Management" id="{C10A467D-21A3-481B-AEF8-15CB85791841}">
          <p14:sldIdLst>
            <p14:sldId id="1422"/>
            <p14:sldId id="1343"/>
            <p14:sldId id="1416"/>
            <p14:sldId id="1344"/>
            <p14:sldId id="1345"/>
            <p14:sldId id="1346"/>
            <p14:sldId id="1417"/>
            <p14:sldId id="1418"/>
            <p14:sldId id="1419"/>
            <p14:sldId id="1420"/>
            <p14:sldId id="1512"/>
          </p14:sldIdLst>
        </p14:section>
        <p14:section name="Data Protection" id="{71271ACC-123F-4C8C-BC4A-3527365D2209}">
          <p14:sldIdLst>
            <p14:sldId id="1443"/>
            <p14:sldId id="1446"/>
            <p14:sldId id="1447"/>
            <p14:sldId id="1551"/>
            <p14:sldId id="1552"/>
            <p14:sldId id="1486"/>
            <p14:sldId id="1448"/>
            <p14:sldId id="1454"/>
            <p14:sldId id="1456"/>
            <p14:sldId id="1457"/>
          </p14:sldIdLst>
        </p14:section>
        <p14:section name="Key Decisions" id="{5F344749-80CA-4A4D-9D23-97466B5CE4AB}">
          <p14:sldIdLst>
            <p14:sldId id="1383"/>
            <p14:sldId id="1384"/>
            <p14:sldId id="1385"/>
            <p14:sldId id="1386"/>
            <p14:sldId id="1387"/>
            <p14:sldId id="1506"/>
            <p14:sldId id="1388"/>
            <p14:sldId id="1389"/>
            <p14:sldId id="1390"/>
            <p14:sldId id="1391"/>
            <p14:sldId id="1392"/>
            <p14:sldId id="1393"/>
            <p14:sldId id="1394"/>
            <p14:sldId id="1395"/>
            <p14:sldId id="1396"/>
            <p14:sldId id="1397"/>
            <p14:sldId id="1398"/>
            <p14:sldId id="1553"/>
            <p14:sldId id="1554"/>
            <p14:sldId id="1460"/>
          </p14:sldIdLst>
        </p14:section>
        <p14:section name="Appendix" id="{993B6A8A-12BE-412A-A6DD-E4D5F0F8E22C}">
          <p14:sldIdLst>
            <p14:sldId id="1496"/>
            <p14:sldId id="1414"/>
            <p14:sldId id="1501"/>
            <p14:sldId id="1572"/>
            <p14:sldId id="1573"/>
            <p14:sldId id="1574"/>
            <p14:sldId id="1469"/>
            <p14:sldId id="1342"/>
            <p14:sldId id="1507"/>
            <p14:sldId id="1504"/>
            <p14:sldId id="1505"/>
            <p14:sldId id="1471"/>
            <p14:sldId id="1410"/>
            <p14:sldId id="1487"/>
            <p14:sldId id="1477"/>
            <p14:sldId id="1478"/>
            <p14:sldId id="1455"/>
            <p14:sldId id="1366"/>
            <p14:sldId id="1367"/>
            <p14:sldId id="1442"/>
            <p14:sldId id="1444"/>
            <p14:sldId id="1361"/>
            <p14:sldId id="1362"/>
            <p14:sldId id="1363"/>
            <p14:sldId id="1364"/>
            <p14:sldId id="1365"/>
            <p14:sldId id="1369"/>
            <p14:sldId id="1371"/>
            <p14:sldId id="1372"/>
            <p14:sldId id="1489"/>
            <p14:sldId id="1373"/>
            <p14:sldId id="137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D83B01"/>
    <a:srgbClr val="007A6B"/>
    <a:srgbClr val="00A28F"/>
    <a:srgbClr val="FFFFFF"/>
    <a:srgbClr val="525252"/>
    <a:srgbClr val="000000"/>
    <a:srgbClr val="004B1C"/>
    <a:srgbClr val="004B50"/>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3AE93F-0663-4D9F-A6E3-D9DC59A935DA}" v="271" dt="2017-12-11T22:15:01.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08" autoAdjust="0"/>
    <p:restoredTop sz="84421" autoAdjust="0"/>
  </p:normalViewPr>
  <p:slideViewPr>
    <p:cSldViewPr snapToGrid="0">
      <p:cViewPr varScale="1">
        <p:scale>
          <a:sx n="73" d="100"/>
          <a:sy n="73" d="100"/>
        </p:scale>
        <p:origin x="54" y="8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microsoft.com/office/2016/11/relationships/changesInfo" Target="changesInfos/changesInfo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commentAuthors" Target="commentAuthor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13" Type="http://schemas.openxmlformats.org/officeDocument/2006/relationships/slide" Target="slides/slide108.xml"/><Relationship Id="rId118" Type="http://schemas.openxmlformats.org/officeDocument/2006/relationships/slide" Target="slides/slide113.xml"/><Relationship Id="rId126" Type="http://schemas.openxmlformats.org/officeDocument/2006/relationships/notesMaster" Target="notesMasters/notesMaster1.xml"/><Relationship Id="rId134"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slide" Target="slides/slide103.xml"/><Relationship Id="rId116" Type="http://schemas.openxmlformats.org/officeDocument/2006/relationships/slide" Target="slides/slide111.xml"/><Relationship Id="rId124" Type="http://schemas.openxmlformats.org/officeDocument/2006/relationships/slide" Target="slides/slide119.xml"/><Relationship Id="rId12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handoutMaster" Target="handoutMasters/handout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theme" Target="theme/theme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ubanski" userId="69864af4-1dd7-42c2-908f-c60c7c43ca05" providerId="ADAL" clId="{DC7EC927-D12A-4412-9166-240C02C970C0}"/>
  </pc:docChgLst>
  <pc:docChgLst>
    <pc:chgData name="Mark Grimes" userId="b58058b7-2ab8-4142-95e7-f7e306e81118" providerId="ADAL" clId="{CF3AE93F-0663-4D9F-A6E3-D9DC59A935DA}"/>
    <pc:docChg chg="custSel addSld modSld">
      <pc:chgData name="Mark Grimes" userId="b58058b7-2ab8-4142-95e7-f7e306e81118" providerId="ADAL" clId="{CF3AE93F-0663-4D9F-A6E3-D9DC59A935DA}" dt="2017-12-11T22:19:43.815" v="1513" actId="20577"/>
      <pc:docMkLst>
        <pc:docMk/>
      </pc:docMkLst>
      <pc:sldChg chg="modNotesTx">
        <pc:chgData name="Mark Grimes" userId="b58058b7-2ab8-4142-95e7-f7e306e81118" providerId="ADAL" clId="{CF3AE93F-0663-4D9F-A6E3-D9DC59A935DA}" dt="2017-12-11T22:17:42.378" v="1070" actId="20577"/>
        <pc:sldMkLst>
          <pc:docMk/>
          <pc:sldMk cId="3056111014" sldId="1383"/>
        </pc:sldMkLst>
      </pc:sldChg>
      <pc:sldChg chg="modSp add modNotesTx">
        <pc:chgData name="Mark Grimes" userId="b58058b7-2ab8-4142-95e7-f7e306e81118" providerId="ADAL" clId="{CF3AE93F-0663-4D9F-A6E3-D9DC59A935DA}" dt="2017-12-11T22:19:43.815" v="1513" actId="20577"/>
        <pc:sldMkLst>
          <pc:docMk/>
          <pc:sldMk cId="1138811351" sldId="1575"/>
        </pc:sldMkLst>
        <pc:spChg chg="mod">
          <ac:chgData name="Mark Grimes" userId="b58058b7-2ab8-4142-95e7-f7e306e81118" providerId="ADAL" clId="{CF3AE93F-0663-4D9F-A6E3-D9DC59A935DA}" dt="2017-12-11T22:03:25.965" v="41" actId="20577"/>
          <ac:spMkLst>
            <pc:docMk/>
            <pc:sldMk cId="1138811351" sldId="1575"/>
            <ac:spMk id="3" creationId="{00000000-0000-0000-0000-000000000000}"/>
          </ac:spMkLst>
        </pc:spChg>
        <pc:spChg chg="mod">
          <ac:chgData name="Mark Grimes" userId="b58058b7-2ab8-4142-95e7-f7e306e81118" providerId="ADAL" clId="{CF3AE93F-0663-4D9F-A6E3-D9DC59A935DA}" dt="2017-12-11T22:15:01.660" v="925" actId="20577"/>
          <ac:spMkLst>
            <pc:docMk/>
            <pc:sldMk cId="1138811351" sldId="1575"/>
            <ac:spMk id="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5A7843-0F3A-4F78-A201-1864084564B8}"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D9A53061-C695-407C-AFED-D58F5E12BCC1}">
      <dgm:prSet phldrT="[Text]" custT="1"/>
      <dgm:spPr/>
      <dgm:t>
        <a:bodyPr/>
        <a:lstStyle/>
        <a:p>
          <a:pPr algn="ctr"/>
          <a:r>
            <a:rPr lang="en-US" sz="1600" dirty="0"/>
            <a:t>Locally Redundant Storage (LRS)</a:t>
          </a:r>
        </a:p>
      </dgm:t>
    </dgm:pt>
    <dgm:pt modelId="{5F18FE46-FF68-4B0F-A0E0-29FCBBED825F}" type="parTrans" cxnId="{D378DAF3-1EEF-4BFE-849E-5C86FA942385}">
      <dgm:prSet/>
      <dgm:spPr/>
      <dgm:t>
        <a:bodyPr/>
        <a:lstStyle/>
        <a:p>
          <a:endParaRPr lang="en-US"/>
        </a:p>
      </dgm:t>
    </dgm:pt>
    <dgm:pt modelId="{60175C29-B7E1-412C-A788-D35FF701DE7C}" type="sibTrans" cxnId="{D378DAF3-1EEF-4BFE-849E-5C86FA942385}">
      <dgm:prSet/>
      <dgm:spPr/>
      <dgm:t>
        <a:bodyPr/>
        <a:lstStyle/>
        <a:p>
          <a:endParaRPr lang="en-US"/>
        </a:p>
      </dgm:t>
    </dgm:pt>
    <dgm:pt modelId="{99C41BC3-3E8C-4AFF-BE65-715990A9EA7A}">
      <dgm:prSet phldrT="[Text]" custT="1"/>
      <dgm:spPr/>
      <dgm:t>
        <a:bodyPr/>
        <a:lstStyle/>
        <a:p>
          <a:r>
            <a:rPr lang="en-US" sz="1800" dirty="0"/>
            <a:t>Provides economical local storage or data governance compliance. Higher throughput than GRS</a:t>
          </a:r>
        </a:p>
      </dgm:t>
    </dgm:pt>
    <dgm:pt modelId="{E9386E45-FBBD-4796-855E-25B7A25A867D}" type="parTrans" cxnId="{9E5ABAF9-3AF1-44D5-9DBA-0A54C4B86DAD}">
      <dgm:prSet/>
      <dgm:spPr/>
      <dgm:t>
        <a:bodyPr/>
        <a:lstStyle/>
        <a:p>
          <a:endParaRPr lang="en-US"/>
        </a:p>
      </dgm:t>
    </dgm:pt>
    <dgm:pt modelId="{E4B056FF-07D8-4AED-8CD4-02F8BFE2C5ED}" type="sibTrans" cxnId="{9E5ABAF9-3AF1-44D5-9DBA-0A54C4B86DAD}">
      <dgm:prSet/>
      <dgm:spPr/>
      <dgm:t>
        <a:bodyPr/>
        <a:lstStyle/>
        <a:p>
          <a:endParaRPr lang="en-US"/>
        </a:p>
      </dgm:t>
    </dgm:pt>
    <dgm:pt modelId="{E224A93F-BECD-47F5-875A-38F25732FA55}">
      <dgm:prSet phldrT="[Text]" custT="1"/>
      <dgm:spPr/>
      <dgm:t>
        <a:bodyPr/>
        <a:lstStyle/>
        <a:p>
          <a:pPr algn="ctr"/>
          <a:r>
            <a:rPr lang="en-US" sz="1600" dirty="0"/>
            <a:t>Zone Redundant Storage (ZRS)</a:t>
          </a:r>
        </a:p>
      </dgm:t>
    </dgm:pt>
    <dgm:pt modelId="{BB45AB0D-47CF-499A-9B6C-2E3BB9016383}" type="parTrans" cxnId="{6A3B75BB-0655-421A-9BCF-90D0BE08320B}">
      <dgm:prSet/>
      <dgm:spPr/>
      <dgm:t>
        <a:bodyPr/>
        <a:lstStyle/>
        <a:p>
          <a:endParaRPr lang="en-US"/>
        </a:p>
      </dgm:t>
    </dgm:pt>
    <dgm:pt modelId="{B568DA33-E488-4A82-84D2-8CC21519E9E9}" type="sibTrans" cxnId="{6A3B75BB-0655-421A-9BCF-90D0BE08320B}">
      <dgm:prSet/>
      <dgm:spPr/>
      <dgm:t>
        <a:bodyPr/>
        <a:lstStyle/>
        <a:p>
          <a:endParaRPr lang="en-US"/>
        </a:p>
      </dgm:t>
    </dgm:pt>
    <dgm:pt modelId="{37CC24F3-19CC-4028-87CF-6EEF242DDF24}">
      <dgm:prSet phldrT="[Text]" custT="1"/>
      <dgm:spPr/>
      <dgm:t>
        <a:bodyPr/>
        <a:lstStyle/>
        <a:p>
          <a:r>
            <a:rPr lang="en-US" sz="1800" dirty="0"/>
            <a:t>Provides economical, yet higher durability option for Block Blob storage. Replicated within and across regions</a:t>
          </a:r>
        </a:p>
      </dgm:t>
    </dgm:pt>
    <dgm:pt modelId="{F905141A-E6F4-4834-A6F5-C5C7292A6B8E}" type="parTrans" cxnId="{AA0118D7-0F57-43A2-B14C-2B07EEA7D676}">
      <dgm:prSet/>
      <dgm:spPr/>
      <dgm:t>
        <a:bodyPr/>
        <a:lstStyle/>
        <a:p>
          <a:endParaRPr lang="en-US"/>
        </a:p>
      </dgm:t>
    </dgm:pt>
    <dgm:pt modelId="{8E0F840E-112B-4E2F-BAAF-2E1456F8B1FE}" type="sibTrans" cxnId="{AA0118D7-0F57-43A2-B14C-2B07EEA7D676}">
      <dgm:prSet/>
      <dgm:spPr/>
      <dgm:t>
        <a:bodyPr/>
        <a:lstStyle/>
        <a:p>
          <a:endParaRPr lang="en-US"/>
        </a:p>
      </dgm:t>
    </dgm:pt>
    <dgm:pt modelId="{1D0B7631-CB0C-4279-81A8-37470764B750}">
      <dgm:prSet phldrT="[Text]" custT="1"/>
      <dgm:spPr/>
      <dgm:t>
        <a:bodyPr/>
        <a:lstStyle/>
        <a:p>
          <a:r>
            <a:rPr lang="en-US" sz="1600" dirty="0"/>
            <a:t>Geographically Redundant Storage (GRS)</a:t>
          </a:r>
        </a:p>
      </dgm:t>
    </dgm:pt>
    <dgm:pt modelId="{B05F8DA9-0B7B-46E5-BC47-08758DFD9E53}" type="parTrans" cxnId="{5D7FDA44-BC3E-434E-A201-ECFEF1DC5826}">
      <dgm:prSet/>
      <dgm:spPr/>
      <dgm:t>
        <a:bodyPr/>
        <a:lstStyle/>
        <a:p>
          <a:endParaRPr lang="en-US"/>
        </a:p>
      </dgm:t>
    </dgm:pt>
    <dgm:pt modelId="{3A893128-C845-4970-930B-3CDCD597DB8E}" type="sibTrans" cxnId="{5D7FDA44-BC3E-434E-A201-ECFEF1DC5826}">
      <dgm:prSet/>
      <dgm:spPr/>
      <dgm:t>
        <a:bodyPr/>
        <a:lstStyle/>
        <a:p>
          <a:endParaRPr lang="en-US"/>
        </a:p>
      </dgm:t>
    </dgm:pt>
    <dgm:pt modelId="{76738526-1B11-4D17-87D2-EA961E0BFA93}">
      <dgm:prSet phldrT="[Text]" custT="1"/>
      <dgm:spPr/>
      <dgm:t>
        <a:bodyPr/>
        <a:lstStyle/>
        <a:p>
          <a:r>
            <a:rPr lang="en-US" sz="1800" dirty="0"/>
            <a:t>Provides protection against a major datacenter </a:t>
          </a:r>
          <a:br>
            <a:rPr lang="en-US" sz="1800" dirty="0"/>
          </a:br>
          <a:r>
            <a:rPr lang="en-US" sz="1800" dirty="0"/>
            <a:t>outage or disaster </a:t>
          </a:r>
        </a:p>
      </dgm:t>
    </dgm:pt>
    <dgm:pt modelId="{A6C51DBE-019C-41AD-91AD-3BB7967BC709}" type="parTrans" cxnId="{5CAA8868-B01C-48C7-9D71-659928648E90}">
      <dgm:prSet/>
      <dgm:spPr/>
      <dgm:t>
        <a:bodyPr/>
        <a:lstStyle/>
        <a:p>
          <a:endParaRPr lang="en-US"/>
        </a:p>
      </dgm:t>
    </dgm:pt>
    <dgm:pt modelId="{7331EE61-25D0-46DF-9953-23B143CC4D08}" type="sibTrans" cxnId="{5CAA8868-B01C-48C7-9D71-659928648E90}">
      <dgm:prSet/>
      <dgm:spPr/>
      <dgm:t>
        <a:bodyPr/>
        <a:lstStyle/>
        <a:p>
          <a:endParaRPr lang="en-US"/>
        </a:p>
      </dgm:t>
    </dgm:pt>
    <dgm:pt modelId="{0BEB4400-83C8-451E-AABD-58A780ED1755}">
      <dgm:prSet phldrT="[Text]" custT="1"/>
      <dgm:spPr/>
      <dgm:t>
        <a:bodyPr/>
        <a:lstStyle/>
        <a:p>
          <a:r>
            <a:rPr lang="en-US" sz="1600" dirty="0"/>
            <a:t>Read-Access Geographically Redundant Storage (RA-GRS)</a:t>
          </a:r>
        </a:p>
      </dgm:t>
    </dgm:pt>
    <dgm:pt modelId="{9E7D1D2C-7C40-4123-A570-A4E472F3079C}" type="parTrans" cxnId="{38E6FD5F-49F8-4DC4-96B1-0CAA1640E0E6}">
      <dgm:prSet/>
      <dgm:spPr/>
      <dgm:t>
        <a:bodyPr/>
        <a:lstStyle/>
        <a:p>
          <a:endParaRPr lang="en-US"/>
        </a:p>
      </dgm:t>
    </dgm:pt>
    <dgm:pt modelId="{EA9F0F17-9B0B-4958-8531-769E452C75C2}" type="sibTrans" cxnId="{38E6FD5F-49F8-4DC4-96B1-0CAA1640E0E6}">
      <dgm:prSet/>
      <dgm:spPr/>
      <dgm:t>
        <a:bodyPr/>
        <a:lstStyle/>
        <a:p>
          <a:endParaRPr lang="en-US"/>
        </a:p>
      </dgm:t>
    </dgm:pt>
    <dgm:pt modelId="{0DBE42A7-93A0-45C2-B412-398CAC2D0F1C}">
      <dgm:prSet phldrT="[Text]" custT="1"/>
      <dgm:spPr/>
      <dgm:t>
        <a:bodyPr/>
        <a:lstStyle/>
        <a:p>
          <a:r>
            <a:rPr lang="en-US" sz="1800" dirty="0"/>
            <a:t>Provides read access to data during outages. </a:t>
          </a:r>
          <a:br>
            <a:rPr lang="en-US" sz="1800" dirty="0"/>
          </a:br>
          <a:r>
            <a:rPr lang="en-US" sz="1800" dirty="0"/>
            <a:t>Plan to design GRS, in general. That is, unless the workload already accounts for it</a:t>
          </a:r>
        </a:p>
      </dgm:t>
    </dgm:pt>
    <dgm:pt modelId="{33AC8AB8-0F00-4507-95E3-B707F57B199B}" type="parTrans" cxnId="{1A987346-FF09-402C-AB4C-C456F6C8066B}">
      <dgm:prSet/>
      <dgm:spPr/>
      <dgm:t>
        <a:bodyPr/>
        <a:lstStyle/>
        <a:p>
          <a:endParaRPr lang="en-US"/>
        </a:p>
      </dgm:t>
    </dgm:pt>
    <dgm:pt modelId="{05B9B8A7-E0F8-4A33-91A6-E00655EC63BF}" type="sibTrans" cxnId="{1A987346-FF09-402C-AB4C-C456F6C8066B}">
      <dgm:prSet/>
      <dgm:spPr/>
      <dgm:t>
        <a:bodyPr/>
        <a:lstStyle/>
        <a:p>
          <a:endParaRPr lang="en-US"/>
        </a:p>
      </dgm:t>
    </dgm:pt>
    <dgm:pt modelId="{67B797E3-6024-429F-90E4-CDD1A68E32A6}" type="pres">
      <dgm:prSet presAssocID="{4B5A7843-0F3A-4F78-A201-1864084564B8}" presName="Name0" presStyleCnt="0">
        <dgm:presLayoutVars>
          <dgm:dir/>
          <dgm:animLvl val="lvl"/>
          <dgm:resizeHandles val="exact"/>
        </dgm:presLayoutVars>
      </dgm:prSet>
      <dgm:spPr/>
    </dgm:pt>
    <dgm:pt modelId="{1F0D2DA7-D2D4-4BC0-B73B-200E6EFDA86D}" type="pres">
      <dgm:prSet presAssocID="{D9A53061-C695-407C-AFED-D58F5E12BCC1}" presName="linNode" presStyleCnt="0"/>
      <dgm:spPr/>
    </dgm:pt>
    <dgm:pt modelId="{E11D8652-B2E7-4E84-885C-54A230739A0F}" type="pres">
      <dgm:prSet presAssocID="{D9A53061-C695-407C-AFED-D58F5E12BCC1}" presName="parTx" presStyleLbl="revTx" presStyleIdx="0" presStyleCnt="4">
        <dgm:presLayoutVars>
          <dgm:chMax val="1"/>
          <dgm:bulletEnabled val="1"/>
        </dgm:presLayoutVars>
      </dgm:prSet>
      <dgm:spPr/>
    </dgm:pt>
    <dgm:pt modelId="{48A0E523-F136-475B-BB12-9C1EDD214E67}" type="pres">
      <dgm:prSet presAssocID="{D9A53061-C695-407C-AFED-D58F5E12BCC1}" presName="bracket" presStyleLbl="parChTrans1D1" presStyleIdx="0" presStyleCnt="4"/>
      <dgm:spPr/>
    </dgm:pt>
    <dgm:pt modelId="{ED3B61A8-AAFA-45E0-B384-600D80FF1C1C}" type="pres">
      <dgm:prSet presAssocID="{D9A53061-C695-407C-AFED-D58F5E12BCC1}" presName="spH" presStyleCnt="0"/>
      <dgm:spPr/>
    </dgm:pt>
    <dgm:pt modelId="{7864EA94-E6CD-43FC-AA4A-3B51FF284678}" type="pres">
      <dgm:prSet presAssocID="{D9A53061-C695-407C-AFED-D58F5E12BCC1}" presName="desTx" presStyleLbl="node1" presStyleIdx="0" presStyleCnt="4">
        <dgm:presLayoutVars>
          <dgm:bulletEnabled val="1"/>
        </dgm:presLayoutVars>
      </dgm:prSet>
      <dgm:spPr/>
    </dgm:pt>
    <dgm:pt modelId="{A40DF995-6154-4541-BFD1-B88957643D70}" type="pres">
      <dgm:prSet presAssocID="{60175C29-B7E1-412C-A788-D35FF701DE7C}" presName="spV" presStyleCnt="0"/>
      <dgm:spPr/>
    </dgm:pt>
    <dgm:pt modelId="{4C99B292-6AAE-42BA-A9E0-821AF32550EA}" type="pres">
      <dgm:prSet presAssocID="{E224A93F-BECD-47F5-875A-38F25732FA55}" presName="linNode" presStyleCnt="0"/>
      <dgm:spPr/>
    </dgm:pt>
    <dgm:pt modelId="{E7E19BC7-22C2-4E2D-9554-89BE6154D6E6}" type="pres">
      <dgm:prSet presAssocID="{E224A93F-BECD-47F5-875A-38F25732FA55}" presName="parTx" presStyleLbl="revTx" presStyleIdx="1" presStyleCnt="4">
        <dgm:presLayoutVars>
          <dgm:chMax val="1"/>
          <dgm:bulletEnabled val="1"/>
        </dgm:presLayoutVars>
      </dgm:prSet>
      <dgm:spPr/>
    </dgm:pt>
    <dgm:pt modelId="{1ED5185F-1B73-4656-8614-603863DE0A28}" type="pres">
      <dgm:prSet presAssocID="{E224A93F-BECD-47F5-875A-38F25732FA55}" presName="bracket" presStyleLbl="parChTrans1D1" presStyleIdx="1" presStyleCnt="4"/>
      <dgm:spPr/>
    </dgm:pt>
    <dgm:pt modelId="{5AA46C1E-27DC-41B0-B725-4B343E78A027}" type="pres">
      <dgm:prSet presAssocID="{E224A93F-BECD-47F5-875A-38F25732FA55}" presName="spH" presStyleCnt="0"/>
      <dgm:spPr/>
    </dgm:pt>
    <dgm:pt modelId="{9158AA5F-E24C-42B2-B7F3-62561AF2532E}" type="pres">
      <dgm:prSet presAssocID="{E224A93F-BECD-47F5-875A-38F25732FA55}" presName="desTx" presStyleLbl="node1" presStyleIdx="1" presStyleCnt="4" custLinFactNeighborX="26772" custLinFactNeighborY="-903">
        <dgm:presLayoutVars>
          <dgm:bulletEnabled val="1"/>
        </dgm:presLayoutVars>
      </dgm:prSet>
      <dgm:spPr/>
    </dgm:pt>
    <dgm:pt modelId="{28EC44DD-56BE-4566-B2B9-D1F28C0EB0FD}" type="pres">
      <dgm:prSet presAssocID="{B568DA33-E488-4A82-84D2-8CC21519E9E9}" presName="spV" presStyleCnt="0"/>
      <dgm:spPr/>
    </dgm:pt>
    <dgm:pt modelId="{6AAAD4C6-EAC0-4412-8AD9-3378B0797410}" type="pres">
      <dgm:prSet presAssocID="{1D0B7631-CB0C-4279-81A8-37470764B750}" presName="linNode" presStyleCnt="0"/>
      <dgm:spPr/>
    </dgm:pt>
    <dgm:pt modelId="{746680D7-143A-47E8-9276-925FC11FDE27}" type="pres">
      <dgm:prSet presAssocID="{1D0B7631-CB0C-4279-81A8-37470764B750}" presName="parTx" presStyleLbl="revTx" presStyleIdx="2" presStyleCnt="4">
        <dgm:presLayoutVars>
          <dgm:chMax val="1"/>
          <dgm:bulletEnabled val="1"/>
        </dgm:presLayoutVars>
      </dgm:prSet>
      <dgm:spPr/>
    </dgm:pt>
    <dgm:pt modelId="{00231DFC-F873-4722-885B-1A3DBB643540}" type="pres">
      <dgm:prSet presAssocID="{1D0B7631-CB0C-4279-81A8-37470764B750}" presName="bracket" presStyleLbl="parChTrans1D1" presStyleIdx="2" presStyleCnt="4"/>
      <dgm:spPr/>
    </dgm:pt>
    <dgm:pt modelId="{51293FCB-EF74-45EE-A689-DF33E55DB2F1}" type="pres">
      <dgm:prSet presAssocID="{1D0B7631-CB0C-4279-81A8-37470764B750}" presName="spH" presStyleCnt="0"/>
      <dgm:spPr/>
    </dgm:pt>
    <dgm:pt modelId="{5B5A8E42-FB4A-4405-95C3-909B53A79C87}" type="pres">
      <dgm:prSet presAssocID="{1D0B7631-CB0C-4279-81A8-37470764B750}" presName="desTx" presStyleLbl="node1" presStyleIdx="2" presStyleCnt="4">
        <dgm:presLayoutVars>
          <dgm:bulletEnabled val="1"/>
        </dgm:presLayoutVars>
      </dgm:prSet>
      <dgm:spPr/>
    </dgm:pt>
    <dgm:pt modelId="{23943517-4460-4F83-B27C-4031CF6157FA}" type="pres">
      <dgm:prSet presAssocID="{3A893128-C845-4970-930B-3CDCD597DB8E}" presName="spV" presStyleCnt="0"/>
      <dgm:spPr/>
    </dgm:pt>
    <dgm:pt modelId="{96AB6514-18DC-45CD-9FB4-9A046580BB16}" type="pres">
      <dgm:prSet presAssocID="{0BEB4400-83C8-451E-AABD-58A780ED1755}" presName="linNode" presStyleCnt="0"/>
      <dgm:spPr/>
    </dgm:pt>
    <dgm:pt modelId="{7A8EE2B1-776F-4D35-A443-ED30FF11E327}" type="pres">
      <dgm:prSet presAssocID="{0BEB4400-83C8-451E-AABD-58A780ED1755}" presName="parTx" presStyleLbl="revTx" presStyleIdx="3" presStyleCnt="4">
        <dgm:presLayoutVars>
          <dgm:chMax val="1"/>
          <dgm:bulletEnabled val="1"/>
        </dgm:presLayoutVars>
      </dgm:prSet>
      <dgm:spPr/>
    </dgm:pt>
    <dgm:pt modelId="{E06450DF-4286-42EE-A719-C396FA4257AB}" type="pres">
      <dgm:prSet presAssocID="{0BEB4400-83C8-451E-AABD-58A780ED1755}" presName="bracket" presStyleLbl="parChTrans1D1" presStyleIdx="3" presStyleCnt="4"/>
      <dgm:spPr/>
    </dgm:pt>
    <dgm:pt modelId="{8BFB006E-344C-4F03-A0AC-3E830008479C}" type="pres">
      <dgm:prSet presAssocID="{0BEB4400-83C8-451E-AABD-58A780ED1755}" presName="spH" presStyleCnt="0"/>
      <dgm:spPr/>
    </dgm:pt>
    <dgm:pt modelId="{137F2FBF-BD25-4A41-8DF7-B8814648EDAE}" type="pres">
      <dgm:prSet presAssocID="{0BEB4400-83C8-451E-AABD-58A780ED1755}" presName="desTx" presStyleLbl="node1" presStyleIdx="3" presStyleCnt="4">
        <dgm:presLayoutVars>
          <dgm:bulletEnabled val="1"/>
        </dgm:presLayoutVars>
      </dgm:prSet>
      <dgm:spPr/>
    </dgm:pt>
  </dgm:ptLst>
  <dgm:cxnLst>
    <dgm:cxn modelId="{D554AC0A-3425-413B-A874-1D6F9C91D8B9}" type="presOf" srcId="{37CC24F3-19CC-4028-87CF-6EEF242DDF24}" destId="{9158AA5F-E24C-42B2-B7F3-62561AF2532E}" srcOrd="0" destOrd="0" presId="urn:diagrams.loki3.com/BracketList"/>
    <dgm:cxn modelId="{4F4B3B0B-B56B-4B2D-94A7-7D67181C7FE5}" type="presOf" srcId="{1D0B7631-CB0C-4279-81A8-37470764B750}" destId="{746680D7-143A-47E8-9276-925FC11FDE27}" srcOrd="0" destOrd="0" presId="urn:diagrams.loki3.com/BracketList"/>
    <dgm:cxn modelId="{73AB131A-20F7-4102-890B-BBE608AB0F1C}" type="presOf" srcId="{4B5A7843-0F3A-4F78-A201-1864084564B8}" destId="{67B797E3-6024-429F-90E4-CDD1A68E32A6}" srcOrd="0" destOrd="0" presId="urn:diagrams.loki3.com/BracketList"/>
    <dgm:cxn modelId="{C5D88C2E-A41D-461B-A29F-E97E51C7B9F0}" type="presOf" srcId="{E224A93F-BECD-47F5-875A-38F25732FA55}" destId="{E7E19BC7-22C2-4E2D-9554-89BE6154D6E6}" srcOrd="0" destOrd="0" presId="urn:diagrams.loki3.com/BracketList"/>
    <dgm:cxn modelId="{38E6FD5F-49F8-4DC4-96B1-0CAA1640E0E6}" srcId="{4B5A7843-0F3A-4F78-A201-1864084564B8}" destId="{0BEB4400-83C8-451E-AABD-58A780ED1755}" srcOrd="3" destOrd="0" parTransId="{9E7D1D2C-7C40-4123-A570-A4E472F3079C}" sibTransId="{EA9F0F17-9B0B-4958-8531-769E452C75C2}"/>
    <dgm:cxn modelId="{D7DB8642-158D-4339-8894-E33CE83E800A}" type="presOf" srcId="{76738526-1B11-4D17-87D2-EA961E0BFA93}" destId="{5B5A8E42-FB4A-4405-95C3-909B53A79C87}" srcOrd="0" destOrd="0" presId="urn:diagrams.loki3.com/BracketList"/>
    <dgm:cxn modelId="{B8E92E44-9E75-4EA9-93A9-A8C171D72C67}" type="presOf" srcId="{D9A53061-C695-407C-AFED-D58F5E12BCC1}" destId="{E11D8652-B2E7-4E84-885C-54A230739A0F}" srcOrd="0" destOrd="0" presId="urn:diagrams.loki3.com/BracketList"/>
    <dgm:cxn modelId="{5D7FDA44-BC3E-434E-A201-ECFEF1DC5826}" srcId="{4B5A7843-0F3A-4F78-A201-1864084564B8}" destId="{1D0B7631-CB0C-4279-81A8-37470764B750}" srcOrd="2" destOrd="0" parTransId="{B05F8DA9-0B7B-46E5-BC47-08758DFD9E53}" sibTransId="{3A893128-C845-4970-930B-3CDCD597DB8E}"/>
    <dgm:cxn modelId="{1A987346-FF09-402C-AB4C-C456F6C8066B}" srcId="{0BEB4400-83C8-451E-AABD-58A780ED1755}" destId="{0DBE42A7-93A0-45C2-B412-398CAC2D0F1C}" srcOrd="0" destOrd="0" parTransId="{33AC8AB8-0F00-4507-95E3-B707F57B199B}" sibTransId="{05B9B8A7-E0F8-4A33-91A6-E00655EC63BF}"/>
    <dgm:cxn modelId="{CDDDBD66-16C9-47A7-9D1B-8ADDCC3EC9CF}" type="presOf" srcId="{0DBE42A7-93A0-45C2-B412-398CAC2D0F1C}" destId="{137F2FBF-BD25-4A41-8DF7-B8814648EDAE}" srcOrd="0" destOrd="0" presId="urn:diagrams.loki3.com/BracketList"/>
    <dgm:cxn modelId="{5CAA8868-B01C-48C7-9D71-659928648E90}" srcId="{1D0B7631-CB0C-4279-81A8-37470764B750}" destId="{76738526-1B11-4D17-87D2-EA961E0BFA93}" srcOrd="0" destOrd="0" parTransId="{A6C51DBE-019C-41AD-91AD-3BB7967BC709}" sibTransId="{7331EE61-25D0-46DF-9953-23B143CC4D08}"/>
    <dgm:cxn modelId="{58A369AF-63D2-4FDB-9BAD-0CD6A9116419}" type="presOf" srcId="{0BEB4400-83C8-451E-AABD-58A780ED1755}" destId="{7A8EE2B1-776F-4D35-A443-ED30FF11E327}" srcOrd="0" destOrd="0" presId="urn:diagrams.loki3.com/BracketList"/>
    <dgm:cxn modelId="{6A3B75BB-0655-421A-9BCF-90D0BE08320B}" srcId="{4B5A7843-0F3A-4F78-A201-1864084564B8}" destId="{E224A93F-BECD-47F5-875A-38F25732FA55}" srcOrd="1" destOrd="0" parTransId="{BB45AB0D-47CF-499A-9B6C-2E3BB9016383}" sibTransId="{B568DA33-E488-4A82-84D2-8CC21519E9E9}"/>
    <dgm:cxn modelId="{EF2F79CB-2110-484A-AE88-674E3727AA3C}" type="presOf" srcId="{99C41BC3-3E8C-4AFF-BE65-715990A9EA7A}" destId="{7864EA94-E6CD-43FC-AA4A-3B51FF284678}" srcOrd="0" destOrd="0" presId="urn:diagrams.loki3.com/BracketList"/>
    <dgm:cxn modelId="{AA0118D7-0F57-43A2-B14C-2B07EEA7D676}" srcId="{E224A93F-BECD-47F5-875A-38F25732FA55}" destId="{37CC24F3-19CC-4028-87CF-6EEF242DDF24}" srcOrd="0" destOrd="0" parTransId="{F905141A-E6F4-4834-A6F5-C5C7292A6B8E}" sibTransId="{8E0F840E-112B-4E2F-BAAF-2E1456F8B1FE}"/>
    <dgm:cxn modelId="{D378DAF3-1EEF-4BFE-849E-5C86FA942385}" srcId="{4B5A7843-0F3A-4F78-A201-1864084564B8}" destId="{D9A53061-C695-407C-AFED-D58F5E12BCC1}" srcOrd="0" destOrd="0" parTransId="{5F18FE46-FF68-4B0F-A0E0-29FCBBED825F}" sibTransId="{60175C29-B7E1-412C-A788-D35FF701DE7C}"/>
    <dgm:cxn modelId="{9E5ABAF9-3AF1-44D5-9DBA-0A54C4B86DAD}" srcId="{D9A53061-C695-407C-AFED-D58F5E12BCC1}" destId="{99C41BC3-3E8C-4AFF-BE65-715990A9EA7A}" srcOrd="0" destOrd="0" parTransId="{E9386E45-FBBD-4796-855E-25B7A25A867D}" sibTransId="{E4B056FF-07D8-4AED-8CD4-02F8BFE2C5ED}"/>
    <dgm:cxn modelId="{98A68DE0-5DA5-4EBB-A847-0418AAE14A5B}" type="presParOf" srcId="{67B797E3-6024-429F-90E4-CDD1A68E32A6}" destId="{1F0D2DA7-D2D4-4BC0-B73B-200E6EFDA86D}" srcOrd="0" destOrd="0" presId="urn:diagrams.loki3.com/BracketList"/>
    <dgm:cxn modelId="{BD19BA82-59DD-4E7E-BF4C-E985A1E159A7}" type="presParOf" srcId="{1F0D2DA7-D2D4-4BC0-B73B-200E6EFDA86D}" destId="{E11D8652-B2E7-4E84-885C-54A230739A0F}" srcOrd="0" destOrd="0" presId="urn:diagrams.loki3.com/BracketList"/>
    <dgm:cxn modelId="{B6C15D79-DB07-4EF0-8266-54531B297CFD}" type="presParOf" srcId="{1F0D2DA7-D2D4-4BC0-B73B-200E6EFDA86D}" destId="{48A0E523-F136-475B-BB12-9C1EDD214E67}" srcOrd="1" destOrd="0" presId="urn:diagrams.loki3.com/BracketList"/>
    <dgm:cxn modelId="{237E39B9-9B1A-4811-9518-3A035275FEE0}" type="presParOf" srcId="{1F0D2DA7-D2D4-4BC0-B73B-200E6EFDA86D}" destId="{ED3B61A8-AAFA-45E0-B384-600D80FF1C1C}" srcOrd="2" destOrd="0" presId="urn:diagrams.loki3.com/BracketList"/>
    <dgm:cxn modelId="{8882881A-0984-401F-B0ED-61F8633789FE}" type="presParOf" srcId="{1F0D2DA7-D2D4-4BC0-B73B-200E6EFDA86D}" destId="{7864EA94-E6CD-43FC-AA4A-3B51FF284678}" srcOrd="3" destOrd="0" presId="urn:diagrams.loki3.com/BracketList"/>
    <dgm:cxn modelId="{F9BF2FF7-9CDB-45BD-A7A0-BB7BBBF0AF9C}" type="presParOf" srcId="{67B797E3-6024-429F-90E4-CDD1A68E32A6}" destId="{A40DF995-6154-4541-BFD1-B88957643D70}" srcOrd="1" destOrd="0" presId="urn:diagrams.loki3.com/BracketList"/>
    <dgm:cxn modelId="{453D0E66-1989-4CE8-ADA7-24B1C4FAE55C}" type="presParOf" srcId="{67B797E3-6024-429F-90E4-CDD1A68E32A6}" destId="{4C99B292-6AAE-42BA-A9E0-821AF32550EA}" srcOrd="2" destOrd="0" presId="urn:diagrams.loki3.com/BracketList"/>
    <dgm:cxn modelId="{1CC58C67-F06A-4BDF-9B87-8B56333CFD57}" type="presParOf" srcId="{4C99B292-6AAE-42BA-A9E0-821AF32550EA}" destId="{E7E19BC7-22C2-4E2D-9554-89BE6154D6E6}" srcOrd="0" destOrd="0" presId="urn:diagrams.loki3.com/BracketList"/>
    <dgm:cxn modelId="{63BD65BA-D046-4EB6-A9C7-8B6690CAB5D5}" type="presParOf" srcId="{4C99B292-6AAE-42BA-A9E0-821AF32550EA}" destId="{1ED5185F-1B73-4656-8614-603863DE0A28}" srcOrd="1" destOrd="0" presId="urn:diagrams.loki3.com/BracketList"/>
    <dgm:cxn modelId="{EDD41070-FBCE-4F39-BCCB-F400C2C07D3A}" type="presParOf" srcId="{4C99B292-6AAE-42BA-A9E0-821AF32550EA}" destId="{5AA46C1E-27DC-41B0-B725-4B343E78A027}" srcOrd="2" destOrd="0" presId="urn:diagrams.loki3.com/BracketList"/>
    <dgm:cxn modelId="{BDEEB7FA-5B52-45AF-BADD-F24E641F2073}" type="presParOf" srcId="{4C99B292-6AAE-42BA-A9E0-821AF32550EA}" destId="{9158AA5F-E24C-42B2-B7F3-62561AF2532E}" srcOrd="3" destOrd="0" presId="urn:diagrams.loki3.com/BracketList"/>
    <dgm:cxn modelId="{FF2E0572-6918-4FCB-87C2-8197A440A101}" type="presParOf" srcId="{67B797E3-6024-429F-90E4-CDD1A68E32A6}" destId="{28EC44DD-56BE-4566-B2B9-D1F28C0EB0FD}" srcOrd="3" destOrd="0" presId="urn:diagrams.loki3.com/BracketList"/>
    <dgm:cxn modelId="{C3D90E1D-3276-49D1-AA85-1A4E0C2DDFC7}" type="presParOf" srcId="{67B797E3-6024-429F-90E4-CDD1A68E32A6}" destId="{6AAAD4C6-EAC0-4412-8AD9-3378B0797410}" srcOrd="4" destOrd="0" presId="urn:diagrams.loki3.com/BracketList"/>
    <dgm:cxn modelId="{10469DBD-6BC7-4941-9A0F-19832515032B}" type="presParOf" srcId="{6AAAD4C6-EAC0-4412-8AD9-3378B0797410}" destId="{746680D7-143A-47E8-9276-925FC11FDE27}" srcOrd="0" destOrd="0" presId="urn:diagrams.loki3.com/BracketList"/>
    <dgm:cxn modelId="{DCADECE8-3D12-4C55-B9A4-DAC908AFA45F}" type="presParOf" srcId="{6AAAD4C6-EAC0-4412-8AD9-3378B0797410}" destId="{00231DFC-F873-4722-885B-1A3DBB643540}" srcOrd="1" destOrd="0" presId="urn:diagrams.loki3.com/BracketList"/>
    <dgm:cxn modelId="{EAA11FF1-612B-4F65-8B50-99B2D1D759A1}" type="presParOf" srcId="{6AAAD4C6-EAC0-4412-8AD9-3378B0797410}" destId="{51293FCB-EF74-45EE-A689-DF33E55DB2F1}" srcOrd="2" destOrd="0" presId="urn:diagrams.loki3.com/BracketList"/>
    <dgm:cxn modelId="{8C1AC65A-1288-4F89-83BF-F795DE358A22}" type="presParOf" srcId="{6AAAD4C6-EAC0-4412-8AD9-3378B0797410}" destId="{5B5A8E42-FB4A-4405-95C3-909B53A79C87}" srcOrd="3" destOrd="0" presId="urn:diagrams.loki3.com/BracketList"/>
    <dgm:cxn modelId="{5E644296-405B-41BD-B488-3B6A63C66D8A}" type="presParOf" srcId="{67B797E3-6024-429F-90E4-CDD1A68E32A6}" destId="{23943517-4460-4F83-B27C-4031CF6157FA}" srcOrd="5" destOrd="0" presId="urn:diagrams.loki3.com/BracketList"/>
    <dgm:cxn modelId="{46AEE9E1-9B68-4198-BF26-A0DA8168661A}" type="presParOf" srcId="{67B797E3-6024-429F-90E4-CDD1A68E32A6}" destId="{96AB6514-18DC-45CD-9FB4-9A046580BB16}" srcOrd="6" destOrd="0" presId="urn:diagrams.loki3.com/BracketList"/>
    <dgm:cxn modelId="{47091B1A-E80C-427B-889F-F09631B20654}" type="presParOf" srcId="{96AB6514-18DC-45CD-9FB4-9A046580BB16}" destId="{7A8EE2B1-776F-4D35-A443-ED30FF11E327}" srcOrd="0" destOrd="0" presId="urn:diagrams.loki3.com/BracketList"/>
    <dgm:cxn modelId="{7A0E087B-84FE-4EF6-A509-2DD8F91E5E7E}" type="presParOf" srcId="{96AB6514-18DC-45CD-9FB4-9A046580BB16}" destId="{E06450DF-4286-42EE-A719-C396FA4257AB}" srcOrd="1" destOrd="0" presId="urn:diagrams.loki3.com/BracketList"/>
    <dgm:cxn modelId="{5E61175C-163D-45F9-8B62-0FFE08C7CB16}" type="presParOf" srcId="{96AB6514-18DC-45CD-9FB4-9A046580BB16}" destId="{8BFB006E-344C-4F03-A0AC-3E830008479C}" srcOrd="2" destOrd="0" presId="urn:diagrams.loki3.com/BracketList"/>
    <dgm:cxn modelId="{A27CE564-7EF8-4CE4-831B-34B7C0BEC74F}" type="presParOf" srcId="{96AB6514-18DC-45CD-9FB4-9A046580BB16}" destId="{137F2FBF-BD25-4A41-8DF7-B8814648EDAE}"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46EE677-5362-431C-9C4B-14E991E60B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D28452D-CF39-4E9D-8AF5-12EEDE361888}">
      <dgm:prSet phldrT="[Text]" custT="1"/>
      <dgm:spPr/>
      <dgm:t>
        <a:bodyPr/>
        <a:lstStyle/>
        <a:p>
          <a:r>
            <a:rPr lang="en-US" sz="2400" dirty="0"/>
            <a:t>Multiple data disks in single volumes</a:t>
          </a:r>
        </a:p>
      </dgm:t>
    </dgm:pt>
    <dgm:pt modelId="{D3F4A844-3CCE-408F-B910-6861D0B8A0D5}" type="parTrans" cxnId="{F31C2DE7-8C08-46B7-B8D0-EE3A939A54CF}">
      <dgm:prSet/>
      <dgm:spPr/>
      <dgm:t>
        <a:bodyPr/>
        <a:lstStyle/>
        <a:p>
          <a:endParaRPr lang="en-US"/>
        </a:p>
      </dgm:t>
    </dgm:pt>
    <dgm:pt modelId="{991701D3-34C8-46D2-80BD-D158D3AA73A5}" type="sibTrans" cxnId="{F31C2DE7-8C08-46B7-B8D0-EE3A939A54CF}">
      <dgm:prSet/>
      <dgm:spPr/>
      <dgm:t>
        <a:bodyPr/>
        <a:lstStyle/>
        <a:p>
          <a:endParaRPr lang="en-US"/>
        </a:p>
      </dgm:t>
    </dgm:pt>
    <dgm:pt modelId="{13620EDA-6F74-4CF0-9563-BC977FCB0F82}">
      <dgm:prSet phldrT="[Text]"/>
      <dgm:spPr/>
      <dgm:t>
        <a:bodyPr/>
        <a:lstStyle/>
        <a:p>
          <a:r>
            <a:rPr lang="en-US" dirty="0"/>
            <a:t>If multiple data disks need to appear as a          single volume, this is not possible in a storage account type GRS</a:t>
          </a:r>
        </a:p>
      </dgm:t>
    </dgm:pt>
    <dgm:pt modelId="{90433EEA-E8A8-423D-B43A-8524987A85E1}" type="parTrans" cxnId="{F5F301C3-34D0-4BBD-8882-5C925A56A0B4}">
      <dgm:prSet/>
      <dgm:spPr/>
      <dgm:t>
        <a:bodyPr/>
        <a:lstStyle/>
        <a:p>
          <a:endParaRPr lang="en-US"/>
        </a:p>
      </dgm:t>
    </dgm:pt>
    <dgm:pt modelId="{0067E407-8FA9-4C47-ABF1-05CEC049CACA}" type="sibTrans" cxnId="{F5F301C3-34D0-4BBD-8882-5C925A56A0B4}">
      <dgm:prSet/>
      <dgm:spPr/>
      <dgm:t>
        <a:bodyPr/>
        <a:lstStyle/>
        <a:p>
          <a:endParaRPr lang="en-US"/>
        </a:p>
      </dgm:t>
    </dgm:pt>
    <dgm:pt modelId="{A241EF6E-54FF-45D2-A057-C364B77B1762}">
      <dgm:prSet phldrT="[Text]"/>
      <dgm:spPr/>
      <dgm:t>
        <a:bodyPr/>
        <a:lstStyle/>
        <a:p>
          <a:r>
            <a:rPr lang="en-US" dirty="0"/>
            <a:t>Use LRS type storage accounts, or if GRS is a requirement, each data disk must be kept as           a separate volume</a:t>
          </a:r>
        </a:p>
      </dgm:t>
    </dgm:pt>
    <dgm:pt modelId="{52D2E2F5-69B3-47E1-BF98-CF7D6D5E7087}" type="parTrans" cxnId="{71581C92-9FD9-45AE-AB27-97BE14D30E9C}">
      <dgm:prSet/>
      <dgm:spPr/>
      <dgm:t>
        <a:bodyPr/>
        <a:lstStyle/>
        <a:p>
          <a:endParaRPr lang="en-US"/>
        </a:p>
      </dgm:t>
    </dgm:pt>
    <dgm:pt modelId="{EB894EB7-9B48-4A33-9DF2-DC49D8F4B109}" type="sibTrans" cxnId="{71581C92-9FD9-45AE-AB27-97BE14D30E9C}">
      <dgm:prSet/>
      <dgm:spPr/>
      <dgm:t>
        <a:bodyPr/>
        <a:lstStyle/>
        <a:p>
          <a:endParaRPr lang="en-US"/>
        </a:p>
      </dgm:t>
    </dgm:pt>
    <dgm:pt modelId="{0F32ED43-EC19-4B3D-81B0-1A2F314C47E4}">
      <dgm:prSet phldrT="[Text]" custT="1"/>
      <dgm:spPr/>
      <dgm:t>
        <a:bodyPr/>
        <a:lstStyle/>
        <a:p>
          <a:r>
            <a:rPr lang="en-US" sz="2400" dirty="0"/>
            <a:t>Disk cache and VM performance</a:t>
          </a:r>
        </a:p>
      </dgm:t>
    </dgm:pt>
    <dgm:pt modelId="{B3D3DB3B-3AE0-42F6-B96A-4D9F1F355009}" type="parTrans" cxnId="{4E840338-A484-4B0A-8861-4C7DE6EA76ED}">
      <dgm:prSet/>
      <dgm:spPr/>
      <dgm:t>
        <a:bodyPr/>
        <a:lstStyle/>
        <a:p>
          <a:endParaRPr lang="en-US"/>
        </a:p>
      </dgm:t>
    </dgm:pt>
    <dgm:pt modelId="{F5D399A6-A710-45A7-92DC-168EFCAC499D}" type="sibTrans" cxnId="{4E840338-A484-4B0A-8861-4C7DE6EA76ED}">
      <dgm:prSet/>
      <dgm:spPr/>
      <dgm:t>
        <a:bodyPr/>
        <a:lstStyle/>
        <a:p>
          <a:endParaRPr lang="en-US"/>
        </a:p>
      </dgm:t>
    </dgm:pt>
    <dgm:pt modelId="{31A53225-7155-407E-A86B-2AAF59B486DC}">
      <dgm:prSet phldrT="[Text]"/>
      <dgm:spPr/>
      <dgm:t>
        <a:bodyPr/>
        <a:lstStyle/>
        <a:p>
          <a:r>
            <a:rPr lang="en-US" dirty="0"/>
            <a:t>Only change the host caching default settings for the OS and data disks if the workload would benefit from the change to improve performance</a:t>
          </a:r>
        </a:p>
      </dgm:t>
    </dgm:pt>
    <dgm:pt modelId="{43786782-152F-4C40-8F72-DE4CF1D09EC4}" type="parTrans" cxnId="{F4CC4A59-E8DF-4A82-BD2E-18C4BC46B760}">
      <dgm:prSet/>
      <dgm:spPr/>
      <dgm:t>
        <a:bodyPr/>
        <a:lstStyle/>
        <a:p>
          <a:endParaRPr lang="en-US"/>
        </a:p>
      </dgm:t>
    </dgm:pt>
    <dgm:pt modelId="{66B43989-1CA5-4CF1-AA7C-3033685B01BB}" type="sibTrans" cxnId="{F4CC4A59-E8DF-4A82-BD2E-18C4BC46B760}">
      <dgm:prSet/>
      <dgm:spPr/>
      <dgm:t>
        <a:bodyPr/>
        <a:lstStyle/>
        <a:p>
          <a:endParaRPr lang="en-US"/>
        </a:p>
      </dgm:t>
    </dgm:pt>
    <dgm:pt modelId="{B18CED08-6E17-413B-A49C-C8BA1A9C3B7B}">
      <dgm:prSet phldrT="[Text]"/>
      <dgm:spPr/>
      <dgm:t>
        <a:bodyPr/>
        <a:lstStyle/>
        <a:p>
          <a:r>
            <a:rPr lang="en-US" dirty="0"/>
            <a:t>Consider, that cache settings changes for the OS disk require a reboot, while cache changes for the data disks do not</a:t>
          </a:r>
        </a:p>
      </dgm:t>
    </dgm:pt>
    <dgm:pt modelId="{82D8D13F-8589-4C5D-A6C7-52BA3DA20061}" type="parTrans" cxnId="{14102F8A-513D-4944-B5EF-A92054EEFEC2}">
      <dgm:prSet/>
      <dgm:spPr/>
      <dgm:t>
        <a:bodyPr/>
        <a:lstStyle/>
        <a:p>
          <a:endParaRPr lang="en-US"/>
        </a:p>
      </dgm:t>
    </dgm:pt>
    <dgm:pt modelId="{DB5DDBC0-BBA0-4FA4-8ED3-F767AE6EDE44}" type="sibTrans" cxnId="{14102F8A-513D-4944-B5EF-A92054EEFEC2}">
      <dgm:prSet/>
      <dgm:spPr/>
      <dgm:t>
        <a:bodyPr/>
        <a:lstStyle/>
        <a:p>
          <a:endParaRPr lang="en-US"/>
        </a:p>
      </dgm:t>
    </dgm:pt>
    <dgm:pt modelId="{7D9EA821-C312-4CB8-B9B3-9891DE32AF5F}" type="pres">
      <dgm:prSet presAssocID="{E46EE677-5362-431C-9C4B-14E991E60BB3}" presName="Name0" presStyleCnt="0">
        <dgm:presLayoutVars>
          <dgm:dir/>
          <dgm:animLvl val="lvl"/>
          <dgm:resizeHandles val="exact"/>
        </dgm:presLayoutVars>
      </dgm:prSet>
      <dgm:spPr/>
    </dgm:pt>
    <dgm:pt modelId="{585993BB-935D-4D40-9DB6-2E8DDB734AE2}" type="pres">
      <dgm:prSet presAssocID="{CD28452D-CF39-4E9D-8AF5-12EEDE361888}" presName="linNode" presStyleCnt="0"/>
      <dgm:spPr/>
    </dgm:pt>
    <dgm:pt modelId="{0D8F2D3D-2E39-4CE7-A408-0B0279B66E01}" type="pres">
      <dgm:prSet presAssocID="{CD28452D-CF39-4E9D-8AF5-12EEDE361888}" presName="parentText" presStyleLbl="node1" presStyleIdx="0" presStyleCnt="2">
        <dgm:presLayoutVars>
          <dgm:chMax val="1"/>
          <dgm:bulletEnabled val="1"/>
        </dgm:presLayoutVars>
      </dgm:prSet>
      <dgm:spPr/>
    </dgm:pt>
    <dgm:pt modelId="{1D533B03-4757-4162-A76A-07DF8CE1D2B8}" type="pres">
      <dgm:prSet presAssocID="{CD28452D-CF39-4E9D-8AF5-12EEDE361888}" presName="descendantText" presStyleLbl="alignAccFollowNode1" presStyleIdx="0" presStyleCnt="2" custScaleY="89465">
        <dgm:presLayoutVars>
          <dgm:bulletEnabled val="1"/>
        </dgm:presLayoutVars>
      </dgm:prSet>
      <dgm:spPr/>
    </dgm:pt>
    <dgm:pt modelId="{2FA0D054-D41A-4D30-8A68-BC15CF78B179}" type="pres">
      <dgm:prSet presAssocID="{991701D3-34C8-46D2-80BD-D158D3AA73A5}" presName="sp" presStyleCnt="0"/>
      <dgm:spPr/>
    </dgm:pt>
    <dgm:pt modelId="{3CAE75C9-2439-490D-94E6-51B88836988E}" type="pres">
      <dgm:prSet presAssocID="{0F32ED43-EC19-4B3D-81B0-1A2F314C47E4}" presName="linNode" presStyleCnt="0"/>
      <dgm:spPr/>
    </dgm:pt>
    <dgm:pt modelId="{3BCB4EE6-E85B-4280-843C-1F2AD3A33DEB}" type="pres">
      <dgm:prSet presAssocID="{0F32ED43-EC19-4B3D-81B0-1A2F314C47E4}" presName="parentText" presStyleLbl="node1" presStyleIdx="1" presStyleCnt="2">
        <dgm:presLayoutVars>
          <dgm:chMax val="1"/>
          <dgm:bulletEnabled val="1"/>
        </dgm:presLayoutVars>
      </dgm:prSet>
      <dgm:spPr/>
    </dgm:pt>
    <dgm:pt modelId="{658D7D3E-922A-4679-87DE-79E071CFC3C6}" type="pres">
      <dgm:prSet presAssocID="{0F32ED43-EC19-4B3D-81B0-1A2F314C47E4}" presName="descendantText" presStyleLbl="alignAccFollowNode1" presStyleIdx="1" presStyleCnt="2" custScaleY="90963">
        <dgm:presLayoutVars>
          <dgm:bulletEnabled val="1"/>
        </dgm:presLayoutVars>
      </dgm:prSet>
      <dgm:spPr/>
    </dgm:pt>
  </dgm:ptLst>
  <dgm:cxnLst>
    <dgm:cxn modelId="{54BB9515-3E8E-4917-A3E1-1961387CD6D5}" type="presOf" srcId="{31A53225-7155-407E-A86B-2AAF59B486DC}" destId="{658D7D3E-922A-4679-87DE-79E071CFC3C6}" srcOrd="0" destOrd="0" presId="urn:microsoft.com/office/officeart/2005/8/layout/vList5"/>
    <dgm:cxn modelId="{4E840338-A484-4B0A-8861-4C7DE6EA76ED}" srcId="{E46EE677-5362-431C-9C4B-14E991E60BB3}" destId="{0F32ED43-EC19-4B3D-81B0-1A2F314C47E4}" srcOrd="1" destOrd="0" parTransId="{B3D3DB3B-3AE0-42F6-B96A-4D9F1F355009}" sibTransId="{F5D399A6-A710-45A7-92DC-168EFCAC499D}"/>
    <dgm:cxn modelId="{6CA5905D-C7F2-43C2-9B35-07CD84A507E0}" type="presOf" srcId="{13620EDA-6F74-4CF0-9563-BC977FCB0F82}" destId="{1D533B03-4757-4162-A76A-07DF8CE1D2B8}" srcOrd="0" destOrd="0" presId="urn:microsoft.com/office/officeart/2005/8/layout/vList5"/>
    <dgm:cxn modelId="{F4CC4A59-E8DF-4A82-BD2E-18C4BC46B760}" srcId="{0F32ED43-EC19-4B3D-81B0-1A2F314C47E4}" destId="{31A53225-7155-407E-A86B-2AAF59B486DC}" srcOrd="0" destOrd="0" parTransId="{43786782-152F-4C40-8F72-DE4CF1D09EC4}" sibTransId="{66B43989-1CA5-4CF1-AA7C-3033685B01BB}"/>
    <dgm:cxn modelId="{14102F8A-513D-4944-B5EF-A92054EEFEC2}" srcId="{0F32ED43-EC19-4B3D-81B0-1A2F314C47E4}" destId="{B18CED08-6E17-413B-A49C-C8BA1A9C3B7B}" srcOrd="1" destOrd="0" parTransId="{82D8D13F-8589-4C5D-A6C7-52BA3DA20061}" sibTransId="{DB5DDBC0-BBA0-4FA4-8ED3-F767AE6EDE44}"/>
    <dgm:cxn modelId="{71581C92-9FD9-45AE-AB27-97BE14D30E9C}" srcId="{CD28452D-CF39-4E9D-8AF5-12EEDE361888}" destId="{A241EF6E-54FF-45D2-A057-C364B77B1762}" srcOrd="1" destOrd="0" parTransId="{52D2E2F5-69B3-47E1-BF98-CF7D6D5E7087}" sibTransId="{EB894EB7-9B48-4A33-9DF2-DC49D8F4B109}"/>
    <dgm:cxn modelId="{A9D6FDA3-6873-452B-9A81-5F864E350954}" type="presOf" srcId="{CD28452D-CF39-4E9D-8AF5-12EEDE361888}" destId="{0D8F2D3D-2E39-4CE7-A408-0B0279B66E01}" srcOrd="0" destOrd="0" presId="urn:microsoft.com/office/officeart/2005/8/layout/vList5"/>
    <dgm:cxn modelId="{447238A6-CCFD-4EEB-813D-8287509269D7}" type="presOf" srcId="{B18CED08-6E17-413B-A49C-C8BA1A9C3B7B}" destId="{658D7D3E-922A-4679-87DE-79E071CFC3C6}" srcOrd="0" destOrd="1" presId="urn:microsoft.com/office/officeart/2005/8/layout/vList5"/>
    <dgm:cxn modelId="{F5F301C3-34D0-4BBD-8882-5C925A56A0B4}" srcId="{CD28452D-CF39-4E9D-8AF5-12EEDE361888}" destId="{13620EDA-6F74-4CF0-9563-BC977FCB0F82}" srcOrd="0" destOrd="0" parTransId="{90433EEA-E8A8-423D-B43A-8524987A85E1}" sibTransId="{0067E407-8FA9-4C47-ABF1-05CEC049CACA}"/>
    <dgm:cxn modelId="{F31C2DE7-8C08-46B7-B8D0-EE3A939A54CF}" srcId="{E46EE677-5362-431C-9C4B-14E991E60BB3}" destId="{CD28452D-CF39-4E9D-8AF5-12EEDE361888}" srcOrd="0" destOrd="0" parTransId="{D3F4A844-3CCE-408F-B910-6861D0B8A0D5}" sibTransId="{991701D3-34C8-46D2-80BD-D158D3AA73A5}"/>
    <dgm:cxn modelId="{DBB696E7-8247-45A2-B62A-C41EA4E761A8}" type="presOf" srcId="{0F32ED43-EC19-4B3D-81B0-1A2F314C47E4}" destId="{3BCB4EE6-E85B-4280-843C-1F2AD3A33DEB}" srcOrd="0" destOrd="0" presId="urn:microsoft.com/office/officeart/2005/8/layout/vList5"/>
    <dgm:cxn modelId="{271301F2-BE2E-44D5-97DA-9041B02E242F}" type="presOf" srcId="{A241EF6E-54FF-45D2-A057-C364B77B1762}" destId="{1D533B03-4757-4162-A76A-07DF8CE1D2B8}" srcOrd="0" destOrd="1" presId="urn:microsoft.com/office/officeart/2005/8/layout/vList5"/>
    <dgm:cxn modelId="{E9FBD6FF-BDBC-45A2-88C0-179BF9188D78}" type="presOf" srcId="{E46EE677-5362-431C-9C4B-14E991E60BB3}" destId="{7D9EA821-C312-4CB8-B9B3-9891DE32AF5F}" srcOrd="0" destOrd="0" presId="urn:microsoft.com/office/officeart/2005/8/layout/vList5"/>
    <dgm:cxn modelId="{4B7375F4-01B2-41DF-AEAB-E4FA0934C2A1}" type="presParOf" srcId="{7D9EA821-C312-4CB8-B9B3-9891DE32AF5F}" destId="{585993BB-935D-4D40-9DB6-2E8DDB734AE2}" srcOrd="0" destOrd="0" presId="urn:microsoft.com/office/officeart/2005/8/layout/vList5"/>
    <dgm:cxn modelId="{F0C9EDA3-A97C-4B3A-8BE9-B04446CEE809}" type="presParOf" srcId="{585993BB-935D-4D40-9DB6-2E8DDB734AE2}" destId="{0D8F2D3D-2E39-4CE7-A408-0B0279B66E01}" srcOrd="0" destOrd="0" presId="urn:microsoft.com/office/officeart/2005/8/layout/vList5"/>
    <dgm:cxn modelId="{EA1B9A82-455B-4BE5-8F9E-DE5C2BD8F5F8}" type="presParOf" srcId="{585993BB-935D-4D40-9DB6-2E8DDB734AE2}" destId="{1D533B03-4757-4162-A76A-07DF8CE1D2B8}" srcOrd="1" destOrd="0" presId="urn:microsoft.com/office/officeart/2005/8/layout/vList5"/>
    <dgm:cxn modelId="{7B290BA0-5569-4841-BFE7-BCDA44987EB4}" type="presParOf" srcId="{7D9EA821-C312-4CB8-B9B3-9891DE32AF5F}" destId="{2FA0D054-D41A-4D30-8A68-BC15CF78B179}" srcOrd="1" destOrd="0" presId="urn:microsoft.com/office/officeart/2005/8/layout/vList5"/>
    <dgm:cxn modelId="{40AE2148-B813-43AC-8EB3-22175837E8F1}" type="presParOf" srcId="{7D9EA821-C312-4CB8-B9B3-9891DE32AF5F}" destId="{3CAE75C9-2439-490D-94E6-51B88836988E}" srcOrd="2" destOrd="0" presId="urn:microsoft.com/office/officeart/2005/8/layout/vList5"/>
    <dgm:cxn modelId="{C85F1739-EF21-4131-AC33-7A7CF9CC1FDD}" type="presParOf" srcId="{3CAE75C9-2439-490D-94E6-51B88836988E}" destId="{3BCB4EE6-E85B-4280-843C-1F2AD3A33DEB}" srcOrd="0" destOrd="0" presId="urn:microsoft.com/office/officeart/2005/8/layout/vList5"/>
    <dgm:cxn modelId="{E0E2F299-4BB2-4321-9B68-85CBC2AFCA85}" type="presParOf" srcId="{3CAE75C9-2439-490D-94E6-51B88836988E}" destId="{658D7D3E-922A-4679-87DE-79E071CFC3C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46EE677-5362-431C-9C4B-14E991E60B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D28452D-CF39-4E9D-8AF5-12EEDE361888}">
      <dgm:prSet phldrT="[Text]" custT="1"/>
      <dgm:spPr/>
      <dgm:t>
        <a:bodyPr/>
        <a:lstStyle/>
        <a:p>
          <a:r>
            <a:rPr lang="en-US" sz="2400" dirty="0"/>
            <a:t>High performance storage for     Azure workloads</a:t>
          </a:r>
        </a:p>
      </dgm:t>
    </dgm:pt>
    <dgm:pt modelId="{D3F4A844-3CCE-408F-B910-6861D0B8A0D5}" type="parTrans" cxnId="{F31C2DE7-8C08-46B7-B8D0-EE3A939A54CF}">
      <dgm:prSet/>
      <dgm:spPr/>
      <dgm:t>
        <a:bodyPr/>
        <a:lstStyle/>
        <a:p>
          <a:endParaRPr lang="en-US"/>
        </a:p>
      </dgm:t>
    </dgm:pt>
    <dgm:pt modelId="{991701D3-34C8-46D2-80BD-D158D3AA73A5}" type="sibTrans" cxnId="{F31C2DE7-8C08-46B7-B8D0-EE3A939A54CF}">
      <dgm:prSet/>
      <dgm:spPr/>
      <dgm:t>
        <a:bodyPr/>
        <a:lstStyle/>
        <a:p>
          <a:endParaRPr lang="en-US"/>
        </a:p>
      </dgm:t>
    </dgm:pt>
    <dgm:pt modelId="{13620EDA-6F74-4CF0-9563-BC977FCB0F82}">
      <dgm:prSet phldrT="[Text]" custT="1"/>
      <dgm:spPr/>
      <dgm:t>
        <a:bodyPr/>
        <a:lstStyle/>
        <a:p>
          <a:r>
            <a:rPr lang="en-US" sz="1600" dirty="0"/>
            <a:t>Use Premium Storage for demanding enterprise applications like Dynamics AX, Dynamics CRM, Exchange Server, SharePoint Farms, and               SAP Business Suite</a:t>
          </a:r>
        </a:p>
      </dgm:t>
    </dgm:pt>
    <dgm:pt modelId="{90433EEA-E8A8-423D-B43A-8524987A85E1}" type="parTrans" cxnId="{F5F301C3-34D0-4BBD-8882-5C925A56A0B4}">
      <dgm:prSet/>
      <dgm:spPr/>
      <dgm:t>
        <a:bodyPr/>
        <a:lstStyle/>
        <a:p>
          <a:endParaRPr lang="en-US"/>
        </a:p>
      </dgm:t>
    </dgm:pt>
    <dgm:pt modelId="{0067E407-8FA9-4C47-ABF1-05CEC049CACA}" type="sibTrans" cxnId="{F5F301C3-34D0-4BBD-8882-5C925A56A0B4}">
      <dgm:prSet/>
      <dgm:spPr/>
      <dgm:t>
        <a:bodyPr/>
        <a:lstStyle/>
        <a:p>
          <a:endParaRPr lang="en-US"/>
        </a:p>
      </dgm:t>
    </dgm:pt>
    <dgm:pt modelId="{0F32ED43-EC19-4B3D-81B0-1A2F314C47E4}">
      <dgm:prSet phldrT="[Text]" custT="1"/>
      <dgm:spPr/>
      <dgm:t>
        <a:bodyPr/>
        <a:lstStyle/>
        <a:p>
          <a:r>
            <a:rPr lang="en-US" sz="2400" dirty="0"/>
            <a:t>High performance storage for            database workloads</a:t>
          </a:r>
        </a:p>
      </dgm:t>
    </dgm:pt>
    <dgm:pt modelId="{F5D399A6-A710-45A7-92DC-168EFCAC499D}" type="sibTrans" cxnId="{4E840338-A484-4B0A-8861-4C7DE6EA76ED}">
      <dgm:prSet/>
      <dgm:spPr/>
      <dgm:t>
        <a:bodyPr/>
        <a:lstStyle/>
        <a:p>
          <a:endParaRPr lang="en-US"/>
        </a:p>
      </dgm:t>
    </dgm:pt>
    <dgm:pt modelId="{B3D3DB3B-3AE0-42F6-B96A-4D9F1F355009}" type="parTrans" cxnId="{4E840338-A484-4B0A-8861-4C7DE6EA76ED}">
      <dgm:prSet/>
      <dgm:spPr/>
      <dgm:t>
        <a:bodyPr/>
        <a:lstStyle/>
        <a:p>
          <a:endParaRPr lang="en-US"/>
        </a:p>
      </dgm:t>
    </dgm:pt>
    <dgm:pt modelId="{31A53225-7155-407E-A86B-2AAF59B486DC}">
      <dgm:prSet phldrT="[Text]" custT="1"/>
      <dgm:spPr/>
      <dgm:t>
        <a:bodyPr/>
        <a:lstStyle/>
        <a:p>
          <a:r>
            <a:rPr lang="en-US" sz="1600" dirty="0"/>
            <a:t>Use Premium Storage for performance intensive database workloads like SQL Server, Oracle, MongoDB, MySQL, and Redis, that require consistent high performance and low latency</a:t>
          </a:r>
        </a:p>
      </dgm:t>
    </dgm:pt>
    <dgm:pt modelId="{66B43989-1CA5-4CF1-AA7C-3033685B01BB}" type="sibTrans" cxnId="{F4CC4A59-E8DF-4A82-BD2E-18C4BC46B760}">
      <dgm:prSet/>
      <dgm:spPr/>
      <dgm:t>
        <a:bodyPr/>
        <a:lstStyle/>
        <a:p>
          <a:endParaRPr lang="en-US"/>
        </a:p>
      </dgm:t>
    </dgm:pt>
    <dgm:pt modelId="{43786782-152F-4C40-8F72-DE4CF1D09EC4}" type="parTrans" cxnId="{F4CC4A59-E8DF-4A82-BD2E-18C4BC46B760}">
      <dgm:prSet/>
      <dgm:spPr/>
      <dgm:t>
        <a:bodyPr/>
        <a:lstStyle/>
        <a:p>
          <a:endParaRPr lang="en-US"/>
        </a:p>
      </dgm:t>
    </dgm:pt>
    <dgm:pt modelId="{7D9EA821-C312-4CB8-B9B3-9891DE32AF5F}" type="pres">
      <dgm:prSet presAssocID="{E46EE677-5362-431C-9C4B-14E991E60BB3}" presName="Name0" presStyleCnt="0">
        <dgm:presLayoutVars>
          <dgm:dir/>
          <dgm:animLvl val="lvl"/>
          <dgm:resizeHandles val="exact"/>
        </dgm:presLayoutVars>
      </dgm:prSet>
      <dgm:spPr/>
    </dgm:pt>
    <dgm:pt modelId="{585993BB-935D-4D40-9DB6-2E8DDB734AE2}" type="pres">
      <dgm:prSet presAssocID="{CD28452D-CF39-4E9D-8AF5-12EEDE361888}" presName="linNode" presStyleCnt="0"/>
      <dgm:spPr/>
    </dgm:pt>
    <dgm:pt modelId="{0D8F2D3D-2E39-4CE7-A408-0B0279B66E01}" type="pres">
      <dgm:prSet presAssocID="{CD28452D-CF39-4E9D-8AF5-12EEDE361888}" presName="parentText" presStyleLbl="node1" presStyleIdx="0" presStyleCnt="2">
        <dgm:presLayoutVars>
          <dgm:chMax val="1"/>
          <dgm:bulletEnabled val="1"/>
        </dgm:presLayoutVars>
      </dgm:prSet>
      <dgm:spPr/>
    </dgm:pt>
    <dgm:pt modelId="{1D533B03-4757-4162-A76A-07DF8CE1D2B8}" type="pres">
      <dgm:prSet presAssocID="{CD28452D-CF39-4E9D-8AF5-12EEDE361888}" presName="descendantText" presStyleLbl="alignAccFollowNode1" presStyleIdx="0" presStyleCnt="2" custScaleY="94605">
        <dgm:presLayoutVars>
          <dgm:bulletEnabled val="1"/>
        </dgm:presLayoutVars>
      </dgm:prSet>
      <dgm:spPr/>
    </dgm:pt>
    <dgm:pt modelId="{2FA0D054-D41A-4D30-8A68-BC15CF78B179}" type="pres">
      <dgm:prSet presAssocID="{991701D3-34C8-46D2-80BD-D158D3AA73A5}" presName="sp" presStyleCnt="0"/>
      <dgm:spPr/>
    </dgm:pt>
    <dgm:pt modelId="{3CAE75C9-2439-490D-94E6-51B88836988E}" type="pres">
      <dgm:prSet presAssocID="{0F32ED43-EC19-4B3D-81B0-1A2F314C47E4}" presName="linNode" presStyleCnt="0"/>
      <dgm:spPr/>
    </dgm:pt>
    <dgm:pt modelId="{3BCB4EE6-E85B-4280-843C-1F2AD3A33DEB}" type="pres">
      <dgm:prSet presAssocID="{0F32ED43-EC19-4B3D-81B0-1A2F314C47E4}" presName="parentText" presStyleLbl="node1" presStyleIdx="1" presStyleCnt="2">
        <dgm:presLayoutVars>
          <dgm:chMax val="1"/>
          <dgm:bulletEnabled val="1"/>
        </dgm:presLayoutVars>
      </dgm:prSet>
      <dgm:spPr/>
    </dgm:pt>
    <dgm:pt modelId="{658D7D3E-922A-4679-87DE-79E071CFC3C6}" type="pres">
      <dgm:prSet presAssocID="{0F32ED43-EC19-4B3D-81B0-1A2F314C47E4}" presName="descendantText" presStyleLbl="alignAccFollowNode1" presStyleIdx="1" presStyleCnt="2" custScaleY="93731">
        <dgm:presLayoutVars>
          <dgm:bulletEnabled val="1"/>
        </dgm:presLayoutVars>
      </dgm:prSet>
      <dgm:spPr/>
    </dgm:pt>
  </dgm:ptLst>
  <dgm:cxnLst>
    <dgm:cxn modelId="{54BB9515-3E8E-4917-A3E1-1961387CD6D5}" type="presOf" srcId="{31A53225-7155-407E-A86B-2AAF59B486DC}" destId="{658D7D3E-922A-4679-87DE-79E071CFC3C6}" srcOrd="0" destOrd="0" presId="urn:microsoft.com/office/officeart/2005/8/layout/vList5"/>
    <dgm:cxn modelId="{4E840338-A484-4B0A-8861-4C7DE6EA76ED}" srcId="{E46EE677-5362-431C-9C4B-14E991E60BB3}" destId="{0F32ED43-EC19-4B3D-81B0-1A2F314C47E4}" srcOrd="1" destOrd="0" parTransId="{B3D3DB3B-3AE0-42F6-B96A-4D9F1F355009}" sibTransId="{F5D399A6-A710-45A7-92DC-168EFCAC499D}"/>
    <dgm:cxn modelId="{6CA5905D-C7F2-43C2-9B35-07CD84A507E0}" type="presOf" srcId="{13620EDA-6F74-4CF0-9563-BC977FCB0F82}" destId="{1D533B03-4757-4162-A76A-07DF8CE1D2B8}" srcOrd="0" destOrd="0" presId="urn:microsoft.com/office/officeart/2005/8/layout/vList5"/>
    <dgm:cxn modelId="{F4CC4A59-E8DF-4A82-BD2E-18C4BC46B760}" srcId="{0F32ED43-EC19-4B3D-81B0-1A2F314C47E4}" destId="{31A53225-7155-407E-A86B-2AAF59B486DC}" srcOrd="0" destOrd="0" parTransId="{43786782-152F-4C40-8F72-DE4CF1D09EC4}" sibTransId="{66B43989-1CA5-4CF1-AA7C-3033685B01BB}"/>
    <dgm:cxn modelId="{A9D6FDA3-6873-452B-9A81-5F864E350954}" type="presOf" srcId="{CD28452D-CF39-4E9D-8AF5-12EEDE361888}" destId="{0D8F2D3D-2E39-4CE7-A408-0B0279B66E01}" srcOrd="0" destOrd="0" presId="urn:microsoft.com/office/officeart/2005/8/layout/vList5"/>
    <dgm:cxn modelId="{F5F301C3-34D0-4BBD-8882-5C925A56A0B4}" srcId="{CD28452D-CF39-4E9D-8AF5-12EEDE361888}" destId="{13620EDA-6F74-4CF0-9563-BC977FCB0F82}" srcOrd="0" destOrd="0" parTransId="{90433EEA-E8A8-423D-B43A-8524987A85E1}" sibTransId="{0067E407-8FA9-4C47-ABF1-05CEC049CACA}"/>
    <dgm:cxn modelId="{F31C2DE7-8C08-46B7-B8D0-EE3A939A54CF}" srcId="{E46EE677-5362-431C-9C4B-14E991E60BB3}" destId="{CD28452D-CF39-4E9D-8AF5-12EEDE361888}" srcOrd="0" destOrd="0" parTransId="{D3F4A844-3CCE-408F-B910-6861D0B8A0D5}" sibTransId="{991701D3-34C8-46D2-80BD-D158D3AA73A5}"/>
    <dgm:cxn modelId="{DBB696E7-8247-45A2-B62A-C41EA4E761A8}" type="presOf" srcId="{0F32ED43-EC19-4B3D-81B0-1A2F314C47E4}" destId="{3BCB4EE6-E85B-4280-843C-1F2AD3A33DEB}" srcOrd="0" destOrd="0" presId="urn:microsoft.com/office/officeart/2005/8/layout/vList5"/>
    <dgm:cxn modelId="{E9FBD6FF-BDBC-45A2-88C0-179BF9188D78}" type="presOf" srcId="{E46EE677-5362-431C-9C4B-14E991E60BB3}" destId="{7D9EA821-C312-4CB8-B9B3-9891DE32AF5F}" srcOrd="0" destOrd="0" presId="urn:microsoft.com/office/officeart/2005/8/layout/vList5"/>
    <dgm:cxn modelId="{4B7375F4-01B2-41DF-AEAB-E4FA0934C2A1}" type="presParOf" srcId="{7D9EA821-C312-4CB8-B9B3-9891DE32AF5F}" destId="{585993BB-935D-4D40-9DB6-2E8DDB734AE2}" srcOrd="0" destOrd="0" presId="urn:microsoft.com/office/officeart/2005/8/layout/vList5"/>
    <dgm:cxn modelId="{F0C9EDA3-A97C-4B3A-8BE9-B04446CEE809}" type="presParOf" srcId="{585993BB-935D-4D40-9DB6-2E8DDB734AE2}" destId="{0D8F2D3D-2E39-4CE7-A408-0B0279B66E01}" srcOrd="0" destOrd="0" presId="urn:microsoft.com/office/officeart/2005/8/layout/vList5"/>
    <dgm:cxn modelId="{EA1B9A82-455B-4BE5-8F9E-DE5C2BD8F5F8}" type="presParOf" srcId="{585993BB-935D-4D40-9DB6-2E8DDB734AE2}" destId="{1D533B03-4757-4162-A76A-07DF8CE1D2B8}" srcOrd="1" destOrd="0" presId="urn:microsoft.com/office/officeart/2005/8/layout/vList5"/>
    <dgm:cxn modelId="{7B290BA0-5569-4841-BFE7-BCDA44987EB4}" type="presParOf" srcId="{7D9EA821-C312-4CB8-B9B3-9891DE32AF5F}" destId="{2FA0D054-D41A-4D30-8A68-BC15CF78B179}" srcOrd="1" destOrd="0" presId="urn:microsoft.com/office/officeart/2005/8/layout/vList5"/>
    <dgm:cxn modelId="{40AE2148-B813-43AC-8EB3-22175837E8F1}" type="presParOf" srcId="{7D9EA821-C312-4CB8-B9B3-9891DE32AF5F}" destId="{3CAE75C9-2439-490D-94E6-51B88836988E}" srcOrd="2" destOrd="0" presId="urn:microsoft.com/office/officeart/2005/8/layout/vList5"/>
    <dgm:cxn modelId="{C85F1739-EF21-4131-AC33-7A7CF9CC1FDD}" type="presParOf" srcId="{3CAE75C9-2439-490D-94E6-51B88836988E}" destId="{3BCB4EE6-E85B-4280-843C-1F2AD3A33DEB}" srcOrd="0" destOrd="0" presId="urn:microsoft.com/office/officeart/2005/8/layout/vList5"/>
    <dgm:cxn modelId="{E0E2F299-4BB2-4321-9B68-85CBC2AFCA85}" type="presParOf" srcId="{3CAE75C9-2439-490D-94E6-51B88836988E}" destId="{658D7D3E-922A-4679-87DE-79E071CFC3C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AC9E88-67E9-442E-909E-D82F0C66C911}" type="doc">
      <dgm:prSet loTypeId="urn:microsoft.com/office/officeart/2005/8/layout/hProcess9" loCatId="process" qsTypeId="urn:microsoft.com/office/officeart/2005/8/quickstyle/simple1" qsCatId="simple" csTypeId="urn:microsoft.com/office/officeart/2005/8/colors/accent1_2" csCatId="accent1" phldr="1"/>
      <dgm:spPr/>
    </dgm:pt>
    <dgm:pt modelId="{00E7F727-5D09-4FF9-B751-983DEE2B60F7}">
      <dgm:prSet phldrT="[Text]"/>
      <dgm:spPr/>
      <dgm:t>
        <a:bodyPr/>
        <a:lstStyle/>
        <a:p>
          <a:r>
            <a:rPr lang="en-US" dirty="0"/>
            <a:t>Update to Premium capable VM size</a:t>
          </a:r>
        </a:p>
      </dgm:t>
    </dgm:pt>
    <dgm:pt modelId="{8A31E660-9177-4C18-BAB3-027F6738971F}" type="parTrans" cxnId="{017E60D8-DA3E-4A10-B100-597D4DDA0500}">
      <dgm:prSet/>
      <dgm:spPr/>
      <dgm:t>
        <a:bodyPr/>
        <a:lstStyle/>
        <a:p>
          <a:endParaRPr lang="en-US"/>
        </a:p>
      </dgm:t>
    </dgm:pt>
    <dgm:pt modelId="{A458E99F-5372-43D2-AEFC-1C75A0A40137}" type="sibTrans" cxnId="{017E60D8-DA3E-4A10-B100-597D4DDA0500}">
      <dgm:prSet/>
      <dgm:spPr/>
      <dgm:t>
        <a:bodyPr/>
        <a:lstStyle/>
        <a:p>
          <a:endParaRPr lang="en-US"/>
        </a:p>
      </dgm:t>
    </dgm:pt>
    <dgm:pt modelId="{D1E5D4D9-CCE6-457F-897A-8CB53A8623BC}">
      <dgm:prSet phldrT="[Text]"/>
      <dgm:spPr/>
      <dgm:t>
        <a:bodyPr/>
        <a:lstStyle/>
        <a:p>
          <a:r>
            <a:rPr lang="en-US" dirty="0"/>
            <a:t>Update storage type to Premium</a:t>
          </a:r>
        </a:p>
      </dgm:t>
    </dgm:pt>
    <dgm:pt modelId="{E783F7B5-6872-4A0C-9B55-C3F30FAF8F7B}" type="parTrans" cxnId="{CE3F1627-3B62-4F14-8E47-96444DD906A6}">
      <dgm:prSet/>
      <dgm:spPr/>
      <dgm:t>
        <a:bodyPr/>
        <a:lstStyle/>
        <a:p>
          <a:endParaRPr lang="en-US"/>
        </a:p>
      </dgm:t>
    </dgm:pt>
    <dgm:pt modelId="{F2E80667-04A9-4BBC-9AB8-1116472694F3}" type="sibTrans" cxnId="{CE3F1627-3B62-4F14-8E47-96444DD906A6}">
      <dgm:prSet/>
      <dgm:spPr/>
      <dgm:t>
        <a:bodyPr/>
        <a:lstStyle/>
        <a:p>
          <a:endParaRPr lang="en-US"/>
        </a:p>
      </dgm:t>
    </dgm:pt>
    <dgm:pt modelId="{0E035943-0422-41D1-9ED5-ACE27F3A4CA0}">
      <dgm:prSet phldrT="[Text]"/>
      <dgm:spPr/>
      <dgm:t>
        <a:bodyPr/>
        <a:lstStyle/>
        <a:p>
          <a:r>
            <a:rPr lang="en-US" dirty="0"/>
            <a:t>Reboot</a:t>
          </a:r>
        </a:p>
      </dgm:t>
    </dgm:pt>
    <dgm:pt modelId="{89463EAB-AD1B-4B8F-A87B-AB8C13A475F5}" type="parTrans" cxnId="{49D695AA-9352-498E-B641-A56D39147DBA}">
      <dgm:prSet/>
      <dgm:spPr/>
      <dgm:t>
        <a:bodyPr/>
        <a:lstStyle/>
        <a:p>
          <a:endParaRPr lang="en-US"/>
        </a:p>
      </dgm:t>
    </dgm:pt>
    <dgm:pt modelId="{4EA28C6F-227A-4BA3-8BFB-356568D1258C}" type="sibTrans" cxnId="{49D695AA-9352-498E-B641-A56D39147DBA}">
      <dgm:prSet/>
      <dgm:spPr/>
      <dgm:t>
        <a:bodyPr/>
        <a:lstStyle/>
        <a:p>
          <a:endParaRPr lang="en-US"/>
        </a:p>
      </dgm:t>
    </dgm:pt>
    <dgm:pt modelId="{8CDF1FA2-5B21-4104-94D0-811B0220BECE}">
      <dgm:prSet phldrT="[Text]"/>
      <dgm:spPr/>
      <dgm:t>
        <a:bodyPr/>
        <a:lstStyle/>
        <a:p>
          <a:r>
            <a:rPr lang="en-US" dirty="0"/>
            <a:t>Stop the VM</a:t>
          </a:r>
        </a:p>
      </dgm:t>
    </dgm:pt>
    <dgm:pt modelId="{577FA8BC-1623-4CEB-82FD-05AD35D8DAD0}" type="parTrans" cxnId="{372B42A1-5C66-4EDF-9463-6B2A7F1BC879}">
      <dgm:prSet/>
      <dgm:spPr/>
      <dgm:t>
        <a:bodyPr/>
        <a:lstStyle/>
        <a:p>
          <a:endParaRPr lang="en-US"/>
        </a:p>
      </dgm:t>
    </dgm:pt>
    <dgm:pt modelId="{3C83E9F7-3535-438F-BA33-A60AEEC1FC1C}" type="sibTrans" cxnId="{372B42A1-5C66-4EDF-9463-6B2A7F1BC879}">
      <dgm:prSet/>
      <dgm:spPr/>
      <dgm:t>
        <a:bodyPr/>
        <a:lstStyle/>
        <a:p>
          <a:endParaRPr lang="en-US"/>
        </a:p>
      </dgm:t>
    </dgm:pt>
    <dgm:pt modelId="{9E242AB5-719E-408D-98F6-309BFAB83E4D}" type="pres">
      <dgm:prSet presAssocID="{34AC9E88-67E9-442E-909E-D82F0C66C911}" presName="CompostProcess" presStyleCnt="0">
        <dgm:presLayoutVars>
          <dgm:dir/>
          <dgm:resizeHandles val="exact"/>
        </dgm:presLayoutVars>
      </dgm:prSet>
      <dgm:spPr/>
    </dgm:pt>
    <dgm:pt modelId="{D8A23DD0-3C9E-47CD-AE7F-A40D79931285}" type="pres">
      <dgm:prSet presAssocID="{34AC9E88-67E9-442E-909E-D82F0C66C911}" presName="arrow" presStyleLbl="bgShp" presStyleIdx="0" presStyleCnt="1"/>
      <dgm:spPr/>
    </dgm:pt>
    <dgm:pt modelId="{B32C281E-E849-435C-9692-4E95FCB3CCF6}" type="pres">
      <dgm:prSet presAssocID="{34AC9E88-67E9-442E-909E-D82F0C66C911}" presName="linearProcess" presStyleCnt="0"/>
      <dgm:spPr/>
    </dgm:pt>
    <dgm:pt modelId="{EEBE6433-39F4-4810-B71A-C7E86D1A53A5}" type="pres">
      <dgm:prSet presAssocID="{8CDF1FA2-5B21-4104-94D0-811B0220BECE}" presName="textNode" presStyleLbl="node1" presStyleIdx="0" presStyleCnt="4">
        <dgm:presLayoutVars>
          <dgm:bulletEnabled val="1"/>
        </dgm:presLayoutVars>
      </dgm:prSet>
      <dgm:spPr/>
    </dgm:pt>
    <dgm:pt modelId="{0C789A35-C1FA-48AC-BDE2-DA7B29373A11}" type="pres">
      <dgm:prSet presAssocID="{3C83E9F7-3535-438F-BA33-A60AEEC1FC1C}" presName="sibTrans" presStyleCnt="0"/>
      <dgm:spPr/>
    </dgm:pt>
    <dgm:pt modelId="{296B606D-92CA-41B9-96AB-39D65D069F39}" type="pres">
      <dgm:prSet presAssocID="{00E7F727-5D09-4FF9-B751-983DEE2B60F7}" presName="textNode" presStyleLbl="node1" presStyleIdx="1" presStyleCnt="4">
        <dgm:presLayoutVars>
          <dgm:bulletEnabled val="1"/>
        </dgm:presLayoutVars>
      </dgm:prSet>
      <dgm:spPr/>
    </dgm:pt>
    <dgm:pt modelId="{43350864-BDCB-4E1D-B07A-C0445393318A}" type="pres">
      <dgm:prSet presAssocID="{A458E99F-5372-43D2-AEFC-1C75A0A40137}" presName="sibTrans" presStyleCnt="0"/>
      <dgm:spPr/>
    </dgm:pt>
    <dgm:pt modelId="{38447B3D-AC71-4B4D-9963-84D892FAB223}" type="pres">
      <dgm:prSet presAssocID="{D1E5D4D9-CCE6-457F-897A-8CB53A8623BC}" presName="textNode" presStyleLbl="node1" presStyleIdx="2" presStyleCnt="4">
        <dgm:presLayoutVars>
          <dgm:bulletEnabled val="1"/>
        </dgm:presLayoutVars>
      </dgm:prSet>
      <dgm:spPr/>
    </dgm:pt>
    <dgm:pt modelId="{02BE469D-5E3A-439C-AD23-EFDF264E8F9B}" type="pres">
      <dgm:prSet presAssocID="{F2E80667-04A9-4BBC-9AB8-1116472694F3}" presName="sibTrans" presStyleCnt="0"/>
      <dgm:spPr/>
    </dgm:pt>
    <dgm:pt modelId="{86B019EA-B666-49D4-A8F1-BE1DBD29AEF3}" type="pres">
      <dgm:prSet presAssocID="{0E035943-0422-41D1-9ED5-ACE27F3A4CA0}" presName="textNode" presStyleLbl="node1" presStyleIdx="3" presStyleCnt="4">
        <dgm:presLayoutVars>
          <dgm:bulletEnabled val="1"/>
        </dgm:presLayoutVars>
      </dgm:prSet>
      <dgm:spPr/>
    </dgm:pt>
  </dgm:ptLst>
  <dgm:cxnLst>
    <dgm:cxn modelId="{82704E16-B46F-496D-8729-4B9F090BBC42}" type="presOf" srcId="{8CDF1FA2-5B21-4104-94D0-811B0220BECE}" destId="{EEBE6433-39F4-4810-B71A-C7E86D1A53A5}" srcOrd="0" destOrd="0" presId="urn:microsoft.com/office/officeart/2005/8/layout/hProcess9"/>
    <dgm:cxn modelId="{CE3F1627-3B62-4F14-8E47-96444DD906A6}" srcId="{34AC9E88-67E9-442E-909E-D82F0C66C911}" destId="{D1E5D4D9-CCE6-457F-897A-8CB53A8623BC}" srcOrd="2" destOrd="0" parTransId="{E783F7B5-6872-4A0C-9B55-C3F30FAF8F7B}" sibTransId="{F2E80667-04A9-4BBC-9AB8-1116472694F3}"/>
    <dgm:cxn modelId="{88ED8C63-4EA4-4E94-B1DF-39EA7C0FCA5D}" type="presOf" srcId="{D1E5D4D9-CCE6-457F-897A-8CB53A8623BC}" destId="{38447B3D-AC71-4B4D-9963-84D892FAB223}" srcOrd="0" destOrd="0" presId="urn:microsoft.com/office/officeart/2005/8/layout/hProcess9"/>
    <dgm:cxn modelId="{F7F0B385-D255-4036-9BA1-1E84E9D94DB5}" type="presOf" srcId="{34AC9E88-67E9-442E-909E-D82F0C66C911}" destId="{9E242AB5-719E-408D-98F6-309BFAB83E4D}" srcOrd="0" destOrd="0" presId="urn:microsoft.com/office/officeart/2005/8/layout/hProcess9"/>
    <dgm:cxn modelId="{372B42A1-5C66-4EDF-9463-6B2A7F1BC879}" srcId="{34AC9E88-67E9-442E-909E-D82F0C66C911}" destId="{8CDF1FA2-5B21-4104-94D0-811B0220BECE}" srcOrd="0" destOrd="0" parTransId="{577FA8BC-1623-4CEB-82FD-05AD35D8DAD0}" sibTransId="{3C83E9F7-3535-438F-BA33-A60AEEC1FC1C}"/>
    <dgm:cxn modelId="{49D695AA-9352-498E-B641-A56D39147DBA}" srcId="{34AC9E88-67E9-442E-909E-D82F0C66C911}" destId="{0E035943-0422-41D1-9ED5-ACE27F3A4CA0}" srcOrd="3" destOrd="0" parTransId="{89463EAB-AD1B-4B8F-A87B-AB8C13A475F5}" sibTransId="{4EA28C6F-227A-4BA3-8BFB-356568D1258C}"/>
    <dgm:cxn modelId="{7BE562B9-4613-4458-922E-6E4CB4BEC719}" type="presOf" srcId="{00E7F727-5D09-4FF9-B751-983DEE2B60F7}" destId="{296B606D-92CA-41B9-96AB-39D65D069F39}" srcOrd="0" destOrd="0" presId="urn:microsoft.com/office/officeart/2005/8/layout/hProcess9"/>
    <dgm:cxn modelId="{017E60D8-DA3E-4A10-B100-597D4DDA0500}" srcId="{34AC9E88-67E9-442E-909E-D82F0C66C911}" destId="{00E7F727-5D09-4FF9-B751-983DEE2B60F7}" srcOrd="1" destOrd="0" parTransId="{8A31E660-9177-4C18-BAB3-027F6738971F}" sibTransId="{A458E99F-5372-43D2-AEFC-1C75A0A40137}"/>
    <dgm:cxn modelId="{C460DBFF-4FED-49E1-BEAC-18F32A02EE0B}" type="presOf" srcId="{0E035943-0422-41D1-9ED5-ACE27F3A4CA0}" destId="{86B019EA-B666-49D4-A8F1-BE1DBD29AEF3}" srcOrd="0" destOrd="0" presId="urn:microsoft.com/office/officeart/2005/8/layout/hProcess9"/>
    <dgm:cxn modelId="{50F49A85-9859-46C7-90FB-34A57F1F0431}" type="presParOf" srcId="{9E242AB5-719E-408D-98F6-309BFAB83E4D}" destId="{D8A23DD0-3C9E-47CD-AE7F-A40D79931285}" srcOrd="0" destOrd="0" presId="urn:microsoft.com/office/officeart/2005/8/layout/hProcess9"/>
    <dgm:cxn modelId="{51675079-6F0C-4FFD-830F-D33C2C6BCC3F}" type="presParOf" srcId="{9E242AB5-719E-408D-98F6-309BFAB83E4D}" destId="{B32C281E-E849-435C-9692-4E95FCB3CCF6}" srcOrd="1" destOrd="0" presId="urn:microsoft.com/office/officeart/2005/8/layout/hProcess9"/>
    <dgm:cxn modelId="{8D64909C-4FEA-458C-A2CE-7457C545EFB8}" type="presParOf" srcId="{B32C281E-E849-435C-9692-4E95FCB3CCF6}" destId="{EEBE6433-39F4-4810-B71A-C7E86D1A53A5}" srcOrd="0" destOrd="0" presId="urn:microsoft.com/office/officeart/2005/8/layout/hProcess9"/>
    <dgm:cxn modelId="{C149BF6E-C525-4C32-9DCB-2E6D27D4CA1C}" type="presParOf" srcId="{B32C281E-E849-435C-9692-4E95FCB3CCF6}" destId="{0C789A35-C1FA-48AC-BDE2-DA7B29373A11}" srcOrd="1" destOrd="0" presId="urn:microsoft.com/office/officeart/2005/8/layout/hProcess9"/>
    <dgm:cxn modelId="{35005CC7-B387-4C75-9C77-FA4695D1BA3F}" type="presParOf" srcId="{B32C281E-E849-435C-9692-4E95FCB3CCF6}" destId="{296B606D-92CA-41B9-96AB-39D65D069F39}" srcOrd="2" destOrd="0" presId="urn:microsoft.com/office/officeart/2005/8/layout/hProcess9"/>
    <dgm:cxn modelId="{023A06A7-AAC1-4A45-8AEB-5A3B1F9A228D}" type="presParOf" srcId="{B32C281E-E849-435C-9692-4E95FCB3CCF6}" destId="{43350864-BDCB-4E1D-B07A-C0445393318A}" srcOrd="3" destOrd="0" presId="urn:microsoft.com/office/officeart/2005/8/layout/hProcess9"/>
    <dgm:cxn modelId="{67883752-EC8F-43DF-8F33-4E15758C98B8}" type="presParOf" srcId="{B32C281E-E849-435C-9692-4E95FCB3CCF6}" destId="{38447B3D-AC71-4B4D-9963-84D892FAB223}" srcOrd="4" destOrd="0" presId="urn:microsoft.com/office/officeart/2005/8/layout/hProcess9"/>
    <dgm:cxn modelId="{A8163501-C0DB-41DA-8B4C-DD4819254C8C}" type="presParOf" srcId="{B32C281E-E849-435C-9692-4E95FCB3CCF6}" destId="{02BE469D-5E3A-439C-AD23-EFDF264E8F9B}" srcOrd="5" destOrd="0" presId="urn:microsoft.com/office/officeart/2005/8/layout/hProcess9"/>
    <dgm:cxn modelId="{17C2D2FE-F2A4-4B42-BD4D-AF30AD793A0D}" type="presParOf" srcId="{B32C281E-E849-435C-9692-4E95FCB3CCF6}" destId="{86B019EA-B666-49D4-A8F1-BE1DBD29AEF3}" srcOrd="6" destOrd="0" presId="urn:microsoft.com/office/officeart/2005/8/layout/hProcess9"/>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AF0A2B-E44F-475B-90A0-966BE0A03BB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871D24F-AB9C-464B-A227-79AF79481774}">
      <dgm:prSet phldrT="[Text]" custT="1"/>
      <dgm:spPr/>
      <dgm:t>
        <a:bodyPr/>
        <a:lstStyle/>
        <a:p>
          <a:r>
            <a:rPr lang="en-US" sz="1600" dirty="0"/>
            <a:t>Azure files </a:t>
          </a:r>
        </a:p>
        <a:p>
          <a:r>
            <a:rPr lang="en-US" sz="1600" dirty="0"/>
            <a:t>Share 1</a:t>
          </a:r>
        </a:p>
      </dgm:t>
    </dgm:pt>
    <dgm:pt modelId="{0F666704-76B6-4EE8-A0D8-B730D75A7732}" type="parTrans" cxnId="{5E8371A9-190B-483C-86CD-5906D6E80BA1}">
      <dgm:prSet/>
      <dgm:spPr/>
      <dgm:t>
        <a:bodyPr/>
        <a:lstStyle/>
        <a:p>
          <a:endParaRPr lang="en-US"/>
        </a:p>
      </dgm:t>
    </dgm:pt>
    <dgm:pt modelId="{F96AFD12-82AD-4BFB-9FFE-BF22BC0E801B}" type="sibTrans" cxnId="{5E8371A9-190B-483C-86CD-5906D6E80BA1}">
      <dgm:prSet/>
      <dgm:spPr/>
      <dgm:t>
        <a:bodyPr/>
        <a:lstStyle/>
        <a:p>
          <a:endParaRPr lang="en-US"/>
        </a:p>
      </dgm:t>
    </dgm:pt>
    <dgm:pt modelId="{63454BB2-D875-4637-9633-EC56494D2F95}">
      <dgm:prSet phldrT="[Text]" custT="1"/>
      <dgm:spPr/>
      <dgm:t>
        <a:bodyPr/>
        <a:lstStyle/>
        <a:p>
          <a:r>
            <a:rPr lang="en-US" sz="1400" dirty="0"/>
            <a:t>Folder 1</a:t>
          </a:r>
        </a:p>
      </dgm:t>
    </dgm:pt>
    <dgm:pt modelId="{9F8BDA9A-0DE9-42CD-A15F-DE9C2254D5F2}" type="parTrans" cxnId="{3229E101-320F-4C4C-893E-426C11EB2049}">
      <dgm:prSet/>
      <dgm:spPr/>
      <dgm:t>
        <a:bodyPr/>
        <a:lstStyle/>
        <a:p>
          <a:endParaRPr lang="en-US"/>
        </a:p>
      </dgm:t>
    </dgm:pt>
    <dgm:pt modelId="{26509BA0-1C1F-4B9C-B296-38034BA1256B}" type="sibTrans" cxnId="{3229E101-320F-4C4C-893E-426C11EB2049}">
      <dgm:prSet/>
      <dgm:spPr/>
      <dgm:t>
        <a:bodyPr/>
        <a:lstStyle/>
        <a:p>
          <a:endParaRPr lang="en-US"/>
        </a:p>
      </dgm:t>
    </dgm:pt>
    <dgm:pt modelId="{0D568216-113E-457A-B8D2-AD569D11F311}">
      <dgm:prSet phldrT="[Text]" custT="1"/>
      <dgm:spPr/>
      <dgm:t>
        <a:bodyPr/>
        <a:lstStyle/>
        <a:p>
          <a:r>
            <a:rPr lang="en-US" sz="1400" dirty="0"/>
            <a:t>Folder 2</a:t>
          </a:r>
        </a:p>
      </dgm:t>
    </dgm:pt>
    <dgm:pt modelId="{451C6623-BA84-45B6-91B8-07E888BED883}" type="parTrans" cxnId="{96C3D890-BC0B-4D43-9E10-92C4F2D546AE}">
      <dgm:prSet/>
      <dgm:spPr/>
      <dgm:t>
        <a:bodyPr/>
        <a:lstStyle/>
        <a:p>
          <a:endParaRPr lang="en-US"/>
        </a:p>
      </dgm:t>
    </dgm:pt>
    <dgm:pt modelId="{649CFA34-A99C-40D2-B90A-FC075C29AB49}" type="sibTrans" cxnId="{96C3D890-BC0B-4D43-9E10-92C4F2D546AE}">
      <dgm:prSet/>
      <dgm:spPr/>
      <dgm:t>
        <a:bodyPr/>
        <a:lstStyle/>
        <a:p>
          <a:endParaRPr lang="en-US"/>
        </a:p>
      </dgm:t>
    </dgm:pt>
    <dgm:pt modelId="{B02E1EA4-4B30-44D0-BBDC-39E2D9772927}">
      <dgm:prSet phldrT="[Text]" custT="1"/>
      <dgm:spPr/>
      <dgm:t>
        <a:bodyPr/>
        <a:lstStyle/>
        <a:p>
          <a:r>
            <a:rPr lang="en-US" sz="1400" dirty="0"/>
            <a:t>Sub Folder 1</a:t>
          </a:r>
        </a:p>
      </dgm:t>
    </dgm:pt>
    <dgm:pt modelId="{AD7CD1BC-D8EE-4E21-AA9F-4752999112C6}" type="parTrans" cxnId="{726B5516-151C-4F8C-BB87-F7D4BFB19C33}">
      <dgm:prSet/>
      <dgm:spPr/>
      <dgm:t>
        <a:bodyPr/>
        <a:lstStyle/>
        <a:p>
          <a:endParaRPr lang="en-US"/>
        </a:p>
      </dgm:t>
    </dgm:pt>
    <dgm:pt modelId="{484A4782-05D1-4635-A6D7-1BD9E5EF87B8}" type="sibTrans" cxnId="{726B5516-151C-4F8C-BB87-F7D4BFB19C33}">
      <dgm:prSet/>
      <dgm:spPr/>
      <dgm:t>
        <a:bodyPr/>
        <a:lstStyle/>
        <a:p>
          <a:endParaRPr lang="en-US"/>
        </a:p>
      </dgm:t>
    </dgm:pt>
    <dgm:pt modelId="{B049E6A4-2530-41E0-965B-1FD399E23637}" type="pres">
      <dgm:prSet presAssocID="{78AF0A2B-E44F-475B-90A0-966BE0A03BB3}" presName="vert0" presStyleCnt="0">
        <dgm:presLayoutVars>
          <dgm:dir/>
          <dgm:animOne val="branch"/>
          <dgm:animLvl val="lvl"/>
        </dgm:presLayoutVars>
      </dgm:prSet>
      <dgm:spPr/>
    </dgm:pt>
    <dgm:pt modelId="{DF1B90C0-3033-4FC8-8933-152310AD9C97}" type="pres">
      <dgm:prSet presAssocID="{E871D24F-AB9C-464B-A227-79AF79481774}" presName="thickLine" presStyleLbl="alignNode1" presStyleIdx="0" presStyleCnt="1" custLinFactNeighborX="7258" custLinFactNeighborY="-314"/>
      <dgm:spPr/>
    </dgm:pt>
    <dgm:pt modelId="{8799B864-1FF8-405A-BF17-BE323B7413DD}" type="pres">
      <dgm:prSet presAssocID="{E871D24F-AB9C-464B-A227-79AF79481774}" presName="horz1" presStyleCnt="0"/>
      <dgm:spPr/>
    </dgm:pt>
    <dgm:pt modelId="{72997414-AEBD-4718-B1CD-514EE413AF66}" type="pres">
      <dgm:prSet presAssocID="{E871D24F-AB9C-464B-A227-79AF79481774}" presName="tx1" presStyleLbl="revTx" presStyleIdx="0" presStyleCnt="4" custScaleX="114629"/>
      <dgm:spPr/>
    </dgm:pt>
    <dgm:pt modelId="{8B283C4B-84A8-48D1-945A-E9FFC1B3CD9A}" type="pres">
      <dgm:prSet presAssocID="{E871D24F-AB9C-464B-A227-79AF79481774}" presName="vert1" presStyleCnt="0"/>
      <dgm:spPr/>
    </dgm:pt>
    <dgm:pt modelId="{266A49D0-9AEC-4330-B745-6EA8ECB0E749}" type="pres">
      <dgm:prSet presAssocID="{63454BB2-D875-4637-9633-EC56494D2F95}" presName="vertSpace2a" presStyleCnt="0"/>
      <dgm:spPr/>
    </dgm:pt>
    <dgm:pt modelId="{D51E3CAC-993D-4C20-AC05-ACE667E66BEE}" type="pres">
      <dgm:prSet presAssocID="{63454BB2-D875-4637-9633-EC56494D2F95}" presName="horz2" presStyleCnt="0"/>
      <dgm:spPr/>
    </dgm:pt>
    <dgm:pt modelId="{B97B3479-78CA-4253-8516-ED32E0E18425}" type="pres">
      <dgm:prSet presAssocID="{63454BB2-D875-4637-9633-EC56494D2F95}" presName="horzSpace2" presStyleCnt="0"/>
      <dgm:spPr/>
    </dgm:pt>
    <dgm:pt modelId="{E897B8DD-D193-41C2-B5BB-96E4177E4EFA}" type="pres">
      <dgm:prSet presAssocID="{63454BB2-D875-4637-9633-EC56494D2F95}" presName="tx2" presStyleLbl="revTx" presStyleIdx="1" presStyleCnt="4"/>
      <dgm:spPr/>
    </dgm:pt>
    <dgm:pt modelId="{43080EFB-7ED4-4E4A-8A48-60746C9C15E0}" type="pres">
      <dgm:prSet presAssocID="{63454BB2-D875-4637-9633-EC56494D2F95}" presName="vert2" presStyleCnt="0"/>
      <dgm:spPr/>
    </dgm:pt>
    <dgm:pt modelId="{1339570B-6C26-460B-9186-923A9EA8E8D3}" type="pres">
      <dgm:prSet presAssocID="{63454BB2-D875-4637-9633-EC56494D2F95}" presName="thinLine2b" presStyleLbl="callout" presStyleIdx="0" presStyleCnt="3"/>
      <dgm:spPr/>
    </dgm:pt>
    <dgm:pt modelId="{7378BF31-69AB-4E4D-A18E-3D5D89FEC1C8}" type="pres">
      <dgm:prSet presAssocID="{63454BB2-D875-4637-9633-EC56494D2F95}" presName="vertSpace2b" presStyleCnt="0"/>
      <dgm:spPr/>
    </dgm:pt>
    <dgm:pt modelId="{70A13472-3B92-424C-B6C4-6E37032730A6}" type="pres">
      <dgm:prSet presAssocID="{0D568216-113E-457A-B8D2-AD569D11F311}" presName="horz2" presStyleCnt="0"/>
      <dgm:spPr/>
    </dgm:pt>
    <dgm:pt modelId="{9207EA48-6859-47AB-B23F-F9EC085C66F5}" type="pres">
      <dgm:prSet presAssocID="{0D568216-113E-457A-B8D2-AD569D11F311}" presName="horzSpace2" presStyleCnt="0"/>
      <dgm:spPr/>
    </dgm:pt>
    <dgm:pt modelId="{FB41A8F7-2746-4C50-9027-CE14F020511C}" type="pres">
      <dgm:prSet presAssocID="{0D568216-113E-457A-B8D2-AD569D11F311}" presName="tx2" presStyleLbl="revTx" presStyleIdx="2" presStyleCnt="4"/>
      <dgm:spPr/>
    </dgm:pt>
    <dgm:pt modelId="{E00843F0-DA89-416D-84E1-CD9A5EBE43A3}" type="pres">
      <dgm:prSet presAssocID="{0D568216-113E-457A-B8D2-AD569D11F311}" presName="vert2" presStyleCnt="0"/>
      <dgm:spPr/>
    </dgm:pt>
    <dgm:pt modelId="{F99DB480-82BE-45C1-A858-D3A27B8355F6}" type="pres">
      <dgm:prSet presAssocID="{0D568216-113E-457A-B8D2-AD569D11F311}" presName="thinLine2b" presStyleLbl="callout" presStyleIdx="1" presStyleCnt="3"/>
      <dgm:spPr/>
    </dgm:pt>
    <dgm:pt modelId="{E33A2EED-0B7F-4F71-AB8D-ED5F8CFEB3E2}" type="pres">
      <dgm:prSet presAssocID="{0D568216-113E-457A-B8D2-AD569D11F311}" presName="vertSpace2b" presStyleCnt="0"/>
      <dgm:spPr/>
    </dgm:pt>
    <dgm:pt modelId="{E57BDF48-C333-4E0A-AD5F-148DD656605E}" type="pres">
      <dgm:prSet presAssocID="{B02E1EA4-4B30-44D0-BBDC-39E2D9772927}" presName="horz2" presStyleCnt="0"/>
      <dgm:spPr/>
    </dgm:pt>
    <dgm:pt modelId="{A340BE59-C888-4F5C-A4CE-5A8F8E90FF91}" type="pres">
      <dgm:prSet presAssocID="{B02E1EA4-4B30-44D0-BBDC-39E2D9772927}" presName="horzSpace2" presStyleCnt="0"/>
      <dgm:spPr/>
    </dgm:pt>
    <dgm:pt modelId="{37F99C21-B8DB-41F9-8734-8BE45C101820}" type="pres">
      <dgm:prSet presAssocID="{B02E1EA4-4B30-44D0-BBDC-39E2D9772927}" presName="tx2" presStyleLbl="revTx" presStyleIdx="3" presStyleCnt="4" custScaleX="68866" custLinFactNeighborX="15567" custLinFactNeighborY="-11161"/>
      <dgm:spPr/>
    </dgm:pt>
    <dgm:pt modelId="{864B56B3-50FA-4449-A6EB-C4F65759441D}" type="pres">
      <dgm:prSet presAssocID="{B02E1EA4-4B30-44D0-BBDC-39E2D9772927}" presName="vert2" presStyleCnt="0"/>
      <dgm:spPr/>
    </dgm:pt>
    <dgm:pt modelId="{156962EA-53C3-470E-BACB-B94CE88467AA}" type="pres">
      <dgm:prSet presAssocID="{B02E1EA4-4B30-44D0-BBDC-39E2D9772927}" presName="thinLine2b" presStyleLbl="callout" presStyleIdx="2" presStyleCnt="3"/>
      <dgm:spPr/>
    </dgm:pt>
    <dgm:pt modelId="{F602FB2A-303F-4DFD-AE3D-CC3DB3072D7C}" type="pres">
      <dgm:prSet presAssocID="{B02E1EA4-4B30-44D0-BBDC-39E2D9772927}" presName="vertSpace2b" presStyleCnt="0"/>
      <dgm:spPr/>
    </dgm:pt>
  </dgm:ptLst>
  <dgm:cxnLst>
    <dgm:cxn modelId="{3229E101-320F-4C4C-893E-426C11EB2049}" srcId="{E871D24F-AB9C-464B-A227-79AF79481774}" destId="{63454BB2-D875-4637-9633-EC56494D2F95}" srcOrd="0" destOrd="0" parTransId="{9F8BDA9A-0DE9-42CD-A15F-DE9C2254D5F2}" sibTransId="{26509BA0-1C1F-4B9C-B296-38034BA1256B}"/>
    <dgm:cxn modelId="{726B5516-151C-4F8C-BB87-F7D4BFB19C33}" srcId="{E871D24F-AB9C-464B-A227-79AF79481774}" destId="{B02E1EA4-4B30-44D0-BBDC-39E2D9772927}" srcOrd="2" destOrd="0" parTransId="{AD7CD1BC-D8EE-4E21-AA9F-4752999112C6}" sibTransId="{484A4782-05D1-4635-A6D7-1BD9E5EF87B8}"/>
    <dgm:cxn modelId="{500FA342-4460-46B8-930D-5824A0B0B0AD}" type="presOf" srcId="{E871D24F-AB9C-464B-A227-79AF79481774}" destId="{72997414-AEBD-4718-B1CD-514EE413AF66}" srcOrd="0" destOrd="0" presId="urn:microsoft.com/office/officeart/2008/layout/LinedList"/>
    <dgm:cxn modelId="{62C4CA75-E233-455F-8522-4D0F4C609308}" type="presOf" srcId="{63454BB2-D875-4637-9633-EC56494D2F95}" destId="{E897B8DD-D193-41C2-B5BB-96E4177E4EFA}" srcOrd="0" destOrd="0" presId="urn:microsoft.com/office/officeart/2008/layout/LinedList"/>
    <dgm:cxn modelId="{96C3D890-BC0B-4D43-9E10-92C4F2D546AE}" srcId="{E871D24F-AB9C-464B-A227-79AF79481774}" destId="{0D568216-113E-457A-B8D2-AD569D11F311}" srcOrd="1" destOrd="0" parTransId="{451C6623-BA84-45B6-91B8-07E888BED883}" sibTransId="{649CFA34-A99C-40D2-B90A-FC075C29AB49}"/>
    <dgm:cxn modelId="{5E8371A9-190B-483C-86CD-5906D6E80BA1}" srcId="{78AF0A2B-E44F-475B-90A0-966BE0A03BB3}" destId="{E871D24F-AB9C-464B-A227-79AF79481774}" srcOrd="0" destOrd="0" parTransId="{0F666704-76B6-4EE8-A0D8-B730D75A7732}" sibTransId="{F96AFD12-82AD-4BFB-9FFE-BF22BC0E801B}"/>
    <dgm:cxn modelId="{FAAB65BB-09A6-4A43-AAE9-C8511F62CF96}" type="presOf" srcId="{78AF0A2B-E44F-475B-90A0-966BE0A03BB3}" destId="{B049E6A4-2530-41E0-965B-1FD399E23637}" srcOrd="0" destOrd="0" presId="urn:microsoft.com/office/officeart/2008/layout/LinedList"/>
    <dgm:cxn modelId="{5918B9CD-71DD-4FE6-93B2-532FA7257CDB}" type="presOf" srcId="{B02E1EA4-4B30-44D0-BBDC-39E2D9772927}" destId="{37F99C21-B8DB-41F9-8734-8BE45C101820}" srcOrd="0" destOrd="0" presId="urn:microsoft.com/office/officeart/2008/layout/LinedList"/>
    <dgm:cxn modelId="{C83345F2-533C-43E8-9120-E442CFE52A0D}" type="presOf" srcId="{0D568216-113E-457A-B8D2-AD569D11F311}" destId="{FB41A8F7-2746-4C50-9027-CE14F020511C}" srcOrd="0" destOrd="0" presId="urn:microsoft.com/office/officeart/2008/layout/LinedList"/>
    <dgm:cxn modelId="{9474639F-FB5D-4577-A930-1823EA0C6209}" type="presParOf" srcId="{B049E6A4-2530-41E0-965B-1FD399E23637}" destId="{DF1B90C0-3033-4FC8-8933-152310AD9C97}" srcOrd="0" destOrd="0" presId="urn:microsoft.com/office/officeart/2008/layout/LinedList"/>
    <dgm:cxn modelId="{75880851-8B7A-418D-99A0-9A4736CE5701}" type="presParOf" srcId="{B049E6A4-2530-41E0-965B-1FD399E23637}" destId="{8799B864-1FF8-405A-BF17-BE323B7413DD}" srcOrd="1" destOrd="0" presId="urn:microsoft.com/office/officeart/2008/layout/LinedList"/>
    <dgm:cxn modelId="{17498590-2D4A-4688-B5CE-FC978E0F85C4}" type="presParOf" srcId="{8799B864-1FF8-405A-BF17-BE323B7413DD}" destId="{72997414-AEBD-4718-B1CD-514EE413AF66}" srcOrd="0" destOrd="0" presId="urn:microsoft.com/office/officeart/2008/layout/LinedList"/>
    <dgm:cxn modelId="{D70406A0-7708-43B0-AEBA-817C202140DC}" type="presParOf" srcId="{8799B864-1FF8-405A-BF17-BE323B7413DD}" destId="{8B283C4B-84A8-48D1-945A-E9FFC1B3CD9A}" srcOrd="1" destOrd="0" presId="urn:microsoft.com/office/officeart/2008/layout/LinedList"/>
    <dgm:cxn modelId="{7AF00C72-0382-4BB4-8C52-A95BD00D524C}" type="presParOf" srcId="{8B283C4B-84A8-48D1-945A-E9FFC1B3CD9A}" destId="{266A49D0-9AEC-4330-B745-6EA8ECB0E749}" srcOrd="0" destOrd="0" presId="urn:microsoft.com/office/officeart/2008/layout/LinedList"/>
    <dgm:cxn modelId="{7F11CB8F-CD81-46FA-A0ED-46B5AAC7F991}" type="presParOf" srcId="{8B283C4B-84A8-48D1-945A-E9FFC1B3CD9A}" destId="{D51E3CAC-993D-4C20-AC05-ACE667E66BEE}" srcOrd="1" destOrd="0" presId="urn:microsoft.com/office/officeart/2008/layout/LinedList"/>
    <dgm:cxn modelId="{C29E1510-0FA6-443D-9CB0-80F128707239}" type="presParOf" srcId="{D51E3CAC-993D-4C20-AC05-ACE667E66BEE}" destId="{B97B3479-78CA-4253-8516-ED32E0E18425}" srcOrd="0" destOrd="0" presId="urn:microsoft.com/office/officeart/2008/layout/LinedList"/>
    <dgm:cxn modelId="{049A708D-218C-45AE-A10B-852465835434}" type="presParOf" srcId="{D51E3CAC-993D-4C20-AC05-ACE667E66BEE}" destId="{E897B8DD-D193-41C2-B5BB-96E4177E4EFA}" srcOrd="1" destOrd="0" presId="urn:microsoft.com/office/officeart/2008/layout/LinedList"/>
    <dgm:cxn modelId="{5B3447FF-B3D7-4A3E-AE26-954772E89B19}" type="presParOf" srcId="{D51E3CAC-993D-4C20-AC05-ACE667E66BEE}" destId="{43080EFB-7ED4-4E4A-8A48-60746C9C15E0}" srcOrd="2" destOrd="0" presId="urn:microsoft.com/office/officeart/2008/layout/LinedList"/>
    <dgm:cxn modelId="{86827DB1-CD7D-4ADC-BD03-BD57A8766302}" type="presParOf" srcId="{8B283C4B-84A8-48D1-945A-E9FFC1B3CD9A}" destId="{1339570B-6C26-460B-9186-923A9EA8E8D3}" srcOrd="2" destOrd="0" presId="urn:microsoft.com/office/officeart/2008/layout/LinedList"/>
    <dgm:cxn modelId="{FF5106D3-B799-4138-959C-C746F8305981}" type="presParOf" srcId="{8B283C4B-84A8-48D1-945A-E9FFC1B3CD9A}" destId="{7378BF31-69AB-4E4D-A18E-3D5D89FEC1C8}" srcOrd="3" destOrd="0" presId="urn:microsoft.com/office/officeart/2008/layout/LinedList"/>
    <dgm:cxn modelId="{C483CDD1-0EAB-4CEC-84E4-11EB2122ECAF}" type="presParOf" srcId="{8B283C4B-84A8-48D1-945A-E9FFC1B3CD9A}" destId="{70A13472-3B92-424C-B6C4-6E37032730A6}" srcOrd="4" destOrd="0" presId="urn:microsoft.com/office/officeart/2008/layout/LinedList"/>
    <dgm:cxn modelId="{3637728B-4C0A-4DCD-A4A8-4848C121F1B6}" type="presParOf" srcId="{70A13472-3B92-424C-B6C4-6E37032730A6}" destId="{9207EA48-6859-47AB-B23F-F9EC085C66F5}" srcOrd="0" destOrd="0" presId="urn:microsoft.com/office/officeart/2008/layout/LinedList"/>
    <dgm:cxn modelId="{90C06C53-3FC4-41C5-9CAC-FA34FB5A0C80}" type="presParOf" srcId="{70A13472-3B92-424C-B6C4-6E37032730A6}" destId="{FB41A8F7-2746-4C50-9027-CE14F020511C}" srcOrd="1" destOrd="0" presId="urn:microsoft.com/office/officeart/2008/layout/LinedList"/>
    <dgm:cxn modelId="{B382B130-D2CF-44EF-9E1F-1A0E0F4621CC}" type="presParOf" srcId="{70A13472-3B92-424C-B6C4-6E37032730A6}" destId="{E00843F0-DA89-416D-84E1-CD9A5EBE43A3}" srcOrd="2" destOrd="0" presId="urn:microsoft.com/office/officeart/2008/layout/LinedList"/>
    <dgm:cxn modelId="{014AFEFE-3792-47DF-8690-9DD9C1CC8F6F}" type="presParOf" srcId="{8B283C4B-84A8-48D1-945A-E9FFC1B3CD9A}" destId="{F99DB480-82BE-45C1-A858-D3A27B8355F6}" srcOrd="5" destOrd="0" presId="urn:microsoft.com/office/officeart/2008/layout/LinedList"/>
    <dgm:cxn modelId="{F7D50CB3-D3ED-4F23-84E8-2AC3F0ADAAAD}" type="presParOf" srcId="{8B283C4B-84A8-48D1-945A-E9FFC1B3CD9A}" destId="{E33A2EED-0B7F-4F71-AB8D-ED5F8CFEB3E2}" srcOrd="6" destOrd="0" presId="urn:microsoft.com/office/officeart/2008/layout/LinedList"/>
    <dgm:cxn modelId="{1ACA7BB8-D28D-4982-9247-A71F5623A77E}" type="presParOf" srcId="{8B283C4B-84A8-48D1-945A-E9FFC1B3CD9A}" destId="{E57BDF48-C333-4E0A-AD5F-148DD656605E}" srcOrd="7" destOrd="0" presId="urn:microsoft.com/office/officeart/2008/layout/LinedList"/>
    <dgm:cxn modelId="{4245F858-4364-41DE-941D-D7C41BD274E7}" type="presParOf" srcId="{E57BDF48-C333-4E0A-AD5F-148DD656605E}" destId="{A340BE59-C888-4F5C-A4CE-5A8F8E90FF91}" srcOrd="0" destOrd="0" presId="urn:microsoft.com/office/officeart/2008/layout/LinedList"/>
    <dgm:cxn modelId="{12948D15-B7BC-4C09-93A4-4B13AE537980}" type="presParOf" srcId="{E57BDF48-C333-4E0A-AD5F-148DD656605E}" destId="{37F99C21-B8DB-41F9-8734-8BE45C101820}" srcOrd="1" destOrd="0" presId="urn:microsoft.com/office/officeart/2008/layout/LinedList"/>
    <dgm:cxn modelId="{BE94CE14-2932-4055-AC99-941EE223094C}" type="presParOf" srcId="{E57BDF48-C333-4E0A-AD5F-148DD656605E}" destId="{864B56B3-50FA-4449-A6EB-C4F65759441D}" srcOrd="2" destOrd="0" presId="urn:microsoft.com/office/officeart/2008/layout/LinedList"/>
    <dgm:cxn modelId="{B8DD043E-AEF2-44CC-844C-56165698B0BB}" type="presParOf" srcId="{8B283C4B-84A8-48D1-945A-E9FFC1B3CD9A}" destId="{156962EA-53C3-470E-BACB-B94CE88467AA}" srcOrd="8" destOrd="0" presId="urn:microsoft.com/office/officeart/2008/layout/LinedList"/>
    <dgm:cxn modelId="{59DC0B2C-31E5-41B8-AD30-EB033E3FF9C7}" type="presParOf" srcId="{8B283C4B-84A8-48D1-945A-E9FFC1B3CD9A}" destId="{F602FB2A-303F-4DFD-AE3D-CC3DB3072D7C}"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C81C83-9DBA-46F9-8A53-1A92C469954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7007E0E-9A8E-4A5F-9944-A037445A5499}">
      <dgm:prSet phldrT="[Text]"/>
      <dgm:spPr/>
      <dgm:t>
        <a:bodyPr/>
        <a:lstStyle/>
        <a:p>
          <a:r>
            <a:rPr lang="en-US" dirty="0"/>
            <a:t>Storage account</a:t>
          </a:r>
        </a:p>
      </dgm:t>
    </dgm:pt>
    <dgm:pt modelId="{2687EC51-7BDF-44E6-86E1-9075CB4EFA53}" type="parTrans" cxnId="{396C5223-9CB0-4FB0-B7FD-8331CC1912CA}">
      <dgm:prSet/>
      <dgm:spPr/>
      <dgm:t>
        <a:bodyPr/>
        <a:lstStyle/>
        <a:p>
          <a:endParaRPr lang="en-US"/>
        </a:p>
      </dgm:t>
    </dgm:pt>
    <dgm:pt modelId="{6440D416-3D1A-4DC5-A83A-1BA3EA15646A}" type="sibTrans" cxnId="{396C5223-9CB0-4FB0-B7FD-8331CC1912CA}">
      <dgm:prSet/>
      <dgm:spPr/>
      <dgm:t>
        <a:bodyPr/>
        <a:lstStyle/>
        <a:p>
          <a:endParaRPr lang="en-US"/>
        </a:p>
      </dgm:t>
    </dgm:pt>
    <dgm:pt modelId="{628EBECA-661B-4A1A-9CEF-73F1FB11D980}">
      <dgm:prSet phldrT="[Text]" custT="1"/>
      <dgm:spPr/>
      <dgm:t>
        <a:bodyPr/>
        <a:lstStyle/>
        <a:p>
          <a:r>
            <a:rPr lang="en-US" sz="1400" b="1" dirty="0"/>
            <a:t>Restrictions: </a:t>
          </a:r>
          <a:r>
            <a:rPr lang="en-US" sz="1400" b="0" dirty="0"/>
            <a:t>3-24 characters in length, use numbers and lower case letters only, must be unique across Azure.</a:t>
          </a:r>
          <a:endParaRPr lang="en-US" sz="1400" b="1" dirty="0"/>
        </a:p>
      </dgm:t>
    </dgm:pt>
    <dgm:pt modelId="{C3A182B2-5C6D-4CC1-A101-F0F69539A34D}" type="parTrans" cxnId="{CC206212-5217-4DA7-BD71-E4D618481932}">
      <dgm:prSet/>
      <dgm:spPr/>
      <dgm:t>
        <a:bodyPr/>
        <a:lstStyle/>
        <a:p>
          <a:endParaRPr lang="en-US"/>
        </a:p>
      </dgm:t>
    </dgm:pt>
    <dgm:pt modelId="{A2A2CCB2-02F1-455C-8DA6-12DB3F932BAC}" type="sibTrans" cxnId="{CC206212-5217-4DA7-BD71-E4D618481932}">
      <dgm:prSet/>
      <dgm:spPr/>
      <dgm:t>
        <a:bodyPr/>
        <a:lstStyle/>
        <a:p>
          <a:endParaRPr lang="en-US"/>
        </a:p>
      </dgm:t>
    </dgm:pt>
    <dgm:pt modelId="{F3F1AB3D-45F1-4351-AAED-B00CEFD1F63E}">
      <dgm:prSet phldrT="[Text]" custT="1"/>
      <dgm:spPr/>
      <dgm:t>
        <a:bodyPr/>
        <a:lstStyle/>
        <a:p>
          <a:r>
            <a:rPr lang="en-US" sz="1400" b="1" dirty="0"/>
            <a:t>Recommendation</a:t>
          </a:r>
          <a:r>
            <a:rPr lang="en-US" sz="1400" b="0" dirty="0"/>
            <a:t>: Naming should be representative    of its content.</a:t>
          </a:r>
        </a:p>
      </dgm:t>
    </dgm:pt>
    <dgm:pt modelId="{FC7020EC-67C6-423A-A4F3-68C96A93ABD3}" type="parTrans" cxnId="{532BF935-284C-4CDE-947E-C6CE2DB99200}">
      <dgm:prSet/>
      <dgm:spPr/>
      <dgm:t>
        <a:bodyPr/>
        <a:lstStyle/>
        <a:p>
          <a:endParaRPr lang="en-US"/>
        </a:p>
      </dgm:t>
    </dgm:pt>
    <dgm:pt modelId="{AA5C274F-0834-4EB2-B789-0DDBE16DBACB}" type="sibTrans" cxnId="{532BF935-284C-4CDE-947E-C6CE2DB99200}">
      <dgm:prSet/>
      <dgm:spPr/>
      <dgm:t>
        <a:bodyPr/>
        <a:lstStyle/>
        <a:p>
          <a:endParaRPr lang="en-US"/>
        </a:p>
      </dgm:t>
    </dgm:pt>
    <dgm:pt modelId="{6633AE32-D16C-4775-9A04-59C76D82A7BD}">
      <dgm:prSet phldrT="[Text]"/>
      <dgm:spPr/>
      <dgm:t>
        <a:bodyPr/>
        <a:lstStyle/>
        <a:p>
          <a:r>
            <a:rPr lang="en-US" dirty="0"/>
            <a:t>Storage Blob container</a:t>
          </a:r>
        </a:p>
      </dgm:t>
    </dgm:pt>
    <dgm:pt modelId="{F425FC19-AC8A-4045-BE95-B8F9F9ABA245}" type="parTrans" cxnId="{7C9AF570-09B5-4458-8C73-BAE089BB8677}">
      <dgm:prSet/>
      <dgm:spPr/>
      <dgm:t>
        <a:bodyPr/>
        <a:lstStyle/>
        <a:p>
          <a:endParaRPr lang="en-US"/>
        </a:p>
      </dgm:t>
    </dgm:pt>
    <dgm:pt modelId="{5D728441-92E2-433C-80A2-244A6D0E1DEA}" type="sibTrans" cxnId="{7C9AF570-09B5-4458-8C73-BAE089BB8677}">
      <dgm:prSet/>
      <dgm:spPr/>
      <dgm:t>
        <a:bodyPr/>
        <a:lstStyle/>
        <a:p>
          <a:endParaRPr lang="en-US"/>
        </a:p>
      </dgm:t>
    </dgm:pt>
    <dgm:pt modelId="{8923C1DB-D58F-4054-B7C0-94841836720C}">
      <dgm:prSet phldrT="[Text]" custT="1"/>
      <dgm:spPr/>
      <dgm:t>
        <a:bodyPr/>
        <a:lstStyle/>
        <a:p>
          <a:r>
            <a:rPr lang="en-US" sz="1400" b="1" dirty="0"/>
            <a:t>Restrictions: </a:t>
          </a:r>
          <a:r>
            <a:rPr lang="en-US" sz="1400" b="0" dirty="0"/>
            <a:t>Must start with a letter, and can only contain letters, numbers,              and (-) char.</a:t>
          </a:r>
        </a:p>
        <a:p>
          <a:r>
            <a:rPr lang="en-US" sz="1400" dirty="0"/>
            <a:t>No consecutive                    (-) permitted.</a:t>
          </a:r>
        </a:p>
        <a:p>
          <a:r>
            <a:rPr lang="en-US" sz="1400" dirty="0"/>
            <a:t>All letters must be         lower case.</a:t>
          </a:r>
        </a:p>
        <a:p>
          <a:r>
            <a:rPr lang="en-US" sz="1400" dirty="0"/>
            <a:t>Names are 3-63          characters long.</a:t>
          </a:r>
        </a:p>
      </dgm:t>
    </dgm:pt>
    <dgm:pt modelId="{A7D6681A-934F-4A9E-874B-4765C4A0EC4A}" type="parTrans" cxnId="{B1AD91A9-A513-484B-9068-9E8B7F6AACBB}">
      <dgm:prSet/>
      <dgm:spPr/>
      <dgm:t>
        <a:bodyPr/>
        <a:lstStyle/>
        <a:p>
          <a:endParaRPr lang="en-US"/>
        </a:p>
      </dgm:t>
    </dgm:pt>
    <dgm:pt modelId="{E90F587F-7789-40A3-BD89-C979D38D69D9}" type="sibTrans" cxnId="{B1AD91A9-A513-484B-9068-9E8B7F6AACBB}">
      <dgm:prSet/>
      <dgm:spPr/>
      <dgm:t>
        <a:bodyPr/>
        <a:lstStyle/>
        <a:p>
          <a:endParaRPr lang="en-US"/>
        </a:p>
      </dgm:t>
    </dgm:pt>
    <dgm:pt modelId="{E0DC12D7-6DB4-4582-B152-114B770886FD}">
      <dgm:prSet phldrT="[Text]" custT="1"/>
      <dgm:spPr/>
      <dgm:t>
        <a:bodyPr/>
        <a:lstStyle/>
        <a:p>
          <a:r>
            <a:rPr lang="en-US" sz="1400" b="1" dirty="0"/>
            <a:t>Recommendation: </a:t>
          </a:r>
          <a:r>
            <a:rPr lang="en-US" sz="1400" b="0" dirty="0"/>
            <a:t>Naming should be representative         of its content.</a:t>
          </a:r>
          <a:endParaRPr lang="en-US" sz="1400" dirty="0"/>
        </a:p>
      </dgm:t>
    </dgm:pt>
    <dgm:pt modelId="{5A620261-857E-4A98-80BE-22CFA999A851}" type="parTrans" cxnId="{93A5F43F-E8E2-41A3-9756-A4EF744634BE}">
      <dgm:prSet/>
      <dgm:spPr/>
      <dgm:t>
        <a:bodyPr/>
        <a:lstStyle/>
        <a:p>
          <a:endParaRPr lang="en-US"/>
        </a:p>
      </dgm:t>
    </dgm:pt>
    <dgm:pt modelId="{8487A0E3-C48B-4787-95F0-68614AB4E5F4}" type="sibTrans" cxnId="{93A5F43F-E8E2-41A3-9756-A4EF744634BE}">
      <dgm:prSet/>
      <dgm:spPr/>
      <dgm:t>
        <a:bodyPr/>
        <a:lstStyle/>
        <a:p>
          <a:endParaRPr lang="en-US"/>
        </a:p>
      </dgm:t>
    </dgm:pt>
    <dgm:pt modelId="{8C4D89CA-C3BF-43C9-9C84-49E410842343}">
      <dgm:prSet phldrT="[Text]"/>
      <dgm:spPr/>
      <dgm:t>
        <a:bodyPr/>
        <a:lstStyle/>
        <a:p>
          <a:r>
            <a:rPr lang="en-US" dirty="0"/>
            <a:t>Storage Blob</a:t>
          </a:r>
        </a:p>
      </dgm:t>
    </dgm:pt>
    <dgm:pt modelId="{107386D6-95C3-4332-A386-65A6765CAE26}" type="parTrans" cxnId="{CD93BE24-5390-4043-856E-200BAD45009B}">
      <dgm:prSet/>
      <dgm:spPr/>
      <dgm:t>
        <a:bodyPr/>
        <a:lstStyle/>
        <a:p>
          <a:endParaRPr lang="en-US"/>
        </a:p>
      </dgm:t>
    </dgm:pt>
    <dgm:pt modelId="{278C14CC-F6F4-4587-AD6C-29A3C340A3F2}" type="sibTrans" cxnId="{CD93BE24-5390-4043-856E-200BAD45009B}">
      <dgm:prSet/>
      <dgm:spPr/>
      <dgm:t>
        <a:bodyPr/>
        <a:lstStyle/>
        <a:p>
          <a:endParaRPr lang="en-US"/>
        </a:p>
      </dgm:t>
    </dgm:pt>
    <dgm:pt modelId="{A3EB06AE-F9D6-478A-B2CE-1BE89FEF65C7}">
      <dgm:prSet phldrT="[Text]" custT="1"/>
      <dgm:spPr/>
      <dgm:t>
        <a:bodyPr/>
        <a:lstStyle/>
        <a:p>
          <a:r>
            <a:rPr lang="en-US" sz="1400" b="1" dirty="0"/>
            <a:t>Restrictions: </a:t>
          </a:r>
          <a:r>
            <a:rPr lang="en-US" sz="1400" b="0" dirty="0"/>
            <a:t>No longer than1024 chars. Case sensitive names. Reserved URLs must be properly escaped. Cannot exceed 254 path segments.</a:t>
          </a:r>
          <a:endParaRPr lang="en-US" sz="1400" dirty="0"/>
        </a:p>
      </dgm:t>
    </dgm:pt>
    <dgm:pt modelId="{2065FEA2-1142-40E6-A8A1-6989081E16FF}" type="parTrans" cxnId="{D81B1192-1D67-48D4-9FF2-8DAE40D57402}">
      <dgm:prSet/>
      <dgm:spPr/>
      <dgm:t>
        <a:bodyPr/>
        <a:lstStyle/>
        <a:p>
          <a:endParaRPr lang="en-US"/>
        </a:p>
      </dgm:t>
    </dgm:pt>
    <dgm:pt modelId="{B2CFEAEF-22E8-4052-ADCA-CF919AAC17DD}" type="sibTrans" cxnId="{D81B1192-1D67-48D4-9FF2-8DAE40D57402}">
      <dgm:prSet/>
      <dgm:spPr/>
      <dgm:t>
        <a:bodyPr/>
        <a:lstStyle/>
        <a:p>
          <a:endParaRPr lang="en-US"/>
        </a:p>
      </dgm:t>
    </dgm:pt>
    <dgm:pt modelId="{2F49DC1B-1E46-4CAC-9529-DBD39A3D7684}">
      <dgm:prSet phldrT="[Text]" custT="1"/>
      <dgm:spPr/>
      <dgm:t>
        <a:bodyPr/>
        <a:lstStyle/>
        <a:p>
          <a:r>
            <a:rPr lang="en-US" sz="1400" b="1" dirty="0"/>
            <a:t>Recommendation: </a:t>
          </a:r>
          <a:r>
            <a:rPr lang="en-US" sz="1400" b="0" dirty="0"/>
            <a:t>Naming should be representative     of its content.</a:t>
          </a:r>
          <a:endParaRPr lang="en-US" sz="1400" dirty="0"/>
        </a:p>
      </dgm:t>
    </dgm:pt>
    <dgm:pt modelId="{9EA6075E-3618-4BAC-B72C-A72B7359BB54}" type="parTrans" cxnId="{9C28A9B7-589C-4698-8406-65D28BE7D3F9}">
      <dgm:prSet/>
      <dgm:spPr/>
      <dgm:t>
        <a:bodyPr/>
        <a:lstStyle/>
        <a:p>
          <a:endParaRPr lang="en-US"/>
        </a:p>
      </dgm:t>
    </dgm:pt>
    <dgm:pt modelId="{7D9ED149-D677-415E-BBA8-2BD79F47A0CC}" type="sibTrans" cxnId="{9C28A9B7-589C-4698-8406-65D28BE7D3F9}">
      <dgm:prSet/>
      <dgm:spPr/>
      <dgm:t>
        <a:bodyPr/>
        <a:lstStyle/>
        <a:p>
          <a:endParaRPr lang="en-US"/>
        </a:p>
      </dgm:t>
    </dgm:pt>
    <dgm:pt modelId="{0DCAE4B4-692A-43E3-A302-3F406A109921}" type="pres">
      <dgm:prSet presAssocID="{D0C81C83-9DBA-46F9-8A53-1A92C4699540}" presName="diagram" presStyleCnt="0">
        <dgm:presLayoutVars>
          <dgm:chPref val="1"/>
          <dgm:dir/>
          <dgm:animOne val="branch"/>
          <dgm:animLvl val="lvl"/>
          <dgm:resizeHandles/>
        </dgm:presLayoutVars>
      </dgm:prSet>
      <dgm:spPr/>
    </dgm:pt>
    <dgm:pt modelId="{748D2BAF-23B6-47A6-8A16-BC7A2941237D}" type="pres">
      <dgm:prSet presAssocID="{97007E0E-9A8E-4A5F-9944-A037445A5499}" presName="root" presStyleCnt="0"/>
      <dgm:spPr/>
    </dgm:pt>
    <dgm:pt modelId="{8E95D1E4-A361-44A1-A980-4D701438E30B}" type="pres">
      <dgm:prSet presAssocID="{97007E0E-9A8E-4A5F-9944-A037445A5499}" presName="rootComposite" presStyleCnt="0"/>
      <dgm:spPr/>
    </dgm:pt>
    <dgm:pt modelId="{517D0AFC-B764-42DA-AD0F-E42D6CFE95D5}" type="pres">
      <dgm:prSet presAssocID="{97007E0E-9A8E-4A5F-9944-A037445A5499}" presName="rootText" presStyleLbl="node1" presStyleIdx="0" presStyleCnt="3" custScaleX="125782" custScaleY="86700"/>
      <dgm:spPr/>
    </dgm:pt>
    <dgm:pt modelId="{CF662E17-9E80-4734-BF69-A7DF5D2B98FC}" type="pres">
      <dgm:prSet presAssocID="{97007E0E-9A8E-4A5F-9944-A037445A5499}" presName="rootConnector" presStyleLbl="node1" presStyleIdx="0" presStyleCnt="3"/>
      <dgm:spPr/>
    </dgm:pt>
    <dgm:pt modelId="{6E41BAD1-4222-4228-A739-AB9D4C1C9271}" type="pres">
      <dgm:prSet presAssocID="{97007E0E-9A8E-4A5F-9944-A037445A5499}" presName="childShape" presStyleCnt="0"/>
      <dgm:spPr/>
    </dgm:pt>
    <dgm:pt modelId="{2C4A2241-AE0C-46EB-A64C-3C26B3462728}" type="pres">
      <dgm:prSet presAssocID="{C3A182B2-5C6D-4CC1-A101-F0F69539A34D}" presName="Name13" presStyleLbl="parChTrans1D2" presStyleIdx="0" presStyleCnt="6"/>
      <dgm:spPr/>
    </dgm:pt>
    <dgm:pt modelId="{C01C0FB1-95D4-4BA3-8354-C2EBFB4BAA78}" type="pres">
      <dgm:prSet presAssocID="{628EBECA-661B-4A1A-9CEF-73F1FB11D980}" presName="childText" presStyleLbl="bgAcc1" presStyleIdx="0" presStyleCnt="6" custScaleX="167919" custScaleY="275281">
        <dgm:presLayoutVars>
          <dgm:bulletEnabled val="1"/>
        </dgm:presLayoutVars>
      </dgm:prSet>
      <dgm:spPr/>
    </dgm:pt>
    <dgm:pt modelId="{40FC6AA7-5C3B-4539-8C62-1D0E3D5771B7}" type="pres">
      <dgm:prSet presAssocID="{FC7020EC-67C6-423A-A4F3-68C96A93ABD3}" presName="Name13" presStyleLbl="parChTrans1D2" presStyleIdx="1" presStyleCnt="6"/>
      <dgm:spPr/>
    </dgm:pt>
    <dgm:pt modelId="{1ACFD8FD-E479-40CD-B073-1C498B35C507}" type="pres">
      <dgm:prSet presAssocID="{F3F1AB3D-45F1-4351-AAED-B00CEFD1F63E}" presName="childText" presStyleLbl="bgAcc1" presStyleIdx="1" presStyleCnt="6" custScaleX="192916" custScaleY="115323">
        <dgm:presLayoutVars>
          <dgm:bulletEnabled val="1"/>
        </dgm:presLayoutVars>
      </dgm:prSet>
      <dgm:spPr/>
    </dgm:pt>
    <dgm:pt modelId="{5FACD015-BBF4-4AC6-A7FE-4615E28C3E9C}" type="pres">
      <dgm:prSet presAssocID="{6633AE32-D16C-4775-9A04-59C76D82A7BD}" presName="root" presStyleCnt="0"/>
      <dgm:spPr/>
    </dgm:pt>
    <dgm:pt modelId="{29B4C1D0-2A6C-4B3F-9BBC-A79899E43565}" type="pres">
      <dgm:prSet presAssocID="{6633AE32-D16C-4775-9A04-59C76D82A7BD}" presName="rootComposite" presStyleCnt="0"/>
      <dgm:spPr/>
    </dgm:pt>
    <dgm:pt modelId="{87F12489-481D-47ED-915C-2ADFAE1EFC86}" type="pres">
      <dgm:prSet presAssocID="{6633AE32-D16C-4775-9A04-59C76D82A7BD}" presName="rootText" presStyleLbl="node1" presStyleIdx="1" presStyleCnt="3" custScaleX="187361" custScaleY="86039"/>
      <dgm:spPr/>
    </dgm:pt>
    <dgm:pt modelId="{86828E08-52D4-4313-8981-C5C174E9452A}" type="pres">
      <dgm:prSet presAssocID="{6633AE32-D16C-4775-9A04-59C76D82A7BD}" presName="rootConnector" presStyleLbl="node1" presStyleIdx="1" presStyleCnt="3"/>
      <dgm:spPr/>
    </dgm:pt>
    <dgm:pt modelId="{B560197F-59A8-4C40-BD0F-08438CFA5191}" type="pres">
      <dgm:prSet presAssocID="{6633AE32-D16C-4775-9A04-59C76D82A7BD}" presName="childShape" presStyleCnt="0"/>
      <dgm:spPr/>
    </dgm:pt>
    <dgm:pt modelId="{F0A08D4F-4BC7-4B9B-AEC6-E73C0AAD2974}" type="pres">
      <dgm:prSet presAssocID="{A7D6681A-934F-4A9E-874B-4765C4A0EC4A}" presName="Name13" presStyleLbl="parChTrans1D2" presStyleIdx="2" presStyleCnt="6"/>
      <dgm:spPr/>
    </dgm:pt>
    <dgm:pt modelId="{71582007-93CA-4C27-AEEC-0FA442E98542}" type="pres">
      <dgm:prSet presAssocID="{8923C1DB-D58F-4054-B7C0-94841836720C}" presName="childText" presStyleLbl="bgAcc1" presStyleIdx="2" presStyleCnt="6" custScaleX="201073" custScaleY="342194">
        <dgm:presLayoutVars>
          <dgm:bulletEnabled val="1"/>
        </dgm:presLayoutVars>
      </dgm:prSet>
      <dgm:spPr/>
    </dgm:pt>
    <dgm:pt modelId="{A71CB188-EBA0-4BFD-AC9A-168E7AF50EFD}" type="pres">
      <dgm:prSet presAssocID="{5A620261-857E-4A98-80BE-22CFA999A851}" presName="Name13" presStyleLbl="parChTrans1D2" presStyleIdx="3" presStyleCnt="6"/>
      <dgm:spPr/>
    </dgm:pt>
    <dgm:pt modelId="{5611C1B1-001A-4861-A20F-CC2D48926CE8}" type="pres">
      <dgm:prSet presAssocID="{E0DC12D7-6DB4-4582-B152-114B770886FD}" presName="childText" presStyleLbl="bgAcc1" presStyleIdx="3" presStyleCnt="6" custScaleX="211292" custScaleY="99345">
        <dgm:presLayoutVars>
          <dgm:bulletEnabled val="1"/>
        </dgm:presLayoutVars>
      </dgm:prSet>
      <dgm:spPr/>
    </dgm:pt>
    <dgm:pt modelId="{A1A25366-9C2A-4D60-8F36-BEE27D96022E}" type="pres">
      <dgm:prSet presAssocID="{8C4D89CA-C3BF-43C9-9C84-49E410842343}" presName="root" presStyleCnt="0"/>
      <dgm:spPr/>
    </dgm:pt>
    <dgm:pt modelId="{26241C2D-FD39-44FF-8576-6A0C26FF7645}" type="pres">
      <dgm:prSet presAssocID="{8C4D89CA-C3BF-43C9-9C84-49E410842343}" presName="rootComposite" presStyleCnt="0"/>
      <dgm:spPr/>
    </dgm:pt>
    <dgm:pt modelId="{32BA91B6-9137-42F6-88A3-CED1A3369FB9}" type="pres">
      <dgm:prSet presAssocID="{8C4D89CA-C3BF-43C9-9C84-49E410842343}" presName="rootText" presStyleLbl="node1" presStyleIdx="2" presStyleCnt="3" custScaleX="143674" custScaleY="67582"/>
      <dgm:spPr/>
    </dgm:pt>
    <dgm:pt modelId="{00B4147D-6B71-4B12-9DE5-894A17798167}" type="pres">
      <dgm:prSet presAssocID="{8C4D89CA-C3BF-43C9-9C84-49E410842343}" presName="rootConnector" presStyleLbl="node1" presStyleIdx="2" presStyleCnt="3"/>
      <dgm:spPr/>
    </dgm:pt>
    <dgm:pt modelId="{C30BAE72-B48D-41C4-A6F7-5B50AA0DFCBC}" type="pres">
      <dgm:prSet presAssocID="{8C4D89CA-C3BF-43C9-9C84-49E410842343}" presName="childShape" presStyleCnt="0"/>
      <dgm:spPr/>
    </dgm:pt>
    <dgm:pt modelId="{3FDF10DE-8FDA-4570-8BEB-D572C1B97C27}" type="pres">
      <dgm:prSet presAssocID="{2065FEA2-1142-40E6-A8A1-6989081E16FF}" presName="Name13" presStyleLbl="parChTrans1D2" presStyleIdx="4" presStyleCnt="6"/>
      <dgm:spPr/>
    </dgm:pt>
    <dgm:pt modelId="{C703F754-2A36-41E2-9B1E-A971A7F46890}" type="pres">
      <dgm:prSet presAssocID="{A3EB06AE-F9D6-478A-B2CE-1BE89FEF65C7}" presName="childText" presStyleLbl="bgAcc1" presStyleIdx="4" presStyleCnt="6" custScaleX="192212" custScaleY="284206">
        <dgm:presLayoutVars>
          <dgm:bulletEnabled val="1"/>
        </dgm:presLayoutVars>
      </dgm:prSet>
      <dgm:spPr/>
    </dgm:pt>
    <dgm:pt modelId="{6D3B260F-CB66-447B-AFBE-F3203B659AE4}" type="pres">
      <dgm:prSet presAssocID="{9EA6075E-3618-4BAC-B72C-A72B7359BB54}" presName="Name13" presStyleLbl="parChTrans1D2" presStyleIdx="5" presStyleCnt="6"/>
      <dgm:spPr/>
    </dgm:pt>
    <dgm:pt modelId="{352A9E06-6962-4331-8DD3-3DE1C561991A}" type="pres">
      <dgm:prSet presAssocID="{2F49DC1B-1E46-4CAC-9529-DBD39A3D7684}" presName="childText" presStyleLbl="bgAcc1" presStyleIdx="5" presStyleCnt="6" custScaleX="198484" custScaleY="102580">
        <dgm:presLayoutVars>
          <dgm:bulletEnabled val="1"/>
        </dgm:presLayoutVars>
      </dgm:prSet>
      <dgm:spPr/>
    </dgm:pt>
  </dgm:ptLst>
  <dgm:cxnLst>
    <dgm:cxn modelId="{14B90805-2A60-43D0-BC46-66152F5FB343}" type="presOf" srcId="{2F49DC1B-1E46-4CAC-9529-DBD39A3D7684}" destId="{352A9E06-6962-4331-8DD3-3DE1C561991A}" srcOrd="0" destOrd="0" presId="urn:microsoft.com/office/officeart/2005/8/layout/hierarchy3"/>
    <dgm:cxn modelId="{5E367C0A-B1EE-47FF-B7D3-6BD18E95055A}" type="presOf" srcId="{2065FEA2-1142-40E6-A8A1-6989081E16FF}" destId="{3FDF10DE-8FDA-4570-8BEB-D572C1B97C27}" srcOrd="0" destOrd="0" presId="urn:microsoft.com/office/officeart/2005/8/layout/hierarchy3"/>
    <dgm:cxn modelId="{A01EC210-968F-49E0-A74D-A50D1AAD61B2}" type="presOf" srcId="{FC7020EC-67C6-423A-A4F3-68C96A93ABD3}" destId="{40FC6AA7-5C3B-4539-8C62-1D0E3D5771B7}" srcOrd="0" destOrd="0" presId="urn:microsoft.com/office/officeart/2005/8/layout/hierarchy3"/>
    <dgm:cxn modelId="{CC206212-5217-4DA7-BD71-E4D618481932}" srcId="{97007E0E-9A8E-4A5F-9944-A037445A5499}" destId="{628EBECA-661B-4A1A-9CEF-73F1FB11D980}" srcOrd="0" destOrd="0" parTransId="{C3A182B2-5C6D-4CC1-A101-F0F69539A34D}" sibTransId="{A2A2CCB2-02F1-455C-8DA6-12DB3F932BAC}"/>
    <dgm:cxn modelId="{396C5223-9CB0-4FB0-B7FD-8331CC1912CA}" srcId="{D0C81C83-9DBA-46F9-8A53-1A92C4699540}" destId="{97007E0E-9A8E-4A5F-9944-A037445A5499}" srcOrd="0" destOrd="0" parTransId="{2687EC51-7BDF-44E6-86E1-9075CB4EFA53}" sibTransId="{6440D416-3D1A-4DC5-A83A-1BA3EA15646A}"/>
    <dgm:cxn modelId="{CD93BE24-5390-4043-856E-200BAD45009B}" srcId="{D0C81C83-9DBA-46F9-8A53-1A92C4699540}" destId="{8C4D89CA-C3BF-43C9-9C84-49E410842343}" srcOrd="2" destOrd="0" parTransId="{107386D6-95C3-4332-A386-65A6765CAE26}" sibTransId="{278C14CC-F6F4-4587-AD6C-29A3C340A3F2}"/>
    <dgm:cxn modelId="{72F05429-E3E1-444B-B8E2-221912253B57}" type="presOf" srcId="{F3F1AB3D-45F1-4351-AAED-B00CEFD1F63E}" destId="{1ACFD8FD-E479-40CD-B073-1C498B35C507}" srcOrd="0" destOrd="0" presId="urn:microsoft.com/office/officeart/2005/8/layout/hierarchy3"/>
    <dgm:cxn modelId="{5FA47832-DA25-4A9E-ACD2-A249BFAF31F8}" type="presOf" srcId="{97007E0E-9A8E-4A5F-9944-A037445A5499}" destId="{517D0AFC-B764-42DA-AD0F-E42D6CFE95D5}" srcOrd="0" destOrd="0" presId="urn:microsoft.com/office/officeart/2005/8/layout/hierarchy3"/>
    <dgm:cxn modelId="{532BF935-284C-4CDE-947E-C6CE2DB99200}" srcId="{97007E0E-9A8E-4A5F-9944-A037445A5499}" destId="{F3F1AB3D-45F1-4351-AAED-B00CEFD1F63E}" srcOrd="1" destOrd="0" parTransId="{FC7020EC-67C6-423A-A4F3-68C96A93ABD3}" sibTransId="{AA5C274F-0834-4EB2-B789-0DDBE16DBACB}"/>
    <dgm:cxn modelId="{93A5F43F-E8E2-41A3-9756-A4EF744634BE}" srcId="{6633AE32-D16C-4775-9A04-59C76D82A7BD}" destId="{E0DC12D7-6DB4-4582-B152-114B770886FD}" srcOrd="1" destOrd="0" parTransId="{5A620261-857E-4A98-80BE-22CFA999A851}" sibTransId="{8487A0E3-C48B-4787-95F0-68614AB4E5F4}"/>
    <dgm:cxn modelId="{4EAC3465-7848-41B3-87A3-F758A49E6C32}" type="presOf" srcId="{E0DC12D7-6DB4-4582-B152-114B770886FD}" destId="{5611C1B1-001A-4861-A20F-CC2D48926CE8}" srcOrd="0" destOrd="0" presId="urn:microsoft.com/office/officeart/2005/8/layout/hierarchy3"/>
    <dgm:cxn modelId="{7C9AF570-09B5-4458-8C73-BAE089BB8677}" srcId="{D0C81C83-9DBA-46F9-8A53-1A92C4699540}" destId="{6633AE32-D16C-4775-9A04-59C76D82A7BD}" srcOrd="1" destOrd="0" parTransId="{F425FC19-AC8A-4045-BE95-B8F9F9ABA245}" sibTransId="{5D728441-92E2-433C-80A2-244A6D0E1DEA}"/>
    <dgm:cxn modelId="{B5768851-B250-406E-BB6C-815810A92593}" type="presOf" srcId="{8923C1DB-D58F-4054-B7C0-94841836720C}" destId="{71582007-93CA-4C27-AEEC-0FA442E98542}" srcOrd="0" destOrd="0" presId="urn:microsoft.com/office/officeart/2005/8/layout/hierarchy3"/>
    <dgm:cxn modelId="{D548D575-09A3-4DD6-B089-57D37CCBCF71}" type="presOf" srcId="{5A620261-857E-4A98-80BE-22CFA999A851}" destId="{A71CB188-EBA0-4BFD-AC9A-168E7AF50EFD}" srcOrd="0" destOrd="0" presId="urn:microsoft.com/office/officeart/2005/8/layout/hierarchy3"/>
    <dgm:cxn modelId="{7E421659-64B4-49AF-86F4-D250849724F8}" type="presOf" srcId="{97007E0E-9A8E-4A5F-9944-A037445A5499}" destId="{CF662E17-9E80-4734-BF69-A7DF5D2B98FC}" srcOrd="1" destOrd="0" presId="urn:microsoft.com/office/officeart/2005/8/layout/hierarchy3"/>
    <dgm:cxn modelId="{205EEA5A-6A99-401B-AEE0-1362FBD303DC}" type="presOf" srcId="{C3A182B2-5C6D-4CC1-A101-F0F69539A34D}" destId="{2C4A2241-AE0C-46EB-A64C-3C26B3462728}" srcOrd="0" destOrd="0" presId="urn:microsoft.com/office/officeart/2005/8/layout/hierarchy3"/>
    <dgm:cxn modelId="{D28D4786-C3E4-4B2F-91DB-AF9187607093}" type="presOf" srcId="{8C4D89CA-C3BF-43C9-9C84-49E410842343}" destId="{32BA91B6-9137-42F6-88A3-CED1A3369FB9}" srcOrd="0" destOrd="0" presId="urn:microsoft.com/office/officeart/2005/8/layout/hierarchy3"/>
    <dgm:cxn modelId="{D81B1192-1D67-48D4-9FF2-8DAE40D57402}" srcId="{8C4D89CA-C3BF-43C9-9C84-49E410842343}" destId="{A3EB06AE-F9D6-478A-B2CE-1BE89FEF65C7}" srcOrd="0" destOrd="0" parTransId="{2065FEA2-1142-40E6-A8A1-6989081E16FF}" sibTransId="{B2CFEAEF-22E8-4052-ADCA-CF919AAC17DD}"/>
    <dgm:cxn modelId="{C786F195-D794-424C-AD6C-0EB6ACF47FCB}" type="presOf" srcId="{A7D6681A-934F-4A9E-874B-4765C4A0EC4A}" destId="{F0A08D4F-4BC7-4B9B-AEC6-E73C0AAD2974}" srcOrd="0" destOrd="0" presId="urn:microsoft.com/office/officeart/2005/8/layout/hierarchy3"/>
    <dgm:cxn modelId="{A8B84E97-0CB4-4AD4-B624-79196BD61731}" type="presOf" srcId="{9EA6075E-3618-4BAC-B72C-A72B7359BB54}" destId="{6D3B260F-CB66-447B-AFBE-F3203B659AE4}" srcOrd="0" destOrd="0" presId="urn:microsoft.com/office/officeart/2005/8/layout/hierarchy3"/>
    <dgm:cxn modelId="{9E864B9A-7AF7-487B-8DCD-109C0187E0CD}" type="presOf" srcId="{6633AE32-D16C-4775-9A04-59C76D82A7BD}" destId="{87F12489-481D-47ED-915C-2ADFAE1EFC86}" srcOrd="0" destOrd="0" presId="urn:microsoft.com/office/officeart/2005/8/layout/hierarchy3"/>
    <dgm:cxn modelId="{B1AD91A9-A513-484B-9068-9E8B7F6AACBB}" srcId="{6633AE32-D16C-4775-9A04-59C76D82A7BD}" destId="{8923C1DB-D58F-4054-B7C0-94841836720C}" srcOrd="0" destOrd="0" parTransId="{A7D6681A-934F-4A9E-874B-4765C4A0EC4A}" sibTransId="{E90F587F-7789-40A3-BD89-C979D38D69D9}"/>
    <dgm:cxn modelId="{E8BBAAB1-1F85-49BC-8831-792A4BB60453}" type="presOf" srcId="{8C4D89CA-C3BF-43C9-9C84-49E410842343}" destId="{00B4147D-6B71-4B12-9DE5-894A17798167}" srcOrd="1" destOrd="0" presId="urn:microsoft.com/office/officeart/2005/8/layout/hierarchy3"/>
    <dgm:cxn modelId="{9C28A9B7-589C-4698-8406-65D28BE7D3F9}" srcId="{8C4D89CA-C3BF-43C9-9C84-49E410842343}" destId="{2F49DC1B-1E46-4CAC-9529-DBD39A3D7684}" srcOrd="1" destOrd="0" parTransId="{9EA6075E-3618-4BAC-B72C-A72B7359BB54}" sibTransId="{7D9ED149-D677-415E-BBA8-2BD79F47A0CC}"/>
    <dgm:cxn modelId="{F5E8F4EC-E7AC-41D0-B2FE-37713751C8A5}" type="presOf" srcId="{6633AE32-D16C-4775-9A04-59C76D82A7BD}" destId="{86828E08-52D4-4313-8981-C5C174E9452A}" srcOrd="1" destOrd="0" presId="urn:microsoft.com/office/officeart/2005/8/layout/hierarchy3"/>
    <dgm:cxn modelId="{AA7FA3EE-0ED8-412C-A5D5-117FE82C0FAA}" type="presOf" srcId="{628EBECA-661B-4A1A-9CEF-73F1FB11D980}" destId="{C01C0FB1-95D4-4BA3-8354-C2EBFB4BAA78}" srcOrd="0" destOrd="0" presId="urn:microsoft.com/office/officeart/2005/8/layout/hierarchy3"/>
    <dgm:cxn modelId="{A736C2EE-22B5-4107-801E-8C20705DFA81}" type="presOf" srcId="{A3EB06AE-F9D6-478A-B2CE-1BE89FEF65C7}" destId="{C703F754-2A36-41E2-9B1E-A971A7F46890}" srcOrd="0" destOrd="0" presId="urn:microsoft.com/office/officeart/2005/8/layout/hierarchy3"/>
    <dgm:cxn modelId="{E208C3F9-88D2-4689-BF06-3638CE843F60}" type="presOf" srcId="{D0C81C83-9DBA-46F9-8A53-1A92C4699540}" destId="{0DCAE4B4-692A-43E3-A302-3F406A109921}" srcOrd="0" destOrd="0" presId="urn:microsoft.com/office/officeart/2005/8/layout/hierarchy3"/>
    <dgm:cxn modelId="{F980E136-6C6C-476A-BFAF-886F068CF2F7}" type="presParOf" srcId="{0DCAE4B4-692A-43E3-A302-3F406A109921}" destId="{748D2BAF-23B6-47A6-8A16-BC7A2941237D}" srcOrd="0" destOrd="0" presId="urn:microsoft.com/office/officeart/2005/8/layout/hierarchy3"/>
    <dgm:cxn modelId="{10F86B93-39A2-480A-8591-38E945BB797B}" type="presParOf" srcId="{748D2BAF-23B6-47A6-8A16-BC7A2941237D}" destId="{8E95D1E4-A361-44A1-A980-4D701438E30B}" srcOrd="0" destOrd="0" presId="urn:microsoft.com/office/officeart/2005/8/layout/hierarchy3"/>
    <dgm:cxn modelId="{EBDDE25A-5EFD-4524-A27B-B84689F5E3E8}" type="presParOf" srcId="{8E95D1E4-A361-44A1-A980-4D701438E30B}" destId="{517D0AFC-B764-42DA-AD0F-E42D6CFE95D5}" srcOrd="0" destOrd="0" presId="urn:microsoft.com/office/officeart/2005/8/layout/hierarchy3"/>
    <dgm:cxn modelId="{094988B9-29A8-4125-AA60-553D7799923D}" type="presParOf" srcId="{8E95D1E4-A361-44A1-A980-4D701438E30B}" destId="{CF662E17-9E80-4734-BF69-A7DF5D2B98FC}" srcOrd="1" destOrd="0" presId="urn:microsoft.com/office/officeart/2005/8/layout/hierarchy3"/>
    <dgm:cxn modelId="{A541CAA7-8B8F-4125-AAAA-FFD14FB54995}" type="presParOf" srcId="{748D2BAF-23B6-47A6-8A16-BC7A2941237D}" destId="{6E41BAD1-4222-4228-A739-AB9D4C1C9271}" srcOrd="1" destOrd="0" presId="urn:microsoft.com/office/officeart/2005/8/layout/hierarchy3"/>
    <dgm:cxn modelId="{5529D0B9-B5DB-42AD-93CD-0D452DB1B31F}" type="presParOf" srcId="{6E41BAD1-4222-4228-A739-AB9D4C1C9271}" destId="{2C4A2241-AE0C-46EB-A64C-3C26B3462728}" srcOrd="0" destOrd="0" presId="urn:microsoft.com/office/officeart/2005/8/layout/hierarchy3"/>
    <dgm:cxn modelId="{FE8BF9FD-616D-450B-9211-2D3AD4048A75}" type="presParOf" srcId="{6E41BAD1-4222-4228-A739-AB9D4C1C9271}" destId="{C01C0FB1-95D4-4BA3-8354-C2EBFB4BAA78}" srcOrd="1" destOrd="0" presId="urn:microsoft.com/office/officeart/2005/8/layout/hierarchy3"/>
    <dgm:cxn modelId="{FCAB9D48-AC87-41B7-87E4-CF4550D525B8}" type="presParOf" srcId="{6E41BAD1-4222-4228-A739-AB9D4C1C9271}" destId="{40FC6AA7-5C3B-4539-8C62-1D0E3D5771B7}" srcOrd="2" destOrd="0" presId="urn:microsoft.com/office/officeart/2005/8/layout/hierarchy3"/>
    <dgm:cxn modelId="{07313462-A982-4607-9FA7-9C334F103B0E}" type="presParOf" srcId="{6E41BAD1-4222-4228-A739-AB9D4C1C9271}" destId="{1ACFD8FD-E479-40CD-B073-1C498B35C507}" srcOrd="3" destOrd="0" presId="urn:microsoft.com/office/officeart/2005/8/layout/hierarchy3"/>
    <dgm:cxn modelId="{5FDFA4ED-DC32-4F58-97F0-A689588736B2}" type="presParOf" srcId="{0DCAE4B4-692A-43E3-A302-3F406A109921}" destId="{5FACD015-BBF4-4AC6-A7FE-4615E28C3E9C}" srcOrd="1" destOrd="0" presId="urn:microsoft.com/office/officeart/2005/8/layout/hierarchy3"/>
    <dgm:cxn modelId="{C4F47757-A661-4AE4-B480-7A91C10431D6}" type="presParOf" srcId="{5FACD015-BBF4-4AC6-A7FE-4615E28C3E9C}" destId="{29B4C1D0-2A6C-4B3F-9BBC-A79899E43565}" srcOrd="0" destOrd="0" presId="urn:microsoft.com/office/officeart/2005/8/layout/hierarchy3"/>
    <dgm:cxn modelId="{3348FFA3-3236-4C73-AA8F-AE643B4CA5E6}" type="presParOf" srcId="{29B4C1D0-2A6C-4B3F-9BBC-A79899E43565}" destId="{87F12489-481D-47ED-915C-2ADFAE1EFC86}" srcOrd="0" destOrd="0" presId="urn:microsoft.com/office/officeart/2005/8/layout/hierarchy3"/>
    <dgm:cxn modelId="{351B4BD6-C5CE-454C-91B1-5FAD1CE58C64}" type="presParOf" srcId="{29B4C1D0-2A6C-4B3F-9BBC-A79899E43565}" destId="{86828E08-52D4-4313-8981-C5C174E9452A}" srcOrd="1" destOrd="0" presId="urn:microsoft.com/office/officeart/2005/8/layout/hierarchy3"/>
    <dgm:cxn modelId="{8EA9EE0D-FDB6-4785-8ABF-CA9D543D298A}" type="presParOf" srcId="{5FACD015-BBF4-4AC6-A7FE-4615E28C3E9C}" destId="{B560197F-59A8-4C40-BD0F-08438CFA5191}" srcOrd="1" destOrd="0" presId="urn:microsoft.com/office/officeart/2005/8/layout/hierarchy3"/>
    <dgm:cxn modelId="{C976A1C5-6C3D-45EC-9097-6126382724A7}" type="presParOf" srcId="{B560197F-59A8-4C40-BD0F-08438CFA5191}" destId="{F0A08D4F-4BC7-4B9B-AEC6-E73C0AAD2974}" srcOrd="0" destOrd="0" presId="urn:microsoft.com/office/officeart/2005/8/layout/hierarchy3"/>
    <dgm:cxn modelId="{D3BFD2DE-CADF-4CAB-92D4-4873626DB822}" type="presParOf" srcId="{B560197F-59A8-4C40-BD0F-08438CFA5191}" destId="{71582007-93CA-4C27-AEEC-0FA442E98542}" srcOrd="1" destOrd="0" presId="urn:microsoft.com/office/officeart/2005/8/layout/hierarchy3"/>
    <dgm:cxn modelId="{61B43D02-3829-4CB3-A475-A2E4CAE5E6A4}" type="presParOf" srcId="{B560197F-59A8-4C40-BD0F-08438CFA5191}" destId="{A71CB188-EBA0-4BFD-AC9A-168E7AF50EFD}" srcOrd="2" destOrd="0" presId="urn:microsoft.com/office/officeart/2005/8/layout/hierarchy3"/>
    <dgm:cxn modelId="{96FB4928-B748-45EC-B2FF-CE7F8BD59419}" type="presParOf" srcId="{B560197F-59A8-4C40-BD0F-08438CFA5191}" destId="{5611C1B1-001A-4861-A20F-CC2D48926CE8}" srcOrd="3" destOrd="0" presId="urn:microsoft.com/office/officeart/2005/8/layout/hierarchy3"/>
    <dgm:cxn modelId="{FBC8A85E-8404-453D-A809-140B9BFA8A0D}" type="presParOf" srcId="{0DCAE4B4-692A-43E3-A302-3F406A109921}" destId="{A1A25366-9C2A-4D60-8F36-BEE27D96022E}" srcOrd="2" destOrd="0" presId="urn:microsoft.com/office/officeart/2005/8/layout/hierarchy3"/>
    <dgm:cxn modelId="{85A7D5BE-B001-438C-9651-EA614A6CCFD7}" type="presParOf" srcId="{A1A25366-9C2A-4D60-8F36-BEE27D96022E}" destId="{26241C2D-FD39-44FF-8576-6A0C26FF7645}" srcOrd="0" destOrd="0" presId="urn:microsoft.com/office/officeart/2005/8/layout/hierarchy3"/>
    <dgm:cxn modelId="{9EEA4CD2-86EB-452E-9180-B2B24520C4C9}" type="presParOf" srcId="{26241C2D-FD39-44FF-8576-6A0C26FF7645}" destId="{32BA91B6-9137-42F6-88A3-CED1A3369FB9}" srcOrd="0" destOrd="0" presId="urn:microsoft.com/office/officeart/2005/8/layout/hierarchy3"/>
    <dgm:cxn modelId="{42DE7FBD-193C-4F86-B71C-C00BDB875993}" type="presParOf" srcId="{26241C2D-FD39-44FF-8576-6A0C26FF7645}" destId="{00B4147D-6B71-4B12-9DE5-894A17798167}" srcOrd="1" destOrd="0" presId="urn:microsoft.com/office/officeart/2005/8/layout/hierarchy3"/>
    <dgm:cxn modelId="{AC19E919-3BD2-4DBB-828B-B41D2FBD9E69}" type="presParOf" srcId="{A1A25366-9C2A-4D60-8F36-BEE27D96022E}" destId="{C30BAE72-B48D-41C4-A6F7-5B50AA0DFCBC}" srcOrd="1" destOrd="0" presId="urn:microsoft.com/office/officeart/2005/8/layout/hierarchy3"/>
    <dgm:cxn modelId="{D1BF20B5-C7C2-4727-847A-43300D9D351F}" type="presParOf" srcId="{C30BAE72-B48D-41C4-A6F7-5B50AA0DFCBC}" destId="{3FDF10DE-8FDA-4570-8BEB-D572C1B97C27}" srcOrd="0" destOrd="0" presId="urn:microsoft.com/office/officeart/2005/8/layout/hierarchy3"/>
    <dgm:cxn modelId="{ADEFB223-00B4-4931-91FE-39A36153EEEE}" type="presParOf" srcId="{C30BAE72-B48D-41C4-A6F7-5B50AA0DFCBC}" destId="{C703F754-2A36-41E2-9B1E-A971A7F46890}" srcOrd="1" destOrd="0" presId="urn:microsoft.com/office/officeart/2005/8/layout/hierarchy3"/>
    <dgm:cxn modelId="{E091D160-5258-4410-B8DB-AA0329FFF759}" type="presParOf" srcId="{C30BAE72-B48D-41C4-A6F7-5B50AA0DFCBC}" destId="{6D3B260F-CB66-447B-AFBE-F3203B659AE4}" srcOrd="2" destOrd="0" presId="urn:microsoft.com/office/officeart/2005/8/layout/hierarchy3"/>
    <dgm:cxn modelId="{0BEE9076-BE03-4010-BBFE-8A350F5C7722}" type="presParOf" srcId="{C30BAE72-B48D-41C4-A6F7-5B50AA0DFCBC}" destId="{352A9E06-6962-4331-8DD3-3DE1C561991A}"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C81C83-9DBA-46F9-8A53-1A92C4699540}"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7007E0E-9A8E-4A5F-9944-A037445A5499}">
      <dgm:prSet phldrT="[Text]" custT="1"/>
      <dgm:spPr/>
      <dgm:t>
        <a:bodyPr/>
        <a:lstStyle/>
        <a:p>
          <a:r>
            <a:rPr lang="en-US" sz="2500" dirty="0"/>
            <a:t>Queues</a:t>
          </a:r>
        </a:p>
      </dgm:t>
    </dgm:pt>
    <dgm:pt modelId="{2687EC51-7BDF-44E6-86E1-9075CB4EFA53}" type="parTrans" cxnId="{396C5223-9CB0-4FB0-B7FD-8331CC1912CA}">
      <dgm:prSet/>
      <dgm:spPr/>
      <dgm:t>
        <a:bodyPr/>
        <a:lstStyle/>
        <a:p>
          <a:endParaRPr lang="en-US"/>
        </a:p>
      </dgm:t>
    </dgm:pt>
    <dgm:pt modelId="{6440D416-3D1A-4DC5-A83A-1BA3EA15646A}" type="sibTrans" cxnId="{396C5223-9CB0-4FB0-B7FD-8331CC1912CA}">
      <dgm:prSet/>
      <dgm:spPr/>
      <dgm:t>
        <a:bodyPr/>
        <a:lstStyle/>
        <a:p>
          <a:endParaRPr lang="en-US"/>
        </a:p>
      </dgm:t>
    </dgm:pt>
    <dgm:pt modelId="{628EBECA-661B-4A1A-9CEF-73F1FB11D980}">
      <dgm:prSet phldrT="[Text]" custT="1"/>
      <dgm:spPr/>
      <dgm:t>
        <a:bodyPr/>
        <a:lstStyle/>
        <a:p>
          <a:r>
            <a:rPr lang="en-US" sz="1400" b="1" dirty="0"/>
            <a:t>Restrictions: </a:t>
          </a:r>
          <a:r>
            <a:rPr lang="en-US" sz="1400" b="0" dirty="0"/>
            <a:t>Must be unique in Azure and have a valid DNS name. Must start with a letter or number. Can only contain letters or numbers and the (-) char.</a:t>
          </a:r>
        </a:p>
        <a:p>
          <a:r>
            <a:rPr lang="en-US" sz="1400" b="0" dirty="0"/>
            <a:t>Consecutive (-) characters not permitted, must start with a letter or number.</a:t>
          </a:r>
        </a:p>
        <a:p>
          <a:r>
            <a:rPr lang="en-US" sz="1400" b="0" dirty="0"/>
            <a:t>All letters must be lowercase. Only 3 through 63 characters long.</a:t>
          </a:r>
          <a:endParaRPr lang="en-US" sz="1400" b="1" dirty="0"/>
        </a:p>
      </dgm:t>
    </dgm:pt>
    <dgm:pt modelId="{C3A182B2-5C6D-4CC1-A101-F0F69539A34D}" type="parTrans" cxnId="{CC206212-5217-4DA7-BD71-E4D618481932}">
      <dgm:prSet/>
      <dgm:spPr/>
      <dgm:t>
        <a:bodyPr/>
        <a:lstStyle/>
        <a:p>
          <a:endParaRPr lang="en-US"/>
        </a:p>
      </dgm:t>
    </dgm:pt>
    <dgm:pt modelId="{A2A2CCB2-02F1-455C-8DA6-12DB3F932BAC}" type="sibTrans" cxnId="{CC206212-5217-4DA7-BD71-E4D618481932}">
      <dgm:prSet/>
      <dgm:spPr/>
      <dgm:t>
        <a:bodyPr/>
        <a:lstStyle/>
        <a:p>
          <a:endParaRPr lang="en-US"/>
        </a:p>
      </dgm:t>
    </dgm:pt>
    <dgm:pt modelId="{F3F1AB3D-45F1-4351-AAED-B00CEFD1F63E}">
      <dgm:prSet phldrT="[Text]" custT="1"/>
      <dgm:spPr/>
      <dgm:t>
        <a:bodyPr/>
        <a:lstStyle/>
        <a:p>
          <a:r>
            <a:rPr lang="en-US" sz="1400" b="1" dirty="0"/>
            <a:t>Recommendation</a:t>
          </a:r>
          <a:r>
            <a:rPr lang="en-US" sz="1400" b="0" dirty="0"/>
            <a:t>: Naming should be representative of its content.</a:t>
          </a:r>
        </a:p>
      </dgm:t>
    </dgm:pt>
    <dgm:pt modelId="{FC7020EC-67C6-423A-A4F3-68C96A93ABD3}" type="parTrans" cxnId="{532BF935-284C-4CDE-947E-C6CE2DB99200}">
      <dgm:prSet/>
      <dgm:spPr/>
      <dgm:t>
        <a:bodyPr/>
        <a:lstStyle/>
        <a:p>
          <a:endParaRPr lang="en-US"/>
        </a:p>
      </dgm:t>
    </dgm:pt>
    <dgm:pt modelId="{AA5C274F-0834-4EB2-B789-0DDBE16DBACB}" type="sibTrans" cxnId="{532BF935-284C-4CDE-947E-C6CE2DB99200}">
      <dgm:prSet/>
      <dgm:spPr/>
      <dgm:t>
        <a:bodyPr/>
        <a:lstStyle/>
        <a:p>
          <a:endParaRPr lang="en-US"/>
        </a:p>
      </dgm:t>
    </dgm:pt>
    <dgm:pt modelId="{6633AE32-D16C-4775-9A04-59C76D82A7BD}">
      <dgm:prSet phldrT="[Text]" custT="1"/>
      <dgm:spPr/>
      <dgm:t>
        <a:bodyPr/>
        <a:lstStyle/>
        <a:p>
          <a:r>
            <a:rPr lang="en-US" sz="2500" dirty="0"/>
            <a:t>Tables</a:t>
          </a:r>
        </a:p>
      </dgm:t>
    </dgm:pt>
    <dgm:pt modelId="{F425FC19-AC8A-4045-BE95-B8F9F9ABA245}" type="parTrans" cxnId="{7C9AF570-09B5-4458-8C73-BAE089BB8677}">
      <dgm:prSet/>
      <dgm:spPr/>
      <dgm:t>
        <a:bodyPr/>
        <a:lstStyle/>
        <a:p>
          <a:endParaRPr lang="en-US"/>
        </a:p>
      </dgm:t>
    </dgm:pt>
    <dgm:pt modelId="{5D728441-92E2-433C-80A2-244A6D0E1DEA}" type="sibTrans" cxnId="{7C9AF570-09B5-4458-8C73-BAE089BB8677}">
      <dgm:prSet/>
      <dgm:spPr/>
      <dgm:t>
        <a:bodyPr/>
        <a:lstStyle/>
        <a:p>
          <a:endParaRPr lang="en-US"/>
        </a:p>
      </dgm:t>
    </dgm:pt>
    <dgm:pt modelId="{8923C1DB-D58F-4054-B7C0-94841836720C}">
      <dgm:prSet phldrT="[Text]" custT="1"/>
      <dgm:spPr/>
      <dgm:t>
        <a:bodyPr/>
        <a:lstStyle/>
        <a:p>
          <a:r>
            <a:rPr lang="en-US" sz="1400" b="1" dirty="0"/>
            <a:t>Restrictions: </a:t>
          </a:r>
          <a:r>
            <a:rPr lang="en-US" sz="1400" b="0" dirty="0"/>
            <a:t>Names must be unique within an account. May only contain alphanumeric characters. Cannot being with a numeric character. Names are case sensitive. Must have between 3-63 characters. Tables have reserved names such as “tables.”</a:t>
          </a:r>
        </a:p>
      </dgm:t>
    </dgm:pt>
    <dgm:pt modelId="{A7D6681A-934F-4A9E-874B-4765C4A0EC4A}" type="parTrans" cxnId="{B1AD91A9-A513-484B-9068-9E8B7F6AACBB}">
      <dgm:prSet/>
      <dgm:spPr/>
      <dgm:t>
        <a:bodyPr/>
        <a:lstStyle/>
        <a:p>
          <a:endParaRPr lang="en-US"/>
        </a:p>
      </dgm:t>
    </dgm:pt>
    <dgm:pt modelId="{E90F587F-7789-40A3-BD89-C979D38D69D9}" type="sibTrans" cxnId="{B1AD91A9-A513-484B-9068-9E8B7F6AACBB}">
      <dgm:prSet/>
      <dgm:spPr/>
      <dgm:t>
        <a:bodyPr/>
        <a:lstStyle/>
        <a:p>
          <a:endParaRPr lang="en-US"/>
        </a:p>
      </dgm:t>
    </dgm:pt>
    <dgm:pt modelId="{E0DC12D7-6DB4-4582-B152-114B770886FD}">
      <dgm:prSet phldrT="[Text]" custT="1"/>
      <dgm:spPr/>
      <dgm:t>
        <a:bodyPr/>
        <a:lstStyle/>
        <a:p>
          <a:r>
            <a:rPr lang="en-US" sz="1400" b="1" dirty="0"/>
            <a:t>Recommendation: </a:t>
          </a:r>
          <a:r>
            <a:rPr lang="en-US" sz="1400" b="0" dirty="0"/>
            <a:t>Naming should be representative of its content.</a:t>
          </a:r>
          <a:endParaRPr lang="en-US" sz="1400" dirty="0"/>
        </a:p>
      </dgm:t>
    </dgm:pt>
    <dgm:pt modelId="{5A620261-857E-4A98-80BE-22CFA999A851}" type="parTrans" cxnId="{93A5F43F-E8E2-41A3-9756-A4EF744634BE}">
      <dgm:prSet/>
      <dgm:spPr/>
      <dgm:t>
        <a:bodyPr/>
        <a:lstStyle/>
        <a:p>
          <a:endParaRPr lang="en-US"/>
        </a:p>
      </dgm:t>
    </dgm:pt>
    <dgm:pt modelId="{8487A0E3-C48B-4787-95F0-68614AB4E5F4}" type="sibTrans" cxnId="{93A5F43F-E8E2-41A3-9756-A4EF744634BE}">
      <dgm:prSet/>
      <dgm:spPr/>
      <dgm:t>
        <a:bodyPr/>
        <a:lstStyle/>
        <a:p>
          <a:endParaRPr lang="en-US"/>
        </a:p>
      </dgm:t>
    </dgm:pt>
    <dgm:pt modelId="{0DCAE4B4-692A-43E3-A302-3F406A109921}" type="pres">
      <dgm:prSet presAssocID="{D0C81C83-9DBA-46F9-8A53-1A92C4699540}" presName="diagram" presStyleCnt="0">
        <dgm:presLayoutVars>
          <dgm:chPref val="1"/>
          <dgm:dir/>
          <dgm:animOne val="branch"/>
          <dgm:animLvl val="lvl"/>
          <dgm:resizeHandles/>
        </dgm:presLayoutVars>
      </dgm:prSet>
      <dgm:spPr/>
    </dgm:pt>
    <dgm:pt modelId="{748D2BAF-23B6-47A6-8A16-BC7A2941237D}" type="pres">
      <dgm:prSet presAssocID="{97007E0E-9A8E-4A5F-9944-A037445A5499}" presName="root" presStyleCnt="0"/>
      <dgm:spPr/>
    </dgm:pt>
    <dgm:pt modelId="{8E95D1E4-A361-44A1-A980-4D701438E30B}" type="pres">
      <dgm:prSet presAssocID="{97007E0E-9A8E-4A5F-9944-A037445A5499}" presName="rootComposite" presStyleCnt="0"/>
      <dgm:spPr/>
    </dgm:pt>
    <dgm:pt modelId="{517D0AFC-B764-42DA-AD0F-E42D6CFE95D5}" type="pres">
      <dgm:prSet presAssocID="{97007E0E-9A8E-4A5F-9944-A037445A5499}" presName="rootText" presStyleLbl="node1" presStyleIdx="0" presStyleCnt="2" custScaleX="191791" custScaleY="71063"/>
      <dgm:spPr/>
    </dgm:pt>
    <dgm:pt modelId="{CF662E17-9E80-4734-BF69-A7DF5D2B98FC}" type="pres">
      <dgm:prSet presAssocID="{97007E0E-9A8E-4A5F-9944-A037445A5499}" presName="rootConnector" presStyleLbl="node1" presStyleIdx="0" presStyleCnt="2"/>
      <dgm:spPr/>
    </dgm:pt>
    <dgm:pt modelId="{6E41BAD1-4222-4228-A739-AB9D4C1C9271}" type="pres">
      <dgm:prSet presAssocID="{97007E0E-9A8E-4A5F-9944-A037445A5499}" presName="childShape" presStyleCnt="0"/>
      <dgm:spPr/>
    </dgm:pt>
    <dgm:pt modelId="{2C4A2241-AE0C-46EB-A64C-3C26B3462728}" type="pres">
      <dgm:prSet presAssocID="{C3A182B2-5C6D-4CC1-A101-F0F69539A34D}" presName="Name13" presStyleLbl="parChTrans1D2" presStyleIdx="0" presStyleCnt="4"/>
      <dgm:spPr/>
    </dgm:pt>
    <dgm:pt modelId="{C01C0FB1-95D4-4BA3-8354-C2EBFB4BAA78}" type="pres">
      <dgm:prSet presAssocID="{628EBECA-661B-4A1A-9CEF-73F1FB11D980}" presName="childText" presStyleLbl="bgAcc1" presStyleIdx="0" presStyleCnt="4" custScaleX="250467" custScaleY="216087">
        <dgm:presLayoutVars>
          <dgm:bulletEnabled val="1"/>
        </dgm:presLayoutVars>
      </dgm:prSet>
      <dgm:spPr/>
    </dgm:pt>
    <dgm:pt modelId="{40FC6AA7-5C3B-4539-8C62-1D0E3D5771B7}" type="pres">
      <dgm:prSet presAssocID="{FC7020EC-67C6-423A-A4F3-68C96A93ABD3}" presName="Name13" presStyleLbl="parChTrans1D2" presStyleIdx="1" presStyleCnt="4"/>
      <dgm:spPr/>
    </dgm:pt>
    <dgm:pt modelId="{1ACFD8FD-E479-40CD-B073-1C498B35C507}" type="pres">
      <dgm:prSet presAssocID="{F3F1AB3D-45F1-4351-AAED-B00CEFD1F63E}" presName="childText" presStyleLbl="bgAcc1" presStyleIdx="1" presStyleCnt="4" custScaleX="256754" custScaleY="76873">
        <dgm:presLayoutVars>
          <dgm:bulletEnabled val="1"/>
        </dgm:presLayoutVars>
      </dgm:prSet>
      <dgm:spPr/>
    </dgm:pt>
    <dgm:pt modelId="{5FACD015-BBF4-4AC6-A7FE-4615E28C3E9C}" type="pres">
      <dgm:prSet presAssocID="{6633AE32-D16C-4775-9A04-59C76D82A7BD}" presName="root" presStyleCnt="0"/>
      <dgm:spPr/>
    </dgm:pt>
    <dgm:pt modelId="{29B4C1D0-2A6C-4B3F-9BBC-A79899E43565}" type="pres">
      <dgm:prSet presAssocID="{6633AE32-D16C-4775-9A04-59C76D82A7BD}" presName="rootComposite" presStyleCnt="0"/>
      <dgm:spPr/>
    </dgm:pt>
    <dgm:pt modelId="{87F12489-481D-47ED-915C-2ADFAE1EFC86}" type="pres">
      <dgm:prSet presAssocID="{6633AE32-D16C-4775-9A04-59C76D82A7BD}" presName="rootText" presStyleLbl="node1" presStyleIdx="1" presStyleCnt="2" custScaleX="206507" custScaleY="71170"/>
      <dgm:spPr/>
    </dgm:pt>
    <dgm:pt modelId="{86828E08-52D4-4313-8981-C5C174E9452A}" type="pres">
      <dgm:prSet presAssocID="{6633AE32-D16C-4775-9A04-59C76D82A7BD}" presName="rootConnector" presStyleLbl="node1" presStyleIdx="1" presStyleCnt="2"/>
      <dgm:spPr/>
    </dgm:pt>
    <dgm:pt modelId="{B560197F-59A8-4C40-BD0F-08438CFA5191}" type="pres">
      <dgm:prSet presAssocID="{6633AE32-D16C-4775-9A04-59C76D82A7BD}" presName="childShape" presStyleCnt="0"/>
      <dgm:spPr/>
    </dgm:pt>
    <dgm:pt modelId="{F0A08D4F-4BC7-4B9B-AEC6-E73C0AAD2974}" type="pres">
      <dgm:prSet presAssocID="{A7D6681A-934F-4A9E-874B-4765C4A0EC4A}" presName="Name13" presStyleLbl="parChTrans1D2" presStyleIdx="2" presStyleCnt="4"/>
      <dgm:spPr/>
    </dgm:pt>
    <dgm:pt modelId="{71582007-93CA-4C27-AEEC-0FA442E98542}" type="pres">
      <dgm:prSet presAssocID="{8923C1DB-D58F-4054-B7C0-94841836720C}" presName="childText" presStyleLbl="bgAcc1" presStyleIdx="2" presStyleCnt="4" custScaleX="239275" custScaleY="209862" custLinFactNeighborX="707" custLinFactNeighborY="-2170">
        <dgm:presLayoutVars>
          <dgm:bulletEnabled val="1"/>
        </dgm:presLayoutVars>
      </dgm:prSet>
      <dgm:spPr/>
    </dgm:pt>
    <dgm:pt modelId="{A71CB188-EBA0-4BFD-AC9A-168E7AF50EFD}" type="pres">
      <dgm:prSet presAssocID="{5A620261-857E-4A98-80BE-22CFA999A851}" presName="Name13" presStyleLbl="parChTrans1D2" presStyleIdx="3" presStyleCnt="4"/>
      <dgm:spPr/>
    </dgm:pt>
    <dgm:pt modelId="{5611C1B1-001A-4861-A20F-CC2D48926CE8}" type="pres">
      <dgm:prSet presAssocID="{E0DC12D7-6DB4-4582-B152-114B770886FD}" presName="childText" presStyleLbl="bgAcc1" presStyleIdx="3" presStyleCnt="4" custScaleX="234944" custScaleY="83206">
        <dgm:presLayoutVars>
          <dgm:bulletEnabled val="1"/>
        </dgm:presLayoutVars>
      </dgm:prSet>
      <dgm:spPr/>
    </dgm:pt>
  </dgm:ptLst>
  <dgm:cxnLst>
    <dgm:cxn modelId="{CC206212-5217-4DA7-BD71-E4D618481932}" srcId="{97007E0E-9A8E-4A5F-9944-A037445A5499}" destId="{628EBECA-661B-4A1A-9CEF-73F1FB11D980}" srcOrd="0" destOrd="0" parTransId="{C3A182B2-5C6D-4CC1-A101-F0F69539A34D}" sibTransId="{A2A2CCB2-02F1-455C-8DA6-12DB3F932BAC}"/>
    <dgm:cxn modelId="{C233E514-0CE9-4B93-A8AA-46B26639094A}" type="presOf" srcId="{F3F1AB3D-45F1-4351-AAED-B00CEFD1F63E}" destId="{1ACFD8FD-E479-40CD-B073-1C498B35C507}" srcOrd="0" destOrd="0" presId="urn:microsoft.com/office/officeart/2005/8/layout/hierarchy3"/>
    <dgm:cxn modelId="{74087420-5357-4D95-BFE7-0BDF509DCF11}" type="presOf" srcId="{5A620261-857E-4A98-80BE-22CFA999A851}" destId="{A71CB188-EBA0-4BFD-AC9A-168E7AF50EFD}" srcOrd="0" destOrd="0" presId="urn:microsoft.com/office/officeart/2005/8/layout/hierarchy3"/>
    <dgm:cxn modelId="{396C5223-9CB0-4FB0-B7FD-8331CC1912CA}" srcId="{D0C81C83-9DBA-46F9-8A53-1A92C4699540}" destId="{97007E0E-9A8E-4A5F-9944-A037445A5499}" srcOrd="0" destOrd="0" parTransId="{2687EC51-7BDF-44E6-86E1-9075CB4EFA53}" sibTransId="{6440D416-3D1A-4DC5-A83A-1BA3EA15646A}"/>
    <dgm:cxn modelId="{F651BA23-B879-4666-B130-D3053912D5C5}" type="presOf" srcId="{FC7020EC-67C6-423A-A4F3-68C96A93ABD3}" destId="{40FC6AA7-5C3B-4539-8C62-1D0E3D5771B7}" srcOrd="0" destOrd="0" presId="urn:microsoft.com/office/officeart/2005/8/layout/hierarchy3"/>
    <dgm:cxn modelId="{532BF935-284C-4CDE-947E-C6CE2DB99200}" srcId="{97007E0E-9A8E-4A5F-9944-A037445A5499}" destId="{F3F1AB3D-45F1-4351-AAED-B00CEFD1F63E}" srcOrd="1" destOrd="0" parTransId="{FC7020EC-67C6-423A-A4F3-68C96A93ABD3}" sibTransId="{AA5C274F-0834-4EB2-B789-0DDBE16DBACB}"/>
    <dgm:cxn modelId="{D218C639-23A5-423F-BAAF-FD99A53D9007}" type="presOf" srcId="{6633AE32-D16C-4775-9A04-59C76D82A7BD}" destId="{86828E08-52D4-4313-8981-C5C174E9452A}" srcOrd="1" destOrd="0" presId="urn:microsoft.com/office/officeart/2005/8/layout/hierarchy3"/>
    <dgm:cxn modelId="{93A5F43F-E8E2-41A3-9756-A4EF744634BE}" srcId="{6633AE32-D16C-4775-9A04-59C76D82A7BD}" destId="{E0DC12D7-6DB4-4582-B152-114B770886FD}" srcOrd="1" destOrd="0" parTransId="{5A620261-857E-4A98-80BE-22CFA999A851}" sibTransId="{8487A0E3-C48B-4787-95F0-68614AB4E5F4}"/>
    <dgm:cxn modelId="{A094B669-FF86-4369-95D8-EF7EF60909F3}" type="presOf" srcId="{C3A182B2-5C6D-4CC1-A101-F0F69539A34D}" destId="{2C4A2241-AE0C-46EB-A64C-3C26B3462728}" srcOrd="0" destOrd="0" presId="urn:microsoft.com/office/officeart/2005/8/layout/hierarchy3"/>
    <dgm:cxn modelId="{C8FCFD4A-BAD9-4FDA-BE6C-E4A6AC187426}" type="presOf" srcId="{97007E0E-9A8E-4A5F-9944-A037445A5499}" destId="{517D0AFC-B764-42DA-AD0F-E42D6CFE95D5}" srcOrd="0" destOrd="0" presId="urn:microsoft.com/office/officeart/2005/8/layout/hierarchy3"/>
    <dgm:cxn modelId="{C40D546C-B130-4B31-ADC5-0F34D5A9A96E}" type="presOf" srcId="{6633AE32-D16C-4775-9A04-59C76D82A7BD}" destId="{87F12489-481D-47ED-915C-2ADFAE1EFC86}" srcOrd="0" destOrd="0" presId="urn:microsoft.com/office/officeart/2005/8/layout/hierarchy3"/>
    <dgm:cxn modelId="{7C9AF570-09B5-4458-8C73-BAE089BB8677}" srcId="{D0C81C83-9DBA-46F9-8A53-1A92C4699540}" destId="{6633AE32-D16C-4775-9A04-59C76D82A7BD}" srcOrd="1" destOrd="0" parTransId="{F425FC19-AC8A-4045-BE95-B8F9F9ABA245}" sibTransId="{5D728441-92E2-433C-80A2-244A6D0E1DEA}"/>
    <dgm:cxn modelId="{61524F76-E88A-492B-B93A-DAAA479A3752}" type="presOf" srcId="{628EBECA-661B-4A1A-9CEF-73F1FB11D980}" destId="{C01C0FB1-95D4-4BA3-8354-C2EBFB4BAA78}" srcOrd="0" destOrd="0" presId="urn:microsoft.com/office/officeart/2005/8/layout/hierarchy3"/>
    <dgm:cxn modelId="{3F1B7B8A-6B4E-407F-A94B-1E90F57054F8}" type="presOf" srcId="{D0C81C83-9DBA-46F9-8A53-1A92C4699540}" destId="{0DCAE4B4-692A-43E3-A302-3F406A109921}" srcOrd="0" destOrd="0" presId="urn:microsoft.com/office/officeart/2005/8/layout/hierarchy3"/>
    <dgm:cxn modelId="{C40021A5-4DA9-49AA-9B22-F7A29EB22360}" type="presOf" srcId="{8923C1DB-D58F-4054-B7C0-94841836720C}" destId="{71582007-93CA-4C27-AEEC-0FA442E98542}" srcOrd="0" destOrd="0" presId="urn:microsoft.com/office/officeart/2005/8/layout/hierarchy3"/>
    <dgm:cxn modelId="{B1AD91A9-A513-484B-9068-9E8B7F6AACBB}" srcId="{6633AE32-D16C-4775-9A04-59C76D82A7BD}" destId="{8923C1DB-D58F-4054-B7C0-94841836720C}" srcOrd="0" destOrd="0" parTransId="{A7D6681A-934F-4A9E-874B-4765C4A0EC4A}" sibTransId="{E90F587F-7789-40A3-BD89-C979D38D69D9}"/>
    <dgm:cxn modelId="{811D3FD2-DDD1-46C9-A84C-B39F2BE86BB5}" type="presOf" srcId="{97007E0E-9A8E-4A5F-9944-A037445A5499}" destId="{CF662E17-9E80-4734-BF69-A7DF5D2B98FC}" srcOrd="1" destOrd="0" presId="urn:microsoft.com/office/officeart/2005/8/layout/hierarchy3"/>
    <dgm:cxn modelId="{F9F5A1D9-506E-469F-B76E-A1183059C25F}" type="presOf" srcId="{A7D6681A-934F-4A9E-874B-4765C4A0EC4A}" destId="{F0A08D4F-4BC7-4B9B-AEC6-E73C0AAD2974}" srcOrd="0" destOrd="0" presId="urn:microsoft.com/office/officeart/2005/8/layout/hierarchy3"/>
    <dgm:cxn modelId="{DA1780FB-1934-43D0-A442-FF5A8AF6FE06}" type="presOf" srcId="{E0DC12D7-6DB4-4582-B152-114B770886FD}" destId="{5611C1B1-001A-4861-A20F-CC2D48926CE8}" srcOrd="0" destOrd="0" presId="urn:microsoft.com/office/officeart/2005/8/layout/hierarchy3"/>
    <dgm:cxn modelId="{7854E144-9CF8-4E6F-AA02-FF675F1CC08C}" type="presParOf" srcId="{0DCAE4B4-692A-43E3-A302-3F406A109921}" destId="{748D2BAF-23B6-47A6-8A16-BC7A2941237D}" srcOrd="0" destOrd="0" presId="urn:microsoft.com/office/officeart/2005/8/layout/hierarchy3"/>
    <dgm:cxn modelId="{73987BB7-1160-4AB5-99DA-E3225D74850C}" type="presParOf" srcId="{748D2BAF-23B6-47A6-8A16-BC7A2941237D}" destId="{8E95D1E4-A361-44A1-A980-4D701438E30B}" srcOrd="0" destOrd="0" presId="urn:microsoft.com/office/officeart/2005/8/layout/hierarchy3"/>
    <dgm:cxn modelId="{3AC9184D-F792-4129-A675-34246DA29337}" type="presParOf" srcId="{8E95D1E4-A361-44A1-A980-4D701438E30B}" destId="{517D0AFC-B764-42DA-AD0F-E42D6CFE95D5}" srcOrd="0" destOrd="0" presId="urn:microsoft.com/office/officeart/2005/8/layout/hierarchy3"/>
    <dgm:cxn modelId="{048EBCE3-ECE8-4559-B81C-9CC11A87DECE}" type="presParOf" srcId="{8E95D1E4-A361-44A1-A980-4D701438E30B}" destId="{CF662E17-9E80-4734-BF69-A7DF5D2B98FC}" srcOrd="1" destOrd="0" presId="urn:microsoft.com/office/officeart/2005/8/layout/hierarchy3"/>
    <dgm:cxn modelId="{71ABE1B1-3731-44D7-AF30-D1E5D3C57EBE}" type="presParOf" srcId="{748D2BAF-23B6-47A6-8A16-BC7A2941237D}" destId="{6E41BAD1-4222-4228-A739-AB9D4C1C9271}" srcOrd="1" destOrd="0" presId="urn:microsoft.com/office/officeart/2005/8/layout/hierarchy3"/>
    <dgm:cxn modelId="{FF8CE1D1-DE49-432A-B7F8-9639299090C7}" type="presParOf" srcId="{6E41BAD1-4222-4228-A739-AB9D4C1C9271}" destId="{2C4A2241-AE0C-46EB-A64C-3C26B3462728}" srcOrd="0" destOrd="0" presId="urn:microsoft.com/office/officeart/2005/8/layout/hierarchy3"/>
    <dgm:cxn modelId="{F4A8DB9E-1120-4B93-942B-7F3729BAA1D5}" type="presParOf" srcId="{6E41BAD1-4222-4228-A739-AB9D4C1C9271}" destId="{C01C0FB1-95D4-4BA3-8354-C2EBFB4BAA78}" srcOrd="1" destOrd="0" presId="urn:microsoft.com/office/officeart/2005/8/layout/hierarchy3"/>
    <dgm:cxn modelId="{CD8593AF-596F-40E2-9A16-42DC01E6DAFA}" type="presParOf" srcId="{6E41BAD1-4222-4228-A739-AB9D4C1C9271}" destId="{40FC6AA7-5C3B-4539-8C62-1D0E3D5771B7}" srcOrd="2" destOrd="0" presId="urn:microsoft.com/office/officeart/2005/8/layout/hierarchy3"/>
    <dgm:cxn modelId="{8C3AC56D-19D7-43B8-B4C4-DA9C78968FC9}" type="presParOf" srcId="{6E41BAD1-4222-4228-A739-AB9D4C1C9271}" destId="{1ACFD8FD-E479-40CD-B073-1C498B35C507}" srcOrd="3" destOrd="0" presId="urn:microsoft.com/office/officeart/2005/8/layout/hierarchy3"/>
    <dgm:cxn modelId="{B6E9DED6-E141-4746-8641-2303011BAE7D}" type="presParOf" srcId="{0DCAE4B4-692A-43E3-A302-3F406A109921}" destId="{5FACD015-BBF4-4AC6-A7FE-4615E28C3E9C}" srcOrd="1" destOrd="0" presId="urn:microsoft.com/office/officeart/2005/8/layout/hierarchy3"/>
    <dgm:cxn modelId="{B9FB2668-93C5-4D88-9B31-9C725988D9F4}" type="presParOf" srcId="{5FACD015-BBF4-4AC6-A7FE-4615E28C3E9C}" destId="{29B4C1D0-2A6C-4B3F-9BBC-A79899E43565}" srcOrd="0" destOrd="0" presId="urn:microsoft.com/office/officeart/2005/8/layout/hierarchy3"/>
    <dgm:cxn modelId="{BA40EBB9-D9E6-4B01-AFA1-49AB22A22EEF}" type="presParOf" srcId="{29B4C1D0-2A6C-4B3F-9BBC-A79899E43565}" destId="{87F12489-481D-47ED-915C-2ADFAE1EFC86}" srcOrd="0" destOrd="0" presId="urn:microsoft.com/office/officeart/2005/8/layout/hierarchy3"/>
    <dgm:cxn modelId="{02FCA537-B3A5-4FC9-AFBE-0C49B0023B80}" type="presParOf" srcId="{29B4C1D0-2A6C-4B3F-9BBC-A79899E43565}" destId="{86828E08-52D4-4313-8981-C5C174E9452A}" srcOrd="1" destOrd="0" presId="urn:microsoft.com/office/officeart/2005/8/layout/hierarchy3"/>
    <dgm:cxn modelId="{D07589FB-019E-48BC-B7A6-F2E7E7A70E6A}" type="presParOf" srcId="{5FACD015-BBF4-4AC6-A7FE-4615E28C3E9C}" destId="{B560197F-59A8-4C40-BD0F-08438CFA5191}" srcOrd="1" destOrd="0" presId="urn:microsoft.com/office/officeart/2005/8/layout/hierarchy3"/>
    <dgm:cxn modelId="{562E354C-23BB-42E6-BDC4-715F012515BA}" type="presParOf" srcId="{B560197F-59A8-4C40-BD0F-08438CFA5191}" destId="{F0A08D4F-4BC7-4B9B-AEC6-E73C0AAD2974}" srcOrd="0" destOrd="0" presId="urn:microsoft.com/office/officeart/2005/8/layout/hierarchy3"/>
    <dgm:cxn modelId="{D60C537A-CD52-466F-B6E2-3787E3C8FC5D}" type="presParOf" srcId="{B560197F-59A8-4C40-BD0F-08438CFA5191}" destId="{71582007-93CA-4C27-AEEC-0FA442E98542}" srcOrd="1" destOrd="0" presId="urn:microsoft.com/office/officeart/2005/8/layout/hierarchy3"/>
    <dgm:cxn modelId="{154B0FCB-0D9F-4AF5-B536-D0F60F4251EF}" type="presParOf" srcId="{B560197F-59A8-4C40-BD0F-08438CFA5191}" destId="{A71CB188-EBA0-4BFD-AC9A-168E7AF50EFD}" srcOrd="2" destOrd="0" presId="urn:microsoft.com/office/officeart/2005/8/layout/hierarchy3"/>
    <dgm:cxn modelId="{650CBBF0-5115-472B-B229-0C7BC7F15F43}" type="presParOf" srcId="{B560197F-59A8-4C40-BD0F-08438CFA5191}" destId="{5611C1B1-001A-4861-A20F-CC2D48926CE8}"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956FB6-3C0E-4CA4-88AB-469BF12F1B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A035593-89B2-4756-8226-335922569C40}">
      <dgm:prSet phldrT="[Text]" custT="1"/>
      <dgm:spPr/>
      <dgm:t>
        <a:bodyPr/>
        <a:lstStyle/>
        <a:p>
          <a:r>
            <a:rPr lang="en-US" sz="2400" dirty="0"/>
            <a:t>Blob storage: Block Blob vs. Page Blob</a:t>
          </a:r>
        </a:p>
      </dgm:t>
    </dgm:pt>
    <dgm:pt modelId="{B19AA789-602E-41BA-94EB-32194BF548AC}" type="parTrans" cxnId="{E0052870-DDC1-47FE-9149-3A9CC362E966}">
      <dgm:prSet/>
      <dgm:spPr/>
      <dgm:t>
        <a:bodyPr/>
        <a:lstStyle/>
        <a:p>
          <a:endParaRPr lang="en-US"/>
        </a:p>
      </dgm:t>
    </dgm:pt>
    <dgm:pt modelId="{F1EC7C52-20D2-4395-9C8C-B26A69E6FC99}" type="sibTrans" cxnId="{E0052870-DDC1-47FE-9149-3A9CC362E966}">
      <dgm:prSet/>
      <dgm:spPr/>
      <dgm:t>
        <a:bodyPr/>
        <a:lstStyle/>
        <a:p>
          <a:endParaRPr lang="en-US"/>
        </a:p>
      </dgm:t>
    </dgm:pt>
    <dgm:pt modelId="{C3A98E51-35F9-4E04-B293-3CA628BC279D}">
      <dgm:prSet phldrT="[Text]"/>
      <dgm:spPr/>
      <dgm:t>
        <a:bodyPr/>
        <a:lstStyle/>
        <a:p>
          <a:r>
            <a:rPr lang="en-US" b="1" dirty="0"/>
            <a:t>Page Blob: </a:t>
          </a:r>
          <a:r>
            <a:rPr lang="en-US" dirty="0"/>
            <a:t>Used for random read/write operations (VMs and VHDs). Only allowed up to 1TB and immediate commit</a:t>
          </a:r>
        </a:p>
      </dgm:t>
    </dgm:pt>
    <dgm:pt modelId="{528346DE-1A35-4238-84CF-C8007AAA7882}" type="parTrans" cxnId="{BF1C5BD4-3B00-480D-B2EE-A3CEA99E4542}">
      <dgm:prSet/>
      <dgm:spPr/>
      <dgm:t>
        <a:bodyPr/>
        <a:lstStyle/>
        <a:p>
          <a:endParaRPr lang="en-US"/>
        </a:p>
      </dgm:t>
    </dgm:pt>
    <dgm:pt modelId="{3DA0DE7B-7733-46D3-8CA7-87FAE7A1D9FF}" type="sibTrans" cxnId="{BF1C5BD4-3B00-480D-B2EE-A3CEA99E4542}">
      <dgm:prSet/>
      <dgm:spPr/>
      <dgm:t>
        <a:bodyPr/>
        <a:lstStyle/>
        <a:p>
          <a:endParaRPr lang="en-US"/>
        </a:p>
      </dgm:t>
    </dgm:pt>
    <dgm:pt modelId="{A471C196-E580-44B4-874A-5DA0B2C6FA6F}">
      <dgm:prSet phldrT="[Text]"/>
      <dgm:spPr/>
      <dgm:t>
        <a:bodyPr/>
        <a:lstStyle/>
        <a:p>
          <a:r>
            <a:rPr lang="en-US" b="1" dirty="0"/>
            <a:t>Block Blob: </a:t>
          </a:r>
          <a:r>
            <a:rPr lang="en-US" dirty="0"/>
            <a:t>Used for streaming and storing documents, videos, pictures, backups, and unstructured text or binary data. Only allowed up to 200 GB and commits only until issued</a:t>
          </a:r>
        </a:p>
      </dgm:t>
    </dgm:pt>
    <dgm:pt modelId="{A0ECA0C9-AAF7-444E-8498-24E8FC46CF64}" type="parTrans" cxnId="{16E86E8B-936E-4407-A4F3-4A5271042657}">
      <dgm:prSet/>
      <dgm:spPr/>
      <dgm:t>
        <a:bodyPr/>
        <a:lstStyle/>
        <a:p>
          <a:endParaRPr lang="en-US"/>
        </a:p>
      </dgm:t>
    </dgm:pt>
    <dgm:pt modelId="{FA17B2E7-A9AB-4A53-8B25-1DB83B598D33}" type="sibTrans" cxnId="{16E86E8B-936E-4407-A4F3-4A5271042657}">
      <dgm:prSet/>
      <dgm:spPr/>
      <dgm:t>
        <a:bodyPr/>
        <a:lstStyle/>
        <a:p>
          <a:endParaRPr lang="en-US"/>
        </a:p>
      </dgm:t>
    </dgm:pt>
    <dgm:pt modelId="{FBF7BAFD-7656-4D04-ABD2-A24404746EA3}">
      <dgm:prSet phldrT="[Text]" custT="1"/>
      <dgm:spPr/>
      <dgm:t>
        <a:bodyPr/>
        <a:lstStyle/>
        <a:p>
          <a:r>
            <a:rPr lang="en-US" sz="2400" dirty="0"/>
            <a:t>Storage and  access for random  access data</a:t>
          </a:r>
        </a:p>
      </dgm:t>
    </dgm:pt>
    <dgm:pt modelId="{5E42064C-E5A3-4A18-9E5D-C86C52D6153F}" type="parTrans" cxnId="{1024DF41-37DA-4DC5-A146-529EBE36C8A0}">
      <dgm:prSet/>
      <dgm:spPr/>
      <dgm:t>
        <a:bodyPr/>
        <a:lstStyle/>
        <a:p>
          <a:endParaRPr lang="en-US"/>
        </a:p>
      </dgm:t>
    </dgm:pt>
    <dgm:pt modelId="{ADDA87A6-7C6C-44EF-A59F-BA8CFAA45EB3}" type="sibTrans" cxnId="{1024DF41-37DA-4DC5-A146-529EBE36C8A0}">
      <dgm:prSet/>
      <dgm:spPr/>
      <dgm:t>
        <a:bodyPr/>
        <a:lstStyle/>
        <a:p>
          <a:endParaRPr lang="en-US"/>
        </a:p>
      </dgm:t>
    </dgm:pt>
    <dgm:pt modelId="{5C25CCCF-82AA-4BA3-B51D-2C7F63845583}">
      <dgm:prSet phldrT="[Text]"/>
      <dgm:spPr/>
      <dgm:t>
        <a:bodyPr/>
        <a:lstStyle/>
        <a:p>
          <a:r>
            <a:rPr lang="en-US" b="1" dirty="0"/>
            <a:t>Azure files: </a:t>
          </a:r>
          <a:r>
            <a:rPr lang="en-US" dirty="0"/>
            <a:t>Used when multiple IaaS/PaaS VMs with SMB standard interface or UNC path need to access the same data</a:t>
          </a:r>
        </a:p>
      </dgm:t>
    </dgm:pt>
    <dgm:pt modelId="{91B7EB69-8C5B-4463-ADDC-98453AACF9DB}" type="parTrans" cxnId="{72F35057-C8B2-416F-98F3-1CE331D59427}">
      <dgm:prSet/>
      <dgm:spPr/>
      <dgm:t>
        <a:bodyPr/>
        <a:lstStyle/>
        <a:p>
          <a:endParaRPr lang="en-US"/>
        </a:p>
      </dgm:t>
    </dgm:pt>
    <dgm:pt modelId="{023330F8-CC8C-495F-A168-563BC10BC59D}" type="sibTrans" cxnId="{72F35057-C8B2-416F-98F3-1CE331D59427}">
      <dgm:prSet/>
      <dgm:spPr/>
      <dgm:t>
        <a:bodyPr/>
        <a:lstStyle/>
        <a:p>
          <a:endParaRPr lang="en-US"/>
        </a:p>
      </dgm:t>
    </dgm:pt>
    <dgm:pt modelId="{B7603493-E1E4-444F-B7BC-2ECB51B333F4}">
      <dgm:prSet phldrT="[Text]"/>
      <dgm:spPr/>
      <dgm:t>
        <a:bodyPr/>
        <a:lstStyle/>
        <a:p>
          <a:r>
            <a:rPr lang="en-US" b="1" dirty="0"/>
            <a:t>Azure Blobs: </a:t>
          </a:r>
          <a:r>
            <a:rPr lang="en-US" dirty="0"/>
            <a:t>Used for larger capacity, random access for multiple disks, and access from anywhere</a:t>
          </a:r>
        </a:p>
      </dgm:t>
    </dgm:pt>
    <dgm:pt modelId="{0CD82853-367D-4610-B943-25F95E064810}" type="parTrans" cxnId="{C246F2EF-CF15-4CFB-A545-7AAE74017AC8}">
      <dgm:prSet/>
      <dgm:spPr/>
      <dgm:t>
        <a:bodyPr/>
        <a:lstStyle/>
        <a:p>
          <a:endParaRPr lang="en-US"/>
        </a:p>
      </dgm:t>
    </dgm:pt>
    <dgm:pt modelId="{DEDCCA49-AE7E-49CF-9AE0-CCA21AADB557}" type="sibTrans" cxnId="{C246F2EF-CF15-4CFB-A545-7AAE74017AC8}">
      <dgm:prSet/>
      <dgm:spPr/>
      <dgm:t>
        <a:bodyPr/>
        <a:lstStyle/>
        <a:p>
          <a:endParaRPr lang="en-US"/>
        </a:p>
      </dgm:t>
    </dgm:pt>
    <dgm:pt modelId="{973CA887-D6ED-4524-88DD-16567058C74E}">
      <dgm:prSet phldrT="[Text]"/>
      <dgm:spPr/>
      <dgm:t>
        <a:bodyPr/>
        <a:lstStyle/>
        <a:p>
          <a:r>
            <a:rPr lang="en-US" b="1" dirty="0"/>
            <a:t>Azure data disks: </a:t>
          </a:r>
          <a:r>
            <a:rPr lang="en-US" dirty="0"/>
            <a:t>Used when data access is exclusive to the VM attached</a:t>
          </a:r>
        </a:p>
      </dgm:t>
    </dgm:pt>
    <dgm:pt modelId="{2DD9C4C9-5104-40BF-BC01-B42D98FD5BB5}" type="parTrans" cxnId="{CC239ADE-E818-4CA1-B546-2585E495B21C}">
      <dgm:prSet/>
      <dgm:spPr/>
      <dgm:t>
        <a:bodyPr/>
        <a:lstStyle/>
        <a:p>
          <a:endParaRPr lang="en-US"/>
        </a:p>
      </dgm:t>
    </dgm:pt>
    <dgm:pt modelId="{AD7CC6D8-C7B8-4E72-91E5-27168B23646F}" type="sibTrans" cxnId="{CC239ADE-E818-4CA1-B546-2585E495B21C}">
      <dgm:prSet/>
      <dgm:spPr/>
      <dgm:t>
        <a:bodyPr/>
        <a:lstStyle/>
        <a:p>
          <a:endParaRPr lang="en-US"/>
        </a:p>
      </dgm:t>
    </dgm:pt>
    <dgm:pt modelId="{4B5BD733-2526-4E4F-B95E-D55F2817ED9C}" type="pres">
      <dgm:prSet presAssocID="{EA956FB6-3C0E-4CA4-88AB-469BF12F1BAD}" presName="Name0" presStyleCnt="0">
        <dgm:presLayoutVars>
          <dgm:dir/>
          <dgm:animLvl val="lvl"/>
          <dgm:resizeHandles val="exact"/>
        </dgm:presLayoutVars>
      </dgm:prSet>
      <dgm:spPr/>
    </dgm:pt>
    <dgm:pt modelId="{6B7A316E-A137-4EBF-A853-9CA3317D3B11}" type="pres">
      <dgm:prSet presAssocID="{9A035593-89B2-4756-8226-335922569C40}" presName="linNode" presStyleCnt="0"/>
      <dgm:spPr/>
    </dgm:pt>
    <dgm:pt modelId="{6C9753EB-90AC-408E-8C5B-94E1A9D2E9FB}" type="pres">
      <dgm:prSet presAssocID="{9A035593-89B2-4756-8226-335922569C40}" presName="parentText" presStyleLbl="node1" presStyleIdx="0" presStyleCnt="2">
        <dgm:presLayoutVars>
          <dgm:chMax val="1"/>
          <dgm:bulletEnabled val="1"/>
        </dgm:presLayoutVars>
      </dgm:prSet>
      <dgm:spPr/>
    </dgm:pt>
    <dgm:pt modelId="{A550994F-9740-425B-87BF-56451A72DEAA}" type="pres">
      <dgm:prSet presAssocID="{9A035593-89B2-4756-8226-335922569C40}" presName="descendantText" presStyleLbl="alignAccFollowNode1" presStyleIdx="0" presStyleCnt="2">
        <dgm:presLayoutVars>
          <dgm:bulletEnabled val="1"/>
        </dgm:presLayoutVars>
      </dgm:prSet>
      <dgm:spPr/>
    </dgm:pt>
    <dgm:pt modelId="{D6C6AAB1-EEC5-410C-9B73-C7D65B99C716}" type="pres">
      <dgm:prSet presAssocID="{F1EC7C52-20D2-4395-9C8C-B26A69E6FC99}" presName="sp" presStyleCnt="0"/>
      <dgm:spPr/>
    </dgm:pt>
    <dgm:pt modelId="{4331EF9A-565C-40C7-BF63-08A32D73D08C}" type="pres">
      <dgm:prSet presAssocID="{FBF7BAFD-7656-4D04-ABD2-A24404746EA3}" presName="linNode" presStyleCnt="0"/>
      <dgm:spPr/>
    </dgm:pt>
    <dgm:pt modelId="{9CDC2CD4-7C94-4EE1-B891-2AEDC03E7DA0}" type="pres">
      <dgm:prSet presAssocID="{FBF7BAFD-7656-4D04-ABD2-A24404746EA3}" presName="parentText" presStyleLbl="node1" presStyleIdx="1" presStyleCnt="2">
        <dgm:presLayoutVars>
          <dgm:chMax val="1"/>
          <dgm:bulletEnabled val="1"/>
        </dgm:presLayoutVars>
      </dgm:prSet>
      <dgm:spPr/>
    </dgm:pt>
    <dgm:pt modelId="{8020B923-E64F-45B0-A608-B6EAB00177E7}" type="pres">
      <dgm:prSet presAssocID="{FBF7BAFD-7656-4D04-ABD2-A24404746EA3}" presName="descendantText" presStyleLbl="alignAccFollowNode1" presStyleIdx="1" presStyleCnt="2">
        <dgm:presLayoutVars>
          <dgm:bulletEnabled val="1"/>
        </dgm:presLayoutVars>
      </dgm:prSet>
      <dgm:spPr/>
    </dgm:pt>
  </dgm:ptLst>
  <dgm:cxnLst>
    <dgm:cxn modelId="{E1DBEF1D-3538-4E52-85CE-38AFA7593A13}" type="presOf" srcId="{FBF7BAFD-7656-4D04-ABD2-A24404746EA3}" destId="{9CDC2CD4-7C94-4EE1-B891-2AEDC03E7DA0}" srcOrd="0" destOrd="0" presId="urn:microsoft.com/office/officeart/2005/8/layout/vList5"/>
    <dgm:cxn modelId="{6E211D25-F23A-4852-9086-8D0F96B486A1}" type="presOf" srcId="{EA956FB6-3C0E-4CA4-88AB-469BF12F1BAD}" destId="{4B5BD733-2526-4E4F-B95E-D55F2817ED9C}" srcOrd="0" destOrd="0" presId="urn:microsoft.com/office/officeart/2005/8/layout/vList5"/>
    <dgm:cxn modelId="{3EC3B228-D2EA-4A76-951C-DD4CB2A26148}" type="presOf" srcId="{B7603493-E1E4-444F-B7BC-2ECB51B333F4}" destId="{8020B923-E64F-45B0-A608-B6EAB00177E7}" srcOrd="0" destOrd="1" presId="urn:microsoft.com/office/officeart/2005/8/layout/vList5"/>
    <dgm:cxn modelId="{26B32133-31A8-44FC-B86D-80CCC440FDF2}" type="presOf" srcId="{5C25CCCF-82AA-4BA3-B51D-2C7F63845583}" destId="{8020B923-E64F-45B0-A608-B6EAB00177E7}" srcOrd="0" destOrd="0" presId="urn:microsoft.com/office/officeart/2005/8/layout/vList5"/>
    <dgm:cxn modelId="{1024DF41-37DA-4DC5-A146-529EBE36C8A0}" srcId="{EA956FB6-3C0E-4CA4-88AB-469BF12F1BAD}" destId="{FBF7BAFD-7656-4D04-ABD2-A24404746EA3}" srcOrd="1" destOrd="0" parTransId="{5E42064C-E5A3-4A18-9E5D-C86C52D6153F}" sibTransId="{ADDA87A6-7C6C-44EF-A59F-BA8CFAA45EB3}"/>
    <dgm:cxn modelId="{6273CB4A-E122-4371-A3DD-73380D01D217}" type="presOf" srcId="{973CA887-D6ED-4524-88DD-16567058C74E}" destId="{8020B923-E64F-45B0-A608-B6EAB00177E7}" srcOrd="0" destOrd="2" presId="urn:microsoft.com/office/officeart/2005/8/layout/vList5"/>
    <dgm:cxn modelId="{E0052870-DDC1-47FE-9149-3A9CC362E966}" srcId="{EA956FB6-3C0E-4CA4-88AB-469BF12F1BAD}" destId="{9A035593-89B2-4756-8226-335922569C40}" srcOrd="0" destOrd="0" parTransId="{B19AA789-602E-41BA-94EB-32194BF548AC}" sibTransId="{F1EC7C52-20D2-4395-9C8C-B26A69E6FC99}"/>
    <dgm:cxn modelId="{72F35057-C8B2-416F-98F3-1CE331D59427}" srcId="{FBF7BAFD-7656-4D04-ABD2-A24404746EA3}" destId="{5C25CCCF-82AA-4BA3-B51D-2C7F63845583}" srcOrd="0" destOrd="0" parTransId="{91B7EB69-8C5B-4463-ADDC-98453AACF9DB}" sibTransId="{023330F8-CC8C-495F-A168-563BC10BC59D}"/>
    <dgm:cxn modelId="{FD1FF857-B5EC-4776-A823-62039DCC18BD}" type="presOf" srcId="{9A035593-89B2-4756-8226-335922569C40}" destId="{6C9753EB-90AC-408E-8C5B-94E1A9D2E9FB}" srcOrd="0" destOrd="0" presId="urn:microsoft.com/office/officeart/2005/8/layout/vList5"/>
    <dgm:cxn modelId="{16E86E8B-936E-4407-A4F3-4A5271042657}" srcId="{9A035593-89B2-4756-8226-335922569C40}" destId="{A471C196-E580-44B4-874A-5DA0B2C6FA6F}" srcOrd="1" destOrd="0" parTransId="{A0ECA0C9-AAF7-444E-8498-24E8FC46CF64}" sibTransId="{FA17B2E7-A9AB-4A53-8B25-1DB83B598D33}"/>
    <dgm:cxn modelId="{BF1C5BD4-3B00-480D-B2EE-A3CEA99E4542}" srcId="{9A035593-89B2-4756-8226-335922569C40}" destId="{C3A98E51-35F9-4E04-B293-3CA628BC279D}" srcOrd="0" destOrd="0" parTransId="{528346DE-1A35-4238-84CF-C8007AAA7882}" sibTransId="{3DA0DE7B-7733-46D3-8CA7-87FAE7A1D9FF}"/>
    <dgm:cxn modelId="{CC239ADE-E818-4CA1-B546-2585E495B21C}" srcId="{FBF7BAFD-7656-4D04-ABD2-A24404746EA3}" destId="{973CA887-D6ED-4524-88DD-16567058C74E}" srcOrd="2" destOrd="0" parTransId="{2DD9C4C9-5104-40BF-BC01-B42D98FD5BB5}" sibTransId="{AD7CC6D8-C7B8-4E72-91E5-27168B23646F}"/>
    <dgm:cxn modelId="{40D5D5E7-814A-48DF-9929-52315362E083}" type="presOf" srcId="{C3A98E51-35F9-4E04-B293-3CA628BC279D}" destId="{A550994F-9740-425B-87BF-56451A72DEAA}" srcOrd="0" destOrd="0" presId="urn:microsoft.com/office/officeart/2005/8/layout/vList5"/>
    <dgm:cxn modelId="{C246F2EF-CF15-4CFB-A545-7AAE74017AC8}" srcId="{FBF7BAFD-7656-4D04-ABD2-A24404746EA3}" destId="{B7603493-E1E4-444F-B7BC-2ECB51B333F4}" srcOrd="1" destOrd="0" parTransId="{0CD82853-367D-4610-B943-25F95E064810}" sibTransId="{DEDCCA49-AE7E-49CF-9AE0-CCA21AADB557}"/>
    <dgm:cxn modelId="{235459F3-047B-4864-B02D-7C17403BAC4D}" type="presOf" srcId="{A471C196-E580-44B4-874A-5DA0B2C6FA6F}" destId="{A550994F-9740-425B-87BF-56451A72DEAA}" srcOrd="0" destOrd="1" presId="urn:microsoft.com/office/officeart/2005/8/layout/vList5"/>
    <dgm:cxn modelId="{23398C32-0DAD-400E-B980-6374AC69B620}" type="presParOf" srcId="{4B5BD733-2526-4E4F-B95E-D55F2817ED9C}" destId="{6B7A316E-A137-4EBF-A853-9CA3317D3B11}" srcOrd="0" destOrd="0" presId="urn:microsoft.com/office/officeart/2005/8/layout/vList5"/>
    <dgm:cxn modelId="{2B3244FC-79A8-43CE-9FB4-9E10C8A4BD87}" type="presParOf" srcId="{6B7A316E-A137-4EBF-A853-9CA3317D3B11}" destId="{6C9753EB-90AC-408E-8C5B-94E1A9D2E9FB}" srcOrd="0" destOrd="0" presId="urn:microsoft.com/office/officeart/2005/8/layout/vList5"/>
    <dgm:cxn modelId="{5743A538-C865-4A97-88F9-0273EA9FF9FD}" type="presParOf" srcId="{6B7A316E-A137-4EBF-A853-9CA3317D3B11}" destId="{A550994F-9740-425B-87BF-56451A72DEAA}" srcOrd="1" destOrd="0" presId="urn:microsoft.com/office/officeart/2005/8/layout/vList5"/>
    <dgm:cxn modelId="{222BE08A-906C-4294-A976-083E821099A9}" type="presParOf" srcId="{4B5BD733-2526-4E4F-B95E-D55F2817ED9C}" destId="{D6C6AAB1-EEC5-410C-9B73-C7D65B99C716}" srcOrd="1" destOrd="0" presId="urn:microsoft.com/office/officeart/2005/8/layout/vList5"/>
    <dgm:cxn modelId="{902CAD8E-53AC-42D1-951C-31E1647164EB}" type="presParOf" srcId="{4B5BD733-2526-4E4F-B95E-D55F2817ED9C}" destId="{4331EF9A-565C-40C7-BF63-08A32D73D08C}" srcOrd="2" destOrd="0" presId="urn:microsoft.com/office/officeart/2005/8/layout/vList5"/>
    <dgm:cxn modelId="{D2F811E5-42B1-4DD7-B62B-3E07C6B18053}" type="presParOf" srcId="{4331EF9A-565C-40C7-BF63-08A32D73D08C}" destId="{9CDC2CD4-7C94-4EE1-B891-2AEDC03E7DA0}" srcOrd="0" destOrd="0" presId="urn:microsoft.com/office/officeart/2005/8/layout/vList5"/>
    <dgm:cxn modelId="{8B7B6CA1-4092-44E0-90BD-8F1ED07D6D52}" type="presParOf" srcId="{4331EF9A-565C-40C7-BF63-08A32D73D08C}" destId="{8020B923-E64F-45B0-A608-B6EAB00177E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956FB6-3C0E-4CA4-88AB-469BF12F1B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A035593-89B2-4756-8226-335922569C40}">
      <dgm:prSet phldrT="[Text]" custT="1"/>
      <dgm:spPr/>
      <dgm:t>
        <a:bodyPr/>
        <a:lstStyle/>
        <a:p>
          <a:r>
            <a:rPr lang="en-US" sz="2400" dirty="0"/>
            <a:t>Storage costs</a:t>
          </a:r>
        </a:p>
      </dgm:t>
    </dgm:pt>
    <dgm:pt modelId="{B19AA789-602E-41BA-94EB-32194BF548AC}" type="parTrans" cxnId="{E0052870-DDC1-47FE-9149-3A9CC362E966}">
      <dgm:prSet/>
      <dgm:spPr/>
      <dgm:t>
        <a:bodyPr/>
        <a:lstStyle/>
        <a:p>
          <a:endParaRPr lang="en-US"/>
        </a:p>
      </dgm:t>
    </dgm:pt>
    <dgm:pt modelId="{F1EC7C52-20D2-4395-9C8C-B26A69E6FC99}" type="sibTrans" cxnId="{E0052870-DDC1-47FE-9149-3A9CC362E966}">
      <dgm:prSet/>
      <dgm:spPr/>
      <dgm:t>
        <a:bodyPr/>
        <a:lstStyle/>
        <a:p>
          <a:endParaRPr lang="en-US"/>
        </a:p>
      </dgm:t>
    </dgm:pt>
    <dgm:pt modelId="{C3A98E51-35F9-4E04-B293-3CA628BC279D}">
      <dgm:prSet phldrT="[Text]" custT="1"/>
      <dgm:spPr/>
      <dgm:t>
        <a:bodyPr/>
        <a:lstStyle/>
        <a:p>
          <a:r>
            <a:rPr lang="en-US" sz="1600" dirty="0"/>
            <a:t>Type of data will be cost driver, critical data might need GRS whereas less critical data may suffice  with just LRS</a:t>
          </a:r>
        </a:p>
      </dgm:t>
    </dgm:pt>
    <dgm:pt modelId="{528346DE-1A35-4238-84CF-C8007AAA7882}" type="parTrans" cxnId="{BF1C5BD4-3B00-480D-B2EE-A3CEA99E4542}">
      <dgm:prSet/>
      <dgm:spPr/>
      <dgm:t>
        <a:bodyPr/>
        <a:lstStyle/>
        <a:p>
          <a:endParaRPr lang="en-US"/>
        </a:p>
      </dgm:t>
    </dgm:pt>
    <dgm:pt modelId="{3DA0DE7B-7733-46D3-8CA7-87FAE7A1D9FF}" type="sibTrans" cxnId="{BF1C5BD4-3B00-480D-B2EE-A3CEA99E4542}">
      <dgm:prSet/>
      <dgm:spPr/>
      <dgm:t>
        <a:bodyPr/>
        <a:lstStyle/>
        <a:p>
          <a:endParaRPr lang="en-US"/>
        </a:p>
      </dgm:t>
    </dgm:pt>
    <dgm:pt modelId="{A471C196-E580-44B4-874A-5DA0B2C6FA6F}">
      <dgm:prSet phldrT="[Text]" custT="1"/>
      <dgm:spPr/>
      <dgm:t>
        <a:bodyPr/>
        <a:lstStyle/>
        <a:p>
          <a:r>
            <a:rPr lang="en-US" sz="1600" dirty="0"/>
            <a:t>Quick Access Data with high IOPS will drive the usage of Premium Storage, while lower requirements may accept Standard Storage</a:t>
          </a:r>
        </a:p>
      </dgm:t>
    </dgm:pt>
    <dgm:pt modelId="{A0ECA0C9-AAF7-444E-8498-24E8FC46CF64}" type="parTrans" cxnId="{16E86E8B-936E-4407-A4F3-4A5271042657}">
      <dgm:prSet/>
      <dgm:spPr/>
      <dgm:t>
        <a:bodyPr/>
        <a:lstStyle/>
        <a:p>
          <a:endParaRPr lang="en-US"/>
        </a:p>
      </dgm:t>
    </dgm:pt>
    <dgm:pt modelId="{FA17B2E7-A9AB-4A53-8B25-1DB83B598D33}" type="sibTrans" cxnId="{16E86E8B-936E-4407-A4F3-4A5271042657}">
      <dgm:prSet/>
      <dgm:spPr/>
      <dgm:t>
        <a:bodyPr/>
        <a:lstStyle/>
        <a:p>
          <a:endParaRPr lang="en-US"/>
        </a:p>
      </dgm:t>
    </dgm:pt>
    <dgm:pt modelId="{FBF7BAFD-7656-4D04-ABD2-A24404746EA3}">
      <dgm:prSet phldrT="[Text]" custT="1"/>
      <dgm:spPr/>
      <dgm:t>
        <a:bodyPr/>
        <a:lstStyle/>
        <a:p>
          <a:r>
            <a:rPr lang="en-US" sz="2400" dirty="0"/>
            <a:t>Containers for organizing data</a:t>
          </a:r>
        </a:p>
      </dgm:t>
    </dgm:pt>
    <dgm:pt modelId="{5E42064C-E5A3-4A18-9E5D-C86C52D6153F}" type="parTrans" cxnId="{1024DF41-37DA-4DC5-A146-529EBE36C8A0}">
      <dgm:prSet/>
      <dgm:spPr/>
      <dgm:t>
        <a:bodyPr/>
        <a:lstStyle/>
        <a:p>
          <a:endParaRPr lang="en-US"/>
        </a:p>
      </dgm:t>
    </dgm:pt>
    <dgm:pt modelId="{ADDA87A6-7C6C-44EF-A59F-BA8CFAA45EB3}" type="sibTrans" cxnId="{1024DF41-37DA-4DC5-A146-529EBE36C8A0}">
      <dgm:prSet/>
      <dgm:spPr/>
      <dgm:t>
        <a:bodyPr/>
        <a:lstStyle/>
        <a:p>
          <a:endParaRPr lang="en-US"/>
        </a:p>
      </dgm:t>
    </dgm:pt>
    <dgm:pt modelId="{5C25CCCF-82AA-4BA3-B51D-2C7F63845583}">
      <dgm:prSet phldrT="[Text]" custT="1"/>
      <dgm:spPr/>
      <dgm:t>
        <a:bodyPr/>
        <a:lstStyle/>
        <a:p>
          <a:r>
            <a:rPr lang="en-US" sz="1600" dirty="0"/>
            <a:t>Use containers similar to how a folder structure in       a file server would be used</a:t>
          </a:r>
        </a:p>
      </dgm:t>
    </dgm:pt>
    <dgm:pt modelId="{91B7EB69-8C5B-4463-ADDC-98453AACF9DB}" type="parTrans" cxnId="{72F35057-C8B2-416F-98F3-1CE331D59427}">
      <dgm:prSet/>
      <dgm:spPr/>
      <dgm:t>
        <a:bodyPr/>
        <a:lstStyle/>
        <a:p>
          <a:endParaRPr lang="en-US"/>
        </a:p>
      </dgm:t>
    </dgm:pt>
    <dgm:pt modelId="{023330F8-CC8C-495F-A168-563BC10BC59D}" type="sibTrans" cxnId="{72F35057-C8B2-416F-98F3-1CE331D59427}">
      <dgm:prSet/>
      <dgm:spPr/>
      <dgm:t>
        <a:bodyPr/>
        <a:lstStyle/>
        <a:p>
          <a:endParaRPr lang="en-US"/>
        </a:p>
      </dgm:t>
    </dgm:pt>
    <dgm:pt modelId="{B7603493-E1E4-444F-B7BC-2ECB51B333F4}">
      <dgm:prSet phldrT="[Text]" custT="1"/>
      <dgm:spPr/>
      <dgm:t>
        <a:bodyPr/>
        <a:lstStyle/>
        <a:p>
          <a:r>
            <a:rPr lang="en-US" sz="1600" dirty="0"/>
            <a:t>By default, all VHDs will be put into the “vhds” container in a storage account. However, this destination can be changed</a:t>
          </a:r>
        </a:p>
      </dgm:t>
    </dgm:pt>
    <dgm:pt modelId="{0CD82853-367D-4610-B943-25F95E064810}" type="parTrans" cxnId="{C246F2EF-CF15-4CFB-A545-7AAE74017AC8}">
      <dgm:prSet/>
      <dgm:spPr/>
      <dgm:t>
        <a:bodyPr/>
        <a:lstStyle/>
        <a:p>
          <a:endParaRPr lang="en-US"/>
        </a:p>
      </dgm:t>
    </dgm:pt>
    <dgm:pt modelId="{DEDCCA49-AE7E-49CF-9AE0-CCA21AADB557}" type="sibTrans" cxnId="{C246F2EF-CF15-4CFB-A545-7AAE74017AC8}">
      <dgm:prSet/>
      <dgm:spPr/>
      <dgm:t>
        <a:bodyPr/>
        <a:lstStyle/>
        <a:p>
          <a:endParaRPr lang="en-US"/>
        </a:p>
      </dgm:t>
    </dgm:pt>
    <dgm:pt modelId="{4B5BD733-2526-4E4F-B95E-D55F2817ED9C}" type="pres">
      <dgm:prSet presAssocID="{EA956FB6-3C0E-4CA4-88AB-469BF12F1BAD}" presName="Name0" presStyleCnt="0">
        <dgm:presLayoutVars>
          <dgm:dir/>
          <dgm:animLvl val="lvl"/>
          <dgm:resizeHandles val="exact"/>
        </dgm:presLayoutVars>
      </dgm:prSet>
      <dgm:spPr/>
    </dgm:pt>
    <dgm:pt modelId="{6B7A316E-A137-4EBF-A853-9CA3317D3B11}" type="pres">
      <dgm:prSet presAssocID="{9A035593-89B2-4756-8226-335922569C40}" presName="linNode" presStyleCnt="0"/>
      <dgm:spPr/>
    </dgm:pt>
    <dgm:pt modelId="{6C9753EB-90AC-408E-8C5B-94E1A9D2E9FB}" type="pres">
      <dgm:prSet presAssocID="{9A035593-89B2-4756-8226-335922569C40}" presName="parentText" presStyleLbl="node1" presStyleIdx="0" presStyleCnt="2">
        <dgm:presLayoutVars>
          <dgm:chMax val="1"/>
          <dgm:bulletEnabled val="1"/>
        </dgm:presLayoutVars>
      </dgm:prSet>
      <dgm:spPr/>
    </dgm:pt>
    <dgm:pt modelId="{A550994F-9740-425B-87BF-56451A72DEAA}" type="pres">
      <dgm:prSet presAssocID="{9A035593-89B2-4756-8226-335922569C40}" presName="descendantText" presStyleLbl="alignAccFollowNode1" presStyleIdx="0" presStyleCnt="2">
        <dgm:presLayoutVars>
          <dgm:bulletEnabled val="1"/>
        </dgm:presLayoutVars>
      </dgm:prSet>
      <dgm:spPr/>
    </dgm:pt>
    <dgm:pt modelId="{D6C6AAB1-EEC5-410C-9B73-C7D65B99C716}" type="pres">
      <dgm:prSet presAssocID="{F1EC7C52-20D2-4395-9C8C-B26A69E6FC99}" presName="sp" presStyleCnt="0"/>
      <dgm:spPr/>
    </dgm:pt>
    <dgm:pt modelId="{4331EF9A-565C-40C7-BF63-08A32D73D08C}" type="pres">
      <dgm:prSet presAssocID="{FBF7BAFD-7656-4D04-ABD2-A24404746EA3}" presName="linNode" presStyleCnt="0"/>
      <dgm:spPr/>
    </dgm:pt>
    <dgm:pt modelId="{9CDC2CD4-7C94-4EE1-B891-2AEDC03E7DA0}" type="pres">
      <dgm:prSet presAssocID="{FBF7BAFD-7656-4D04-ABD2-A24404746EA3}" presName="parentText" presStyleLbl="node1" presStyleIdx="1" presStyleCnt="2">
        <dgm:presLayoutVars>
          <dgm:chMax val="1"/>
          <dgm:bulletEnabled val="1"/>
        </dgm:presLayoutVars>
      </dgm:prSet>
      <dgm:spPr/>
    </dgm:pt>
    <dgm:pt modelId="{8020B923-E64F-45B0-A608-B6EAB00177E7}" type="pres">
      <dgm:prSet presAssocID="{FBF7BAFD-7656-4D04-ABD2-A24404746EA3}" presName="descendantText" presStyleLbl="alignAccFollowNode1" presStyleIdx="1" presStyleCnt="2">
        <dgm:presLayoutVars>
          <dgm:bulletEnabled val="1"/>
        </dgm:presLayoutVars>
      </dgm:prSet>
      <dgm:spPr/>
    </dgm:pt>
  </dgm:ptLst>
  <dgm:cxnLst>
    <dgm:cxn modelId="{5F968021-F491-4CFC-920B-D0AB80D91572}" type="presOf" srcId="{9A035593-89B2-4756-8226-335922569C40}" destId="{6C9753EB-90AC-408E-8C5B-94E1A9D2E9FB}" srcOrd="0" destOrd="0" presId="urn:microsoft.com/office/officeart/2005/8/layout/vList5"/>
    <dgm:cxn modelId="{CA97BF39-074F-4334-95E8-EFFAE1BFF746}" type="presOf" srcId="{5C25CCCF-82AA-4BA3-B51D-2C7F63845583}" destId="{8020B923-E64F-45B0-A608-B6EAB00177E7}" srcOrd="0" destOrd="0" presId="urn:microsoft.com/office/officeart/2005/8/layout/vList5"/>
    <dgm:cxn modelId="{69AC143D-D478-4245-ACD0-1DBF90C3F156}" type="presOf" srcId="{FBF7BAFD-7656-4D04-ABD2-A24404746EA3}" destId="{9CDC2CD4-7C94-4EE1-B891-2AEDC03E7DA0}" srcOrd="0" destOrd="0" presId="urn:microsoft.com/office/officeart/2005/8/layout/vList5"/>
    <dgm:cxn modelId="{1024DF41-37DA-4DC5-A146-529EBE36C8A0}" srcId="{EA956FB6-3C0E-4CA4-88AB-469BF12F1BAD}" destId="{FBF7BAFD-7656-4D04-ABD2-A24404746EA3}" srcOrd="1" destOrd="0" parTransId="{5E42064C-E5A3-4A18-9E5D-C86C52D6153F}" sibTransId="{ADDA87A6-7C6C-44EF-A59F-BA8CFAA45EB3}"/>
    <dgm:cxn modelId="{E0052870-DDC1-47FE-9149-3A9CC362E966}" srcId="{EA956FB6-3C0E-4CA4-88AB-469BF12F1BAD}" destId="{9A035593-89B2-4756-8226-335922569C40}" srcOrd="0" destOrd="0" parTransId="{B19AA789-602E-41BA-94EB-32194BF548AC}" sibTransId="{F1EC7C52-20D2-4395-9C8C-B26A69E6FC99}"/>
    <dgm:cxn modelId="{A6E53454-DD92-47CA-B4AB-5BA05678253A}" type="presOf" srcId="{EA956FB6-3C0E-4CA4-88AB-469BF12F1BAD}" destId="{4B5BD733-2526-4E4F-B95E-D55F2817ED9C}" srcOrd="0" destOrd="0" presId="urn:microsoft.com/office/officeart/2005/8/layout/vList5"/>
    <dgm:cxn modelId="{72F35057-C8B2-416F-98F3-1CE331D59427}" srcId="{FBF7BAFD-7656-4D04-ABD2-A24404746EA3}" destId="{5C25CCCF-82AA-4BA3-B51D-2C7F63845583}" srcOrd="0" destOrd="0" parTransId="{91B7EB69-8C5B-4463-ADDC-98453AACF9DB}" sibTransId="{023330F8-CC8C-495F-A168-563BC10BC59D}"/>
    <dgm:cxn modelId="{1F9F527D-A93D-4DC2-9D5D-56F753D2D193}" type="presOf" srcId="{C3A98E51-35F9-4E04-B293-3CA628BC279D}" destId="{A550994F-9740-425B-87BF-56451A72DEAA}" srcOrd="0" destOrd="0" presId="urn:microsoft.com/office/officeart/2005/8/layout/vList5"/>
    <dgm:cxn modelId="{16E86E8B-936E-4407-A4F3-4A5271042657}" srcId="{9A035593-89B2-4756-8226-335922569C40}" destId="{A471C196-E580-44B4-874A-5DA0B2C6FA6F}" srcOrd="1" destOrd="0" parTransId="{A0ECA0C9-AAF7-444E-8498-24E8FC46CF64}" sibTransId="{FA17B2E7-A9AB-4A53-8B25-1DB83B598D33}"/>
    <dgm:cxn modelId="{3981A9AB-D0E3-4B93-AB38-C2FDFA24FB4F}" type="presOf" srcId="{B7603493-E1E4-444F-B7BC-2ECB51B333F4}" destId="{8020B923-E64F-45B0-A608-B6EAB00177E7}" srcOrd="0" destOrd="1" presId="urn:microsoft.com/office/officeart/2005/8/layout/vList5"/>
    <dgm:cxn modelId="{EFBD4AD1-7F7A-42FF-90BC-8771F8018ED3}" type="presOf" srcId="{A471C196-E580-44B4-874A-5DA0B2C6FA6F}" destId="{A550994F-9740-425B-87BF-56451A72DEAA}" srcOrd="0" destOrd="1" presId="urn:microsoft.com/office/officeart/2005/8/layout/vList5"/>
    <dgm:cxn modelId="{BF1C5BD4-3B00-480D-B2EE-A3CEA99E4542}" srcId="{9A035593-89B2-4756-8226-335922569C40}" destId="{C3A98E51-35F9-4E04-B293-3CA628BC279D}" srcOrd="0" destOrd="0" parTransId="{528346DE-1A35-4238-84CF-C8007AAA7882}" sibTransId="{3DA0DE7B-7733-46D3-8CA7-87FAE7A1D9FF}"/>
    <dgm:cxn modelId="{C246F2EF-CF15-4CFB-A545-7AAE74017AC8}" srcId="{FBF7BAFD-7656-4D04-ABD2-A24404746EA3}" destId="{B7603493-E1E4-444F-B7BC-2ECB51B333F4}" srcOrd="1" destOrd="0" parTransId="{0CD82853-367D-4610-B943-25F95E064810}" sibTransId="{DEDCCA49-AE7E-49CF-9AE0-CCA21AADB557}"/>
    <dgm:cxn modelId="{C3879561-2EBF-472A-929C-8942426594CA}" type="presParOf" srcId="{4B5BD733-2526-4E4F-B95E-D55F2817ED9C}" destId="{6B7A316E-A137-4EBF-A853-9CA3317D3B11}" srcOrd="0" destOrd="0" presId="urn:microsoft.com/office/officeart/2005/8/layout/vList5"/>
    <dgm:cxn modelId="{FAE75B17-8534-4654-87B5-C73F54421DA7}" type="presParOf" srcId="{6B7A316E-A137-4EBF-A853-9CA3317D3B11}" destId="{6C9753EB-90AC-408E-8C5B-94E1A9D2E9FB}" srcOrd="0" destOrd="0" presId="urn:microsoft.com/office/officeart/2005/8/layout/vList5"/>
    <dgm:cxn modelId="{A5BF0BDB-FEBD-4465-A85D-29B065AC1D43}" type="presParOf" srcId="{6B7A316E-A137-4EBF-A853-9CA3317D3B11}" destId="{A550994F-9740-425B-87BF-56451A72DEAA}" srcOrd="1" destOrd="0" presId="urn:microsoft.com/office/officeart/2005/8/layout/vList5"/>
    <dgm:cxn modelId="{A6DFB523-DB63-4998-A2B0-ACC517D2ACC2}" type="presParOf" srcId="{4B5BD733-2526-4E4F-B95E-D55F2817ED9C}" destId="{D6C6AAB1-EEC5-410C-9B73-C7D65B99C716}" srcOrd="1" destOrd="0" presId="urn:microsoft.com/office/officeart/2005/8/layout/vList5"/>
    <dgm:cxn modelId="{3B5AB651-E2B7-4EA5-A3A6-4347819558F9}" type="presParOf" srcId="{4B5BD733-2526-4E4F-B95E-D55F2817ED9C}" destId="{4331EF9A-565C-40C7-BF63-08A32D73D08C}" srcOrd="2" destOrd="0" presId="urn:microsoft.com/office/officeart/2005/8/layout/vList5"/>
    <dgm:cxn modelId="{6D642F64-2B65-4038-86DC-5C81B448DA4F}" type="presParOf" srcId="{4331EF9A-565C-40C7-BF63-08A32D73D08C}" destId="{9CDC2CD4-7C94-4EE1-B891-2AEDC03E7DA0}" srcOrd="0" destOrd="0" presId="urn:microsoft.com/office/officeart/2005/8/layout/vList5"/>
    <dgm:cxn modelId="{582AFEA0-050A-4F57-9515-611FD0B316C7}" type="presParOf" srcId="{4331EF9A-565C-40C7-BF63-08A32D73D08C}" destId="{8020B923-E64F-45B0-A608-B6EAB00177E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956FB6-3C0E-4CA4-88AB-469BF12F1BA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A035593-89B2-4756-8226-335922569C40}">
      <dgm:prSet phldrT="[Text]" custT="1"/>
      <dgm:spPr/>
      <dgm:t>
        <a:bodyPr/>
        <a:lstStyle/>
        <a:p>
          <a:r>
            <a:rPr lang="en-US" sz="2400" dirty="0"/>
            <a:t>Amount of storage accounts to use</a:t>
          </a:r>
        </a:p>
      </dgm:t>
    </dgm:pt>
    <dgm:pt modelId="{B19AA789-602E-41BA-94EB-32194BF548AC}" type="parTrans" cxnId="{E0052870-DDC1-47FE-9149-3A9CC362E966}">
      <dgm:prSet/>
      <dgm:spPr/>
      <dgm:t>
        <a:bodyPr/>
        <a:lstStyle/>
        <a:p>
          <a:endParaRPr lang="en-US"/>
        </a:p>
      </dgm:t>
    </dgm:pt>
    <dgm:pt modelId="{F1EC7C52-20D2-4395-9C8C-B26A69E6FC99}" type="sibTrans" cxnId="{E0052870-DDC1-47FE-9149-3A9CC362E966}">
      <dgm:prSet/>
      <dgm:spPr/>
      <dgm:t>
        <a:bodyPr/>
        <a:lstStyle/>
        <a:p>
          <a:endParaRPr lang="en-US"/>
        </a:p>
      </dgm:t>
    </dgm:pt>
    <dgm:pt modelId="{C3A98E51-35F9-4E04-B293-3CA628BC279D}">
      <dgm:prSet phldrT="[Text]" custT="1"/>
      <dgm:spPr/>
      <dgm:t>
        <a:bodyPr/>
        <a:lstStyle/>
        <a:p>
          <a:r>
            <a:rPr lang="en-US" sz="1800" dirty="0"/>
            <a:t>Storage account </a:t>
          </a:r>
          <a:r>
            <a:rPr lang="en-US" sz="1800" b="1" dirty="0"/>
            <a:t>throughput</a:t>
          </a:r>
          <a:r>
            <a:rPr lang="en-US" sz="1800" dirty="0"/>
            <a:t> is determining factor for using a single or multiple         storage accounts</a:t>
          </a:r>
        </a:p>
      </dgm:t>
    </dgm:pt>
    <dgm:pt modelId="{528346DE-1A35-4238-84CF-C8007AAA7882}" type="parTrans" cxnId="{BF1C5BD4-3B00-480D-B2EE-A3CEA99E4542}">
      <dgm:prSet/>
      <dgm:spPr/>
      <dgm:t>
        <a:bodyPr/>
        <a:lstStyle/>
        <a:p>
          <a:endParaRPr lang="en-US"/>
        </a:p>
      </dgm:t>
    </dgm:pt>
    <dgm:pt modelId="{3DA0DE7B-7733-46D3-8CA7-87FAE7A1D9FF}" type="sibTrans" cxnId="{BF1C5BD4-3B00-480D-B2EE-A3CEA99E4542}">
      <dgm:prSet/>
      <dgm:spPr/>
      <dgm:t>
        <a:bodyPr/>
        <a:lstStyle/>
        <a:p>
          <a:endParaRPr lang="en-US"/>
        </a:p>
      </dgm:t>
    </dgm:pt>
    <dgm:pt modelId="{A471C196-E580-44B4-874A-5DA0B2C6FA6F}">
      <dgm:prSet phldrT="[Text]" custT="1"/>
      <dgm:spPr/>
      <dgm:t>
        <a:bodyPr/>
        <a:lstStyle/>
        <a:p>
          <a:r>
            <a:rPr lang="en-US" sz="1800" dirty="0"/>
            <a:t>Throughput can be maximized with: More simultaneous outstanding IO, </a:t>
          </a:r>
          <a:r>
            <a:rPr lang="en-US" sz="1800" b="1" dirty="0"/>
            <a:t>Single Blob</a:t>
          </a:r>
          <a:r>
            <a:rPr lang="en-US" sz="1800" dirty="0"/>
            <a:t>: Parallel page or block writes. </a:t>
          </a:r>
          <a:r>
            <a:rPr lang="en-US" sz="1800" b="1" dirty="0"/>
            <a:t>Multiple Blobs</a:t>
          </a:r>
          <a:r>
            <a:rPr lang="en-US" sz="1800" dirty="0"/>
            <a:t>: Upload in Blob in parallel</a:t>
          </a:r>
        </a:p>
      </dgm:t>
    </dgm:pt>
    <dgm:pt modelId="{A0ECA0C9-AAF7-444E-8498-24E8FC46CF64}" type="parTrans" cxnId="{16E86E8B-936E-4407-A4F3-4A5271042657}">
      <dgm:prSet/>
      <dgm:spPr/>
      <dgm:t>
        <a:bodyPr/>
        <a:lstStyle/>
        <a:p>
          <a:endParaRPr lang="en-US"/>
        </a:p>
      </dgm:t>
    </dgm:pt>
    <dgm:pt modelId="{FA17B2E7-A9AB-4A53-8B25-1DB83B598D33}" type="sibTrans" cxnId="{16E86E8B-936E-4407-A4F3-4A5271042657}">
      <dgm:prSet/>
      <dgm:spPr/>
      <dgm:t>
        <a:bodyPr/>
        <a:lstStyle/>
        <a:p>
          <a:endParaRPr lang="en-US"/>
        </a:p>
      </dgm:t>
    </dgm:pt>
    <dgm:pt modelId="{4B5BD733-2526-4E4F-B95E-D55F2817ED9C}" type="pres">
      <dgm:prSet presAssocID="{EA956FB6-3C0E-4CA4-88AB-469BF12F1BAD}" presName="Name0" presStyleCnt="0">
        <dgm:presLayoutVars>
          <dgm:dir/>
          <dgm:animLvl val="lvl"/>
          <dgm:resizeHandles val="exact"/>
        </dgm:presLayoutVars>
      </dgm:prSet>
      <dgm:spPr/>
    </dgm:pt>
    <dgm:pt modelId="{6B7A316E-A137-4EBF-A853-9CA3317D3B11}" type="pres">
      <dgm:prSet presAssocID="{9A035593-89B2-4756-8226-335922569C40}" presName="linNode" presStyleCnt="0"/>
      <dgm:spPr/>
    </dgm:pt>
    <dgm:pt modelId="{6C9753EB-90AC-408E-8C5B-94E1A9D2E9FB}" type="pres">
      <dgm:prSet presAssocID="{9A035593-89B2-4756-8226-335922569C40}" presName="parentText" presStyleLbl="node1" presStyleIdx="0" presStyleCnt="1">
        <dgm:presLayoutVars>
          <dgm:chMax val="1"/>
          <dgm:bulletEnabled val="1"/>
        </dgm:presLayoutVars>
      </dgm:prSet>
      <dgm:spPr/>
    </dgm:pt>
    <dgm:pt modelId="{A550994F-9740-425B-87BF-56451A72DEAA}" type="pres">
      <dgm:prSet presAssocID="{9A035593-89B2-4756-8226-335922569C40}" presName="descendantText" presStyleLbl="alignAccFollowNode1" presStyleIdx="0" presStyleCnt="1">
        <dgm:presLayoutVars>
          <dgm:bulletEnabled val="1"/>
        </dgm:presLayoutVars>
      </dgm:prSet>
      <dgm:spPr/>
    </dgm:pt>
  </dgm:ptLst>
  <dgm:cxnLst>
    <dgm:cxn modelId="{E0052870-DDC1-47FE-9149-3A9CC362E966}" srcId="{EA956FB6-3C0E-4CA4-88AB-469BF12F1BAD}" destId="{9A035593-89B2-4756-8226-335922569C40}" srcOrd="0" destOrd="0" parTransId="{B19AA789-602E-41BA-94EB-32194BF548AC}" sibTransId="{F1EC7C52-20D2-4395-9C8C-B26A69E6FC99}"/>
    <dgm:cxn modelId="{477A6655-6642-4CAD-A491-4E6E224916B4}" type="presOf" srcId="{EA956FB6-3C0E-4CA4-88AB-469BF12F1BAD}" destId="{4B5BD733-2526-4E4F-B95E-D55F2817ED9C}" srcOrd="0" destOrd="0" presId="urn:microsoft.com/office/officeart/2005/8/layout/vList5"/>
    <dgm:cxn modelId="{16E86E8B-936E-4407-A4F3-4A5271042657}" srcId="{9A035593-89B2-4756-8226-335922569C40}" destId="{A471C196-E580-44B4-874A-5DA0B2C6FA6F}" srcOrd="1" destOrd="0" parTransId="{A0ECA0C9-AAF7-444E-8498-24E8FC46CF64}" sibTransId="{FA17B2E7-A9AB-4A53-8B25-1DB83B598D33}"/>
    <dgm:cxn modelId="{A1D77E9A-B7CC-4515-B6CC-707A07E8A84C}" type="presOf" srcId="{A471C196-E580-44B4-874A-5DA0B2C6FA6F}" destId="{A550994F-9740-425B-87BF-56451A72DEAA}" srcOrd="0" destOrd="1" presId="urn:microsoft.com/office/officeart/2005/8/layout/vList5"/>
    <dgm:cxn modelId="{50DAC4A9-3934-4812-AC05-6625978F28B6}" type="presOf" srcId="{9A035593-89B2-4756-8226-335922569C40}" destId="{6C9753EB-90AC-408E-8C5B-94E1A9D2E9FB}" srcOrd="0" destOrd="0" presId="urn:microsoft.com/office/officeart/2005/8/layout/vList5"/>
    <dgm:cxn modelId="{BF1C5BD4-3B00-480D-B2EE-A3CEA99E4542}" srcId="{9A035593-89B2-4756-8226-335922569C40}" destId="{C3A98E51-35F9-4E04-B293-3CA628BC279D}" srcOrd="0" destOrd="0" parTransId="{528346DE-1A35-4238-84CF-C8007AAA7882}" sibTransId="{3DA0DE7B-7733-46D3-8CA7-87FAE7A1D9FF}"/>
    <dgm:cxn modelId="{F4981BFA-2021-4BFB-BB20-28D7760F9E9E}" type="presOf" srcId="{C3A98E51-35F9-4E04-B293-3CA628BC279D}" destId="{A550994F-9740-425B-87BF-56451A72DEAA}" srcOrd="0" destOrd="0" presId="urn:microsoft.com/office/officeart/2005/8/layout/vList5"/>
    <dgm:cxn modelId="{E9442197-B190-4EA4-A3FE-D21D3F10AC2D}" type="presParOf" srcId="{4B5BD733-2526-4E4F-B95E-D55F2817ED9C}" destId="{6B7A316E-A137-4EBF-A853-9CA3317D3B11}" srcOrd="0" destOrd="0" presId="urn:microsoft.com/office/officeart/2005/8/layout/vList5"/>
    <dgm:cxn modelId="{51CC5C97-2B07-4B8D-BF11-A3F6A47F7A70}" type="presParOf" srcId="{6B7A316E-A137-4EBF-A853-9CA3317D3B11}" destId="{6C9753EB-90AC-408E-8C5B-94E1A9D2E9FB}" srcOrd="0" destOrd="0" presId="urn:microsoft.com/office/officeart/2005/8/layout/vList5"/>
    <dgm:cxn modelId="{7324EFE7-7AF2-4801-B5F9-3979D11D2E75}" type="presParOf" srcId="{6B7A316E-A137-4EBF-A853-9CA3317D3B11}" destId="{A550994F-9740-425B-87BF-56451A72DEA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6EE677-5362-431C-9C4B-14E991E60B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D28452D-CF39-4E9D-8AF5-12EEDE361888}">
      <dgm:prSet phldrT="[Text]" custT="1"/>
      <dgm:spPr/>
      <dgm:t>
        <a:bodyPr/>
        <a:lstStyle/>
        <a:p>
          <a:r>
            <a:rPr lang="en-US" sz="2400" dirty="0"/>
            <a:t>IaaS design storage account dependency</a:t>
          </a:r>
        </a:p>
      </dgm:t>
    </dgm:pt>
    <dgm:pt modelId="{D3F4A844-3CCE-408F-B910-6861D0B8A0D5}" type="parTrans" cxnId="{F31C2DE7-8C08-46B7-B8D0-EE3A939A54CF}">
      <dgm:prSet/>
      <dgm:spPr/>
      <dgm:t>
        <a:bodyPr/>
        <a:lstStyle/>
        <a:p>
          <a:endParaRPr lang="en-US"/>
        </a:p>
      </dgm:t>
    </dgm:pt>
    <dgm:pt modelId="{991701D3-34C8-46D2-80BD-D158D3AA73A5}" type="sibTrans" cxnId="{F31C2DE7-8C08-46B7-B8D0-EE3A939A54CF}">
      <dgm:prSet/>
      <dgm:spPr/>
      <dgm:t>
        <a:bodyPr/>
        <a:lstStyle/>
        <a:p>
          <a:endParaRPr lang="en-US"/>
        </a:p>
      </dgm:t>
    </dgm:pt>
    <dgm:pt modelId="{13620EDA-6F74-4CF0-9563-BC977FCB0F82}">
      <dgm:prSet phldrT="[Text]" custT="1"/>
      <dgm:spPr/>
      <dgm:t>
        <a:bodyPr/>
        <a:lstStyle/>
        <a:p>
          <a:r>
            <a:rPr lang="en-US" sz="1600" dirty="0"/>
            <a:t>Refer to storage account limits for the amount           of VHD files allowed per storage account. Unless it’s known that these VHDs are not highly used  the place more than the suggested limit in             the storage account</a:t>
          </a:r>
        </a:p>
      </dgm:t>
    </dgm:pt>
    <dgm:pt modelId="{90433EEA-E8A8-423D-B43A-8524987A85E1}" type="parTrans" cxnId="{F5F301C3-34D0-4BBD-8882-5C925A56A0B4}">
      <dgm:prSet/>
      <dgm:spPr/>
      <dgm:t>
        <a:bodyPr/>
        <a:lstStyle/>
        <a:p>
          <a:endParaRPr lang="en-US"/>
        </a:p>
      </dgm:t>
    </dgm:pt>
    <dgm:pt modelId="{0067E407-8FA9-4C47-ABF1-05CEC049CACA}" type="sibTrans" cxnId="{F5F301C3-34D0-4BBD-8882-5C925A56A0B4}">
      <dgm:prSet/>
      <dgm:spPr/>
      <dgm:t>
        <a:bodyPr/>
        <a:lstStyle/>
        <a:p>
          <a:endParaRPr lang="en-US"/>
        </a:p>
      </dgm:t>
    </dgm:pt>
    <dgm:pt modelId="{0F32ED43-EC19-4B3D-81B0-1A2F314C47E4}">
      <dgm:prSet phldrT="[Text]" custT="1"/>
      <dgm:spPr/>
      <dgm:t>
        <a:bodyPr/>
        <a:lstStyle/>
        <a:p>
          <a:r>
            <a:rPr lang="en-US" sz="2400" dirty="0"/>
            <a:t>VM images and storage account dependency</a:t>
          </a:r>
        </a:p>
      </dgm:t>
    </dgm:pt>
    <dgm:pt modelId="{B3D3DB3B-3AE0-42F6-B96A-4D9F1F355009}" type="parTrans" cxnId="{4E840338-A484-4B0A-8861-4C7DE6EA76ED}">
      <dgm:prSet/>
      <dgm:spPr/>
      <dgm:t>
        <a:bodyPr/>
        <a:lstStyle/>
        <a:p>
          <a:endParaRPr lang="en-US"/>
        </a:p>
      </dgm:t>
    </dgm:pt>
    <dgm:pt modelId="{F5D399A6-A710-45A7-92DC-168EFCAC499D}" type="sibTrans" cxnId="{4E840338-A484-4B0A-8861-4C7DE6EA76ED}">
      <dgm:prSet/>
      <dgm:spPr/>
      <dgm:t>
        <a:bodyPr/>
        <a:lstStyle/>
        <a:p>
          <a:endParaRPr lang="en-US"/>
        </a:p>
      </dgm:t>
    </dgm:pt>
    <dgm:pt modelId="{31A53225-7155-407E-A86B-2AAF59B486DC}">
      <dgm:prSet phldrT="[Text]" custT="1"/>
      <dgm:spPr/>
      <dgm:t>
        <a:bodyPr/>
        <a:lstStyle/>
        <a:p>
          <a:r>
            <a:rPr lang="en-US" sz="1600" dirty="0"/>
            <a:t>Store all custom VM images in separate dedicated storage accounts. Deploy by copying an image from one storage account to another, this keeping images isolated and protected. Keep the permissions to the image deployment engineers</a:t>
          </a:r>
        </a:p>
      </dgm:t>
    </dgm:pt>
    <dgm:pt modelId="{43786782-152F-4C40-8F72-DE4CF1D09EC4}" type="parTrans" cxnId="{F4CC4A59-E8DF-4A82-BD2E-18C4BC46B760}">
      <dgm:prSet/>
      <dgm:spPr/>
      <dgm:t>
        <a:bodyPr/>
        <a:lstStyle/>
        <a:p>
          <a:endParaRPr lang="en-US"/>
        </a:p>
      </dgm:t>
    </dgm:pt>
    <dgm:pt modelId="{66B43989-1CA5-4CF1-AA7C-3033685B01BB}" type="sibTrans" cxnId="{F4CC4A59-E8DF-4A82-BD2E-18C4BC46B760}">
      <dgm:prSet/>
      <dgm:spPr/>
      <dgm:t>
        <a:bodyPr/>
        <a:lstStyle/>
        <a:p>
          <a:endParaRPr lang="en-US"/>
        </a:p>
      </dgm:t>
    </dgm:pt>
    <dgm:pt modelId="{077752C3-C9E4-48B4-827A-5333DF4827F9}">
      <dgm:prSet phldrT="[Text]" custT="1"/>
      <dgm:spPr/>
      <dgm:t>
        <a:bodyPr/>
        <a:lstStyle/>
        <a:p>
          <a:r>
            <a:rPr lang="en-US" sz="1600" dirty="0"/>
            <a:t>Never deploy an image over VPN connection</a:t>
          </a:r>
        </a:p>
      </dgm:t>
    </dgm:pt>
    <dgm:pt modelId="{1F2A1066-21B0-4DF3-8E2D-BF9D8AB6CA9C}" type="parTrans" cxnId="{9D9979F4-D615-4E1B-964E-A7069432A3D8}">
      <dgm:prSet/>
      <dgm:spPr/>
      <dgm:t>
        <a:bodyPr/>
        <a:lstStyle/>
        <a:p>
          <a:endParaRPr lang="en-US"/>
        </a:p>
      </dgm:t>
    </dgm:pt>
    <dgm:pt modelId="{6274064B-C707-4EA0-B457-45E6E2137B25}" type="sibTrans" cxnId="{9D9979F4-D615-4E1B-964E-A7069432A3D8}">
      <dgm:prSet/>
      <dgm:spPr/>
      <dgm:t>
        <a:bodyPr/>
        <a:lstStyle/>
        <a:p>
          <a:endParaRPr lang="en-US"/>
        </a:p>
      </dgm:t>
    </dgm:pt>
    <dgm:pt modelId="{7D9EA821-C312-4CB8-B9B3-9891DE32AF5F}" type="pres">
      <dgm:prSet presAssocID="{E46EE677-5362-431C-9C4B-14E991E60BB3}" presName="Name0" presStyleCnt="0">
        <dgm:presLayoutVars>
          <dgm:dir/>
          <dgm:animLvl val="lvl"/>
          <dgm:resizeHandles val="exact"/>
        </dgm:presLayoutVars>
      </dgm:prSet>
      <dgm:spPr/>
    </dgm:pt>
    <dgm:pt modelId="{585993BB-935D-4D40-9DB6-2E8DDB734AE2}" type="pres">
      <dgm:prSet presAssocID="{CD28452D-CF39-4E9D-8AF5-12EEDE361888}" presName="linNode" presStyleCnt="0"/>
      <dgm:spPr/>
    </dgm:pt>
    <dgm:pt modelId="{0D8F2D3D-2E39-4CE7-A408-0B0279B66E01}" type="pres">
      <dgm:prSet presAssocID="{CD28452D-CF39-4E9D-8AF5-12EEDE361888}" presName="parentText" presStyleLbl="node1" presStyleIdx="0" presStyleCnt="2">
        <dgm:presLayoutVars>
          <dgm:chMax val="1"/>
          <dgm:bulletEnabled val="1"/>
        </dgm:presLayoutVars>
      </dgm:prSet>
      <dgm:spPr/>
    </dgm:pt>
    <dgm:pt modelId="{1D533B03-4757-4162-A76A-07DF8CE1D2B8}" type="pres">
      <dgm:prSet presAssocID="{CD28452D-CF39-4E9D-8AF5-12EEDE361888}" presName="descendantText" presStyleLbl="alignAccFollowNode1" presStyleIdx="0" presStyleCnt="2" custScaleY="90669">
        <dgm:presLayoutVars>
          <dgm:bulletEnabled val="1"/>
        </dgm:presLayoutVars>
      </dgm:prSet>
      <dgm:spPr/>
    </dgm:pt>
    <dgm:pt modelId="{2FA0D054-D41A-4D30-8A68-BC15CF78B179}" type="pres">
      <dgm:prSet presAssocID="{991701D3-34C8-46D2-80BD-D158D3AA73A5}" presName="sp" presStyleCnt="0"/>
      <dgm:spPr/>
    </dgm:pt>
    <dgm:pt modelId="{3CAE75C9-2439-490D-94E6-51B88836988E}" type="pres">
      <dgm:prSet presAssocID="{0F32ED43-EC19-4B3D-81B0-1A2F314C47E4}" presName="linNode" presStyleCnt="0"/>
      <dgm:spPr/>
    </dgm:pt>
    <dgm:pt modelId="{3BCB4EE6-E85B-4280-843C-1F2AD3A33DEB}" type="pres">
      <dgm:prSet presAssocID="{0F32ED43-EC19-4B3D-81B0-1A2F314C47E4}" presName="parentText" presStyleLbl="node1" presStyleIdx="1" presStyleCnt="2">
        <dgm:presLayoutVars>
          <dgm:chMax val="1"/>
          <dgm:bulletEnabled val="1"/>
        </dgm:presLayoutVars>
      </dgm:prSet>
      <dgm:spPr/>
    </dgm:pt>
    <dgm:pt modelId="{658D7D3E-922A-4679-87DE-79E071CFC3C6}" type="pres">
      <dgm:prSet presAssocID="{0F32ED43-EC19-4B3D-81B0-1A2F314C47E4}" presName="descendantText" presStyleLbl="alignAccFollowNode1" presStyleIdx="1" presStyleCnt="2" custScaleY="92578">
        <dgm:presLayoutVars>
          <dgm:bulletEnabled val="1"/>
        </dgm:presLayoutVars>
      </dgm:prSet>
      <dgm:spPr/>
    </dgm:pt>
  </dgm:ptLst>
  <dgm:cxnLst>
    <dgm:cxn modelId="{5D68E204-454E-4411-B40F-9349FA5E8556}" type="presOf" srcId="{13620EDA-6F74-4CF0-9563-BC977FCB0F82}" destId="{1D533B03-4757-4162-A76A-07DF8CE1D2B8}" srcOrd="0" destOrd="0" presId="urn:microsoft.com/office/officeart/2005/8/layout/vList5"/>
    <dgm:cxn modelId="{18922B1D-8318-482D-8CF2-2DFC3A72706A}" type="presOf" srcId="{0F32ED43-EC19-4B3D-81B0-1A2F314C47E4}" destId="{3BCB4EE6-E85B-4280-843C-1F2AD3A33DEB}" srcOrd="0" destOrd="0" presId="urn:microsoft.com/office/officeart/2005/8/layout/vList5"/>
    <dgm:cxn modelId="{4E840338-A484-4B0A-8861-4C7DE6EA76ED}" srcId="{E46EE677-5362-431C-9C4B-14E991E60BB3}" destId="{0F32ED43-EC19-4B3D-81B0-1A2F314C47E4}" srcOrd="1" destOrd="0" parTransId="{B3D3DB3B-3AE0-42F6-B96A-4D9F1F355009}" sibTransId="{F5D399A6-A710-45A7-92DC-168EFCAC499D}"/>
    <dgm:cxn modelId="{3B1F0375-365F-4B2E-BF40-62D54ACCCB13}" type="presOf" srcId="{077752C3-C9E4-48B4-827A-5333DF4827F9}" destId="{658D7D3E-922A-4679-87DE-79E071CFC3C6}" srcOrd="0" destOrd="1" presId="urn:microsoft.com/office/officeart/2005/8/layout/vList5"/>
    <dgm:cxn modelId="{F4CC4A59-E8DF-4A82-BD2E-18C4BC46B760}" srcId="{0F32ED43-EC19-4B3D-81B0-1A2F314C47E4}" destId="{31A53225-7155-407E-A86B-2AAF59B486DC}" srcOrd="0" destOrd="0" parTransId="{43786782-152F-4C40-8F72-DE4CF1D09EC4}" sibTransId="{66B43989-1CA5-4CF1-AA7C-3033685B01BB}"/>
    <dgm:cxn modelId="{6D0011A8-3CCB-4268-9CE4-70F6964146DF}" type="presOf" srcId="{E46EE677-5362-431C-9C4B-14E991E60BB3}" destId="{7D9EA821-C312-4CB8-B9B3-9891DE32AF5F}" srcOrd="0" destOrd="0" presId="urn:microsoft.com/office/officeart/2005/8/layout/vList5"/>
    <dgm:cxn modelId="{494661B4-1791-4740-9751-23C1C7B74691}" type="presOf" srcId="{31A53225-7155-407E-A86B-2AAF59B486DC}" destId="{658D7D3E-922A-4679-87DE-79E071CFC3C6}" srcOrd="0" destOrd="0" presId="urn:microsoft.com/office/officeart/2005/8/layout/vList5"/>
    <dgm:cxn modelId="{F5F301C3-34D0-4BBD-8882-5C925A56A0B4}" srcId="{CD28452D-CF39-4E9D-8AF5-12EEDE361888}" destId="{13620EDA-6F74-4CF0-9563-BC977FCB0F82}" srcOrd="0" destOrd="0" parTransId="{90433EEA-E8A8-423D-B43A-8524987A85E1}" sibTransId="{0067E407-8FA9-4C47-ABF1-05CEC049CACA}"/>
    <dgm:cxn modelId="{F31C2DE7-8C08-46B7-B8D0-EE3A939A54CF}" srcId="{E46EE677-5362-431C-9C4B-14E991E60BB3}" destId="{CD28452D-CF39-4E9D-8AF5-12EEDE361888}" srcOrd="0" destOrd="0" parTransId="{D3F4A844-3CCE-408F-B910-6861D0B8A0D5}" sibTransId="{991701D3-34C8-46D2-80BD-D158D3AA73A5}"/>
    <dgm:cxn modelId="{A2987FED-644B-4995-BFF9-D81B455C5125}" type="presOf" srcId="{CD28452D-CF39-4E9D-8AF5-12EEDE361888}" destId="{0D8F2D3D-2E39-4CE7-A408-0B0279B66E01}" srcOrd="0" destOrd="0" presId="urn:microsoft.com/office/officeart/2005/8/layout/vList5"/>
    <dgm:cxn modelId="{9D9979F4-D615-4E1B-964E-A7069432A3D8}" srcId="{0F32ED43-EC19-4B3D-81B0-1A2F314C47E4}" destId="{077752C3-C9E4-48B4-827A-5333DF4827F9}" srcOrd="1" destOrd="0" parTransId="{1F2A1066-21B0-4DF3-8E2D-BF9D8AB6CA9C}" sibTransId="{6274064B-C707-4EA0-B457-45E6E2137B25}"/>
    <dgm:cxn modelId="{1AA5CCA9-51D0-47AD-86AB-FBD4547669B5}" type="presParOf" srcId="{7D9EA821-C312-4CB8-B9B3-9891DE32AF5F}" destId="{585993BB-935D-4D40-9DB6-2E8DDB734AE2}" srcOrd="0" destOrd="0" presId="urn:microsoft.com/office/officeart/2005/8/layout/vList5"/>
    <dgm:cxn modelId="{322B4F87-B667-47AD-8D8E-97392F74FFF0}" type="presParOf" srcId="{585993BB-935D-4D40-9DB6-2E8DDB734AE2}" destId="{0D8F2D3D-2E39-4CE7-A408-0B0279B66E01}" srcOrd="0" destOrd="0" presId="urn:microsoft.com/office/officeart/2005/8/layout/vList5"/>
    <dgm:cxn modelId="{DE852A11-7008-4F44-9803-27701E0E226D}" type="presParOf" srcId="{585993BB-935D-4D40-9DB6-2E8DDB734AE2}" destId="{1D533B03-4757-4162-A76A-07DF8CE1D2B8}" srcOrd="1" destOrd="0" presId="urn:microsoft.com/office/officeart/2005/8/layout/vList5"/>
    <dgm:cxn modelId="{C93489A1-45EC-4C70-8F98-D21E6D9ED2D2}" type="presParOf" srcId="{7D9EA821-C312-4CB8-B9B3-9891DE32AF5F}" destId="{2FA0D054-D41A-4D30-8A68-BC15CF78B179}" srcOrd="1" destOrd="0" presId="urn:microsoft.com/office/officeart/2005/8/layout/vList5"/>
    <dgm:cxn modelId="{8AE8E22E-67FA-4C47-939E-3C56E669A3FE}" type="presParOf" srcId="{7D9EA821-C312-4CB8-B9B3-9891DE32AF5F}" destId="{3CAE75C9-2439-490D-94E6-51B88836988E}" srcOrd="2" destOrd="0" presId="urn:microsoft.com/office/officeart/2005/8/layout/vList5"/>
    <dgm:cxn modelId="{330425AF-7D6E-456D-A1E1-F53ECB300550}" type="presParOf" srcId="{3CAE75C9-2439-490D-94E6-51B88836988E}" destId="{3BCB4EE6-E85B-4280-843C-1F2AD3A33DEB}" srcOrd="0" destOrd="0" presId="urn:microsoft.com/office/officeart/2005/8/layout/vList5"/>
    <dgm:cxn modelId="{F802D98F-CB06-44E1-B837-8DD75B5C09DB}" type="presParOf" srcId="{3CAE75C9-2439-490D-94E6-51B88836988E}" destId="{658D7D3E-922A-4679-87DE-79E071CFC3C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D8652-B2E7-4E84-885C-54A230739A0F}">
      <dsp:nvSpPr>
        <dsp:cNvPr id="0" name=""/>
        <dsp:cNvSpPr/>
      </dsp:nvSpPr>
      <dsp:spPr>
        <a:xfrm>
          <a:off x="0" y="43200"/>
          <a:ext cx="2225921"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ctr" defTabSz="711200">
            <a:lnSpc>
              <a:spcPct val="90000"/>
            </a:lnSpc>
            <a:spcBef>
              <a:spcPct val="0"/>
            </a:spcBef>
            <a:spcAft>
              <a:spcPct val="35000"/>
            </a:spcAft>
            <a:buNone/>
          </a:pPr>
          <a:r>
            <a:rPr lang="en-US" sz="1600" kern="1200" dirty="0"/>
            <a:t>Locally Redundant Storage (LRS)</a:t>
          </a:r>
        </a:p>
      </dsp:txBody>
      <dsp:txXfrm>
        <a:off x="0" y="43200"/>
        <a:ext cx="2225921" cy="1188000"/>
      </dsp:txXfrm>
    </dsp:sp>
    <dsp:sp modelId="{48A0E523-F136-475B-BB12-9C1EDD214E67}">
      <dsp:nvSpPr>
        <dsp:cNvPr id="0" name=""/>
        <dsp:cNvSpPr/>
      </dsp:nvSpPr>
      <dsp:spPr>
        <a:xfrm>
          <a:off x="2225921" y="43200"/>
          <a:ext cx="445184" cy="11880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64EA94-E6CD-43FC-AA4A-3B51FF284678}">
      <dsp:nvSpPr>
        <dsp:cNvPr id="0" name=""/>
        <dsp:cNvSpPr/>
      </dsp:nvSpPr>
      <dsp:spPr>
        <a:xfrm>
          <a:off x="2849179" y="43200"/>
          <a:ext cx="6054506" cy="11880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Provides economical local storage or data governance compliance. Higher throughput than GRS</a:t>
          </a:r>
        </a:p>
      </dsp:txBody>
      <dsp:txXfrm>
        <a:off x="2849179" y="43200"/>
        <a:ext cx="6054506" cy="1188000"/>
      </dsp:txXfrm>
    </dsp:sp>
    <dsp:sp modelId="{E7E19BC7-22C2-4E2D-9554-89BE6154D6E6}">
      <dsp:nvSpPr>
        <dsp:cNvPr id="0" name=""/>
        <dsp:cNvSpPr/>
      </dsp:nvSpPr>
      <dsp:spPr>
        <a:xfrm>
          <a:off x="0" y="1447200"/>
          <a:ext cx="2225921"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ctr" defTabSz="711200">
            <a:lnSpc>
              <a:spcPct val="90000"/>
            </a:lnSpc>
            <a:spcBef>
              <a:spcPct val="0"/>
            </a:spcBef>
            <a:spcAft>
              <a:spcPct val="35000"/>
            </a:spcAft>
            <a:buNone/>
          </a:pPr>
          <a:r>
            <a:rPr lang="en-US" sz="1600" kern="1200" dirty="0"/>
            <a:t>Zone Redundant Storage (ZRS)</a:t>
          </a:r>
        </a:p>
      </dsp:txBody>
      <dsp:txXfrm>
        <a:off x="0" y="1447200"/>
        <a:ext cx="2225921" cy="1188000"/>
      </dsp:txXfrm>
    </dsp:sp>
    <dsp:sp modelId="{1ED5185F-1B73-4656-8614-603863DE0A28}">
      <dsp:nvSpPr>
        <dsp:cNvPr id="0" name=""/>
        <dsp:cNvSpPr/>
      </dsp:nvSpPr>
      <dsp:spPr>
        <a:xfrm>
          <a:off x="2225921" y="1447200"/>
          <a:ext cx="445184" cy="11880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8AA5F-E24C-42B2-B7F3-62561AF2532E}">
      <dsp:nvSpPr>
        <dsp:cNvPr id="0" name=""/>
        <dsp:cNvSpPr/>
      </dsp:nvSpPr>
      <dsp:spPr>
        <a:xfrm>
          <a:off x="2849179" y="1436472"/>
          <a:ext cx="6054506" cy="11880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Provides economical, yet higher durability option for Block Blob storage. Replicated within and across regions</a:t>
          </a:r>
        </a:p>
      </dsp:txBody>
      <dsp:txXfrm>
        <a:off x="2849179" y="1436472"/>
        <a:ext cx="6054506" cy="1188000"/>
      </dsp:txXfrm>
    </dsp:sp>
    <dsp:sp modelId="{746680D7-143A-47E8-9276-925FC11FDE27}">
      <dsp:nvSpPr>
        <dsp:cNvPr id="0" name=""/>
        <dsp:cNvSpPr/>
      </dsp:nvSpPr>
      <dsp:spPr>
        <a:xfrm>
          <a:off x="0" y="2851200"/>
          <a:ext cx="2225921"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dirty="0"/>
            <a:t>Geographically Redundant Storage (GRS)</a:t>
          </a:r>
        </a:p>
      </dsp:txBody>
      <dsp:txXfrm>
        <a:off x="0" y="2851200"/>
        <a:ext cx="2225921" cy="1188000"/>
      </dsp:txXfrm>
    </dsp:sp>
    <dsp:sp modelId="{00231DFC-F873-4722-885B-1A3DBB643540}">
      <dsp:nvSpPr>
        <dsp:cNvPr id="0" name=""/>
        <dsp:cNvSpPr/>
      </dsp:nvSpPr>
      <dsp:spPr>
        <a:xfrm>
          <a:off x="2225921" y="2851200"/>
          <a:ext cx="445184" cy="11880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5A8E42-FB4A-4405-95C3-909B53A79C87}">
      <dsp:nvSpPr>
        <dsp:cNvPr id="0" name=""/>
        <dsp:cNvSpPr/>
      </dsp:nvSpPr>
      <dsp:spPr>
        <a:xfrm>
          <a:off x="2849179" y="2851200"/>
          <a:ext cx="6054506" cy="11880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Provides protection against a major datacenter </a:t>
          </a:r>
          <a:br>
            <a:rPr lang="en-US" sz="1800" kern="1200" dirty="0"/>
          </a:br>
          <a:r>
            <a:rPr lang="en-US" sz="1800" kern="1200" dirty="0"/>
            <a:t>outage or disaster </a:t>
          </a:r>
        </a:p>
      </dsp:txBody>
      <dsp:txXfrm>
        <a:off x="2849179" y="2851200"/>
        <a:ext cx="6054506" cy="1188000"/>
      </dsp:txXfrm>
    </dsp:sp>
    <dsp:sp modelId="{7A8EE2B1-776F-4D35-A443-ED30FF11E327}">
      <dsp:nvSpPr>
        <dsp:cNvPr id="0" name=""/>
        <dsp:cNvSpPr/>
      </dsp:nvSpPr>
      <dsp:spPr>
        <a:xfrm>
          <a:off x="0" y="4255200"/>
          <a:ext cx="2225921" cy="118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40640" rIns="113792" bIns="40640" numCol="1" spcCol="1270" anchor="ctr" anchorCtr="0">
          <a:noAutofit/>
        </a:bodyPr>
        <a:lstStyle/>
        <a:p>
          <a:pPr marL="0" lvl="0" indent="0" algn="r" defTabSz="711200">
            <a:lnSpc>
              <a:spcPct val="90000"/>
            </a:lnSpc>
            <a:spcBef>
              <a:spcPct val="0"/>
            </a:spcBef>
            <a:spcAft>
              <a:spcPct val="35000"/>
            </a:spcAft>
            <a:buNone/>
          </a:pPr>
          <a:r>
            <a:rPr lang="en-US" sz="1600" kern="1200" dirty="0"/>
            <a:t>Read-Access Geographically Redundant Storage (RA-GRS)</a:t>
          </a:r>
        </a:p>
      </dsp:txBody>
      <dsp:txXfrm>
        <a:off x="0" y="4255200"/>
        <a:ext cx="2225921" cy="1188000"/>
      </dsp:txXfrm>
    </dsp:sp>
    <dsp:sp modelId="{E06450DF-4286-42EE-A719-C396FA4257AB}">
      <dsp:nvSpPr>
        <dsp:cNvPr id="0" name=""/>
        <dsp:cNvSpPr/>
      </dsp:nvSpPr>
      <dsp:spPr>
        <a:xfrm>
          <a:off x="2225921" y="4255200"/>
          <a:ext cx="445184" cy="1188000"/>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7F2FBF-BD25-4A41-8DF7-B8814648EDAE}">
      <dsp:nvSpPr>
        <dsp:cNvPr id="0" name=""/>
        <dsp:cNvSpPr/>
      </dsp:nvSpPr>
      <dsp:spPr>
        <a:xfrm>
          <a:off x="2849179" y="4255200"/>
          <a:ext cx="6054506" cy="1188000"/>
        </a:xfrm>
        <a:prstGeom prst="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Provides read access to data during outages. </a:t>
          </a:r>
          <a:br>
            <a:rPr lang="en-US" sz="1800" kern="1200" dirty="0"/>
          </a:br>
          <a:r>
            <a:rPr lang="en-US" sz="1800" kern="1200" dirty="0"/>
            <a:t>Plan to design GRS, in general. That is, unless the workload already accounts for it</a:t>
          </a:r>
        </a:p>
      </dsp:txBody>
      <dsp:txXfrm>
        <a:off x="2849179" y="4255200"/>
        <a:ext cx="6054506" cy="1188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33B03-4757-4162-A76A-07DF8CE1D2B8}">
      <dsp:nvSpPr>
        <dsp:cNvPr id="0" name=""/>
        <dsp:cNvSpPr/>
      </dsp:nvSpPr>
      <dsp:spPr>
        <a:xfrm rot="5400000">
          <a:off x="4677514" y="-1313691"/>
          <a:ext cx="1915429" cy="53037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If multiple data disks need to appear as a          single volume, this is not possible in a storage account type GRS</a:t>
          </a:r>
        </a:p>
        <a:p>
          <a:pPr marL="171450" lvl="1" indent="-171450" algn="l" defTabSz="755650">
            <a:lnSpc>
              <a:spcPct val="90000"/>
            </a:lnSpc>
            <a:spcBef>
              <a:spcPct val="0"/>
            </a:spcBef>
            <a:spcAft>
              <a:spcPct val="15000"/>
            </a:spcAft>
            <a:buChar char="•"/>
          </a:pPr>
          <a:r>
            <a:rPr lang="en-US" sz="1700" kern="1200" dirty="0"/>
            <a:t>Use LRS type storage accounts, or if GRS is a requirement, each data disk must be kept as           a separate volume</a:t>
          </a:r>
        </a:p>
      </dsp:txBody>
      <dsp:txXfrm rot="-5400000">
        <a:off x="2983356" y="473971"/>
        <a:ext cx="5210241" cy="1728421"/>
      </dsp:txXfrm>
    </dsp:sp>
    <dsp:sp modelId="{0D8F2D3D-2E39-4CE7-A408-0B0279B66E01}">
      <dsp:nvSpPr>
        <dsp:cNvPr id="0" name=""/>
        <dsp:cNvSpPr/>
      </dsp:nvSpPr>
      <dsp:spPr>
        <a:xfrm>
          <a:off x="0" y="66"/>
          <a:ext cx="2983356" cy="26762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Multiple data disks in single volumes</a:t>
          </a:r>
        </a:p>
      </dsp:txBody>
      <dsp:txXfrm>
        <a:off x="130643" y="130709"/>
        <a:ext cx="2722070" cy="2414941"/>
      </dsp:txXfrm>
    </dsp:sp>
    <dsp:sp modelId="{658D7D3E-922A-4679-87DE-79E071CFC3C6}">
      <dsp:nvSpPr>
        <dsp:cNvPr id="0" name=""/>
        <dsp:cNvSpPr/>
      </dsp:nvSpPr>
      <dsp:spPr>
        <a:xfrm rot="5400000">
          <a:off x="4661478" y="1496346"/>
          <a:ext cx="1947501" cy="53037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Only change the host caching default settings for the OS and data disks if the workload would benefit from the change to improve performance</a:t>
          </a:r>
        </a:p>
        <a:p>
          <a:pPr marL="171450" lvl="1" indent="-171450" algn="l" defTabSz="755650">
            <a:lnSpc>
              <a:spcPct val="90000"/>
            </a:lnSpc>
            <a:spcBef>
              <a:spcPct val="0"/>
            </a:spcBef>
            <a:spcAft>
              <a:spcPct val="15000"/>
            </a:spcAft>
            <a:buChar char="•"/>
          </a:pPr>
          <a:r>
            <a:rPr lang="en-US" sz="1700" kern="1200" dirty="0"/>
            <a:t>Consider, that cache settings changes for the OS disk require a reboot, while cache changes for the data disks do not</a:t>
          </a:r>
        </a:p>
      </dsp:txBody>
      <dsp:txXfrm rot="-5400000">
        <a:off x="2983357" y="3269537"/>
        <a:ext cx="5208676" cy="1757363"/>
      </dsp:txXfrm>
    </dsp:sp>
    <dsp:sp modelId="{3BCB4EE6-E85B-4280-843C-1F2AD3A33DEB}">
      <dsp:nvSpPr>
        <dsp:cNvPr id="0" name=""/>
        <dsp:cNvSpPr/>
      </dsp:nvSpPr>
      <dsp:spPr>
        <a:xfrm>
          <a:off x="0" y="2810105"/>
          <a:ext cx="2983356" cy="26762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Disk cache and VM performance</a:t>
          </a:r>
        </a:p>
      </dsp:txBody>
      <dsp:txXfrm>
        <a:off x="130643" y="2940748"/>
        <a:ext cx="2722070" cy="241494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33B03-4757-4162-A76A-07DF8CE1D2B8}">
      <dsp:nvSpPr>
        <dsp:cNvPr id="0" name=""/>
        <dsp:cNvSpPr/>
      </dsp:nvSpPr>
      <dsp:spPr>
        <a:xfrm rot="5400000">
          <a:off x="4655604" y="-1357446"/>
          <a:ext cx="1959248" cy="53037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Use Premium Storage for demanding enterprise applications like Dynamics AX, Dynamics CRM, Exchange Server, SharePoint Farms, and               SAP Business Suite</a:t>
          </a:r>
        </a:p>
      </dsp:txBody>
      <dsp:txXfrm rot="-5400000">
        <a:off x="2983356" y="410445"/>
        <a:ext cx="5208102" cy="1767962"/>
      </dsp:txXfrm>
    </dsp:sp>
    <dsp:sp modelId="{0D8F2D3D-2E39-4CE7-A408-0B0279B66E01}">
      <dsp:nvSpPr>
        <dsp:cNvPr id="0" name=""/>
        <dsp:cNvSpPr/>
      </dsp:nvSpPr>
      <dsp:spPr>
        <a:xfrm>
          <a:off x="0" y="64"/>
          <a:ext cx="2983356" cy="258872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High performance storage for     Azure workloads</a:t>
          </a:r>
        </a:p>
      </dsp:txBody>
      <dsp:txXfrm>
        <a:off x="126371" y="126435"/>
        <a:ext cx="2730614" cy="2335980"/>
      </dsp:txXfrm>
    </dsp:sp>
    <dsp:sp modelId="{658D7D3E-922A-4679-87DE-79E071CFC3C6}">
      <dsp:nvSpPr>
        <dsp:cNvPr id="0" name=""/>
        <dsp:cNvSpPr/>
      </dsp:nvSpPr>
      <dsp:spPr>
        <a:xfrm rot="5400000">
          <a:off x="4664655" y="1360712"/>
          <a:ext cx="1941148" cy="53037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Use Premium Storage for performance intensive database workloads like SQL Server, Oracle, MongoDB, MySQL, and Redis, that require consistent high performance and low latency</a:t>
          </a:r>
        </a:p>
      </dsp:txBody>
      <dsp:txXfrm rot="-5400000">
        <a:off x="2983357" y="3136770"/>
        <a:ext cx="5208986" cy="1751630"/>
      </dsp:txXfrm>
    </dsp:sp>
    <dsp:sp modelId="{3BCB4EE6-E85B-4280-843C-1F2AD3A33DEB}">
      <dsp:nvSpPr>
        <dsp:cNvPr id="0" name=""/>
        <dsp:cNvSpPr/>
      </dsp:nvSpPr>
      <dsp:spPr>
        <a:xfrm>
          <a:off x="0" y="2718223"/>
          <a:ext cx="2983356" cy="258872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High performance storage for            database workloads</a:t>
          </a:r>
        </a:p>
      </dsp:txBody>
      <dsp:txXfrm>
        <a:off x="126371" y="2844594"/>
        <a:ext cx="2730614" cy="2335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23DD0-3C9E-47CD-AE7F-A40D79931285}">
      <dsp:nvSpPr>
        <dsp:cNvPr id="0" name=""/>
        <dsp:cNvSpPr/>
      </dsp:nvSpPr>
      <dsp:spPr>
        <a:xfrm>
          <a:off x="655925" y="0"/>
          <a:ext cx="7433828" cy="369940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BE6433-39F4-4810-B71A-C7E86D1A53A5}">
      <dsp:nvSpPr>
        <dsp:cNvPr id="0" name=""/>
        <dsp:cNvSpPr/>
      </dsp:nvSpPr>
      <dsp:spPr>
        <a:xfrm>
          <a:off x="4377" y="1109822"/>
          <a:ext cx="2105283" cy="147976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Stop the VM</a:t>
          </a:r>
        </a:p>
      </dsp:txBody>
      <dsp:txXfrm>
        <a:off x="76613" y="1182058"/>
        <a:ext cx="1960811" cy="1335291"/>
      </dsp:txXfrm>
    </dsp:sp>
    <dsp:sp modelId="{296B606D-92CA-41B9-96AB-39D65D069F39}">
      <dsp:nvSpPr>
        <dsp:cNvPr id="0" name=""/>
        <dsp:cNvSpPr/>
      </dsp:nvSpPr>
      <dsp:spPr>
        <a:xfrm>
          <a:off x="2214924" y="1109822"/>
          <a:ext cx="2105283" cy="147976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Update to Premium capable VM size</a:t>
          </a:r>
        </a:p>
      </dsp:txBody>
      <dsp:txXfrm>
        <a:off x="2287160" y="1182058"/>
        <a:ext cx="1960811" cy="1335291"/>
      </dsp:txXfrm>
    </dsp:sp>
    <dsp:sp modelId="{38447B3D-AC71-4B4D-9963-84D892FAB223}">
      <dsp:nvSpPr>
        <dsp:cNvPr id="0" name=""/>
        <dsp:cNvSpPr/>
      </dsp:nvSpPr>
      <dsp:spPr>
        <a:xfrm>
          <a:off x="4425472" y="1109822"/>
          <a:ext cx="2105283" cy="147976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Update storage type to Premium</a:t>
          </a:r>
        </a:p>
      </dsp:txBody>
      <dsp:txXfrm>
        <a:off x="4497708" y="1182058"/>
        <a:ext cx="1960811" cy="1335291"/>
      </dsp:txXfrm>
    </dsp:sp>
    <dsp:sp modelId="{86B019EA-B666-49D4-A8F1-BE1DBD29AEF3}">
      <dsp:nvSpPr>
        <dsp:cNvPr id="0" name=""/>
        <dsp:cNvSpPr/>
      </dsp:nvSpPr>
      <dsp:spPr>
        <a:xfrm>
          <a:off x="6636019" y="1109822"/>
          <a:ext cx="2105283" cy="147976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Reboot</a:t>
          </a:r>
        </a:p>
      </dsp:txBody>
      <dsp:txXfrm>
        <a:off x="6708255" y="1182058"/>
        <a:ext cx="1960811" cy="13352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B90C0-3033-4FC8-8933-152310AD9C97}">
      <dsp:nvSpPr>
        <dsp:cNvPr id="0" name=""/>
        <dsp:cNvSpPr/>
      </dsp:nvSpPr>
      <dsp:spPr>
        <a:xfrm>
          <a:off x="0" y="0"/>
          <a:ext cx="470721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997414-AEBD-4718-B1CD-514EE413AF66}">
      <dsp:nvSpPr>
        <dsp:cNvPr id="0" name=""/>
        <dsp:cNvSpPr/>
      </dsp:nvSpPr>
      <dsp:spPr>
        <a:xfrm>
          <a:off x="0" y="0"/>
          <a:ext cx="1047550" cy="1315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Azure files </a:t>
          </a:r>
        </a:p>
        <a:p>
          <a:pPr marL="0" lvl="0" indent="0" algn="l" defTabSz="711200">
            <a:lnSpc>
              <a:spcPct val="90000"/>
            </a:lnSpc>
            <a:spcBef>
              <a:spcPct val="0"/>
            </a:spcBef>
            <a:spcAft>
              <a:spcPct val="35000"/>
            </a:spcAft>
            <a:buNone/>
          </a:pPr>
          <a:r>
            <a:rPr lang="en-US" sz="1600" kern="1200" dirty="0"/>
            <a:t>Share 1</a:t>
          </a:r>
        </a:p>
      </dsp:txBody>
      <dsp:txXfrm>
        <a:off x="0" y="0"/>
        <a:ext cx="1047550" cy="1315674"/>
      </dsp:txXfrm>
    </dsp:sp>
    <dsp:sp modelId="{E897B8DD-D193-41C2-B5BB-96E4177E4EFA}">
      <dsp:nvSpPr>
        <dsp:cNvPr id="0" name=""/>
        <dsp:cNvSpPr/>
      </dsp:nvSpPr>
      <dsp:spPr>
        <a:xfrm>
          <a:off x="1116089" y="20557"/>
          <a:ext cx="3586905" cy="411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Folder 1</a:t>
          </a:r>
        </a:p>
      </dsp:txBody>
      <dsp:txXfrm>
        <a:off x="1116089" y="20557"/>
        <a:ext cx="3586905" cy="411148"/>
      </dsp:txXfrm>
    </dsp:sp>
    <dsp:sp modelId="{1339570B-6C26-460B-9186-923A9EA8E8D3}">
      <dsp:nvSpPr>
        <dsp:cNvPr id="0" name=""/>
        <dsp:cNvSpPr/>
      </dsp:nvSpPr>
      <dsp:spPr>
        <a:xfrm>
          <a:off x="1047550" y="431705"/>
          <a:ext cx="3655445"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B41A8F7-2746-4C50-9027-CE14F020511C}">
      <dsp:nvSpPr>
        <dsp:cNvPr id="0" name=""/>
        <dsp:cNvSpPr/>
      </dsp:nvSpPr>
      <dsp:spPr>
        <a:xfrm>
          <a:off x="1116089" y="452262"/>
          <a:ext cx="3586905" cy="411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Folder 2</a:t>
          </a:r>
        </a:p>
      </dsp:txBody>
      <dsp:txXfrm>
        <a:off x="1116089" y="452262"/>
        <a:ext cx="3586905" cy="411148"/>
      </dsp:txXfrm>
    </dsp:sp>
    <dsp:sp modelId="{F99DB480-82BE-45C1-A858-D3A27B8355F6}">
      <dsp:nvSpPr>
        <dsp:cNvPr id="0" name=""/>
        <dsp:cNvSpPr/>
      </dsp:nvSpPr>
      <dsp:spPr>
        <a:xfrm>
          <a:off x="1047550" y="863411"/>
          <a:ext cx="3655445"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F99C21-B8DB-41F9-8734-8BE45C101820}">
      <dsp:nvSpPr>
        <dsp:cNvPr id="0" name=""/>
        <dsp:cNvSpPr/>
      </dsp:nvSpPr>
      <dsp:spPr>
        <a:xfrm>
          <a:off x="1674463" y="838080"/>
          <a:ext cx="2470158" cy="411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Sub Folder 1</a:t>
          </a:r>
        </a:p>
      </dsp:txBody>
      <dsp:txXfrm>
        <a:off x="1674463" y="838080"/>
        <a:ext cx="2470158" cy="411148"/>
      </dsp:txXfrm>
    </dsp:sp>
    <dsp:sp modelId="{156962EA-53C3-470E-BACB-B94CE88467AA}">
      <dsp:nvSpPr>
        <dsp:cNvPr id="0" name=""/>
        <dsp:cNvSpPr/>
      </dsp:nvSpPr>
      <dsp:spPr>
        <a:xfrm>
          <a:off x="1047550" y="1295116"/>
          <a:ext cx="3655445"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D0AFC-B764-42DA-AD0F-E42D6CFE95D5}">
      <dsp:nvSpPr>
        <dsp:cNvPr id="0" name=""/>
        <dsp:cNvSpPr/>
      </dsp:nvSpPr>
      <dsp:spPr>
        <a:xfrm>
          <a:off x="3157" y="497089"/>
          <a:ext cx="1923397" cy="66288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Storage account</a:t>
          </a:r>
        </a:p>
      </dsp:txBody>
      <dsp:txXfrm>
        <a:off x="22572" y="516504"/>
        <a:ext cx="1884567" cy="624057"/>
      </dsp:txXfrm>
    </dsp:sp>
    <dsp:sp modelId="{2C4A2241-AE0C-46EB-A64C-3C26B3462728}">
      <dsp:nvSpPr>
        <dsp:cNvPr id="0" name=""/>
        <dsp:cNvSpPr/>
      </dsp:nvSpPr>
      <dsp:spPr>
        <a:xfrm>
          <a:off x="195497" y="1159976"/>
          <a:ext cx="192339" cy="1243509"/>
        </a:xfrm>
        <a:custGeom>
          <a:avLst/>
          <a:gdLst/>
          <a:ahLst/>
          <a:cxnLst/>
          <a:rect l="0" t="0" r="0" b="0"/>
          <a:pathLst>
            <a:path>
              <a:moveTo>
                <a:pt x="0" y="0"/>
              </a:moveTo>
              <a:lnTo>
                <a:pt x="0" y="1243509"/>
              </a:lnTo>
              <a:lnTo>
                <a:pt x="192339" y="12435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C0FB1-95D4-4BA3-8354-C2EBFB4BAA78}">
      <dsp:nvSpPr>
        <dsp:cNvPr id="0" name=""/>
        <dsp:cNvSpPr/>
      </dsp:nvSpPr>
      <dsp:spPr>
        <a:xfrm>
          <a:off x="387837" y="1351120"/>
          <a:ext cx="2054188" cy="21047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Restrictions: </a:t>
          </a:r>
          <a:r>
            <a:rPr lang="en-US" sz="1400" b="0" kern="1200" dirty="0"/>
            <a:t>3-24 characters in length, use numbers and lower case letters only, must be unique across Azure.</a:t>
          </a:r>
          <a:endParaRPr lang="en-US" sz="1400" b="1" kern="1200" dirty="0"/>
        </a:p>
      </dsp:txBody>
      <dsp:txXfrm>
        <a:off x="448002" y="1411285"/>
        <a:ext cx="1933858" cy="1984401"/>
      </dsp:txXfrm>
    </dsp:sp>
    <dsp:sp modelId="{40FC6AA7-5C3B-4539-8C62-1D0E3D5771B7}">
      <dsp:nvSpPr>
        <dsp:cNvPr id="0" name=""/>
        <dsp:cNvSpPr/>
      </dsp:nvSpPr>
      <dsp:spPr>
        <a:xfrm>
          <a:off x="195497" y="1159976"/>
          <a:ext cx="192339" cy="2927885"/>
        </a:xfrm>
        <a:custGeom>
          <a:avLst/>
          <a:gdLst/>
          <a:ahLst/>
          <a:cxnLst/>
          <a:rect l="0" t="0" r="0" b="0"/>
          <a:pathLst>
            <a:path>
              <a:moveTo>
                <a:pt x="0" y="0"/>
              </a:moveTo>
              <a:lnTo>
                <a:pt x="0" y="2927885"/>
              </a:lnTo>
              <a:lnTo>
                <a:pt x="192339" y="292788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CFD8FD-E479-40CD-B073-1C498B35C507}">
      <dsp:nvSpPr>
        <dsp:cNvPr id="0" name=""/>
        <dsp:cNvSpPr/>
      </dsp:nvSpPr>
      <dsp:spPr>
        <a:xfrm>
          <a:off x="387837" y="3646996"/>
          <a:ext cx="2359982" cy="8817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a:t>
          </a:r>
          <a:r>
            <a:rPr lang="en-US" sz="1400" b="0" kern="1200" dirty="0"/>
            <a:t>: Naming should be representative    of its content.</a:t>
          </a:r>
        </a:p>
      </dsp:txBody>
      <dsp:txXfrm>
        <a:off x="413662" y="3672821"/>
        <a:ext cx="2308332" cy="830081"/>
      </dsp:txXfrm>
    </dsp:sp>
    <dsp:sp modelId="{87F12489-481D-47ED-915C-2ADFAE1EFC86}">
      <dsp:nvSpPr>
        <dsp:cNvPr id="0" name=""/>
        <dsp:cNvSpPr/>
      </dsp:nvSpPr>
      <dsp:spPr>
        <a:xfrm>
          <a:off x="2557100" y="497089"/>
          <a:ext cx="2865033" cy="657833"/>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Storage Blob container</a:t>
          </a:r>
        </a:p>
      </dsp:txBody>
      <dsp:txXfrm>
        <a:off x="2576367" y="516356"/>
        <a:ext cx="2826499" cy="619299"/>
      </dsp:txXfrm>
    </dsp:sp>
    <dsp:sp modelId="{F0A08D4F-4BC7-4B9B-AEC6-E73C0AAD2974}">
      <dsp:nvSpPr>
        <dsp:cNvPr id="0" name=""/>
        <dsp:cNvSpPr/>
      </dsp:nvSpPr>
      <dsp:spPr>
        <a:xfrm>
          <a:off x="2843603" y="1154922"/>
          <a:ext cx="286503" cy="1499310"/>
        </a:xfrm>
        <a:custGeom>
          <a:avLst/>
          <a:gdLst/>
          <a:ahLst/>
          <a:cxnLst/>
          <a:rect l="0" t="0" r="0" b="0"/>
          <a:pathLst>
            <a:path>
              <a:moveTo>
                <a:pt x="0" y="0"/>
              </a:moveTo>
              <a:lnTo>
                <a:pt x="0" y="1499310"/>
              </a:lnTo>
              <a:lnTo>
                <a:pt x="286503" y="149931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582007-93CA-4C27-AEEC-0FA442E98542}">
      <dsp:nvSpPr>
        <dsp:cNvPr id="0" name=""/>
        <dsp:cNvSpPr/>
      </dsp:nvSpPr>
      <dsp:spPr>
        <a:xfrm>
          <a:off x="3130107" y="1346066"/>
          <a:ext cx="2459768" cy="2616332"/>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Restrictions: </a:t>
          </a:r>
          <a:r>
            <a:rPr lang="en-US" sz="1400" b="0" kern="1200" dirty="0"/>
            <a:t>Must start with a letter, and can only contain letters, numbers,              and (-) char.</a:t>
          </a:r>
        </a:p>
        <a:p>
          <a:pPr marL="0" lvl="0" indent="0" algn="ctr" defTabSz="622300">
            <a:lnSpc>
              <a:spcPct val="90000"/>
            </a:lnSpc>
            <a:spcBef>
              <a:spcPct val="0"/>
            </a:spcBef>
            <a:spcAft>
              <a:spcPct val="35000"/>
            </a:spcAft>
            <a:buNone/>
          </a:pPr>
          <a:r>
            <a:rPr lang="en-US" sz="1400" kern="1200" dirty="0"/>
            <a:t>No consecutive                    (-) permitted.</a:t>
          </a:r>
        </a:p>
        <a:p>
          <a:pPr marL="0" lvl="0" indent="0" algn="ctr" defTabSz="622300">
            <a:lnSpc>
              <a:spcPct val="90000"/>
            </a:lnSpc>
            <a:spcBef>
              <a:spcPct val="0"/>
            </a:spcBef>
            <a:spcAft>
              <a:spcPct val="35000"/>
            </a:spcAft>
            <a:buNone/>
          </a:pPr>
          <a:r>
            <a:rPr lang="en-US" sz="1400" kern="1200" dirty="0"/>
            <a:t>All letters must be         lower case.</a:t>
          </a:r>
        </a:p>
        <a:p>
          <a:pPr marL="0" lvl="0" indent="0" algn="ctr" defTabSz="622300">
            <a:lnSpc>
              <a:spcPct val="90000"/>
            </a:lnSpc>
            <a:spcBef>
              <a:spcPct val="0"/>
            </a:spcBef>
            <a:spcAft>
              <a:spcPct val="35000"/>
            </a:spcAft>
            <a:buNone/>
          </a:pPr>
          <a:r>
            <a:rPr lang="en-US" sz="1400" kern="1200" dirty="0"/>
            <a:t>Names are 3-63          characters long.</a:t>
          </a:r>
        </a:p>
      </dsp:txBody>
      <dsp:txXfrm>
        <a:off x="3202151" y="1418110"/>
        <a:ext cx="2315680" cy="2472244"/>
      </dsp:txXfrm>
    </dsp:sp>
    <dsp:sp modelId="{A71CB188-EBA0-4BFD-AC9A-168E7AF50EFD}">
      <dsp:nvSpPr>
        <dsp:cNvPr id="0" name=""/>
        <dsp:cNvSpPr/>
      </dsp:nvSpPr>
      <dsp:spPr>
        <a:xfrm>
          <a:off x="2843603" y="1154922"/>
          <a:ext cx="286503" cy="3378403"/>
        </a:xfrm>
        <a:custGeom>
          <a:avLst/>
          <a:gdLst/>
          <a:ahLst/>
          <a:cxnLst/>
          <a:rect l="0" t="0" r="0" b="0"/>
          <a:pathLst>
            <a:path>
              <a:moveTo>
                <a:pt x="0" y="0"/>
              </a:moveTo>
              <a:lnTo>
                <a:pt x="0" y="3378403"/>
              </a:lnTo>
              <a:lnTo>
                <a:pt x="286503" y="337840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11C1B1-001A-4861-A20F-CC2D48926CE8}">
      <dsp:nvSpPr>
        <dsp:cNvPr id="0" name=""/>
        <dsp:cNvSpPr/>
      </dsp:nvSpPr>
      <dsp:spPr>
        <a:xfrm>
          <a:off x="3130107" y="4153542"/>
          <a:ext cx="2584779" cy="75956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 </a:t>
          </a:r>
          <a:r>
            <a:rPr lang="en-US" sz="1400" b="0" kern="1200" dirty="0"/>
            <a:t>Naming should be representative         of its content.</a:t>
          </a:r>
          <a:endParaRPr lang="en-US" sz="1400" kern="1200" dirty="0"/>
        </a:p>
      </dsp:txBody>
      <dsp:txXfrm>
        <a:off x="3152354" y="4175789"/>
        <a:ext cx="2540285" cy="715073"/>
      </dsp:txXfrm>
    </dsp:sp>
    <dsp:sp modelId="{32BA91B6-9137-42F6-88A3-CED1A3369FB9}">
      <dsp:nvSpPr>
        <dsp:cNvPr id="0" name=""/>
        <dsp:cNvSpPr/>
      </dsp:nvSpPr>
      <dsp:spPr>
        <a:xfrm>
          <a:off x="5804421" y="497089"/>
          <a:ext cx="2196992" cy="516715"/>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Storage Blob</a:t>
          </a:r>
        </a:p>
      </dsp:txBody>
      <dsp:txXfrm>
        <a:off x="5819555" y="512223"/>
        <a:ext cx="2166724" cy="486447"/>
      </dsp:txXfrm>
    </dsp:sp>
    <dsp:sp modelId="{3FDF10DE-8FDA-4570-8BEB-D572C1B97C27}">
      <dsp:nvSpPr>
        <dsp:cNvPr id="0" name=""/>
        <dsp:cNvSpPr/>
      </dsp:nvSpPr>
      <dsp:spPr>
        <a:xfrm>
          <a:off x="6024121" y="1013805"/>
          <a:ext cx="219699" cy="1277628"/>
        </a:xfrm>
        <a:custGeom>
          <a:avLst/>
          <a:gdLst/>
          <a:ahLst/>
          <a:cxnLst/>
          <a:rect l="0" t="0" r="0" b="0"/>
          <a:pathLst>
            <a:path>
              <a:moveTo>
                <a:pt x="0" y="0"/>
              </a:moveTo>
              <a:lnTo>
                <a:pt x="0" y="1277628"/>
              </a:lnTo>
              <a:lnTo>
                <a:pt x="219699" y="127762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03F754-2A36-41E2-9B1E-A971A7F46890}">
      <dsp:nvSpPr>
        <dsp:cNvPr id="0" name=""/>
        <dsp:cNvSpPr/>
      </dsp:nvSpPr>
      <dsp:spPr>
        <a:xfrm>
          <a:off x="6243820" y="1204948"/>
          <a:ext cx="2351369" cy="217297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Restrictions: </a:t>
          </a:r>
          <a:r>
            <a:rPr lang="en-US" sz="1400" b="0" kern="1200" dirty="0"/>
            <a:t>No longer than1024 chars. Case sensitive names. Reserved URLs must be properly escaped. Cannot exceed 254 path segments.</a:t>
          </a:r>
          <a:endParaRPr lang="en-US" sz="1400" kern="1200" dirty="0"/>
        </a:p>
      </dsp:txBody>
      <dsp:txXfrm>
        <a:off x="6307464" y="1268592"/>
        <a:ext cx="2224081" cy="2045682"/>
      </dsp:txXfrm>
    </dsp:sp>
    <dsp:sp modelId="{6D3B260F-CB66-447B-AFBE-F3203B659AE4}">
      <dsp:nvSpPr>
        <dsp:cNvPr id="0" name=""/>
        <dsp:cNvSpPr/>
      </dsp:nvSpPr>
      <dsp:spPr>
        <a:xfrm>
          <a:off x="6024121" y="1013805"/>
          <a:ext cx="219699" cy="2947408"/>
        </a:xfrm>
        <a:custGeom>
          <a:avLst/>
          <a:gdLst/>
          <a:ahLst/>
          <a:cxnLst/>
          <a:rect l="0" t="0" r="0" b="0"/>
          <a:pathLst>
            <a:path>
              <a:moveTo>
                <a:pt x="0" y="0"/>
              </a:moveTo>
              <a:lnTo>
                <a:pt x="0" y="2947408"/>
              </a:lnTo>
              <a:lnTo>
                <a:pt x="219699" y="294740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2A9E06-6962-4331-8DD3-3DE1C561991A}">
      <dsp:nvSpPr>
        <dsp:cNvPr id="0" name=""/>
        <dsp:cNvSpPr/>
      </dsp:nvSpPr>
      <dsp:spPr>
        <a:xfrm>
          <a:off x="6243820" y="3569062"/>
          <a:ext cx="2428096" cy="78430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 </a:t>
          </a:r>
          <a:r>
            <a:rPr lang="en-US" sz="1400" b="0" kern="1200" dirty="0"/>
            <a:t>Naming should be representative     of its content.</a:t>
          </a:r>
          <a:endParaRPr lang="en-US" sz="1400" kern="1200" dirty="0"/>
        </a:p>
      </dsp:txBody>
      <dsp:txXfrm>
        <a:off x="6266791" y="3592033"/>
        <a:ext cx="2382154" cy="7383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D0AFC-B764-42DA-AD0F-E42D6CFE95D5}">
      <dsp:nvSpPr>
        <dsp:cNvPr id="0" name=""/>
        <dsp:cNvSpPr/>
      </dsp:nvSpPr>
      <dsp:spPr>
        <a:xfrm>
          <a:off x="414" y="798559"/>
          <a:ext cx="3672011" cy="680282"/>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Queues</a:t>
          </a:r>
        </a:p>
      </dsp:txBody>
      <dsp:txXfrm>
        <a:off x="20339" y="818484"/>
        <a:ext cx="3632161" cy="640432"/>
      </dsp:txXfrm>
    </dsp:sp>
    <dsp:sp modelId="{2C4A2241-AE0C-46EB-A64C-3C26B3462728}">
      <dsp:nvSpPr>
        <dsp:cNvPr id="0" name=""/>
        <dsp:cNvSpPr/>
      </dsp:nvSpPr>
      <dsp:spPr>
        <a:xfrm>
          <a:off x="367615" y="1478842"/>
          <a:ext cx="367201" cy="1273618"/>
        </a:xfrm>
        <a:custGeom>
          <a:avLst/>
          <a:gdLst/>
          <a:ahLst/>
          <a:cxnLst/>
          <a:rect l="0" t="0" r="0" b="0"/>
          <a:pathLst>
            <a:path>
              <a:moveTo>
                <a:pt x="0" y="0"/>
              </a:moveTo>
              <a:lnTo>
                <a:pt x="0" y="1273618"/>
              </a:lnTo>
              <a:lnTo>
                <a:pt x="367201" y="127361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1C0FB1-95D4-4BA3-8354-C2EBFB4BAA78}">
      <dsp:nvSpPr>
        <dsp:cNvPr id="0" name=""/>
        <dsp:cNvSpPr/>
      </dsp:nvSpPr>
      <dsp:spPr>
        <a:xfrm>
          <a:off x="734817" y="1718166"/>
          <a:ext cx="3836333" cy="2068590"/>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Restrictions: </a:t>
          </a:r>
          <a:r>
            <a:rPr lang="en-US" sz="1400" b="0" kern="1200" dirty="0"/>
            <a:t>Must be unique in Azure and have a valid DNS name. Must start with a letter or number. Can only contain letters or numbers and the (-) char.</a:t>
          </a:r>
        </a:p>
        <a:p>
          <a:pPr marL="0" lvl="0" indent="0" algn="ctr" defTabSz="622300">
            <a:lnSpc>
              <a:spcPct val="90000"/>
            </a:lnSpc>
            <a:spcBef>
              <a:spcPct val="0"/>
            </a:spcBef>
            <a:spcAft>
              <a:spcPct val="35000"/>
            </a:spcAft>
            <a:buNone/>
          </a:pPr>
          <a:r>
            <a:rPr lang="en-US" sz="1400" b="0" kern="1200" dirty="0"/>
            <a:t>Consecutive (-) characters not permitted, must start with a letter or number.</a:t>
          </a:r>
        </a:p>
        <a:p>
          <a:pPr marL="0" lvl="0" indent="0" algn="ctr" defTabSz="622300">
            <a:lnSpc>
              <a:spcPct val="90000"/>
            </a:lnSpc>
            <a:spcBef>
              <a:spcPct val="0"/>
            </a:spcBef>
            <a:spcAft>
              <a:spcPct val="35000"/>
            </a:spcAft>
            <a:buNone/>
          </a:pPr>
          <a:r>
            <a:rPr lang="en-US" sz="1400" b="0" kern="1200" dirty="0"/>
            <a:t>All letters must be lowercase. Only 3 through 63 characters long.</a:t>
          </a:r>
          <a:endParaRPr lang="en-US" sz="1400" b="1" kern="1200" dirty="0"/>
        </a:p>
      </dsp:txBody>
      <dsp:txXfrm>
        <a:off x="795404" y="1778753"/>
        <a:ext cx="3715159" cy="1947416"/>
      </dsp:txXfrm>
    </dsp:sp>
    <dsp:sp modelId="{40FC6AA7-5C3B-4539-8C62-1D0E3D5771B7}">
      <dsp:nvSpPr>
        <dsp:cNvPr id="0" name=""/>
        <dsp:cNvSpPr/>
      </dsp:nvSpPr>
      <dsp:spPr>
        <a:xfrm>
          <a:off x="367615" y="1478842"/>
          <a:ext cx="367201" cy="2915188"/>
        </a:xfrm>
        <a:custGeom>
          <a:avLst/>
          <a:gdLst/>
          <a:ahLst/>
          <a:cxnLst/>
          <a:rect l="0" t="0" r="0" b="0"/>
          <a:pathLst>
            <a:path>
              <a:moveTo>
                <a:pt x="0" y="0"/>
              </a:moveTo>
              <a:lnTo>
                <a:pt x="0" y="2915188"/>
              </a:lnTo>
              <a:lnTo>
                <a:pt x="367201" y="291518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CFD8FD-E479-40CD-B073-1C498B35C507}">
      <dsp:nvSpPr>
        <dsp:cNvPr id="0" name=""/>
        <dsp:cNvSpPr/>
      </dsp:nvSpPr>
      <dsp:spPr>
        <a:xfrm>
          <a:off x="734817" y="4026080"/>
          <a:ext cx="3932629" cy="73590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a:t>
          </a:r>
          <a:r>
            <a:rPr lang="en-US" sz="1400" b="0" kern="1200" dirty="0"/>
            <a:t>: Naming should be representative of its content.</a:t>
          </a:r>
        </a:p>
      </dsp:txBody>
      <dsp:txXfrm>
        <a:off x="756371" y="4047634"/>
        <a:ext cx="3889521" cy="692793"/>
      </dsp:txXfrm>
    </dsp:sp>
    <dsp:sp modelId="{87F12489-481D-47ED-915C-2ADFAE1EFC86}">
      <dsp:nvSpPr>
        <dsp:cNvPr id="0" name=""/>
        <dsp:cNvSpPr/>
      </dsp:nvSpPr>
      <dsp:spPr>
        <a:xfrm>
          <a:off x="4355341" y="798559"/>
          <a:ext cx="3953763" cy="68130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a:lnSpc>
              <a:spcPct val="90000"/>
            </a:lnSpc>
            <a:spcBef>
              <a:spcPct val="0"/>
            </a:spcBef>
            <a:spcAft>
              <a:spcPct val="35000"/>
            </a:spcAft>
            <a:buNone/>
          </a:pPr>
          <a:r>
            <a:rPr lang="en-US" sz="2500" kern="1200" dirty="0"/>
            <a:t>Tables</a:t>
          </a:r>
        </a:p>
      </dsp:txBody>
      <dsp:txXfrm>
        <a:off x="4375296" y="818514"/>
        <a:ext cx="3913853" cy="641396"/>
      </dsp:txXfrm>
    </dsp:sp>
    <dsp:sp modelId="{F0A08D4F-4BC7-4B9B-AEC6-E73C0AAD2974}">
      <dsp:nvSpPr>
        <dsp:cNvPr id="0" name=""/>
        <dsp:cNvSpPr/>
      </dsp:nvSpPr>
      <dsp:spPr>
        <a:xfrm>
          <a:off x="4750718" y="1479866"/>
          <a:ext cx="395790" cy="1223049"/>
        </a:xfrm>
        <a:custGeom>
          <a:avLst/>
          <a:gdLst/>
          <a:ahLst/>
          <a:cxnLst/>
          <a:rect l="0" t="0" r="0" b="0"/>
          <a:pathLst>
            <a:path>
              <a:moveTo>
                <a:pt x="0" y="0"/>
              </a:moveTo>
              <a:lnTo>
                <a:pt x="0" y="1223049"/>
              </a:lnTo>
              <a:lnTo>
                <a:pt x="395790" y="122304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582007-93CA-4C27-AEEC-0FA442E98542}">
      <dsp:nvSpPr>
        <dsp:cNvPr id="0" name=""/>
        <dsp:cNvSpPr/>
      </dsp:nvSpPr>
      <dsp:spPr>
        <a:xfrm>
          <a:off x="5146509" y="1698417"/>
          <a:ext cx="3664908" cy="2008998"/>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Restrictions: </a:t>
          </a:r>
          <a:r>
            <a:rPr lang="en-US" sz="1400" b="0" kern="1200" dirty="0"/>
            <a:t>Names must be unique within an account. May only contain alphanumeric characters. Cannot being with a numeric character. Names are case sensitive. Must have between 3-63 characters. Tables have reserved names such as “tables.”</a:t>
          </a:r>
        </a:p>
      </dsp:txBody>
      <dsp:txXfrm>
        <a:off x="5205351" y="1757259"/>
        <a:ext cx="3547224" cy="1891314"/>
      </dsp:txXfrm>
    </dsp:sp>
    <dsp:sp modelId="{A71CB188-EBA0-4BFD-AC9A-168E7AF50EFD}">
      <dsp:nvSpPr>
        <dsp:cNvPr id="0" name=""/>
        <dsp:cNvSpPr/>
      </dsp:nvSpPr>
      <dsp:spPr>
        <a:xfrm>
          <a:off x="4750718" y="1479866"/>
          <a:ext cx="395376" cy="2885909"/>
        </a:xfrm>
        <a:custGeom>
          <a:avLst/>
          <a:gdLst/>
          <a:ahLst/>
          <a:cxnLst/>
          <a:rect l="0" t="0" r="0" b="0"/>
          <a:pathLst>
            <a:path>
              <a:moveTo>
                <a:pt x="0" y="0"/>
              </a:moveTo>
              <a:lnTo>
                <a:pt x="0" y="2885909"/>
              </a:lnTo>
              <a:lnTo>
                <a:pt x="395376" y="2885909"/>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11C1B1-001A-4861-A20F-CC2D48926CE8}">
      <dsp:nvSpPr>
        <dsp:cNvPr id="0" name=""/>
        <dsp:cNvSpPr/>
      </dsp:nvSpPr>
      <dsp:spPr>
        <a:xfrm>
          <a:off x="5146094" y="3967513"/>
          <a:ext cx="3598572" cy="7965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t>Recommendation: </a:t>
          </a:r>
          <a:r>
            <a:rPr lang="en-US" sz="1400" b="0" kern="1200" dirty="0"/>
            <a:t>Naming should be representative of its content.</a:t>
          </a:r>
          <a:endParaRPr lang="en-US" sz="1400" kern="1200" dirty="0"/>
        </a:p>
      </dsp:txBody>
      <dsp:txXfrm>
        <a:off x="5169423" y="3990842"/>
        <a:ext cx="3551914" cy="7498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0994F-9740-425B-87BF-56451A72DEAA}">
      <dsp:nvSpPr>
        <dsp:cNvPr id="0" name=""/>
        <dsp:cNvSpPr/>
      </dsp:nvSpPr>
      <dsp:spPr>
        <a:xfrm rot="5400000">
          <a:off x="4711969" y="-1382977"/>
          <a:ext cx="2140981" cy="544231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Page Blob: </a:t>
          </a:r>
          <a:r>
            <a:rPr lang="en-US" sz="1600" kern="1200" dirty="0"/>
            <a:t>Used for random read/write operations (VMs and VHDs). Only allowed up to 1TB and immediate commit</a:t>
          </a:r>
        </a:p>
        <a:p>
          <a:pPr marL="171450" lvl="1" indent="-171450" algn="l" defTabSz="711200">
            <a:lnSpc>
              <a:spcPct val="90000"/>
            </a:lnSpc>
            <a:spcBef>
              <a:spcPct val="0"/>
            </a:spcBef>
            <a:spcAft>
              <a:spcPct val="15000"/>
            </a:spcAft>
            <a:buChar char="•"/>
          </a:pPr>
          <a:r>
            <a:rPr lang="en-US" sz="1600" b="1" kern="1200" dirty="0"/>
            <a:t>Block Blob: </a:t>
          </a:r>
          <a:r>
            <a:rPr lang="en-US" sz="1600" kern="1200" dirty="0"/>
            <a:t>Used for streaming and storing documents, videos, pictures, backups, and unstructured text or binary data. Only allowed up to 200 GB and commits only until issued</a:t>
          </a:r>
        </a:p>
      </dsp:txBody>
      <dsp:txXfrm rot="-5400000">
        <a:off x="3061302" y="372204"/>
        <a:ext cx="5337801" cy="1931953"/>
      </dsp:txXfrm>
    </dsp:sp>
    <dsp:sp modelId="{6C9753EB-90AC-408E-8C5B-94E1A9D2E9FB}">
      <dsp:nvSpPr>
        <dsp:cNvPr id="0" name=""/>
        <dsp:cNvSpPr/>
      </dsp:nvSpPr>
      <dsp:spPr>
        <a:xfrm>
          <a:off x="0" y="66"/>
          <a:ext cx="3061302" cy="26762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Blob storage: Block Blob vs. Page Blob</a:t>
          </a:r>
        </a:p>
      </dsp:txBody>
      <dsp:txXfrm>
        <a:off x="130643" y="130709"/>
        <a:ext cx="2800016" cy="2414941"/>
      </dsp:txXfrm>
    </dsp:sp>
    <dsp:sp modelId="{8020B923-E64F-45B0-A608-B6EAB00177E7}">
      <dsp:nvSpPr>
        <dsp:cNvPr id="0" name=""/>
        <dsp:cNvSpPr/>
      </dsp:nvSpPr>
      <dsp:spPr>
        <a:xfrm rot="5400000">
          <a:off x="4711969" y="1427061"/>
          <a:ext cx="2140981" cy="544231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Azure files: </a:t>
          </a:r>
          <a:r>
            <a:rPr lang="en-US" sz="1600" kern="1200" dirty="0"/>
            <a:t>Used when multiple IaaS/PaaS VMs with SMB standard interface or UNC path need to access the same data</a:t>
          </a:r>
        </a:p>
        <a:p>
          <a:pPr marL="171450" lvl="1" indent="-171450" algn="l" defTabSz="711200">
            <a:lnSpc>
              <a:spcPct val="90000"/>
            </a:lnSpc>
            <a:spcBef>
              <a:spcPct val="0"/>
            </a:spcBef>
            <a:spcAft>
              <a:spcPct val="15000"/>
            </a:spcAft>
            <a:buChar char="•"/>
          </a:pPr>
          <a:r>
            <a:rPr lang="en-US" sz="1600" b="1" kern="1200" dirty="0"/>
            <a:t>Azure Blobs: </a:t>
          </a:r>
          <a:r>
            <a:rPr lang="en-US" sz="1600" kern="1200" dirty="0"/>
            <a:t>Used for larger capacity, random access for multiple disks, and access from anywhere</a:t>
          </a:r>
        </a:p>
        <a:p>
          <a:pPr marL="171450" lvl="1" indent="-171450" algn="l" defTabSz="711200">
            <a:lnSpc>
              <a:spcPct val="90000"/>
            </a:lnSpc>
            <a:spcBef>
              <a:spcPct val="0"/>
            </a:spcBef>
            <a:spcAft>
              <a:spcPct val="15000"/>
            </a:spcAft>
            <a:buChar char="•"/>
          </a:pPr>
          <a:r>
            <a:rPr lang="en-US" sz="1600" b="1" kern="1200" dirty="0"/>
            <a:t>Azure data disks: </a:t>
          </a:r>
          <a:r>
            <a:rPr lang="en-US" sz="1600" kern="1200" dirty="0"/>
            <a:t>Used when data access is exclusive to the VM attached</a:t>
          </a:r>
        </a:p>
      </dsp:txBody>
      <dsp:txXfrm rot="-5400000">
        <a:off x="3061302" y="3182242"/>
        <a:ext cx="5337801" cy="1931953"/>
      </dsp:txXfrm>
    </dsp:sp>
    <dsp:sp modelId="{9CDC2CD4-7C94-4EE1-B891-2AEDC03E7DA0}">
      <dsp:nvSpPr>
        <dsp:cNvPr id="0" name=""/>
        <dsp:cNvSpPr/>
      </dsp:nvSpPr>
      <dsp:spPr>
        <a:xfrm>
          <a:off x="0" y="2810105"/>
          <a:ext cx="3061302" cy="267622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Storage and  access for random  access data</a:t>
          </a:r>
        </a:p>
      </dsp:txBody>
      <dsp:txXfrm>
        <a:off x="130643" y="2940748"/>
        <a:ext cx="2800016" cy="241494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0994F-9740-425B-87BF-56451A72DEAA}">
      <dsp:nvSpPr>
        <dsp:cNvPr id="0" name=""/>
        <dsp:cNvSpPr/>
      </dsp:nvSpPr>
      <dsp:spPr>
        <a:xfrm rot="5400000">
          <a:off x="4741705" y="-1420148"/>
          <a:ext cx="2081510" cy="544231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Type of data will be cost driver, critical data might need GRS whereas less critical data may suffice  with just LRS</a:t>
          </a:r>
        </a:p>
        <a:p>
          <a:pPr marL="171450" lvl="1" indent="-171450" algn="l" defTabSz="711200">
            <a:lnSpc>
              <a:spcPct val="90000"/>
            </a:lnSpc>
            <a:spcBef>
              <a:spcPct val="0"/>
            </a:spcBef>
            <a:spcAft>
              <a:spcPct val="15000"/>
            </a:spcAft>
            <a:buChar char="•"/>
          </a:pPr>
          <a:r>
            <a:rPr lang="en-US" sz="1600" kern="1200" dirty="0"/>
            <a:t>Quick Access Data with high IOPS will drive the usage of Premium Storage, while lower requirements may accept Standard Storage</a:t>
          </a:r>
        </a:p>
      </dsp:txBody>
      <dsp:txXfrm rot="-5400000">
        <a:off x="3061303" y="361865"/>
        <a:ext cx="5340704" cy="1878288"/>
      </dsp:txXfrm>
    </dsp:sp>
    <dsp:sp modelId="{6C9753EB-90AC-408E-8C5B-94E1A9D2E9FB}">
      <dsp:nvSpPr>
        <dsp:cNvPr id="0" name=""/>
        <dsp:cNvSpPr/>
      </dsp:nvSpPr>
      <dsp:spPr>
        <a:xfrm>
          <a:off x="0" y="65"/>
          <a:ext cx="3061302" cy="26018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Storage costs</a:t>
          </a:r>
        </a:p>
      </dsp:txBody>
      <dsp:txXfrm>
        <a:off x="127014" y="127079"/>
        <a:ext cx="2807274" cy="2347859"/>
      </dsp:txXfrm>
    </dsp:sp>
    <dsp:sp modelId="{8020B923-E64F-45B0-A608-B6EAB00177E7}">
      <dsp:nvSpPr>
        <dsp:cNvPr id="0" name=""/>
        <dsp:cNvSpPr/>
      </dsp:nvSpPr>
      <dsp:spPr>
        <a:xfrm rot="5400000">
          <a:off x="4741705" y="1311833"/>
          <a:ext cx="2081510" cy="544231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Use containers similar to how a folder structure in       a file server would be used</a:t>
          </a:r>
        </a:p>
        <a:p>
          <a:pPr marL="171450" lvl="1" indent="-171450" algn="l" defTabSz="711200">
            <a:lnSpc>
              <a:spcPct val="90000"/>
            </a:lnSpc>
            <a:spcBef>
              <a:spcPct val="0"/>
            </a:spcBef>
            <a:spcAft>
              <a:spcPct val="15000"/>
            </a:spcAft>
            <a:buChar char="•"/>
          </a:pPr>
          <a:r>
            <a:rPr lang="en-US" sz="1600" kern="1200" dirty="0"/>
            <a:t>By default, all VHDs will be put into the “vhds” container in a storage account. However, this destination can be changed</a:t>
          </a:r>
        </a:p>
      </dsp:txBody>
      <dsp:txXfrm rot="-5400000">
        <a:off x="3061303" y="3093847"/>
        <a:ext cx="5340704" cy="1878288"/>
      </dsp:txXfrm>
    </dsp:sp>
    <dsp:sp modelId="{9CDC2CD4-7C94-4EE1-B891-2AEDC03E7DA0}">
      <dsp:nvSpPr>
        <dsp:cNvPr id="0" name=""/>
        <dsp:cNvSpPr/>
      </dsp:nvSpPr>
      <dsp:spPr>
        <a:xfrm>
          <a:off x="0" y="2732047"/>
          <a:ext cx="3061302" cy="26018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Containers for organizing data</a:t>
          </a:r>
        </a:p>
      </dsp:txBody>
      <dsp:txXfrm>
        <a:off x="127014" y="2859061"/>
        <a:ext cx="2807274" cy="23478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0994F-9740-425B-87BF-56451A72DEAA}">
      <dsp:nvSpPr>
        <dsp:cNvPr id="0" name=""/>
        <dsp:cNvSpPr/>
      </dsp:nvSpPr>
      <dsp:spPr>
        <a:xfrm rot="5400000">
          <a:off x="4205053" y="-749398"/>
          <a:ext cx="3154814" cy="544231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Storage account </a:t>
          </a:r>
          <a:r>
            <a:rPr lang="en-US" sz="1800" b="1" kern="1200" dirty="0"/>
            <a:t>throughput</a:t>
          </a:r>
          <a:r>
            <a:rPr lang="en-US" sz="1800" kern="1200" dirty="0"/>
            <a:t> is determining factor for using a single or multiple         storage accounts</a:t>
          </a:r>
        </a:p>
        <a:p>
          <a:pPr marL="171450" lvl="1" indent="-171450" algn="l" defTabSz="800100">
            <a:lnSpc>
              <a:spcPct val="90000"/>
            </a:lnSpc>
            <a:spcBef>
              <a:spcPct val="0"/>
            </a:spcBef>
            <a:spcAft>
              <a:spcPct val="15000"/>
            </a:spcAft>
            <a:buChar char="•"/>
          </a:pPr>
          <a:r>
            <a:rPr lang="en-US" sz="1800" kern="1200" dirty="0"/>
            <a:t>Throughput can be maximized with: More simultaneous outstanding IO, </a:t>
          </a:r>
          <a:r>
            <a:rPr lang="en-US" sz="1800" b="1" kern="1200" dirty="0"/>
            <a:t>Single Blob</a:t>
          </a:r>
          <a:r>
            <a:rPr lang="en-US" sz="1800" kern="1200" dirty="0"/>
            <a:t>: Parallel page or block writes. </a:t>
          </a:r>
          <a:r>
            <a:rPr lang="en-US" sz="1800" b="1" kern="1200" dirty="0"/>
            <a:t>Multiple Blobs</a:t>
          </a:r>
          <a:r>
            <a:rPr lang="en-US" sz="1800" kern="1200" dirty="0"/>
            <a:t>: Upload in Blob in parallel</a:t>
          </a:r>
        </a:p>
      </dsp:txBody>
      <dsp:txXfrm rot="-5400000">
        <a:off x="3061303" y="548357"/>
        <a:ext cx="5288310" cy="2846804"/>
      </dsp:txXfrm>
    </dsp:sp>
    <dsp:sp modelId="{6C9753EB-90AC-408E-8C5B-94E1A9D2E9FB}">
      <dsp:nvSpPr>
        <dsp:cNvPr id="0" name=""/>
        <dsp:cNvSpPr/>
      </dsp:nvSpPr>
      <dsp:spPr>
        <a:xfrm>
          <a:off x="0" y="0"/>
          <a:ext cx="3061302" cy="3943518"/>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Amount of storage accounts to use</a:t>
          </a:r>
        </a:p>
      </dsp:txBody>
      <dsp:txXfrm>
        <a:off x="149440" y="149440"/>
        <a:ext cx="2762422" cy="364463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533B03-4757-4162-A76A-07DF8CE1D2B8}">
      <dsp:nvSpPr>
        <dsp:cNvPr id="0" name=""/>
        <dsp:cNvSpPr/>
      </dsp:nvSpPr>
      <dsp:spPr>
        <a:xfrm rot="5400000">
          <a:off x="4705349" y="-1369837"/>
          <a:ext cx="1859760" cy="53037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Refer to storage account limits for the amount           of VHD files allowed per storage account. Unless it’s known that these VHDs are not highly used  the place more than the suggested limit in             the storage account</a:t>
          </a:r>
        </a:p>
      </dsp:txBody>
      <dsp:txXfrm rot="-5400000">
        <a:off x="2983357" y="442941"/>
        <a:ext cx="5212959" cy="1678188"/>
      </dsp:txXfrm>
    </dsp:sp>
    <dsp:sp modelId="{0D8F2D3D-2E39-4CE7-A408-0B0279B66E01}">
      <dsp:nvSpPr>
        <dsp:cNvPr id="0" name=""/>
        <dsp:cNvSpPr/>
      </dsp:nvSpPr>
      <dsp:spPr>
        <a:xfrm>
          <a:off x="0" y="64"/>
          <a:ext cx="2983356" cy="256394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IaaS design storage account dependency</a:t>
          </a:r>
        </a:p>
      </dsp:txBody>
      <dsp:txXfrm>
        <a:off x="125161" y="125225"/>
        <a:ext cx="2733034" cy="2313620"/>
      </dsp:txXfrm>
    </dsp:sp>
    <dsp:sp modelId="{658D7D3E-922A-4679-87DE-79E071CFC3C6}">
      <dsp:nvSpPr>
        <dsp:cNvPr id="0" name=""/>
        <dsp:cNvSpPr/>
      </dsp:nvSpPr>
      <dsp:spPr>
        <a:xfrm rot="5400000">
          <a:off x="4685770" y="1322302"/>
          <a:ext cx="1898917" cy="5303745"/>
        </a:xfrm>
        <a:prstGeom prst="round2Same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Store all custom VM images in separate dedicated storage accounts. Deploy by copying an image from one storage account to another, this keeping images isolated and protected. Keep the permissions to the image deployment engineers</a:t>
          </a:r>
        </a:p>
        <a:p>
          <a:pPr marL="171450" lvl="1" indent="-171450" algn="l" defTabSz="711200">
            <a:lnSpc>
              <a:spcPct val="90000"/>
            </a:lnSpc>
            <a:spcBef>
              <a:spcPct val="0"/>
            </a:spcBef>
            <a:spcAft>
              <a:spcPct val="15000"/>
            </a:spcAft>
            <a:buChar char="•"/>
          </a:pPr>
          <a:r>
            <a:rPr lang="en-US" sz="1600" kern="1200" dirty="0"/>
            <a:t>Never deploy an image over VPN connection</a:t>
          </a:r>
        </a:p>
      </dsp:txBody>
      <dsp:txXfrm rot="-5400000">
        <a:off x="2983357" y="3117413"/>
        <a:ext cx="5211048" cy="1713523"/>
      </dsp:txXfrm>
    </dsp:sp>
    <dsp:sp modelId="{3BCB4EE6-E85B-4280-843C-1F2AD3A33DEB}">
      <dsp:nvSpPr>
        <dsp:cNvPr id="0" name=""/>
        <dsp:cNvSpPr/>
      </dsp:nvSpPr>
      <dsp:spPr>
        <a:xfrm>
          <a:off x="0" y="2692203"/>
          <a:ext cx="2983356" cy="256394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VM images and storage account dependency</a:t>
          </a:r>
        </a:p>
      </dsp:txBody>
      <dsp:txXfrm>
        <a:off x="125161" y="2817364"/>
        <a:ext cx="2733034" cy="231362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3/21/2018 5:55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3/21/2018 5:54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aws.amazon.com/ebs/"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3" Type="http://schemas.openxmlformats.org/officeDocument/2006/relationships/hyperlink" Target="https://git.kernel.org/cgit/linux/kernel/git/torvalds/linux.git/commit/fs/cifs?id=4fcd1813e6404dd4420c7d12fb483f9320f0bf93" TargetMode="External"/><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solidFill>
                  <a:prstClr val="black"/>
                </a:solidFill>
              </a:rPr>
              <a:pPr/>
              <a:t>3/21/2018 5:54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4499466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5750227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100</a:t>
            </a:fld>
            <a:endParaRPr lang="en-US" dirty="0"/>
          </a:p>
        </p:txBody>
      </p:sp>
    </p:spTree>
    <p:extLst>
      <p:ext uri="{BB962C8B-B14F-4D97-AF65-F5344CB8AC3E}">
        <p14:creationId xmlns:p14="http://schemas.microsoft.com/office/powerpoint/2010/main" val="100357969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101</a:t>
            </a:fld>
            <a:endParaRPr lang="en-US" dirty="0"/>
          </a:p>
        </p:txBody>
      </p:sp>
    </p:spTree>
    <p:extLst>
      <p:ext uri="{BB962C8B-B14F-4D97-AF65-F5344CB8AC3E}">
        <p14:creationId xmlns:p14="http://schemas.microsoft.com/office/powerpoint/2010/main" val="51441097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102</a:t>
            </a:fld>
            <a:endParaRPr lang="en-US" dirty="0"/>
          </a:p>
        </p:txBody>
      </p:sp>
    </p:spTree>
    <p:extLst>
      <p:ext uri="{BB962C8B-B14F-4D97-AF65-F5344CB8AC3E}">
        <p14:creationId xmlns:p14="http://schemas.microsoft.com/office/powerpoint/2010/main" val="333135117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103</a:t>
            </a:fld>
            <a:endParaRPr lang="en-US" dirty="0"/>
          </a:p>
        </p:txBody>
      </p:sp>
    </p:spTree>
    <p:extLst>
      <p:ext uri="{BB962C8B-B14F-4D97-AF65-F5344CB8AC3E}">
        <p14:creationId xmlns:p14="http://schemas.microsoft.com/office/powerpoint/2010/main" val="143806701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104</a:t>
            </a:fld>
            <a:endParaRPr lang="en-US" dirty="0"/>
          </a:p>
        </p:txBody>
      </p:sp>
    </p:spTree>
    <p:extLst>
      <p:ext uri="{BB962C8B-B14F-4D97-AF65-F5344CB8AC3E}">
        <p14:creationId xmlns:p14="http://schemas.microsoft.com/office/powerpoint/2010/main" val="413224350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105</a:t>
            </a:fld>
            <a:endParaRPr lang="en-US" dirty="0"/>
          </a:p>
        </p:txBody>
      </p:sp>
    </p:spTree>
    <p:extLst>
      <p:ext uri="{BB962C8B-B14F-4D97-AF65-F5344CB8AC3E}">
        <p14:creationId xmlns:p14="http://schemas.microsoft.com/office/powerpoint/2010/main" val="176582597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106</a:t>
            </a:fld>
            <a:endParaRPr lang="en-US" dirty="0"/>
          </a:p>
        </p:txBody>
      </p:sp>
    </p:spTree>
    <p:extLst>
      <p:ext uri="{BB962C8B-B14F-4D97-AF65-F5344CB8AC3E}">
        <p14:creationId xmlns:p14="http://schemas.microsoft.com/office/powerpoint/2010/main" val="399343281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107</a:t>
            </a:fld>
            <a:endParaRPr lang="en-US" dirty="0"/>
          </a:p>
        </p:txBody>
      </p:sp>
    </p:spTree>
    <p:extLst>
      <p:ext uri="{BB962C8B-B14F-4D97-AF65-F5344CB8AC3E}">
        <p14:creationId xmlns:p14="http://schemas.microsoft.com/office/powerpoint/2010/main" val="389503275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108</a:t>
            </a:fld>
            <a:endParaRPr lang="en-US" dirty="0"/>
          </a:p>
        </p:txBody>
      </p:sp>
    </p:spTree>
    <p:extLst>
      <p:ext uri="{BB962C8B-B14F-4D97-AF65-F5344CB8AC3E}">
        <p14:creationId xmlns:p14="http://schemas.microsoft.com/office/powerpoint/2010/main" val="93338495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109</a:t>
            </a:fld>
            <a:endParaRPr lang="en-US" dirty="0"/>
          </a:p>
        </p:txBody>
      </p:sp>
    </p:spTree>
    <p:extLst>
      <p:ext uri="{BB962C8B-B14F-4D97-AF65-F5344CB8AC3E}">
        <p14:creationId xmlns:p14="http://schemas.microsoft.com/office/powerpoint/2010/main" val="3932283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0348490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110</a:t>
            </a:fld>
            <a:endParaRPr lang="en-US" dirty="0"/>
          </a:p>
        </p:txBody>
      </p:sp>
    </p:spTree>
    <p:extLst>
      <p:ext uri="{BB962C8B-B14F-4D97-AF65-F5344CB8AC3E}">
        <p14:creationId xmlns:p14="http://schemas.microsoft.com/office/powerpoint/2010/main" val="325641562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111</a:t>
            </a:fld>
            <a:endParaRPr lang="en-US" dirty="0"/>
          </a:p>
        </p:txBody>
      </p:sp>
    </p:spTree>
    <p:extLst>
      <p:ext uri="{BB962C8B-B14F-4D97-AF65-F5344CB8AC3E}">
        <p14:creationId xmlns:p14="http://schemas.microsoft.com/office/powerpoint/2010/main" val="192586620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112</a:t>
            </a:fld>
            <a:endParaRPr lang="en-US" dirty="0"/>
          </a:p>
        </p:txBody>
      </p:sp>
    </p:spTree>
    <p:extLst>
      <p:ext uri="{BB962C8B-B14F-4D97-AF65-F5344CB8AC3E}">
        <p14:creationId xmlns:p14="http://schemas.microsoft.com/office/powerpoint/2010/main" val="21288772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113</a:t>
            </a:fld>
            <a:endParaRPr lang="en-US" dirty="0"/>
          </a:p>
        </p:txBody>
      </p:sp>
    </p:spTree>
    <p:extLst>
      <p:ext uri="{BB962C8B-B14F-4D97-AF65-F5344CB8AC3E}">
        <p14:creationId xmlns:p14="http://schemas.microsoft.com/office/powerpoint/2010/main" val="16263671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114</a:t>
            </a:fld>
            <a:endParaRPr lang="en-US" dirty="0"/>
          </a:p>
        </p:txBody>
      </p:sp>
    </p:spTree>
    <p:extLst>
      <p:ext uri="{BB962C8B-B14F-4D97-AF65-F5344CB8AC3E}">
        <p14:creationId xmlns:p14="http://schemas.microsoft.com/office/powerpoint/2010/main" val="285565050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115</a:t>
            </a:fld>
            <a:endParaRPr lang="en-US" dirty="0"/>
          </a:p>
        </p:txBody>
      </p:sp>
    </p:spTree>
    <p:extLst>
      <p:ext uri="{BB962C8B-B14F-4D97-AF65-F5344CB8AC3E}">
        <p14:creationId xmlns:p14="http://schemas.microsoft.com/office/powerpoint/2010/main" val="3920796842"/>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116</a:t>
            </a:fld>
            <a:endParaRPr lang="en-US" dirty="0"/>
          </a:p>
        </p:txBody>
      </p:sp>
    </p:spTree>
    <p:extLst>
      <p:ext uri="{BB962C8B-B14F-4D97-AF65-F5344CB8AC3E}">
        <p14:creationId xmlns:p14="http://schemas.microsoft.com/office/powerpoint/2010/main" val="291214113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117</a:t>
            </a:fld>
            <a:endParaRPr lang="en-US" dirty="0"/>
          </a:p>
        </p:txBody>
      </p:sp>
    </p:spTree>
    <p:extLst>
      <p:ext uri="{BB962C8B-B14F-4D97-AF65-F5344CB8AC3E}">
        <p14:creationId xmlns:p14="http://schemas.microsoft.com/office/powerpoint/2010/main" val="323977517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118</a:t>
            </a:fld>
            <a:endParaRPr lang="en-US" dirty="0"/>
          </a:p>
        </p:txBody>
      </p:sp>
    </p:spTree>
    <p:extLst>
      <p:ext uri="{BB962C8B-B14F-4D97-AF65-F5344CB8AC3E}">
        <p14:creationId xmlns:p14="http://schemas.microsoft.com/office/powerpoint/2010/main" val="227620590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119</a:t>
            </a:fld>
            <a:endParaRPr lang="en-US" dirty="0"/>
          </a:p>
        </p:txBody>
      </p:sp>
    </p:spTree>
    <p:extLst>
      <p:ext uri="{BB962C8B-B14F-4D97-AF65-F5344CB8AC3E}">
        <p14:creationId xmlns:p14="http://schemas.microsoft.com/office/powerpoint/2010/main" val="3807206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43856240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120</a:t>
            </a:fld>
            <a:endParaRPr lang="en-US" dirty="0"/>
          </a:p>
        </p:txBody>
      </p:sp>
    </p:spTree>
    <p:extLst>
      <p:ext uri="{BB962C8B-B14F-4D97-AF65-F5344CB8AC3E}">
        <p14:creationId xmlns:p14="http://schemas.microsoft.com/office/powerpoint/2010/main" val="1764853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842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2205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3/21/2018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17799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31042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3/21/2018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6459952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3/21/2018 5:55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15159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1047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915773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7724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61090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268617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03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what is IOs (when explaining about IO and throughput) </a:t>
            </a:r>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098564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D10C09F-FCA1-48C8-B40D-42E1045D109E}" type="datetime8">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3/21/2018 5:55 PM</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839278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32165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6794560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968665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98686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slide to start an open conversation.  This takes a more advanced consultative skillset to drive.  If you do not feel comfortable in delivering this slide, it should be done by an Architect or Senior Consultant who has delivered many HCFs and perhaps is acting as the lead on the engagement.  If those options are not possible, then you can </a:t>
            </a:r>
            <a:r>
              <a:rPr lang="en-US" dirty="0" err="1"/>
              <a:t>uhide</a:t>
            </a:r>
            <a:r>
              <a:rPr lang="en-US" dirty="0"/>
              <a:t> this slide and use the slides at the end to drive the questions.</a:t>
            </a:r>
          </a:p>
          <a:p>
            <a:endParaRPr lang="en-US" dirty="0"/>
          </a:p>
          <a:p>
            <a:r>
              <a:rPr lang="en-US" dirty="0"/>
              <a:t>The goal is to find out what they have.  What they don’t have.  Who owns, maintains and manages storage?  Is it a team?  Is there existing knowledge about the differences in storage in the cloud versus on-premises.  Is the customer a blend of Windows and Linux?  If Linux, are they big on NFS?  </a:t>
            </a:r>
            <a:r>
              <a:rPr lang="en-US" b="1" dirty="0"/>
              <a:t>CONFIDENTIAL:</a:t>
            </a:r>
            <a:r>
              <a:rPr lang="en-US" dirty="0"/>
              <a:t> this is not a great story in Azure at the current time and into CY2018. If this is a need for the customer with NFS shares, you need to find out what their needs are and research the DLs for the current state of NFS in Azure.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9565192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2064049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7640343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83825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600"/>
              </a:spcBef>
              <a:buNone/>
            </a:pPr>
            <a:endParaRPr lang="en-US" sz="23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F67C77-7EFA-4CAA-A410-E92D82C8E6E1}" type="slidenum">
              <a:rPr kumimoji="0" lang="en-US" sz="1800" b="0" i="0" u="none" strike="noStrike" kern="0" cap="none" spc="0" normalizeH="0" baseline="0" noProof="0" smtClean="0">
                <a:ln>
                  <a:noFill/>
                </a:ln>
                <a:solidFill>
                  <a:prstClr val="black"/>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634807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sz="3600" dirty="0">
                <a:solidFill>
                  <a:srgbClr val="002060"/>
                </a:solidFill>
                <a:latin typeface="+mn-lt"/>
              </a:rPr>
              <a:t>Availability Set Isolation</a:t>
            </a:r>
          </a:p>
          <a:p>
            <a:pPr marL="342900" indent="-342900">
              <a:lnSpc>
                <a:spcPct val="100000"/>
              </a:lnSpc>
              <a:buFont typeface="Arial" panose="020B0604020202020204" pitchFamily="34" charset="0"/>
              <a:buChar char="•"/>
            </a:pPr>
            <a:r>
              <a:rPr lang="en-US" sz="2300" dirty="0"/>
              <a:t>Disks for different VMs in the Availability Set are placed in different fault domains for isolation of failure points</a:t>
            </a:r>
          </a:p>
          <a:p>
            <a:pPr marL="342900" indent="-342900">
              <a:lnSpc>
                <a:spcPct val="100000"/>
              </a:lnSpc>
              <a:buFont typeface="Arial" panose="020B0604020202020204" pitchFamily="34" charset="0"/>
              <a:buChar char="•"/>
            </a:pPr>
            <a:r>
              <a:rPr lang="en-US" sz="2300" dirty="0"/>
              <a:t>Provides better reliability for Availability Sets</a:t>
            </a:r>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34</a:t>
            </a:fld>
            <a:endParaRPr lang="en-US" dirty="0"/>
          </a:p>
        </p:txBody>
      </p:sp>
    </p:spTree>
    <p:extLst>
      <p:ext uri="{BB962C8B-B14F-4D97-AF65-F5344CB8AC3E}">
        <p14:creationId xmlns:p14="http://schemas.microsoft.com/office/powerpoint/2010/main" val="98657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03289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1202540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benefit to customers is a simpler way to work with disks.</a:t>
            </a:r>
          </a:p>
          <a:p>
            <a:endParaRPr lang="en-US" dirty="0"/>
          </a:p>
          <a:p>
            <a:r>
              <a:rPr lang="en-US" dirty="0"/>
              <a:t>This makes disk storage in Azure more comparable with </a:t>
            </a:r>
            <a:r>
              <a:rPr lang="en-US" dirty="0">
                <a:hlinkClick r:id="rId3"/>
              </a:rPr>
              <a:t>Azure Web Service (AWS)</a:t>
            </a:r>
            <a:r>
              <a:rPr lang="en-US" dirty="0"/>
              <a:t> and </a:t>
            </a:r>
            <a:r>
              <a:rPr lang="en-US" strike="sngStrike" dirty="0"/>
              <a:t>which</a:t>
            </a:r>
            <a:r>
              <a:rPr lang="en-US" dirty="0"/>
              <a:t> doesn’t burden the customer with concepts like storage accounts and fault domains</a:t>
            </a:r>
          </a:p>
          <a:p>
            <a:endParaRPr lang="en-US" dirty="0"/>
          </a:p>
        </p:txBody>
      </p:sp>
      <p:sp>
        <p:nvSpPr>
          <p:cNvPr id="4" name="Header Placeholder 3"/>
          <p:cNvSpPr>
            <a:spLocks noGrp="1"/>
          </p:cNvSpPr>
          <p:nvPr>
            <p:ph type="hdr" sz="quarter" idx="10"/>
          </p:nvPr>
        </p:nvSpPr>
        <p:spPr/>
        <p:txBody>
          <a:bodyPr/>
          <a:lstStyle/>
          <a:p>
            <a:r>
              <a:rPr lang="en-US" dirty="0"/>
              <a:t>Services University</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937901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1998971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720522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942432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40</a:t>
            </a:fld>
            <a:endParaRPr lang="en-US" dirty="0"/>
          </a:p>
        </p:txBody>
      </p:sp>
    </p:spTree>
    <p:extLst>
      <p:ext uri="{BB962C8B-B14F-4D97-AF65-F5344CB8AC3E}">
        <p14:creationId xmlns:p14="http://schemas.microsoft.com/office/powerpoint/2010/main" val="19828886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5237080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1400" y="527050"/>
            <a:ext cx="4673600" cy="2628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42</a:t>
            </a:fld>
            <a:endParaRPr lang="en-US" dirty="0"/>
          </a:p>
        </p:txBody>
      </p:sp>
    </p:spTree>
    <p:extLst>
      <p:ext uri="{BB962C8B-B14F-4D97-AF65-F5344CB8AC3E}">
        <p14:creationId xmlns:p14="http://schemas.microsoft.com/office/powerpoint/2010/main" val="3109180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43</a:t>
            </a:fld>
            <a:endParaRPr lang="en-US" dirty="0"/>
          </a:p>
        </p:txBody>
      </p:sp>
    </p:spTree>
    <p:extLst>
      <p:ext uri="{BB962C8B-B14F-4D97-AF65-F5344CB8AC3E}">
        <p14:creationId xmlns:p14="http://schemas.microsoft.com/office/powerpoint/2010/main" val="25846549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44</a:t>
            </a:fld>
            <a:endParaRPr lang="en-US" dirty="0"/>
          </a:p>
        </p:txBody>
      </p:sp>
    </p:spTree>
    <p:extLst>
      <p:ext uri="{BB962C8B-B14F-4D97-AF65-F5344CB8AC3E}">
        <p14:creationId xmlns:p14="http://schemas.microsoft.com/office/powerpoint/2010/main" val="17503105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45</a:t>
            </a:fld>
            <a:endParaRPr lang="en-US" dirty="0"/>
          </a:p>
        </p:txBody>
      </p:sp>
    </p:spTree>
    <p:extLst>
      <p:ext uri="{BB962C8B-B14F-4D97-AF65-F5344CB8AC3E}">
        <p14:creationId xmlns:p14="http://schemas.microsoft.com/office/powerpoint/2010/main" val="18260874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46</a:t>
            </a:fld>
            <a:endParaRPr lang="en-US" dirty="0"/>
          </a:p>
        </p:txBody>
      </p:sp>
    </p:spTree>
    <p:extLst>
      <p:ext uri="{BB962C8B-B14F-4D97-AF65-F5344CB8AC3E}">
        <p14:creationId xmlns:p14="http://schemas.microsoft.com/office/powerpoint/2010/main" val="29864756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47</a:t>
            </a:fld>
            <a:endParaRPr lang="en-US" dirty="0"/>
          </a:p>
        </p:txBody>
      </p:sp>
    </p:spTree>
    <p:extLst>
      <p:ext uri="{BB962C8B-B14F-4D97-AF65-F5344CB8AC3E}">
        <p14:creationId xmlns:p14="http://schemas.microsoft.com/office/powerpoint/2010/main" val="31966146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48</a:t>
            </a:fld>
            <a:endParaRPr lang="en-US" dirty="0"/>
          </a:p>
        </p:txBody>
      </p:sp>
    </p:spTree>
    <p:extLst>
      <p:ext uri="{BB962C8B-B14F-4D97-AF65-F5344CB8AC3E}">
        <p14:creationId xmlns:p14="http://schemas.microsoft.com/office/powerpoint/2010/main" val="42611148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49</a:t>
            </a:fld>
            <a:endParaRPr lang="en-US" dirty="0"/>
          </a:p>
        </p:txBody>
      </p:sp>
    </p:spTree>
    <p:extLst>
      <p:ext uri="{BB962C8B-B14F-4D97-AF65-F5344CB8AC3E}">
        <p14:creationId xmlns:p14="http://schemas.microsoft.com/office/powerpoint/2010/main" val="3143191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dirty="0"/>
          </a:p>
        </p:txBody>
      </p:sp>
    </p:spTree>
    <p:extLst>
      <p:ext uri="{BB962C8B-B14F-4D97-AF65-F5344CB8AC3E}">
        <p14:creationId xmlns:p14="http://schemas.microsoft.com/office/powerpoint/2010/main" val="17084414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50</a:t>
            </a:fld>
            <a:endParaRPr lang="en-US" dirty="0"/>
          </a:p>
        </p:txBody>
      </p:sp>
    </p:spTree>
    <p:extLst>
      <p:ext uri="{BB962C8B-B14F-4D97-AF65-F5344CB8AC3E}">
        <p14:creationId xmlns:p14="http://schemas.microsoft.com/office/powerpoint/2010/main" val="37738212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51</a:t>
            </a:fld>
            <a:endParaRPr lang="en-US" dirty="0"/>
          </a:p>
        </p:txBody>
      </p:sp>
    </p:spTree>
    <p:extLst>
      <p:ext uri="{BB962C8B-B14F-4D97-AF65-F5344CB8AC3E}">
        <p14:creationId xmlns:p14="http://schemas.microsoft.com/office/powerpoint/2010/main" val="12375080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The availability of your storage should be at 100%.  If not you will need to identify what is causing a degradation of your storage.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52</a:t>
            </a:fld>
            <a:endParaRPr lang="en-US" dirty="0"/>
          </a:p>
        </p:txBody>
      </p:sp>
    </p:spTree>
    <p:extLst>
      <p:ext uri="{BB962C8B-B14F-4D97-AF65-F5344CB8AC3E}">
        <p14:creationId xmlns:p14="http://schemas.microsoft.com/office/powerpoint/2010/main" val="31438442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53</a:t>
            </a:fld>
            <a:endParaRPr lang="en-US" dirty="0"/>
          </a:p>
        </p:txBody>
      </p:sp>
    </p:spTree>
    <p:extLst>
      <p:ext uri="{BB962C8B-B14F-4D97-AF65-F5344CB8AC3E}">
        <p14:creationId xmlns:p14="http://schemas.microsoft.com/office/powerpoint/2010/main" val="21336029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54</a:t>
            </a:fld>
            <a:endParaRPr lang="en-US" dirty="0"/>
          </a:p>
        </p:txBody>
      </p:sp>
    </p:spTree>
    <p:extLst>
      <p:ext uri="{BB962C8B-B14F-4D97-AF65-F5344CB8AC3E}">
        <p14:creationId xmlns:p14="http://schemas.microsoft.com/office/powerpoint/2010/main" val="17881738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55</a:t>
            </a:fld>
            <a:endParaRPr lang="en-US" dirty="0"/>
          </a:p>
        </p:txBody>
      </p:sp>
    </p:spTree>
    <p:extLst>
      <p:ext uri="{BB962C8B-B14F-4D97-AF65-F5344CB8AC3E}">
        <p14:creationId xmlns:p14="http://schemas.microsoft.com/office/powerpoint/2010/main" val="26568061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56</a:t>
            </a:fld>
            <a:endParaRPr lang="en-US" dirty="0"/>
          </a:p>
        </p:txBody>
      </p:sp>
    </p:spTree>
    <p:extLst>
      <p:ext uri="{BB962C8B-B14F-4D97-AF65-F5344CB8AC3E}">
        <p14:creationId xmlns:p14="http://schemas.microsoft.com/office/powerpoint/2010/main" val="1743704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57</a:t>
            </a:fld>
            <a:endParaRPr lang="en-US" dirty="0"/>
          </a:p>
        </p:txBody>
      </p:sp>
    </p:spTree>
    <p:extLst>
      <p:ext uri="{BB962C8B-B14F-4D97-AF65-F5344CB8AC3E}">
        <p14:creationId xmlns:p14="http://schemas.microsoft.com/office/powerpoint/2010/main" val="21768214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58</a:t>
            </a:fld>
            <a:endParaRPr lang="en-US" dirty="0"/>
          </a:p>
        </p:txBody>
      </p:sp>
    </p:spTree>
    <p:extLst>
      <p:ext uri="{BB962C8B-B14F-4D97-AF65-F5344CB8AC3E}">
        <p14:creationId xmlns:p14="http://schemas.microsoft.com/office/powerpoint/2010/main" val="18179173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59</a:t>
            </a:fld>
            <a:endParaRPr lang="en-US" dirty="0"/>
          </a:p>
        </p:txBody>
      </p:sp>
    </p:spTree>
    <p:extLst>
      <p:ext uri="{BB962C8B-B14F-4D97-AF65-F5344CB8AC3E}">
        <p14:creationId xmlns:p14="http://schemas.microsoft.com/office/powerpoint/2010/main" val="187893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965689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3/21/2018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41127540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3/21/2018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18289216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061355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Microsoft Build 2017</a:t>
            </a: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43869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64</a:t>
            </a:fld>
            <a:endParaRPr lang="en-US" dirty="0"/>
          </a:p>
        </p:txBody>
      </p:sp>
    </p:spTree>
    <p:extLst>
      <p:ext uri="{BB962C8B-B14F-4D97-AF65-F5344CB8AC3E}">
        <p14:creationId xmlns:p14="http://schemas.microsoft.com/office/powerpoint/2010/main" val="14571637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3/21/2018 5:55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65</a:t>
            </a:fld>
            <a:endParaRPr lang="en-US" dirty="0">
              <a:solidFill>
                <a:prstClr val="black"/>
              </a:solidFill>
            </a:endParaRPr>
          </a:p>
        </p:txBody>
      </p:sp>
    </p:spTree>
    <p:extLst>
      <p:ext uri="{BB962C8B-B14F-4D97-AF65-F5344CB8AC3E}">
        <p14:creationId xmlns:p14="http://schemas.microsoft.com/office/powerpoint/2010/main" val="22978687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66</a:t>
            </a:fld>
            <a:endParaRPr lang="en-US" dirty="0"/>
          </a:p>
        </p:txBody>
      </p:sp>
    </p:spTree>
    <p:extLst>
      <p:ext uri="{BB962C8B-B14F-4D97-AF65-F5344CB8AC3E}">
        <p14:creationId xmlns:p14="http://schemas.microsoft.com/office/powerpoint/2010/main" val="22988406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67</a:t>
            </a:fld>
            <a:endParaRPr lang="en-US" dirty="0"/>
          </a:p>
        </p:txBody>
      </p:sp>
    </p:spTree>
    <p:extLst>
      <p:ext uri="{BB962C8B-B14F-4D97-AF65-F5344CB8AC3E}">
        <p14:creationId xmlns:p14="http://schemas.microsoft.com/office/powerpoint/2010/main" val="11176802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Build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3/21/2018 5:55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68</a:t>
            </a:fld>
            <a:endParaRPr lang="en-US" dirty="0">
              <a:solidFill>
                <a:prstClr val="black"/>
              </a:solidFill>
            </a:endParaRPr>
          </a:p>
        </p:txBody>
      </p:sp>
    </p:spTree>
    <p:extLst>
      <p:ext uri="{BB962C8B-B14F-4D97-AF65-F5344CB8AC3E}">
        <p14:creationId xmlns:p14="http://schemas.microsoft.com/office/powerpoint/2010/main" val="40473698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 did not gather enough requirements in the Discovery and Discussion slide a the beginning of the deck.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69</a:t>
            </a:fld>
            <a:endParaRPr lang="en-US" dirty="0"/>
          </a:p>
        </p:txBody>
      </p:sp>
    </p:spTree>
    <p:extLst>
      <p:ext uri="{BB962C8B-B14F-4D97-AF65-F5344CB8AC3E}">
        <p14:creationId xmlns:p14="http://schemas.microsoft.com/office/powerpoint/2010/main" val="3601581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dirty="0"/>
          </a:p>
        </p:txBody>
      </p:sp>
    </p:spTree>
    <p:extLst>
      <p:ext uri="{BB962C8B-B14F-4D97-AF65-F5344CB8AC3E}">
        <p14:creationId xmlns:p14="http://schemas.microsoft.com/office/powerpoint/2010/main" val="60364106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70</a:t>
            </a:fld>
            <a:endParaRPr lang="en-US" dirty="0"/>
          </a:p>
        </p:txBody>
      </p:sp>
    </p:spTree>
    <p:extLst>
      <p:ext uri="{BB962C8B-B14F-4D97-AF65-F5344CB8AC3E}">
        <p14:creationId xmlns:p14="http://schemas.microsoft.com/office/powerpoint/2010/main" val="31146988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71</a:t>
            </a:fld>
            <a:endParaRPr lang="en-US" dirty="0"/>
          </a:p>
        </p:txBody>
      </p:sp>
    </p:spTree>
    <p:extLst>
      <p:ext uri="{BB962C8B-B14F-4D97-AF65-F5344CB8AC3E}">
        <p14:creationId xmlns:p14="http://schemas.microsoft.com/office/powerpoint/2010/main" val="13114574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72</a:t>
            </a:fld>
            <a:endParaRPr lang="en-US" dirty="0"/>
          </a:p>
        </p:txBody>
      </p:sp>
    </p:spTree>
    <p:extLst>
      <p:ext uri="{BB962C8B-B14F-4D97-AF65-F5344CB8AC3E}">
        <p14:creationId xmlns:p14="http://schemas.microsoft.com/office/powerpoint/2010/main" val="273852161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73</a:t>
            </a:fld>
            <a:endParaRPr lang="en-US" dirty="0"/>
          </a:p>
        </p:txBody>
      </p:sp>
    </p:spTree>
    <p:extLst>
      <p:ext uri="{BB962C8B-B14F-4D97-AF65-F5344CB8AC3E}">
        <p14:creationId xmlns:p14="http://schemas.microsoft.com/office/powerpoint/2010/main" val="379985140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74</a:t>
            </a:fld>
            <a:endParaRPr lang="en-US" dirty="0"/>
          </a:p>
        </p:txBody>
      </p:sp>
    </p:spTree>
    <p:extLst>
      <p:ext uri="{BB962C8B-B14F-4D97-AF65-F5344CB8AC3E}">
        <p14:creationId xmlns:p14="http://schemas.microsoft.com/office/powerpoint/2010/main" val="9436889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75</a:t>
            </a:fld>
            <a:endParaRPr lang="en-US" dirty="0"/>
          </a:p>
        </p:txBody>
      </p:sp>
    </p:spTree>
    <p:extLst>
      <p:ext uri="{BB962C8B-B14F-4D97-AF65-F5344CB8AC3E}">
        <p14:creationId xmlns:p14="http://schemas.microsoft.com/office/powerpoint/2010/main" val="155375627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76</a:t>
            </a:fld>
            <a:endParaRPr lang="en-US" dirty="0"/>
          </a:p>
        </p:txBody>
      </p:sp>
    </p:spTree>
    <p:extLst>
      <p:ext uri="{BB962C8B-B14F-4D97-AF65-F5344CB8AC3E}">
        <p14:creationId xmlns:p14="http://schemas.microsoft.com/office/powerpoint/2010/main" val="18533932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77</a:t>
            </a:fld>
            <a:endParaRPr lang="en-US" dirty="0"/>
          </a:p>
        </p:txBody>
      </p:sp>
    </p:spTree>
    <p:extLst>
      <p:ext uri="{BB962C8B-B14F-4D97-AF65-F5344CB8AC3E}">
        <p14:creationId xmlns:p14="http://schemas.microsoft.com/office/powerpoint/2010/main" val="39492423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78</a:t>
            </a:fld>
            <a:endParaRPr lang="en-US" dirty="0"/>
          </a:p>
        </p:txBody>
      </p:sp>
    </p:spTree>
    <p:extLst>
      <p:ext uri="{BB962C8B-B14F-4D97-AF65-F5344CB8AC3E}">
        <p14:creationId xmlns:p14="http://schemas.microsoft.com/office/powerpoint/2010/main" val="39736235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79</a:t>
            </a:fld>
            <a:endParaRPr lang="en-US" dirty="0"/>
          </a:p>
        </p:txBody>
      </p:sp>
    </p:spTree>
    <p:extLst>
      <p:ext uri="{BB962C8B-B14F-4D97-AF65-F5344CB8AC3E}">
        <p14:creationId xmlns:p14="http://schemas.microsoft.com/office/powerpoint/2010/main" val="4060392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6799633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80</a:t>
            </a:fld>
            <a:endParaRPr lang="en-US" dirty="0"/>
          </a:p>
        </p:txBody>
      </p:sp>
    </p:spTree>
    <p:extLst>
      <p:ext uri="{BB962C8B-B14F-4D97-AF65-F5344CB8AC3E}">
        <p14:creationId xmlns:p14="http://schemas.microsoft.com/office/powerpoint/2010/main" val="243759806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81</a:t>
            </a:fld>
            <a:endParaRPr lang="en-US" dirty="0"/>
          </a:p>
        </p:txBody>
      </p:sp>
    </p:spTree>
    <p:extLst>
      <p:ext uri="{BB962C8B-B14F-4D97-AF65-F5344CB8AC3E}">
        <p14:creationId xmlns:p14="http://schemas.microsoft.com/office/powerpoint/2010/main" val="143795704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82</a:t>
            </a:fld>
            <a:endParaRPr lang="en-US" dirty="0"/>
          </a:p>
        </p:txBody>
      </p:sp>
    </p:spTree>
    <p:extLst>
      <p:ext uri="{BB962C8B-B14F-4D97-AF65-F5344CB8AC3E}">
        <p14:creationId xmlns:p14="http://schemas.microsoft.com/office/powerpoint/2010/main" val="274354258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83</a:t>
            </a:fld>
            <a:endParaRPr lang="en-US" dirty="0"/>
          </a:p>
        </p:txBody>
      </p:sp>
    </p:spTree>
    <p:extLst>
      <p:ext uri="{BB962C8B-B14F-4D97-AF65-F5344CB8AC3E}">
        <p14:creationId xmlns:p14="http://schemas.microsoft.com/office/powerpoint/2010/main" val="424166605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84</a:t>
            </a:fld>
            <a:endParaRPr lang="en-US" dirty="0"/>
          </a:p>
        </p:txBody>
      </p:sp>
    </p:spTree>
    <p:extLst>
      <p:ext uri="{BB962C8B-B14F-4D97-AF65-F5344CB8AC3E}">
        <p14:creationId xmlns:p14="http://schemas.microsoft.com/office/powerpoint/2010/main" val="29334232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85</a:t>
            </a:fld>
            <a:endParaRPr lang="en-US" dirty="0"/>
          </a:p>
        </p:txBody>
      </p:sp>
    </p:spTree>
    <p:extLst>
      <p:ext uri="{BB962C8B-B14F-4D97-AF65-F5344CB8AC3E}">
        <p14:creationId xmlns:p14="http://schemas.microsoft.com/office/powerpoint/2010/main" val="20141361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585436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295958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pPr/>
              <a:t>3/21/2018 5:55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88</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09661622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D10C09F-FCA1-48C8-B40D-42E1045D109E}"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89</a:t>
            </a:fld>
            <a:endParaRPr lang="en-US" dirty="0"/>
          </a:p>
        </p:txBody>
      </p:sp>
    </p:spTree>
    <p:extLst>
      <p:ext uri="{BB962C8B-B14F-4D97-AF65-F5344CB8AC3E}">
        <p14:creationId xmlns:p14="http://schemas.microsoft.com/office/powerpoint/2010/main" val="878258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3854888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TechEd 2012</a:t>
            </a: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3/21/2018 5:55 PM</a:t>
            </a:fld>
            <a:endParaRPr lang="en-US" dirty="0">
              <a:solidFill>
                <a:prstClr val="black"/>
              </a:solidFill>
            </a:endParaRPr>
          </a:p>
        </p:txBody>
      </p:sp>
      <p:sp>
        <p:nvSpPr>
          <p:cNvPr id="6" name="Footer Placeholder 5"/>
          <p:cNvSpPr>
            <a:spLocks noGrp="1"/>
          </p:cNvSpPr>
          <p:nvPr>
            <p:ph type="ftr" sz="quarter" idx="12"/>
          </p:nvPr>
        </p:nvSpPr>
        <p:spPr/>
        <p:txBody>
          <a:bodyPr/>
          <a:lstStyle/>
          <a:p>
            <a:r>
              <a:rPr lang="en-US" dirty="0">
                <a:solidFill>
                  <a:prstClr val="black"/>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a:solidFill>
                  <a:prstClr val="black"/>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a:solidFill>
                  <a:prstClr val="black"/>
                </a:solidFill>
                <a:latin typeface="Segoe UI" pitchFamily="34" charset="0"/>
              </a:rPr>
            </a:br>
            <a:r>
              <a:rPr lang="en-US" dirty="0">
                <a:solidFill>
                  <a:prstClr val="black"/>
                </a:solidFill>
                <a:latin typeface="Segoe UI" pitchFamily="34" charset="0"/>
              </a:rPr>
              <a:t>MICROSOFT MAKES NO WARRANTIES, EXPRESS, IMPLIED OR STATUTORY, AS TO THE INFORMATION IN THIS PRESENTATION.</a:t>
            </a:r>
          </a:p>
          <a:p>
            <a:endParaRPr lang="en-US" dirty="0">
              <a:solidFill>
                <a:prstClr val="black"/>
              </a:solidFill>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90</a:t>
            </a:fld>
            <a:endParaRPr lang="en-US" dirty="0">
              <a:solidFill>
                <a:prstClr val="black"/>
              </a:solidFill>
            </a:endParaRPr>
          </a:p>
        </p:txBody>
      </p:sp>
    </p:spTree>
    <p:extLst>
      <p:ext uri="{BB962C8B-B14F-4D97-AF65-F5344CB8AC3E}">
        <p14:creationId xmlns:p14="http://schemas.microsoft.com/office/powerpoint/2010/main" val="9171021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91</a:t>
            </a:fld>
            <a:endParaRPr lang="en-US" dirty="0"/>
          </a:p>
        </p:txBody>
      </p:sp>
    </p:spTree>
    <p:extLst>
      <p:ext uri="{BB962C8B-B14F-4D97-AF65-F5344CB8AC3E}">
        <p14:creationId xmlns:p14="http://schemas.microsoft.com/office/powerpoint/2010/main" val="269087980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92</a:t>
            </a:fld>
            <a:endParaRPr lang="en-US" dirty="0"/>
          </a:p>
        </p:txBody>
      </p:sp>
    </p:spTree>
    <p:extLst>
      <p:ext uri="{BB962C8B-B14F-4D97-AF65-F5344CB8AC3E}">
        <p14:creationId xmlns:p14="http://schemas.microsoft.com/office/powerpoint/2010/main" val="252537991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3/21/2018 5:55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2150331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a:t>
            </a:r>
          </a:p>
          <a:p>
            <a:pPr lvl="1"/>
            <a:r>
              <a:rPr lang="en-US" dirty="0"/>
              <a:t>Use </a:t>
            </a:r>
            <a:r>
              <a:rPr lang="en-US" b="1" dirty="0"/>
              <a:t>1MB IO Size </a:t>
            </a:r>
            <a:r>
              <a:rPr lang="en-US" dirty="0"/>
              <a:t>to get maximum throughput per share of 60 MB/sec (IOPS x IO Size = Throughput)</a:t>
            </a:r>
          </a:p>
          <a:p>
            <a:pPr lvl="1"/>
            <a:r>
              <a:rPr lang="en-US" dirty="0"/>
              <a:t>Apply </a:t>
            </a:r>
            <a:r>
              <a:rPr lang="en-US" b="1" dirty="0"/>
              <a:t>KB3114025</a:t>
            </a:r>
            <a:r>
              <a:rPr lang="en-US" dirty="0"/>
              <a:t> to achieve optimal performance for clients running Windows 8.1 or Server 2012 R2</a:t>
            </a:r>
          </a:p>
          <a:p>
            <a:pPr lvl="1"/>
            <a:endParaRPr lang="en-US" dirty="0"/>
          </a:p>
          <a:p>
            <a:r>
              <a:rPr lang="en-US" dirty="0"/>
              <a:t>Security</a:t>
            </a:r>
          </a:p>
          <a:p>
            <a:pPr lvl="1"/>
            <a:r>
              <a:rPr lang="en-US" dirty="0"/>
              <a:t>Windows 7 is SMB 2.1 only and it does not support channel encryption. Use </a:t>
            </a:r>
            <a:r>
              <a:rPr lang="en-US" b="1" dirty="0"/>
              <a:t>Win 8.x or Server 2012</a:t>
            </a:r>
          </a:p>
          <a:p>
            <a:pPr lvl="1"/>
            <a:r>
              <a:rPr lang="en-US" b="1" dirty="0"/>
              <a:t>Linux distros do not support encryption </a:t>
            </a:r>
            <a:r>
              <a:rPr lang="en-US" dirty="0"/>
              <a:t>in SMB 3.0. Mount using SMB 2.1 in the same DC</a:t>
            </a:r>
          </a:p>
          <a:p>
            <a:pPr lvl="1"/>
            <a:r>
              <a:rPr lang="en-US" dirty="0"/>
              <a:t>Share is not accessible, if app/service is running under different context. </a:t>
            </a:r>
            <a:r>
              <a:rPr lang="en-US" b="1" dirty="0"/>
              <a:t>Mount share for correct user</a:t>
            </a:r>
          </a:p>
          <a:p>
            <a:pPr lvl="1"/>
            <a:r>
              <a:rPr lang="en-US" dirty="0"/>
              <a:t>Need </a:t>
            </a:r>
            <a:r>
              <a:rPr lang="en-US" b="1" dirty="0"/>
              <a:t>Port 445 </a:t>
            </a:r>
            <a:r>
              <a:rPr lang="en-US" dirty="0"/>
              <a:t>to access Azure Files from On Premise instances</a:t>
            </a:r>
          </a:p>
          <a:p>
            <a:pPr lvl="1"/>
            <a:endParaRPr lang="en-US" dirty="0"/>
          </a:p>
          <a:p>
            <a:r>
              <a:rPr lang="en-US" dirty="0"/>
              <a:t>Usability</a:t>
            </a:r>
          </a:p>
          <a:p>
            <a:pPr lvl="1"/>
            <a:r>
              <a:rPr lang="en-US" dirty="0"/>
              <a:t>Write to a file periodically to </a:t>
            </a:r>
            <a:r>
              <a:rPr lang="en-US" b="1" dirty="0"/>
              <a:t>keep connection open in Linux</a:t>
            </a:r>
            <a:r>
              <a:rPr lang="en-US" dirty="0"/>
              <a:t>, until </a:t>
            </a:r>
            <a:r>
              <a:rPr lang="en-US" dirty="0">
                <a:hlinkClick r:id="rId3"/>
              </a:rPr>
              <a:t>kernel fix</a:t>
            </a:r>
            <a:r>
              <a:rPr lang="en-US" dirty="0"/>
              <a:t> is backported</a:t>
            </a:r>
          </a:p>
          <a:p>
            <a:pPr lvl="1"/>
            <a:r>
              <a:rPr lang="en-US" dirty="0"/>
              <a:t>Mount from current user context to see drive in </a:t>
            </a:r>
            <a:r>
              <a:rPr lang="en-US" b="1" dirty="0"/>
              <a:t>Windows Explorer</a:t>
            </a:r>
          </a:p>
          <a:p>
            <a:pPr lvl="1"/>
            <a:endParaRPr lang="en-US" dirty="0"/>
          </a:p>
          <a:p>
            <a:r>
              <a:rPr lang="en-US" dirty="0"/>
              <a:t>[Mine] any Linux client has same problem. Work around: Keep a file in the Azure File share that you write to periodically to sustain the connection and avoid getting into an idle state. This has to be write operation such as, rewriting the created/modified date on the file, otherwise you might get cached results and your operation might not trigger the connection.</a:t>
            </a:r>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EC29EE-A8AD-4CE0-9C0B-116E0D4D7533}" type="datetime8">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3/21/2018 5:55 PM</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latin typeface="Segoe U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800" b="0" i="0" u="none" strike="noStrike" kern="0" cap="none" spc="0" normalizeH="0" baseline="0" noProof="0" dirty="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437132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95</a:t>
            </a:fld>
            <a:endParaRPr lang="en-US" dirty="0"/>
          </a:p>
        </p:txBody>
      </p:sp>
    </p:spTree>
    <p:extLst>
      <p:ext uri="{BB962C8B-B14F-4D97-AF65-F5344CB8AC3E}">
        <p14:creationId xmlns:p14="http://schemas.microsoft.com/office/powerpoint/2010/main" val="366608786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96</a:t>
            </a:fld>
            <a:endParaRPr lang="en-US" dirty="0"/>
          </a:p>
        </p:txBody>
      </p:sp>
    </p:spTree>
    <p:extLst>
      <p:ext uri="{BB962C8B-B14F-4D97-AF65-F5344CB8AC3E}">
        <p14:creationId xmlns:p14="http://schemas.microsoft.com/office/powerpoint/2010/main" val="32205422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97EC2E71-BC3B-49B8-B2BF-93DCC9B91A9A}" type="datetime1">
              <a:rPr lang="en-US" smtClean="0"/>
              <a:t>3/21/2018</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97</a:t>
            </a:fld>
            <a:endParaRPr lang="en-US" dirty="0"/>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211268874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98</a:t>
            </a:fld>
            <a:endParaRPr lang="en-US" dirty="0"/>
          </a:p>
        </p:txBody>
      </p:sp>
    </p:spTree>
    <p:extLst>
      <p:ext uri="{BB962C8B-B14F-4D97-AF65-F5344CB8AC3E}">
        <p14:creationId xmlns:p14="http://schemas.microsoft.com/office/powerpoint/2010/main" val="12288467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Microsoft Ignite 2015</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3/21/2018 5:55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99</a:t>
            </a:fld>
            <a:endParaRPr lang="en-US" dirty="0"/>
          </a:p>
        </p:txBody>
      </p:sp>
    </p:spTree>
    <p:extLst>
      <p:ext uri="{BB962C8B-B14F-4D97-AF65-F5344CB8AC3E}">
        <p14:creationId xmlns:p14="http://schemas.microsoft.com/office/powerpoint/2010/main" val="147933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bg>
      <p:bgRef idx="1001">
        <a:schemeClr val="bg2"/>
      </p:bgRef>
    </p:bg>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392" y="-992"/>
            <a:ext cx="12436475" cy="6995517"/>
          </a:xfrm>
          <a:prstGeom prst="rect">
            <a:avLst/>
          </a:prstGeom>
        </p:spPr>
      </p:pic>
      <p:sp>
        <p:nvSpPr>
          <p:cNvPr id="22" name="Rectangle 21"/>
          <p:cNvSpPr/>
          <p:nvPr userDrawn="1"/>
        </p:nvSpPr>
        <p:spPr bwMode="auto">
          <a:xfrm>
            <a:off x="272986" y="2125663"/>
            <a:ext cx="6402452" cy="365440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366168" y="2125677"/>
            <a:ext cx="7314889" cy="1828800"/>
          </a:xfrm>
          <a:noFill/>
        </p:spPr>
        <p:txBody>
          <a:bodyPr lIns="146304" tIns="91440" rIns="146304" bIns="91440" anchor="t" anchorCtr="0"/>
          <a:lstStyle>
            <a:lvl1pPr>
              <a:defRPr sz="6400" spc="-100" baseline="0">
                <a:gradFill>
                  <a:gsLst>
                    <a:gs pos="16162">
                      <a:schemeClr val="tx1"/>
                    </a:gs>
                    <a:gs pos="43000">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366168" y="3954457"/>
            <a:ext cx="7314889" cy="1737360"/>
          </a:xfrm>
        </p:spPr>
        <p:txBody>
          <a:bodyPr tIns="109728" bIns="109728">
            <a:noAutofit/>
          </a:bodyPr>
          <a:lstStyle>
            <a:lvl1pPr marL="0" indent="0">
              <a:spcBef>
                <a:spcPts val="0"/>
              </a:spcBef>
              <a:buNone/>
              <a:defRPr sz="3733">
                <a:gradFill>
                  <a:gsLst>
                    <a:gs pos="16162">
                      <a:schemeClr val="tx1"/>
                    </a:gs>
                    <a:gs pos="43000">
                      <a:schemeClr val="tx1"/>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609578" y="6240429"/>
            <a:ext cx="1284074" cy="274320"/>
          </a:xfrm>
          <a:prstGeom prst="rect">
            <a:avLst/>
          </a:prstGeom>
        </p:spPr>
      </p:pic>
    </p:spTree>
    <p:extLst>
      <p:ext uri="{BB962C8B-B14F-4D97-AF65-F5344CB8AC3E}">
        <p14:creationId xmlns:p14="http://schemas.microsoft.com/office/powerpoint/2010/main" val="32173838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66168" y="1212850"/>
            <a:ext cx="11702553" cy="1868204"/>
          </a:xfrm>
        </p:spPr>
        <p:txBody>
          <a:bodyPr lIns="164592" rIns="164592"/>
          <a:lstStyle>
            <a:lvl1pPr marL="0" indent="0">
              <a:buNone/>
              <a:defRPr sz="3600">
                <a:gradFill>
                  <a:gsLst>
                    <a:gs pos="1250">
                      <a:schemeClr val="tx2"/>
                    </a:gs>
                    <a:gs pos="99000">
                      <a:schemeClr val="tx2"/>
                    </a:gs>
                  </a:gsLst>
                  <a:lin ang="5400000" scaled="0"/>
                </a:gradFill>
              </a:defRPr>
            </a:lvl1pPr>
            <a:lvl2pPr marL="0" indent="0">
              <a:buFontTx/>
              <a:buNone/>
              <a:defRPr sz="1800"/>
            </a:lvl2pPr>
            <a:lvl3pPr marL="228564" indent="0">
              <a:buNone/>
              <a:defRPr sz="1800"/>
            </a:lvl3pPr>
            <a:lvl4pPr marL="457127" indent="0">
              <a:buNone/>
              <a:defRPr sz="1600"/>
            </a:lvl4pPr>
            <a:lvl5pPr marL="685691"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261748116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1935915"/>
          </a:xfrm>
        </p:spPr>
        <p:txBody>
          <a:bodyPr wrap="square">
            <a:spAutoFit/>
          </a:bodyPr>
          <a:lstStyle>
            <a:lvl1pPr>
              <a:defRPr sz="36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4800"/>
            </a:lvl1pPr>
          </a:lstStyle>
          <a:p>
            <a:r>
              <a:rPr lang="en-US" dirty="0"/>
              <a:t>Click to edit Master title style</a:t>
            </a:r>
          </a:p>
        </p:txBody>
      </p:sp>
    </p:spTree>
    <p:extLst>
      <p:ext uri="{BB962C8B-B14F-4D97-AF65-F5344CB8AC3E}">
        <p14:creationId xmlns:p14="http://schemas.microsoft.com/office/powerpoint/2010/main" val="92717849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800"/>
            </a:lvl1pPr>
          </a:lstStyle>
          <a:p>
            <a:r>
              <a:rPr lang="en-US" dirty="0"/>
              <a:t>Click to edit Master title style</a:t>
            </a:r>
          </a:p>
        </p:txBody>
      </p:sp>
      <p:sp>
        <p:nvSpPr>
          <p:cNvPr id="4" name="Text Placeholder 3"/>
          <p:cNvSpPr>
            <a:spLocks noGrp="1"/>
          </p:cNvSpPr>
          <p:nvPr>
            <p:ph type="body" sz="quarter" idx="10"/>
          </p:nvPr>
        </p:nvSpPr>
        <p:spPr>
          <a:xfrm>
            <a:off x="366003" y="1211287"/>
            <a:ext cx="5608081" cy="1812804"/>
          </a:xfrm>
        </p:spPr>
        <p:txBody>
          <a:bodyPr wrap="square">
            <a:spAutoFit/>
          </a:bodyPr>
          <a:lstStyle>
            <a:lvl1pPr marL="287293" indent="-287293">
              <a:spcBef>
                <a:spcPts val="1224"/>
              </a:spcBef>
              <a:buClr>
                <a:schemeClr val="tx1"/>
              </a:buClr>
              <a:buFont typeface="Arial" pitchFamily="34" charset="0"/>
              <a:buChar char="•"/>
              <a:defRPr sz="3200"/>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61209" y="1211287"/>
            <a:ext cx="5608081" cy="1812804"/>
          </a:xfrm>
        </p:spPr>
        <p:txBody>
          <a:bodyPr wrap="square">
            <a:spAutoFit/>
          </a:bodyPr>
          <a:lstStyle>
            <a:lvl1pPr marL="287293" indent="-287293">
              <a:spcBef>
                <a:spcPts val="1224"/>
              </a:spcBef>
              <a:buClr>
                <a:schemeClr val="tx1"/>
              </a:buClr>
              <a:buFont typeface="Arial" pitchFamily="34" charset="0"/>
              <a:buChar char="•"/>
              <a:defRPr sz="3200"/>
            </a:lvl1pPr>
            <a:lvl2pPr marL="531081" indent="-233158">
              <a:defRPr sz="1800"/>
            </a:lvl2pPr>
            <a:lvl3pPr marL="699475" indent="-168392">
              <a:tabLst/>
              <a:defRPr sz="1800"/>
            </a:lvl3pPr>
            <a:lvl4pPr marL="880818" indent="-181345">
              <a:defRPr sz="1600"/>
            </a:lvl4pPr>
            <a:lvl5pPr marL="1049211" indent="-168392">
              <a:tabLs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897870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84919" y="6321407"/>
            <a:ext cx="11702553" cy="501660"/>
          </a:xfrm>
          <a:prstGeom prst="rect">
            <a:avLst/>
          </a:prstGeom>
          <a:noFill/>
          <a:ln w="12700">
            <a:noFill/>
            <a:miter lim="800000"/>
            <a:headEnd type="none" w="sm" len="sm"/>
            <a:tailEnd type="none" w="sm" len="sm"/>
          </a:ln>
          <a:effectLst/>
        </p:spPr>
        <p:txBody>
          <a:bodyPr vert="horz" wrap="square" lIns="243830" tIns="195064" rIns="243830" bIns="195064" numCol="1" anchor="t" anchorCtr="0" compatLnSpc="1">
            <a:prstTxWarp prst="textNoShape">
              <a:avLst/>
            </a:prstTxWarp>
            <a:spAutoFit/>
          </a:bodyPr>
          <a:lstStyle/>
          <a:p>
            <a:pPr defTabSz="932142" eaLnBrk="0" hangingPunct="0"/>
            <a:r>
              <a:rPr lang="en-US" sz="700" dirty="0">
                <a:gradFill>
                  <a:gsLst>
                    <a:gs pos="0">
                      <a:schemeClr val="tx1"/>
                    </a:gs>
                    <a:gs pos="100000">
                      <a:schemeClr val="tx1"/>
                    </a:gs>
                  </a:gsLst>
                  <a:lin ang="5400000" scaled="0"/>
                </a:gradFill>
                <a:cs typeface="Segoe UI" pitchFamily="34" charset="0"/>
              </a:rPr>
              <a:t>© 2017 Microsoft Corporation. All rights reserved. </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4941628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2178073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03" y="2125663"/>
            <a:ext cx="11885684" cy="1181862"/>
          </a:xfrm>
          <a:noFill/>
        </p:spPr>
        <p:txBody>
          <a:bodyPr tIns="91440" bIns="91440" anchor="t" anchorCtr="0">
            <a:spAutoFit/>
          </a:bodyPr>
          <a:lstStyle>
            <a:lvl1pPr>
              <a:defRPr sz="7198"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487983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03" y="1212851"/>
            <a:ext cx="11885684" cy="2452018"/>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557" indent="0">
              <a:buNone/>
              <a:defRPr/>
            </a:lvl3pPr>
            <a:lvl4pPr marL="457112" indent="0">
              <a:buNone/>
              <a:defRPr/>
            </a:lvl4pPr>
            <a:lvl5pPr marL="6856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27039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6168" y="1212851"/>
            <a:ext cx="11702553" cy="2443746"/>
          </a:xfrm>
          <a:prstGeom prst="rect">
            <a:avLst/>
          </a:prstGeom>
        </p:spPr>
        <p:txBody>
          <a:bodyPr/>
          <a:lstStyle>
            <a:lvl1pPr marL="217850" indent="-217850">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8558" indent="-21070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46408" indent="-217850">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17831" indent="-171423">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89253" indent="-17142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4889"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2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2960222110"/>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69" y="295278"/>
            <a:ext cx="11702551"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366168" y="1212855"/>
            <a:ext cx="11702553" cy="265515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7051403"/>
      </p:ext>
    </p:extLst>
  </p:cSld>
  <p:clrMap bg1="lt1" tx1="dk1" bg2="lt2" tx2="dk2" accent1="accent1" accent2="accent2" accent3="accent3" accent4="accent4" accent5="accent5" accent6="accent6" hlink="hlink" folHlink="folHlink"/>
  <p:sldLayoutIdLst>
    <p:sldLayoutId id="2147484375" r:id="rId1"/>
    <p:sldLayoutId id="2147484377" r:id="rId2"/>
    <p:sldLayoutId id="2147484380" r:id="rId3"/>
    <p:sldLayoutId id="2147484384" r:id="rId4"/>
    <p:sldLayoutId id="2147484397" r:id="rId5"/>
    <p:sldLayoutId id="2147484400" r:id="rId6"/>
    <p:sldLayoutId id="2147484402" r:id="rId7"/>
    <p:sldLayoutId id="2147484403" r:id="rId8"/>
  </p:sldLayoutIdLst>
  <p:transition>
    <p:fade/>
  </p:transition>
  <p:txStyles>
    <p:titleStyle>
      <a:lvl1pPr algn="l" defTabSz="932594" rtl="0" eaLnBrk="1" latinLnBrk="0" hangingPunct="1">
        <a:lnSpc>
          <a:spcPct val="90000"/>
        </a:lnSpc>
        <a:spcBef>
          <a:spcPct val="0"/>
        </a:spcBef>
        <a:buNone/>
        <a:defRPr lang="en-US" sz="5867" b="0" kern="1200" cap="none" spc="-10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94" rtl="0" eaLnBrk="1" latinLnBrk="0" hangingPunct="1">
        <a:defRPr sz="1800" kern="1200">
          <a:solidFill>
            <a:schemeClr val="tx1"/>
          </a:solidFill>
          <a:latin typeface="+mn-lt"/>
          <a:ea typeface="+mn-ea"/>
          <a:cs typeface="+mn-cs"/>
        </a:defRPr>
      </a:lvl1pPr>
      <a:lvl2pPr marL="466298" algn="l" defTabSz="932594" rtl="0" eaLnBrk="1" latinLnBrk="0" hangingPunct="1">
        <a:defRPr sz="1800" kern="1200">
          <a:solidFill>
            <a:schemeClr val="tx1"/>
          </a:solidFill>
          <a:latin typeface="+mn-lt"/>
          <a:ea typeface="+mn-ea"/>
          <a:cs typeface="+mn-cs"/>
        </a:defRPr>
      </a:lvl2pPr>
      <a:lvl3pPr marL="932594" algn="l" defTabSz="932594" rtl="0" eaLnBrk="1" latinLnBrk="0" hangingPunct="1">
        <a:defRPr sz="1800" kern="1200">
          <a:solidFill>
            <a:schemeClr val="tx1"/>
          </a:solidFill>
          <a:latin typeface="+mn-lt"/>
          <a:ea typeface="+mn-ea"/>
          <a:cs typeface="+mn-cs"/>
        </a:defRPr>
      </a:lvl3pPr>
      <a:lvl4pPr marL="1398892" algn="l" defTabSz="932594" rtl="0" eaLnBrk="1" latinLnBrk="0" hangingPunct="1">
        <a:defRPr sz="1800" kern="1200">
          <a:solidFill>
            <a:schemeClr val="tx1"/>
          </a:solidFill>
          <a:latin typeface="+mn-lt"/>
          <a:ea typeface="+mn-ea"/>
          <a:cs typeface="+mn-cs"/>
        </a:defRPr>
      </a:lvl4pPr>
      <a:lvl5pPr marL="1865188" algn="l" defTabSz="932594" rtl="0" eaLnBrk="1" latinLnBrk="0" hangingPunct="1">
        <a:defRPr sz="1800" kern="1200">
          <a:solidFill>
            <a:schemeClr val="tx1"/>
          </a:solidFill>
          <a:latin typeface="+mn-lt"/>
          <a:ea typeface="+mn-ea"/>
          <a:cs typeface="+mn-cs"/>
        </a:defRPr>
      </a:lvl5pPr>
      <a:lvl6pPr marL="2331487" algn="l" defTabSz="932594" rtl="0" eaLnBrk="1" latinLnBrk="0" hangingPunct="1">
        <a:defRPr sz="1800" kern="1200">
          <a:solidFill>
            <a:schemeClr val="tx1"/>
          </a:solidFill>
          <a:latin typeface="+mn-lt"/>
          <a:ea typeface="+mn-ea"/>
          <a:cs typeface="+mn-cs"/>
        </a:defRPr>
      </a:lvl6pPr>
      <a:lvl7pPr marL="2797783" algn="l" defTabSz="932594" rtl="0" eaLnBrk="1" latinLnBrk="0" hangingPunct="1">
        <a:defRPr sz="1800" kern="1200">
          <a:solidFill>
            <a:schemeClr val="tx1"/>
          </a:solidFill>
          <a:latin typeface="+mn-lt"/>
          <a:ea typeface="+mn-ea"/>
          <a:cs typeface="+mn-cs"/>
        </a:defRPr>
      </a:lvl7pPr>
      <a:lvl8pPr marL="3264080" algn="l" defTabSz="932594" rtl="0" eaLnBrk="1" latinLnBrk="0" hangingPunct="1">
        <a:defRPr sz="1800" kern="1200">
          <a:solidFill>
            <a:schemeClr val="tx1"/>
          </a:solidFill>
          <a:latin typeface="+mn-lt"/>
          <a:ea typeface="+mn-ea"/>
          <a:cs typeface="+mn-cs"/>
        </a:defRPr>
      </a:lvl8pPr>
      <a:lvl9pPr marL="3730379" algn="l" defTabSz="932594"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231">
          <p15:clr>
            <a:srgbClr val="5ACBF0"/>
          </p15:clr>
        </p15:guide>
        <p15:guide id="3" pos="999">
          <p15:clr>
            <a:srgbClr val="5ACBF0"/>
          </p15:clr>
        </p15:guide>
        <p15:guide id="4" pos="1767">
          <p15:clr>
            <a:srgbClr val="5ACBF0"/>
          </p15:clr>
        </p15:guide>
        <p15:guide id="5" pos="2535">
          <p15:clr>
            <a:srgbClr val="5ACBF0"/>
          </p15:clr>
        </p15:guide>
        <p15:guide id="6" pos="3303">
          <p15:clr>
            <a:srgbClr val="5ACBF0"/>
          </p15:clr>
        </p15:guide>
        <p15:guide id="8" pos="4070">
          <p15:clr>
            <a:srgbClr val="5ACBF0"/>
          </p15:clr>
        </p15:guide>
        <p15:guide id="9" pos="4838">
          <p15:clr>
            <a:srgbClr val="5ACBF0"/>
          </p15:clr>
        </p15:guide>
        <p15:guide id="11" pos="5606">
          <p15:clr>
            <a:srgbClr val="5ACBF0"/>
          </p15:clr>
        </p15:guide>
        <p15:guide id="12" pos="6374">
          <p15:clr>
            <a:srgbClr val="5ACBF0"/>
          </p15:clr>
        </p15:guide>
        <p15:guide id="14" pos="7142">
          <p15:clr>
            <a:srgbClr val="5ACBF0"/>
          </p15:clr>
        </p15:guide>
        <p15:guide id="15" pos="7602">
          <p15:clr>
            <a:srgbClr val="5ACBF0"/>
          </p15:clr>
        </p15:guide>
        <p15:guide id="16" pos="384">
          <p15:clr>
            <a:srgbClr val="C35EA4"/>
          </p15:clr>
        </p15:guide>
        <p15:guide id="17" pos="7449">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6172" y="295282"/>
            <a:ext cx="11702551"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366168" y="1212858"/>
            <a:ext cx="11702553" cy="20374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90" r:id="rId1"/>
  </p:sldLayoutIdLst>
  <p:transition>
    <p:fade/>
  </p:transition>
  <p:txStyles>
    <p:titleStyle>
      <a:lvl1pPr algn="l" defTabSz="699446" rtl="0" eaLnBrk="1" latinLnBrk="0" hangingPunct="1">
        <a:lnSpc>
          <a:spcPct val="90000"/>
        </a:lnSpc>
        <a:spcBef>
          <a:spcPct val="0"/>
        </a:spcBef>
        <a:buNone/>
        <a:defRPr lang="en-US" sz="4400"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7135" marR="0" indent="-257135" algn="l" defTabSz="699446"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461951" marR="0" indent="-204783" algn="l" defTabSz="699446"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630222" marR="0" indent="-169859" algn="l" defTabSz="699446"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798493" marR="0" indent="-169859" algn="l" defTabSz="699446"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914378" marR="0" indent="-169859" algn="l" defTabSz="699446"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1923475" indent="-174862" algn="l" defTabSz="69944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199" indent="-174862" algn="l" defTabSz="69944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2922" indent="-174862" algn="l" defTabSz="69944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2646" indent="-174862" algn="l" defTabSz="69944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446" rtl="0" eaLnBrk="1" latinLnBrk="0" hangingPunct="1">
        <a:defRPr sz="1350" kern="1200">
          <a:solidFill>
            <a:schemeClr val="tx1"/>
          </a:solidFill>
          <a:latin typeface="+mn-lt"/>
          <a:ea typeface="+mn-ea"/>
          <a:cs typeface="+mn-cs"/>
        </a:defRPr>
      </a:lvl1pPr>
      <a:lvl2pPr marL="349724" algn="l" defTabSz="699446" rtl="0" eaLnBrk="1" latinLnBrk="0" hangingPunct="1">
        <a:defRPr sz="1350" kern="1200">
          <a:solidFill>
            <a:schemeClr val="tx1"/>
          </a:solidFill>
          <a:latin typeface="+mn-lt"/>
          <a:ea typeface="+mn-ea"/>
          <a:cs typeface="+mn-cs"/>
        </a:defRPr>
      </a:lvl2pPr>
      <a:lvl3pPr marL="699446" algn="l" defTabSz="699446" rtl="0" eaLnBrk="1" latinLnBrk="0" hangingPunct="1">
        <a:defRPr sz="1350" kern="1200">
          <a:solidFill>
            <a:schemeClr val="tx1"/>
          </a:solidFill>
          <a:latin typeface="+mn-lt"/>
          <a:ea typeface="+mn-ea"/>
          <a:cs typeface="+mn-cs"/>
        </a:defRPr>
      </a:lvl3pPr>
      <a:lvl4pPr marL="1049169" algn="l" defTabSz="699446" rtl="0" eaLnBrk="1" latinLnBrk="0" hangingPunct="1">
        <a:defRPr sz="1350" kern="1200">
          <a:solidFill>
            <a:schemeClr val="tx1"/>
          </a:solidFill>
          <a:latin typeface="+mn-lt"/>
          <a:ea typeface="+mn-ea"/>
          <a:cs typeface="+mn-cs"/>
        </a:defRPr>
      </a:lvl4pPr>
      <a:lvl5pPr marL="1398891" algn="l" defTabSz="699446" rtl="0" eaLnBrk="1" latinLnBrk="0" hangingPunct="1">
        <a:defRPr sz="1350" kern="1200">
          <a:solidFill>
            <a:schemeClr val="tx1"/>
          </a:solidFill>
          <a:latin typeface="+mn-lt"/>
          <a:ea typeface="+mn-ea"/>
          <a:cs typeface="+mn-cs"/>
        </a:defRPr>
      </a:lvl5pPr>
      <a:lvl6pPr marL="1748615" algn="l" defTabSz="699446" rtl="0" eaLnBrk="1" latinLnBrk="0" hangingPunct="1">
        <a:defRPr sz="1350" kern="1200">
          <a:solidFill>
            <a:schemeClr val="tx1"/>
          </a:solidFill>
          <a:latin typeface="+mn-lt"/>
          <a:ea typeface="+mn-ea"/>
          <a:cs typeface="+mn-cs"/>
        </a:defRPr>
      </a:lvl6pPr>
      <a:lvl7pPr marL="2098337" algn="l" defTabSz="699446" rtl="0" eaLnBrk="1" latinLnBrk="0" hangingPunct="1">
        <a:defRPr sz="1350" kern="1200">
          <a:solidFill>
            <a:schemeClr val="tx1"/>
          </a:solidFill>
          <a:latin typeface="+mn-lt"/>
          <a:ea typeface="+mn-ea"/>
          <a:cs typeface="+mn-cs"/>
        </a:defRPr>
      </a:lvl7pPr>
      <a:lvl8pPr marL="2448060" algn="l" defTabSz="699446" rtl="0" eaLnBrk="1" latinLnBrk="0" hangingPunct="1">
        <a:defRPr sz="1350" kern="1200">
          <a:solidFill>
            <a:schemeClr val="tx1"/>
          </a:solidFill>
          <a:latin typeface="+mn-lt"/>
          <a:ea typeface="+mn-ea"/>
          <a:cs typeface="+mn-cs"/>
        </a:defRPr>
      </a:lvl8pPr>
      <a:lvl9pPr marL="2797784" algn="l" defTabSz="699446"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231" userDrawn="1">
          <p15:clr>
            <a:srgbClr val="5ACBF0"/>
          </p15:clr>
        </p15:guide>
        <p15:guide id="3" pos="999" userDrawn="1">
          <p15:clr>
            <a:srgbClr val="5ACBF0"/>
          </p15:clr>
        </p15:guide>
        <p15:guide id="4" pos="1767" userDrawn="1">
          <p15:clr>
            <a:srgbClr val="5ACBF0"/>
          </p15:clr>
        </p15:guide>
        <p15:guide id="5" pos="2535" userDrawn="1">
          <p15:clr>
            <a:srgbClr val="5ACBF0"/>
          </p15:clr>
        </p15:guide>
        <p15:guide id="6" pos="3303" userDrawn="1">
          <p15:clr>
            <a:srgbClr val="5ACBF0"/>
          </p15:clr>
        </p15:guide>
        <p15:guide id="8" pos="4070" userDrawn="1">
          <p15:clr>
            <a:srgbClr val="5ACBF0"/>
          </p15:clr>
        </p15:guide>
        <p15:guide id="9" pos="4838" userDrawn="1">
          <p15:clr>
            <a:srgbClr val="5ACBF0"/>
          </p15:clr>
        </p15:guide>
        <p15:guide id="11" pos="5606" userDrawn="1">
          <p15:clr>
            <a:srgbClr val="5ACBF0"/>
          </p15:clr>
        </p15:guide>
        <p15:guide id="12" pos="6374" userDrawn="1">
          <p15:clr>
            <a:srgbClr val="5ACBF0"/>
          </p15:clr>
        </p15:guide>
        <p15:guide id="14" pos="7142" userDrawn="1">
          <p15:clr>
            <a:srgbClr val="5ACBF0"/>
          </p15:clr>
        </p15:guide>
        <p15:guide id="15" pos="7602" userDrawn="1">
          <p15:clr>
            <a:srgbClr val="5ACBF0"/>
          </p15:clr>
        </p15:guide>
        <p15:guide id="16" pos="384" userDrawn="1">
          <p15:clr>
            <a:srgbClr val="C35EA4"/>
          </p15:clr>
        </p15:guide>
        <p15:guide id="17" pos="7449" userDrawn="1">
          <p15:clr>
            <a:srgbClr val="C35EA4"/>
          </p15:clr>
        </p15:guide>
        <p15:guide id="18" orient="horz" pos="763" userDrawn="1">
          <p15:clr>
            <a:srgbClr val="5ACBF0"/>
          </p15:clr>
        </p15:guide>
        <p15:guide id="19" orient="horz" pos="1339" userDrawn="1">
          <p15:clr>
            <a:srgbClr val="5ACBF0"/>
          </p15:clr>
        </p15:guide>
        <p15:guide id="20" orient="horz" pos="1915" userDrawn="1">
          <p15:clr>
            <a:srgbClr val="5ACBF0"/>
          </p15:clr>
        </p15:guide>
        <p15:guide id="21" orient="horz" pos="2491" userDrawn="1">
          <p15:clr>
            <a:srgbClr val="5ACBF0"/>
          </p15:clr>
        </p15:guide>
        <p15:guide id="22" orient="horz" pos="3067" userDrawn="1">
          <p15:clr>
            <a:srgbClr val="5ACBF0"/>
          </p15:clr>
        </p15:guide>
        <p15:guide id="23" orient="horz" pos="3643" userDrawn="1">
          <p15:clr>
            <a:srgbClr val="5ACBF0"/>
          </p15:clr>
        </p15:guide>
        <p15:guide id="24" orient="horz" pos="4219" userDrawn="1">
          <p15:clr>
            <a:srgbClr val="5ACBF0"/>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0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1.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4.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6.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7.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1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18.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diagramQuickStyle" Target="../diagrams/quickStyle2.xml"/><Relationship Id="rId13"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diagramLayout" Target="../diagrams/layout2.xml"/><Relationship Id="rId12" Type="http://schemas.openxmlformats.org/officeDocument/2006/relationships/image" Target="../media/image25.png"/><Relationship Id="rId17" Type="http://schemas.openxmlformats.org/officeDocument/2006/relationships/image" Target="../media/image18.png"/><Relationship Id="rId2" Type="http://schemas.openxmlformats.org/officeDocument/2006/relationships/notesSlide" Target="../notesSlides/notesSlide40.xml"/><Relationship Id="rId16"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diagramData" Target="../diagrams/data2.xml"/><Relationship Id="rId11" Type="http://schemas.openxmlformats.org/officeDocument/2006/relationships/image" Target="../media/image24.png"/><Relationship Id="rId5" Type="http://schemas.openxmlformats.org/officeDocument/2006/relationships/image" Target="../media/image23.png"/><Relationship Id="rId15" Type="http://schemas.openxmlformats.org/officeDocument/2006/relationships/image" Target="../media/image20.png"/><Relationship Id="rId10" Type="http://schemas.microsoft.com/office/2007/relationships/diagramDrawing" Target="../diagrams/drawing2.xml"/><Relationship Id="rId4" Type="http://schemas.openxmlformats.org/officeDocument/2006/relationships/image" Target="../media/image22.svg"/><Relationship Id="rId9" Type="http://schemas.openxmlformats.org/officeDocument/2006/relationships/diagramColors" Target="../diagrams/colors2.xml"/><Relationship Id="rId14" Type="http://schemas.openxmlformats.org/officeDocument/2006/relationships/image" Target="../media/image27.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docs.microsoft.com/en-us/azure/storage/storage-performance-checklist"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storage/storage-performance-checklist#blobs"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docs.microsoft.com/en-us/azure/storage/storage-table-design-guide" TargetMode="External"/><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hyperlink" Target="https://docs.microsoft.com/en-us/azure/storage/storage-performance-checklist#tables"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storage/storage-performance-checklist"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9.xml"/><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3.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hyperlink" Target="https://azure.microsoft.com/en-us/blog/microsoft-azure-storage-explorer-preview-january-update-and-roadmap/" TargetMode="External"/><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hyperlink" Target="http://aka.ms/azure-back-up"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hyperlink" Target="http://aka.ms/commvault"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3.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emf"/><Relationship Id="rId2" Type="http://schemas.openxmlformats.org/officeDocument/2006/relationships/notesSlide" Target="../notesSlides/notesSlide93.xml"/><Relationship Id="rId1" Type="http://schemas.openxmlformats.org/officeDocument/2006/relationships/slideLayout" Target="../slideLayouts/slideLayout3.xml"/><Relationship Id="rId6" Type="http://schemas.openxmlformats.org/officeDocument/2006/relationships/image" Target="../media/image45.emf"/><Relationship Id="rId11" Type="http://schemas.openxmlformats.org/officeDocument/2006/relationships/image" Target="../media/image50.emf"/><Relationship Id="rId5" Type="http://schemas.openxmlformats.org/officeDocument/2006/relationships/image" Target="../media/image44.emf"/><Relationship Id="rId10" Type="http://schemas.openxmlformats.org/officeDocument/2006/relationships/image" Target="../media/image49.emf"/><Relationship Id="rId4" Type="http://schemas.openxmlformats.org/officeDocument/2006/relationships/image" Target="../media/image43.emf"/><Relationship Id="rId9" Type="http://schemas.openxmlformats.org/officeDocument/2006/relationships/image" Target="../media/image48.emf"/></Relationships>
</file>

<file path=ppt/slides/_rels/slide94.xml.rels><?xml version="1.0" encoding="UTF-8" standalone="yes"?>
<Relationships xmlns="http://schemas.openxmlformats.org/package/2006/relationships"><Relationship Id="rId3" Type="http://schemas.openxmlformats.org/officeDocument/2006/relationships/hyperlink" Target="https://git.kernel.org/cgit/linux/kernel/git/torvalds/linux.git/commit/fs/cifs?id=4fcd1813e6404dd4420c7d12fb483f9320f0bf93" TargetMode="External"/><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https://technet.microsoft.com/library/cc749249.aspx" TargetMode="External"/><Relationship Id="rId2" Type="http://schemas.openxmlformats.org/officeDocument/2006/relationships/notesSlide" Target="../notesSlides/notesSlide95.xml"/><Relationship Id="rId1" Type="http://schemas.openxmlformats.org/officeDocument/2006/relationships/slideLayout" Target="../slideLayouts/slideLayout3.xml"/><Relationship Id="rId5" Type="http://schemas.openxmlformats.org/officeDocument/2006/relationships/image" Target="../media/image51.png"/><Relationship Id="rId4" Type="http://schemas.openxmlformats.org/officeDocument/2006/relationships/hyperlink" Target="http://linux.die.net/man/1/iostat" TargetMode="External"/></Relationships>
</file>

<file path=ppt/slides/_rels/slide9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8" Type="http://schemas.openxmlformats.org/officeDocument/2006/relationships/hyperlink" Target="https://msdn.microsoft.com/en-us/library/azure/dd179370.aspx" TargetMode="External"/><Relationship Id="rId13" Type="http://schemas.openxmlformats.org/officeDocument/2006/relationships/hyperlink" Target="https://msdn.microsoft.com/en-us/library/azure/dd179451.aspx" TargetMode="External"/><Relationship Id="rId18" Type="http://schemas.openxmlformats.org/officeDocument/2006/relationships/hyperlink" Target="https://msdn.microsoft.com/en-us/library/azure/ee691971.aspx" TargetMode="External"/><Relationship Id="rId26" Type="http://schemas.openxmlformats.org/officeDocument/2006/relationships/hyperlink" Target="https://msdn.microsoft.com/en-us/library/azure/jj159100.aspx" TargetMode="External"/><Relationship Id="rId39" Type="http://schemas.openxmlformats.org/officeDocument/2006/relationships/hyperlink" Target="https://msdn.microsoft.com/en-us/library/azure/dd179384.aspx" TargetMode="External"/><Relationship Id="rId3" Type="http://schemas.openxmlformats.org/officeDocument/2006/relationships/hyperlink" Target="https://msdn.microsoft.com/en-us/library/azure/dd179352.aspx" TargetMode="External"/><Relationship Id="rId21" Type="http://schemas.openxmlformats.org/officeDocument/2006/relationships/hyperlink" Target="https://msdn.microsoft.com/en-us/library/azure/dn535602.aspx" TargetMode="External"/><Relationship Id="rId34" Type="http://schemas.openxmlformats.org/officeDocument/2006/relationships/hyperlink" Target="https://msdn.microsoft.com/en-us/library/azure/dn535598.aspx" TargetMode="External"/><Relationship Id="rId42" Type="http://schemas.openxmlformats.org/officeDocument/2006/relationships/hyperlink" Target="https://msdn.microsoft.com/en-us/library/azure/dd179474.aspx" TargetMode="External"/><Relationship Id="rId7" Type="http://schemas.openxmlformats.org/officeDocument/2006/relationships/hyperlink" Target="https://msdn.microsoft.com/en-us/library/azure/dd179468.aspx" TargetMode="External"/><Relationship Id="rId12" Type="http://schemas.openxmlformats.org/officeDocument/2006/relationships/hyperlink" Target="https://msdn.microsoft.com/en-us/library/azure/dd135734.aspx" TargetMode="External"/><Relationship Id="rId17" Type="http://schemas.openxmlformats.org/officeDocument/2006/relationships/hyperlink" Target="https://msdn.microsoft.com/en-us/library/azure/ee691972.aspx" TargetMode="External"/><Relationship Id="rId25" Type="http://schemas.openxmlformats.org/officeDocument/2006/relationships/hyperlink" Target="https://msdn.microsoft.com/en-us/library/azure/dd179387.aspx" TargetMode="External"/><Relationship Id="rId33" Type="http://schemas.openxmlformats.org/officeDocument/2006/relationships/hyperlink" Target="https://msdn.microsoft.com/en-us/library/azure/hh452232.aspx" TargetMode="External"/><Relationship Id="rId38" Type="http://schemas.openxmlformats.org/officeDocument/2006/relationships/hyperlink" Target="https://msdn.microsoft.com/en-us/library/azure/dd179436.aspx" TargetMode="External"/><Relationship Id="rId46" Type="http://schemas.openxmlformats.org/officeDocument/2006/relationships/hyperlink" Target="https://msdn.microsoft.com/en-us/library/azure/dd179454.aspx" TargetMode="External"/><Relationship Id="rId2" Type="http://schemas.openxmlformats.org/officeDocument/2006/relationships/notesSlide" Target="../notesSlides/notesSlide98.xml"/><Relationship Id="rId16" Type="http://schemas.openxmlformats.org/officeDocument/2006/relationships/hyperlink" Target="https://msdn.microsoft.com/en-us/library/azure/dd179413.aspx" TargetMode="External"/><Relationship Id="rId20" Type="http://schemas.openxmlformats.org/officeDocument/2006/relationships/hyperlink" Target="https://msdn.microsoft.com/en-us/library/azure/hh452240.aspx" TargetMode="External"/><Relationship Id="rId29" Type="http://schemas.openxmlformats.org/officeDocument/2006/relationships/hyperlink" Target="https://msdn.microsoft.com/en-us/library/azure/dd179392.aspx" TargetMode="External"/><Relationship Id="rId41" Type="http://schemas.openxmlformats.org/officeDocument/2006/relationships/hyperlink" Target="https://msdn.microsoft.com/en-us/library/azure/dd179346.aspx" TargetMode="External"/><Relationship Id="rId1" Type="http://schemas.openxmlformats.org/officeDocument/2006/relationships/slideLayout" Target="../slideLayouts/slideLayout3.xml"/><Relationship Id="rId6" Type="http://schemas.openxmlformats.org/officeDocument/2006/relationships/hyperlink" Target="https://msdn.microsoft.com/en-us/library/azure/dn495326.aspx" TargetMode="External"/><Relationship Id="rId11" Type="http://schemas.openxmlformats.org/officeDocument/2006/relationships/hyperlink" Target="https://msdn.microsoft.com/en-us/library/azure/dd179408.aspx" TargetMode="External"/><Relationship Id="rId24" Type="http://schemas.openxmlformats.org/officeDocument/2006/relationships/hyperlink" Target="https://msdn.microsoft.com/en-us/library/azure/dd135729.aspx" TargetMode="External"/><Relationship Id="rId32" Type="http://schemas.openxmlformats.org/officeDocument/2006/relationships/hyperlink" Target="https://msdn.microsoft.com/en-us/library/azure/dd894038.aspx" TargetMode="External"/><Relationship Id="rId37" Type="http://schemas.openxmlformats.org/officeDocument/2006/relationships/hyperlink" Target="https://msdn.microsoft.com/en-us/library/azure/dd179342.aspx" TargetMode="External"/><Relationship Id="rId40" Type="http://schemas.openxmlformats.org/officeDocument/2006/relationships/hyperlink" Target="https://msdn.microsoft.com/en-us/library/azure/jj159101.aspx" TargetMode="External"/><Relationship Id="rId45" Type="http://schemas.openxmlformats.org/officeDocument/2006/relationships/hyperlink" Target="https://msdn.microsoft.com/en-us/library/azure/hh452234.aspx" TargetMode="External"/><Relationship Id="rId5" Type="http://schemas.openxmlformats.org/officeDocument/2006/relationships/hyperlink" Target="https://msdn.microsoft.com/en-us/library/azure/dn535599.aspx" TargetMode="External"/><Relationship Id="rId15" Type="http://schemas.openxmlformats.org/officeDocument/2006/relationships/hyperlink" Target="https://msdn.microsoft.com/en-us/library/azure/dd179394.aspx" TargetMode="External"/><Relationship Id="rId23" Type="http://schemas.openxmlformats.org/officeDocument/2006/relationships/hyperlink" Target="https://msdn.microsoft.com/en-us/library/azure/dd179405.aspx" TargetMode="External"/><Relationship Id="rId28" Type="http://schemas.openxmlformats.org/officeDocument/2006/relationships/hyperlink" Target="https://msdn.microsoft.com/en-us/library/azure/dd179427.aspx" TargetMode="External"/><Relationship Id="rId36" Type="http://schemas.openxmlformats.org/officeDocument/2006/relationships/hyperlink" Target="https://msdn.microsoft.com/en-us/library/azure/dd179466.aspx" TargetMode="External"/><Relationship Id="rId10" Type="http://schemas.openxmlformats.org/officeDocument/2006/relationships/hyperlink" Target="https://msdn.microsoft.com/en-us/library/azure/jj159103.aspx" TargetMode="External"/><Relationship Id="rId19" Type="http://schemas.openxmlformats.org/officeDocument/2006/relationships/hyperlink" Target="https://msdn.microsoft.com/en-us/library/azure/dd894037.aspx" TargetMode="External"/><Relationship Id="rId31" Type="http://schemas.openxmlformats.org/officeDocument/2006/relationships/hyperlink" Target="https://msdn.microsoft.com/en-us/library/azure/hh452242.aspx" TargetMode="External"/><Relationship Id="rId44" Type="http://schemas.openxmlformats.org/officeDocument/2006/relationships/hyperlink" Target="https://msdn.microsoft.com/en-us/library/azure/dd179347.aspx" TargetMode="External"/><Relationship Id="rId4" Type="http://schemas.openxmlformats.org/officeDocument/2006/relationships/hyperlink" Target="https://msdn.microsoft.com/en-us/library/azure/hh452235.aspx" TargetMode="External"/><Relationship Id="rId9" Type="http://schemas.openxmlformats.org/officeDocument/2006/relationships/hyperlink" Target="https://msdn.microsoft.com/en-us/library/azure/dd179469.aspx" TargetMode="External"/><Relationship Id="rId14" Type="http://schemas.openxmlformats.org/officeDocument/2006/relationships/hyperlink" Target="https://msdn.microsoft.com/en-us/library/azure/dd179440.aspx" TargetMode="External"/><Relationship Id="rId22" Type="http://schemas.openxmlformats.org/officeDocument/2006/relationships/hyperlink" Target="https://msdn.microsoft.com/en-us/library/azure/dn495325.aspx" TargetMode="External"/><Relationship Id="rId27" Type="http://schemas.openxmlformats.org/officeDocument/2006/relationships/hyperlink" Target="https://msdn.microsoft.com/en-us/library/azure/dd179433.aspx" TargetMode="External"/><Relationship Id="rId30" Type="http://schemas.openxmlformats.org/officeDocument/2006/relationships/hyperlink" Target="https://msdn.microsoft.com/en-us/library/azure/hh452241.aspx" TargetMode="External"/><Relationship Id="rId35" Type="http://schemas.openxmlformats.org/officeDocument/2006/relationships/hyperlink" Target="https://msdn.microsoft.com/en-us/library/azure/dn495327.aspx" TargetMode="External"/><Relationship Id="rId43" Type="http://schemas.openxmlformats.org/officeDocument/2006/relationships/hyperlink" Target="https://msdn.microsoft.com/en-us/library/azure/dd179472.aspx" TargetMode="Externa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169" y="2125677"/>
            <a:ext cx="7034490" cy="1828800"/>
          </a:xfrm>
        </p:spPr>
        <p:txBody>
          <a:bodyPr/>
          <a:lstStyle/>
          <a:p>
            <a:r>
              <a:rPr lang="en-US" sz="5400" dirty="0">
                <a:latin typeface="Segoe UI Light" charset="0"/>
              </a:rPr>
              <a:t>Azure Solution Alignment Workshop</a:t>
            </a:r>
          </a:p>
        </p:txBody>
      </p:sp>
      <p:sp>
        <p:nvSpPr>
          <p:cNvPr id="3" name="Text Placeholder 2"/>
          <p:cNvSpPr>
            <a:spLocks noGrp="1"/>
          </p:cNvSpPr>
          <p:nvPr>
            <p:ph type="body" sz="quarter" idx="14"/>
          </p:nvPr>
        </p:nvSpPr>
        <p:spPr/>
        <p:txBody>
          <a:bodyPr vert="horz" wrap="square" lIns="146304" tIns="109728" rIns="146304" bIns="109728" rtlCol="0" anchor="t">
            <a:noAutofit/>
          </a:bodyPr>
          <a:lstStyle/>
          <a:p>
            <a:r>
              <a:rPr lang="en-US" dirty="0"/>
              <a:t>Module 3 – Azure Storage</a:t>
            </a:r>
          </a:p>
          <a:p>
            <a:endParaRPr lang="en-US" sz="1800" dirty="0"/>
          </a:p>
          <a:p>
            <a:endParaRPr lang="en-US" sz="1800" dirty="0">
              <a:latin typeface="+mn-lt"/>
            </a:endParaRPr>
          </a:p>
          <a:p>
            <a:endParaRPr lang="en-US" sz="1800" dirty="0">
              <a:latin typeface="+mn-lt"/>
            </a:endParaRPr>
          </a:p>
        </p:txBody>
      </p:sp>
    </p:spTree>
    <p:extLst>
      <p:ext uri="{BB962C8B-B14F-4D97-AF65-F5344CB8AC3E}">
        <p14:creationId xmlns:p14="http://schemas.microsoft.com/office/powerpoint/2010/main" val="2198810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548223" y="3018602"/>
            <a:ext cx="8591196" cy="3027693"/>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700" dirty="0">
                <a:solidFill>
                  <a:schemeClr val="bg1"/>
                </a:solidFill>
                <a:ea typeface="Segoe UI" pitchFamily="34" charset="0"/>
                <a:cs typeface="Segoe UI" pitchFamily="34" charset="0"/>
              </a:rPr>
              <a:t>Queues</a:t>
            </a:r>
          </a:p>
          <a:p>
            <a:pPr defTabSz="655379" fontAlgn="base">
              <a:spcBef>
                <a:spcPct val="0"/>
              </a:spcBef>
              <a:spcAft>
                <a:spcPct val="0"/>
              </a:spcAft>
            </a:pPr>
            <a:endParaRPr lang="en-US" dirty="0">
              <a:solidFill>
                <a:schemeClr val="bg1"/>
              </a:soli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Decouple components and scale them independently</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Scheduling of asynchronous tasks</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Building processes/work flows</a:t>
            </a:r>
          </a:p>
          <a:p>
            <a:pPr marL="257135" indent="-257135" defTabSz="655379" fontAlgn="base">
              <a:spcBef>
                <a:spcPct val="0"/>
              </a:spcBef>
              <a:spcAft>
                <a:spcPct val="0"/>
              </a:spcAft>
              <a:buFont typeface="Arial" panose="020B0604020202020204" pitchFamily="34" charset="0"/>
              <a:buChar char="•"/>
            </a:pPr>
            <a:endParaRPr lang="en-US" dirty="0">
              <a:solidFill>
                <a:schemeClr val="bg1"/>
              </a:soli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No limits on number of queues or messages</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Message visibility timeout to protect from component issues</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UpdateMessage to checkpoint progress part way through</a:t>
            </a:r>
            <a:endParaRPr lang="en-US" sz="1500" dirty="0">
              <a:solidFill>
                <a:schemeClr val="bg1"/>
              </a:solidFill>
              <a:ea typeface="Segoe UI" pitchFamily="34" charset="0"/>
              <a:cs typeface="Segoe UI" pitchFamily="34" charset="0"/>
            </a:endParaRPr>
          </a:p>
        </p:txBody>
      </p:sp>
      <p:sp>
        <p:nvSpPr>
          <p:cNvPr id="6" name="Rectangle 5"/>
          <p:cNvSpPr/>
          <p:nvPr/>
        </p:nvSpPr>
        <p:spPr bwMode="auto">
          <a:xfrm>
            <a:off x="2555153" y="1782159"/>
            <a:ext cx="1602185" cy="119264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Blobs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“Highly scalable, REST based cloud object store”</a:t>
            </a:r>
          </a:p>
        </p:txBody>
      </p:sp>
      <p:sp>
        <p:nvSpPr>
          <p:cNvPr id="3" name="Title 2"/>
          <p:cNvSpPr>
            <a:spLocks noGrp="1"/>
          </p:cNvSpPr>
          <p:nvPr>
            <p:ph type="title"/>
          </p:nvPr>
        </p:nvSpPr>
        <p:spPr/>
        <p:txBody>
          <a:bodyPr/>
          <a:lstStyle/>
          <a:p>
            <a:r>
              <a:rPr lang="en-US" dirty="0"/>
              <a:t>Azure Queues overview</a:t>
            </a:r>
          </a:p>
        </p:txBody>
      </p:sp>
      <p:sp>
        <p:nvSpPr>
          <p:cNvPr id="11" name="Rectangle 10"/>
          <p:cNvSpPr/>
          <p:nvPr/>
        </p:nvSpPr>
        <p:spPr bwMode="auto">
          <a:xfrm>
            <a:off x="4200046" y="1782378"/>
            <a:ext cx="1694394" cy="1192645"/>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Tables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“Massive auto-scaling NoSQL store”</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937067" y="1782900"/>
            <a:ext cx="1723113" cy="119264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rgbClr val="FFFFFF"/>
                </a:solidFill>
                <a:ea typeface="Segoe UI" pitchFamily="34" charset="0"/>
                <a:cs typeface="Segoe UI" pitchFamily="34" charset="0"/>
              </a:rPr>
              <a:t>Queues</a:t>
            </a:r>
          </a:p>
          <a:p>
            <a:pPr defTabSz="655379" fontAlgn="base">
              <a:spcBef>
                <a:spcPct val="0"/>
              </a:spcBef>
              <a:spcAft>
                <a:spcPct val="0"/>
              </a:spcAft>
            </a:pPr>
            <a:r>
              <a:rPr lang="en-US" sz="1266" dirty="0">
                <a:solidFill>
                  <a:srgbClr val="FFFFFF"/>
                </a:solidFill>
                <a:ea typeface="Segoe UI" pitchFamily="34" charset="0"/>
                <a:cs typeface="Segoe UI" pitchFamily="34" charset="0"/>
              </a:rPr>
              <a:t>“Reliable messaging at scale for cloud services”</a:t>
            </a:r>
          </a:p>
        </p:txBody>
      </p:sp>
      <p:sp>
        <p:nvSpPr>
          <p:cNvPr id="8" name="Rectangle 7"/>
          <p:cNvSpPr/>
          <p:nvPr/>
        </p:nvSpPr>
        <p:spPr>
          <a:xfrm>
            <a:off x="444434" y="1782160"/>
            <a:ext cx="2019086" cy="32991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9" name="TextBox 8"/>
          <p:cNvSpPr txBox="1"/>
          <p:nvPr/>
        </p:nvSpPr>
        <p:spPr>
          <a:xfrm>
            <a:off x="735339" y="3693620"/>
            <a:ext cx="1463906" cy="542330"/>
          </a:xfrm>
          <a:prstGeom prst="rect">
            <a:avLst/>
          </a:prstGeom>
          <a:noFill/>
        </p:spPr>
        <p:txBody>
          <a:bodyPr wrap="square" rtlCol="0">
            <a:spAutoFit/>
          </a:bodyPr>
          <a:lstStyle/>
          <a:p>
            <a:r>
              <a:rPr lang="en-US" sz="2856" dirty="0">
                <a:solidFill>
                  <a:schemeClr val="bg1"/>
                </a:solidFill>
              </a:rPr>
              <a:t>Queues</a:t>
            </a:r>
          </a:p>
        </p:txBody>
      </p:sp>
      <p:pic>
        <p:nvPicPr>
          <p:cNvPr id="10" name="Picture 9" descr="Storage queue.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829902" y="2556336"/>
            <a:ext cx="1274781" cy="1274781"/>
          </a:xfrm>
          <a:prstGeom prst="rect">
            <a:avLst/>
          </a:prstGeom>
          <a:noFill/>
          <a:ln>
            <a:noFill/>
          </a:ln>
        </p:spPr>
      </p:pic>
      <p:sp>
        <p:nvSpPr>
          <p:cNvPr id="12" name="Rectangle 11"/>
          <p:cNvSpPr/>
          <p:nvPr/>
        </p:nvSpPr>
        <p:spPr>
          <a:xfrm>
            <a:off x="448486" y="4227188"/>
            <a:ext cx="2015034" cy="542330"/>
          </a:xfrm>
          <a:prstGeom prst="rect">
            <a:avLst/>
          </a:prstGeom>
          <a:noFill/>
        </p:spPr>
        <p:txBody>
          <a:bodyPr wrap="square">
            <a:spAutoFit/>
          </a:bodyPr>
          <a:lstStyle/>
          <a:p>
            <a:pPr algn="ctr"/>
            <a:r>
              <a:rPr lang="en-US" sz="1428" dirty="0">
                <a:solidFill>
                  <a:schemeClr val="bg1"/>
                </a:solidFill>
              </a:rPr>
              <a:t>Reliable messaging</a:t>
            </a:r>
          </a:p>
          <a:p>
            <a:pPr algn="ctr"/>
            <a:r>
              <a:rPr lang="en-US" sz="1428" dirty="0">
                <a:solidFill>
                  <a:schemeClr val="bg1"/>
                </a:solidFill>
              </a:rPr>
              <a:t>access via REST</a:t>
            </a:r>
          </a:p>
        </p:txBody>
      </p:sp>
      <p:sp>
        <p:nvSpPr>
          <p:cNvPr id="13" name="Rectangle 12"/>
          <p:cNvSpPr/>
          <p:nvPr/>
        </p:nvSpPr>
        <p:spPr>
          <a:xfrm>
            <a:off x="455660" y="5194852"/>
            <a:ext cx="2005907" cy="85409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solidFill>
                <a:schemeClr val="bg1"/>
              </a:solidFill>
            </a:endParaRPr>
          </a:p>
        </p:txBody>
      </p:sp>
      <p:sp>
        <p:nvSpPr>
          <p:cNvPr id="14" name="Rectangle 13"/>
          <p:cNvSpPr/>
          <p:nvPr/>
        </p:nvSpPr>
        <p:spPr>
          <a:xfrm>
            <a:off x="517197" y="5299210"/>
            <a:ext cx="1922768" cy="531812"/>
          </a:xfrm>
          <a:prstGeom prst="rect">
            <a:avLst/>
          </a:prstGeom>
          <a:noFill/>
        </p:spPr>
        <p:txBody>
          <a:bodyPr wrap="square">
            <a:spAutoFit/>
          </a:bodyPr>
          <a:lstStyle/>
          <a:p>
            <a:pPr algn="ctr"/>
            <a:r>
              <a:rPr lang="en-US" sz="1428" dirty="0">
                <a:solidFill>
                  <a:schemeClr val="bg1"/>
                </a:solidFill>
              </a:rPr>
              <a:t>Scheduling async tasks</a:t>
            </a:r>
          </a:p>
        </p:txBody>
      </p:sp>
      <p:sp>
        <p:nvSpPr>
          <p:cNvPr id="16" name="Rectangle 15"/>
          <p:cNvSpPr/>
          <p:nvPr/>
        </p:nvSpPr>
        <p:spPr bwMode="auto">
          <a:xfrm>
            <a:off x="7708455" y="1791766"/>
            <a:ext cx="1694394" cy="1192645"/>
          </a:xfrm>
          <a:prstGeom prst="rect">
            <a:avLst/>
          </a:prstGeom>
          <a:solidFill>
            <a:schemeClr val="bg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Disks</a:t>
            </a:r>
          </a:p>
          <a:p>
            <a:pPr defTabSz="655379" fontAlgn="base">
              <a:spcBef>
                <a:spcPct val="0"/>
              </a:spcBef>
              <a:spcAft>
                <a:spcPct val="0"/>
              </a:spcAft>
            </a:pPr>
            <a:r>
              <a:rPr lang="en-US" sz="1266" dirty="0">
                <a:solidFill>
                  <a:schemeClr val="bg1"/>
                </a:solidFill>
                <a:ea typeface="Segoe UI" pitchFamily="34" charset="0"/>
                <a:cs typeface="Segoe UI" pitchFamily="34" charset="0"/>
              </a:rPr>
              <a:t>“Persistent disks for Azure IaaS VMs”</a:t>
            </a:r>
          </a:p>
        </p:txBody>
      </p:sp>
      <p:sp>
        <p:nvSpPr>
          <p:cNvPr id="17" name="Rectangle 16"/>
          <p:cNvSpPr/>
          <p:nvPr/>
        </p:nvSpPr>
        <p:spPr bwMode="auto">
          <a:xfrm>
            <a:off x="9445025" y="1791475"/>
            <a:ext cx="1694394" cy="1192645"/>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Files</a:t>
            </a:r>
          </a:p>
          <a:p>
            <a:pPr defTabSz="655379" fontAlgn="base">
              <a:spcBef>
                <a:spcPct val="0"/>
              </a:spcBef>
              <a:spcAft>
                <a:spcPct val="0"/>
              </a:spcAft>
            </a:pPr>
            <a:r>
              <a:rPr lang="en-US" sz="1266" dirty="0">
                <a:solidFill>
                  <a:schemeClr val="bg1"/>
                </a:solidFill>
                <a:ea typeface="Segoe UI" pitchFamily="34" charset="0"/>
                <a:cs typeface="Segoe UI" pitchFamily="34" charset="0"/>
              </a:rPr>
              <a:t>“SMB access to Azure Storage”</a:t>
            </a:r>
          </a:p>
        </p:txBody>
      </p:sp>
    </p:spTree>
    <p:extLst>
      <p:ext uri="{BB962C8B-B14F-4D97-AF65-F5344CB8AC3E}">
        <p14:creationId xmlns:p14="http://schemas.microsoft.com/office/powerpoint/2010/main" val="408740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1000"/>
                                        <p:tgtEl>
                                          <p:spTgt spid="16"/>
                                        </p:tgtEl>
                                      </p:cBhvr>
                                    </p:animEffect>
                                    <p:anim calcmode="lin" valueType="num">
                                      <p:cBhvr>
                                        <p:cTn id="49" dur="1000" fill="hold"/>
                                        <p:tgtEl>
                                          <p:spTgt spid="16"/>
                                        </p:tgtEl>
                                        <p:attrNameLst>
                                          <p:attrName>ppt_x</p:attrName>
                                        </p:attrNameLst>
                                      </p:cBhvr>
                                      <p:tavLst>
                                        <p:tav tm="0">
                                          <p:val>
                                            <p:strVal val="#ppt_x"/>
                                          </p:val>
                                        </p:tav>
                                        <p:tav tm="100000">
                                          <p:val>
                                            <p:strVal val="#ppt_x"/>
                                          </p:val>
                                        </p:tav>
                                      </p:tavLst>
                                    </p:anim>
                                    <p:anim calcmode="lin" valueType="num">
                                      <p:cBhvr>
                                        <p:cTn id="5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anim calcmode="lin" valueType="num">
                                      <p:cBhvr>
                                        <p:cTn id="56" dur="1000" fill="hold"/>
                                        <p:tgtEl>
                                          <p:spTgt spid="17"/>
                                        </p:tgtEl>
                                        <p:attrNameLst>
                                          <p:attrName>ppt_x</p:attrName>
                                        </p:attrNameLst>
                                      </p:cBhvr>
                                      <p:tavLst>
                                        <p:tav tm="0">
                                          <p:val>
                                            <p:strVal val="#ppt_x"/>
                                          </p:val>
                                        </p:tav>
                                        <p:tav tm="100000">
                                          <p:val>
                                            <p:strVal val="#ppt_x"/>
                                          </p:val>
                                        </p:tav>
                                      </p:tavLst>
                                    </p:anim>
                                    <p:anim calcmode="lin" valueType="num">
                                      <p:cBhvr>
                                        <p:cTn id="57"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7" grpId="0" animBg="1"/>
      <p:bldP spid="8" grpId="0" animBg="1"/>
      <p:bldP spid="9" grpId="0"/>
      <p:bldP spid="12" grpId="0"/>
      <p:bldP spid="13" grpId="0" animBg="1"/>
      <p:bldP spid="14" grpId="0"/>
      <p:bldP spid="16" grpId="0" animBg="1"/>
      <p:bldP spid="1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Storage Architecture</a:t>
            </a:r>
          </a:p>
        </p:txBody>
      </p:sp>
      <p:grpSp>
        <p:nvGrpSpPr>
          <p:cNvPr id="6" name="Group 5"/>
          <p:cNvGrpSpPr/>
          <p:nvPr/>
        </p:nvGrpSpPr>
        <p:grpSpPr>
          <a:xfrm>
            <a:off x="8194004" y="2897131"/>
            <a:ext cx="168766" cy="285685"/>
            <a:chOff x="1036637" y="3649662"/>
            <a:chExt cx="225072" cy="381000"/>
          </a:xfrm>
          <a:solidFill>
            <a:schemeClr val="accent1"/>
          </a:solidFill>
        </p:grpSpPr>
        <p:sp>
          <p:nvSpPr>
            <p:cNvPr id="7" name="Rectangle 6"/>
            <p:cNvSpPr/>
            <p:nvPr/>
          </p:nvSpPr>
          <p:spPr bwMode="auto">
            <a:xfrm>
              <a:off x="1112837" y="3717566"/>
              <a:ext cx="76200" cy="313096"/>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036637" y="3649662"/>
              <a:ext cx="225072" cy="228600"/>
            </a:xfrm>
            <a:prstGeom prst="round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9" name="Group 8"/>
          <p:cNvGrpSpPr/>
          <p:nvPr/>
        </p:nvGrpSpPr>
        <p:grpSpPr>
          <a:xfrm>
            <a:off x="3984702" y="2889837"/>
            <a:ext cx="168766" cy="285685"/>
            <a:chOff x="1036637" y="3649662"/>
            <a:chExt cx="225072" cy="381000"/>
          </a:xfrm>
          <a:solidFill>
            <a:schemeClr val="accent1"/>
          </a:solidFill>
        </p:grpSpPr>
        <p:sp>
          <p:nvSpPr>
            <p:cNvPr id="10" name="Rectangle 9"/>
            <p:cNvSpPr/>
            <p:nvPr/>
          </p:nvSpPr>
          <p:spPr bwMode="auto">
            <a:xfrm>
              <a:off x="1112837" y="3717566"/>
              <a:ext cx="76200" cy="313096"/>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1036637" y="3649662"/>
              <a:ext cx="225072" cy="228600"/>
            </a:xfrm>
            <a:prstGeom prst="round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2" name="Group 11"/>
          <p:cNvGrpSpPr/>
          <p:nvPr/>
        </p:nvGrpSpPr>
        <p:grpSpPr>
          <a:xfrm>
            <a:off x="5425427" y="2897131"/>
            <a:ext cx="168766" cy="285685"/>
            <a:chOff x="1036637" y="3649662"/>
            <a:chExt cx="225072" cy="381000"/>
          </a:xfrm>
          <a:solidFill>
            <a:schemeClr val="accent1"/>
          </a:solidFill>
        </p:grpSpPr>
        <p:sp>
          <p:nvSpPr>
            <p:cNvPr id="13" name="Rectangle 12"/>
            <p:cNvSpPr/>
            <p:nvPr/>
          </p:nvSpPr>
          <p:spPr bwMode="auto">
            <a:xfrm>
              <a:off x="1112837" y="3717566"/>
              <a:ext cx="76200" cy="313096"/>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4" name="Rounded Rectangle 13"/>
            <p:cNvSpPr/>
            <p:nvPr/>
          </p:nvSpPr>
          <p:spPr bwMode="auto">
            <a:xfrm>
              <a:off x="1036637" y="3649662"/>
              <a:ext cx="225072" cy="228600"/>
            </a:xfrm>
            <a:prstGeom prst="round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 name="Group 14"/>
          <p:cNvGrpSpPr/>
          <p:nvPr/>
        </p:nvGrpSpPr>
        <p:grpSpPr>
          <a:xfrm>
            <a:off x="6836260" y="2901962"/>
            <a:ext cx="168766" cy="285685"/>
            <a:chOff x="1036637" y="3649662"/>
            <a:chExt cx="225072" cy="381000"/>
          </a:xfrm>
          <a:solidFill>
            <a:schemeClr val="accent1"/>
          </a:solidFill>
        </p:grpSpPr>
        <p:sp>
          <p:nvSpPr>
            <p:cNvPr id="16" name="Rectangle 15"/>
            <p:cNvSpPr/>
            <p:nvPr/>
          </p:nvSpPr>
          <p:spPr bwMode="auto">
            <a:xfrm>
              <a:off x="1112837" y="3717566"/>
              <a:ext cx="76200" cy="313096"/>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17" name="Rounded Rectangle 16"/>
            <p:cNvSpPr/>
            <p:nvPr/>
          </p:nvSpPr>
          <p:spPr bwMode="auto">
            <a:xfrm>
              <a:off x="1036637" y="3649662"/>
              <a:ext cx="225072" cy="228600"/>
            </a:xfrm>
            <a:prstGeom prst="round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t" anchorCtr="0" forceAA="0" compatLnSpc="1">
              <a:prstTxWarp prst="textNoShape">
                <a:avLst/>
              </a:prstTxWarp>
              <a:noAutofit/>
            </a:bodyPr>
            <a:lstStyle/>
            <a:p>
              <a:pPr algn="ctr" defTabSz="699110"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sp>
        <p:nvSpPr>
          <p:cNvPr id="18" name="Rectangle 17"/>
          <p:cNvSpPr/>
          <p:nvPr/>
        </p:nvSpPr>
        <p:spPr bwMode="auto">
          <a:xfrm>
            <a:off x="3417730" y="3863979"/>
            <a:ext cx="5560606" cy="673203"/>
          </a:xfrm>
          <a:prstGeom prst="rect">
            <a:avLst/>
          </a:prstGeom>
          <a:solidFill>
            <a:schemeClr val="accent1"/>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Massive Scale Out &amp; Auto Load Balancing </a:t>
            </a:r>
            <a:br>
              <a:rPr lang="en-US" dirty="0">
                <a:gradFill>
                  <a:gsLst>
                    <a:gs pos="0">
                      <a:srgbClr val="FFFFFF"/>
                    </a:gs>
                    <a:gs pos="100000">
                      <a:srgbClr val="FFFFFF"/>
                    </a:gs>
                  </a:gsLst>
                  <a:lin ang="5400000" scaled="0"/>
                </a:gradFill>
                <a:ea typeface="Segoe UI" pitchFamily="34" charset="0"/>
                <a:cs typeface="Segoe UI" pitchFamily="34" charset="0"/>
              </a:rPr>
            </a:br>
            <a:r>
              <a:rPr lang="en-US" dirty="0">
                <a:gradFill>
                  <a:gsLst>
                    <a:gs pos="0">
                      <a:srgbClr val="FFFFFF"/>
                    </a:gs>
                    <a:gs pos="100000">
                      <a:srgbClr val="FFFFFF"/>
                    </a:gs>
                  </a:gsLst>
                  <a:lin ang="5400000" scaled="0"/>
                </a:gradFill>
                <a:ea typeface="Segoe UI" pitchFamily="34" charset="0"/>
                <a:cs typeface="Segoe UI" pitchFamily="34" charset="0"/>
              </a:rPr>
              <a:t>Index Layer</a:t>
            </a:r>
          </a:p>
        </p:txBody>
      </p:sp>
      <p:sp>
        <p:nvSpPr>
          <p:cNvPr id="19" name="Rectangle 18"/>
          <p:cNvSpPr/>
          <p:nvPr/>
        </p:nvSpPr>
        <p:spPr bwMode="auto">
          <a:xfrm>
            <a:off x="3417730" y="4594316"/>
            <a:ext cx="5560606" cy="674194"/>
          </a:xfrm>
          <a:prstGeom prst="rect">
            <a:avLst/>
          </a:prstGeom>
          <a:solidFill>
            <a:schemeClr val="accent1"/>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Distributed Replication Layer</a:t>
            </a:r>
          </a:p>
        </p:txBody>
      </p:sp>
      <p:grpSp>
        <p:nvGrpSpPr>
          <p:cNvPr id="20" name="Group 19"/>
          <p:cNvGrpSpPr/>
          <p:nvPr/>
        </p:nvGrpSpPr>
        <p:grpSpPr>
          <a:xfrm>
            <a:off x="3417730" y="3114384"/>
            <a:ext cx="4161252" cy="680017"/>
            <a:chOff x="2510325" y="2437966"/>
            <a:chExt cx="5549595" cy="906896"/>
          </a:xfrm>
          <a:solidFill>
            <a:schemeClr val="accent1"/>
          </a:solidFill>
        </p:grpSpPr>
        <p:sp>
          <p:nvSpPr>
            <p:cNvPr id="21" name="Rectangle 20"/>
            <p:cNvSpPr/>
            <p:nvPr/>
          </p:nvSpPr>
          <p:spPr bwMode="auto">
            <a:xfrm>
              <a:off x="2510325" y="2437966"/>
              <a:ext cx="1737342" cy="906896"/>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Blob/Disk</a:t>
              </a:r>
            </a:p>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22" name="Rectangle 21"/>
            <p:cNvSpPr/>
            <p:nvPr/>
          </p:nvSpPr>
          <p:spPr bwMode="auto">
            <a:xfrm>
              <a:off x="6323761" y="2437966"/>
              <a:ext cx="1736159" cy="906896"/>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Queue</a:t>
              </a:r>
            </a:p>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23" name="Rectangle 22"/>
            <p:cNvSpPr/>
            <p:nvPr/>
          </p:nvSpPr>
          <p:spPr bwMode="auto">
            <a:xfrm>
              <a:off x="4431727" y="2437966"/>
              <a:ext cx="1737342" cy="906896"/>
            </a:xfrm>
            <a:prstGeom prst="rect">
              <a:avLst/>
            </a:prstGeom>
            <a:grp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Table</a:t>
              </a:r>
            </a:p>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endpoint</a:t>
              </a:r>
            </a:p>
          </p:txBody>
        </p:sp>
      </p:grpSp>
      <p:sp>
        <p:nvSpPr>
          <p:cNvPr id="24" name="Rectangle 23"/>
          <p:cNvSpPr/>
          <p:nvPr/>
        </p:nvSpPr>
        <p:spPr bwMode="auto">
          <a:xfrm>
            <a:off x="7657314" y="3114384"/>
            <a:ext cx="1302711" cy="680017"/>
          </a:xfrm>
          <a:prstGeom prst="rect">
            <a:avLst/>
          </a:prstGeom>
          <a:solidFill>
            <a:schemeClr val="accent1"/>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File share</a:t>
            </a:r>
          </a:p>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endpoint</a:t>
            </a:r>
          </a:p>
        </p:txBody>
      </p:sp>
      <p:sp>
        <p:nvSpPr>
          <p:cNvPr id="26" name="Rectangle 25"/>
          <p:cNvSpPr/>
          <p:nvPr/>
        </p:nvSpPr>
        <p:spPr bwMode="auto">
          <a:xfrm>
            <a:off x="3725773" y="1977233"/>
            <a:ext cx="4989157" cy="673203"/>
          </a:xfrm>
          <a:prstGeom prst="rect">
            <a:avLst/>
          </a:prstGeom>
          <a:solidFill>
            <a:schemeClr val="accent2"/>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Client libraries </a:t>
            </a:r>
          </a:p>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(.NET, Java, C++, Android, Node.JS…)</a:t>
            </a:r>
          </a:p>
        </p:txBody>
      </p:sp>
      <p:sp>
        <p:nvSpPr>
          <p:cNvPr id="27" name="Rectangle 26"/>
          <p:cNvSpPr/>
          <p:nvPr/>
        </p:nvSpPr>
        <p:spPr bwMode="auto">
          <a:xfrm>
            <a:off x="8846122" y="1977233"/>
            <a:ext cx="1480270" cy="673203"/>
          </a:xfrm>
          <a:prstGeom prst="rect">
            <a:avLst/>
          </a:prstGeom>
          <a:solidFill>
            <a:schemeClr val="accent2"/>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SMB client</a:t>
            </a:r>
          </a:p>
        </p:txBody>
      </p:sp>
      <p:sp>
        <p:nvSpPr>
          <p:cNvPr id="28" name="Rectangle 27"/>
          <p:cNvSpPr/>
          <p:nvPr/>
        </p:nvSpPr>
        <p:spPr bwMode="auto">
          <a:xfrm>
            <a:off x="2098660" y="1977233"/>
            <a:ext cx="1480270" cy="673203"/>
          </a:xfrm>
          <a:prstGeom prst="rect">
            <a:avLst/>
          </a:prstGeom>
          <a:solidFill>
            <a:schemeClr val="accent2"/>
          </a:solidFill>
          <a:ln>
            <a:noFill/>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37129" tIns="109703" rIns="137129" bIns="109703" numCol="1" spcCol="0" rtlCol="0" fromWordArt="0" anchor="ctr" anchorCtr="0" forceAA="0" compatLnSpc="1">
            <a:prstTxWarp prst="textNoShape">
              <a:avLst/>
            </a:prstTxWarp>
            <a:noAutofit/>
          </a:bodyPr>
          <a:lstStyle/>
          <a:p>
            <a:pPr algn="ctr" defTabSz="699110" fontAlgn="base">
              <a:lnSpc>
                <a:spcPct val="90000"/>
              </a:lnSpc>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Import / export</a:t>
            </a:r>
          </a:p>
        </p:txBody>
      </p:sp>
      <p:sp>
        <p:nvSpPr>
          <p:cNvPr id="29" name="TextBox 28"/>
          <p:cNvSpPr txBox="1"/>
          <p:nvPr/>
        </p:nvSpPr>
        <p:spPr>
          <a:xfrm>
            <a:off x="4093244" y="2808858"/>
            <a:ext cx="676464" cy="366845"/>
          </a:xfrm>
          <a:prstGeom prst="rect">
            <a:avLst/>
          </a:prstGeom>
          <a:noFill/>
          <a:ln>
            <a:noFill/>
          </a:ln>
        </p:spPr>
        <p:txBody>
          <a:bodyPr wrap="square" lIns="137129" tIns="109703" rIns="137129" bIns="109703" rtlCol="0">
            <a:spAutoFit/>
          </a:bodyPr>
          <a:lstStyle/>
          <a:p>
            <a:pPr>
              <a:lnSpc>
                <a:spcPct val="90000"/>
              </a:lnSpc>
              <a:spcAft>
                <a:spcPts val="450"/>
              </a:spcAft>
            </a:pPr>
            <a:r>
              <a:rPr lang="en-US" sz="1049" dirty="0">
                <a:gradFill>
                  <a:gsLst>
                    <a:gs pos="2917">
                      <a:srgbClr val="FFFFFF"/>
                    </a:gs>
                    <a:gs pos="30000">
                      <a:srgbClr val="FFFFFF"/>
                    </a:gs>
                  </a:gsLst>
                  <a:lin ang="5400000" scaled="0"/>
                </a:gradFill>
              </a:rPr>
              <a:t>REST</a:t>
            </a:r>
          </a:p>
        </p:txBody>
      </p:sp>
      <p:sp>
        <p:nvSpPr>
          <p:cNvPr id="30" name="TextBox 29"/>
          <p:cNvSpPr txBox="1"/>
          <p:nvPr/>
        </p:nvSpPr>
        <p:spPr>
          <a:xfrm>
            <a:off x="5538720" y="2808582"/>
            <a:ext cx="676464" cy="366845"/>
          </a:xfrm>
          <a:prstGeom prst="rect">
            <a:avLst/>
          </a:prstGeom>
          <a:noFill/>
          <a:ln>
            <a:noFill/>
          </a:ln>
        </p:spPr>
        <p:txBody>
          <a:bodyPr wrap="square" lIns="137129" tIns="109703" rIns="137129" bIns="109703" rtlCol="0">
            <a:spAutoFit/>
          </a:bodyPr>
          <a:lstStyle/>
          <a:p>
            <a:pPr>
              <a:lnSpc>
                <a:spcPct val="90000"/>
              </a:lnSpc>
              <a:spcAft>
                <a:spcPts val="450"/>
              </a:spcAft>
            </a:pPr>
            <a:r>
              <a:rPr lang="en-US" sz="1049" dirty="0">
                <a:gradFill>
                  <a:gsLst>
                    <a:gs pos="2917">
                      <a:srgbClr val="FFFFFF"/>
                    </a:gs>
                    <a:gs pos="30000">
                      <a:srgbClr val="FFFFFF"/>
                    </a:gs>
                  </a:gsLst>
                  <a:lin ang="5400000" scaled="0"/>
                </a:gradFill>
              </a:rPr>
              <a:t>REST</a:t>
            </a:r>
          </a:p>
        </p:txBody>
      </p:sp>
      <p:sp>
        <p:nvSpPr>
          <p:cNvPr id="31" name="TextBox 30"/>
          <p:cNvSpPr txBox="1"/>
          <p:nvPr/>
        </p:nvSpPr>
        <p:spPr>
          <a:xfrm>
            <a:off x="6950534" y="2807526"/>
            <a:ext cx="676464" cy="366845"/>
          </a:xfrm>
          <a:prstGeom prst="rect">
            <a:avLst/>
          </a:prstGeom>
          <a:noFill/>
          <a:ln>
            <a:noFill/>
          </a:ln>
        </p:spPr>
        <p:txBody>
          <a:bodyPr wrap="square" lIns="137129" tIns="109703" rIns="137129" bIns="109703" rtlCol="0">
            <a:spAutoFit/>
          </a:bodyPr>
          <a:lstStyle/>
          <a:p>
            <a:pPr>
              <a:lnSpc>
                <a:spcPct val="90000"/>
              </a:lnSpc>
              <a:spcAft>
                <a:spcPts val="450"/>
              </a:spcAft>
            </a:pPr>
            <a:r>
              <a:rPr lang="en-US" sz="1049" dirty="0">
                <a:gradFill>
                  <a:gsLst>
                    <a:gs pos="2917">
                      <a:srgbClr val="FFFFFF"/>
                    </a:gs>
                    <a:gs pos="30000">
                      <a:srgbClr val="FFFFFF"/>
                    </a:gs>
                  </a:gsLst>
                  <a:lin ang="5400000" scaled="0"/>
                </a:gradFill>
              </a:rPr>
              <a:t>REST</a:t>
            </a:r>
          </a:p>
        </p:txBody>
      </p:sp>
    </p:spTree>
    <p:extLst>
      <p:ext uri="{BB962C8B-B14F-4D97-AF65-F5344CB8AC3E}">
        <p14:creationId xmlns:p14="http://schemas.microsoft.com/office/powerpoint/2010/main" val="130039874"/>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 Storage Architecture</a:t>
            </a:r>
          </a:p>
        </p:txBody>
      </p:sp>
      <p:sp>
        <p:nvSpPr>
          <p:cNvPr id="4" name="Rectangle 3"/>
          <p:cNvSpPr/>
          <p:nvPr/>
        </p:nvSpPr>
        <p:spPr bwMode="auto">
          <a:xfrm>
            <a:off x="2146838" y="1868891"/>
            <a:ext cx="7684029" cy="714112"/>
          </a:xfrm>
          <a:prstGeom prst="rect">
            <a:avLst/>
          </a:prstGeom>
          <a:solidFill>
            <a:schemeClr val="accent2"/>
          </a:solidFill>
          <a:ln>
            <a:no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fontAlgn="base">
              <a:spcBef>
                <a:spcPct val="0"/>
              </a:spcBef>
              <a:spcAft>
                <a:spcPct val="0"/>
              </a:spcAft>
            </a:pPr>
            <a:r>
              <a:rPr lang="en-US" sz="2399" dirty="0">
                <a:solidFill>
                  <a:prstClr val="white"/>
                </a:solidFill>
              </a:rPr>
              <a:t>Azure Virtual Machine</a:t>
            </a:r>
          </a:p>
        </p:txBody>
      </p:sp>
      <p:sp>
        <p:nvSpPr>
          <p:cNvPr id="5" name="Rectangle 4"/>
          <p:cNvSpPr/>
          <p:nvPr/>
        </p:nvSpPr>
        <p:spPr bwMode="auto">
          <a:xfrm>
            <a:off x="2154327" y="2628802"/>
            <a:ext cx="1425932" cy="524118"/>
          </a:xfrm>
          <a:prstGeom prst="rect">
            <a:avLst/>
          </a:prstGeom>
          <a:solidFill>
            <a:srgbClr val="0072C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fontAlgn="base">
              <a:spcBef>
                <a:spcPct val="0"/>
              </a:spcBef>
              <a:spcAft>
                <a:spcPct val="0"/>
              </a:spcAft>
            </a:pPr>
            <a:r>
              <a:rPr lang="en-US" sz="1500" dirty="0">
                <a:solidFill>
                  <a:prstClr val="white"/>
                </a:solidFill>
              </a:rPr>
              <a:t>C:\</a:t>
            </a:r>
          </a:p>
          <a:p>
            <a:pPr algn="ctr" defTabSz="524370" fontAlgn="base">
              <a:spcBef>
                <a:spcPct val="0"/>
              </a:spcBef>
              <a:spcAft>
                <a:spcPct val="0"/>
              </a:spcAft>
            </a:pPr>
            <a:r>
              <a:rPr lang="en-US" sz="1500" dirty="0">
                <a:solidFill>
                  <a:prstClr val="white"/>
                </a:solidFill>
              </a:rPr>
              <a:t>OS Disk</a:t>
            </a:r>
          </a:p>
        </p:txBody>
      </p:sp>
      <p:sp>
        <p:nvSpPr>
          <p:cNvPr id="7" name="Rectangle 6"/>
          <p:cNvSpPr/>
          <p:nvPr/>
        </p:nvSpPr>
        <p:spPr bwMode="auto">
          <a:xfrm>
            <a:off x="5073795" y="2628803"/>
            <a:ext cx="1462692" cy="513241"/>
          </a:xfrm>
          <a:prstGeom prst="rect">
            <a:avLst/>
          </a:prstGeom>
          <a:solidFill>
            <a:srgbClr val="0072C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fontAlgn="base">
              <a:spcBef>
                <a:spcPct val="0"/>
              </a:spcBef>
              <a:spcAft>
                <a:spcPct val="0"/>
              </a:spcAft>
            </a:pPr>
            <a:r>
              <a:rPr lang="en-US" sz="1224" dirty="0">
                <a:solidFill>
                  <a:prstClr val="white"/>
                </a:solidFill>
              </a:rPr>
              <a:t>E:\, F:\, etc.</a:t>
            </a:r>
          </a:p>
          <a:p>
            <a:pPr algn="ctr" defTabSz="524370" fontAlgn="base">
              <a:spcBef>
                <a:spcPct val="0"/>
              </a:spcBef>
              <a:spcAft>
                <a:spcPct val="0"/>
              </a:spcAft>
            </a:pPr>
            <a:r>
              <a:rPr lang="en-US" sz="1224" dirty="0">
                <a:solidFill>
                  <a:prstClr val="white"/>
                </a:solidFill>
              </a:rPr>
              <a:t>Standard Data Disks</a:t>
            </a:r>
          </a:p>
        </p:txBody>
      </p:sp>
      <p:sp>
        <p:nvSpPr>
          <p:cNvPr id="12" name="Rectangle 11"/>
          <p:cNvSpPr/>
          <p:nvPr/>
        </p:nvSpPr>
        <p:spPr bwMode="auto">
          <a:xfrm>
            <a:off x="3645368" y="2623499"/>
            <a:ext cx="1363325" cy="518547"/>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fontAlgn="base">
              <a:spcBef>
                <a:spcPct val="0"/>
              </a:spcBef>
              <a:spcAft>
                <a:spcPct val="0"/>
              </a:spcAft>
            </a:pPr>
            <a:r>
              <a:rPr lang="en-US" sz="1350" dirty="0">
                <a:solidFill>
                  <a:prstClr val="white"/>
                </a:solidFill>
              </a:rPr>
              <a:t>D:\</a:t>
            </a:r>
          </a:p>
          <a:p>
            <a:pPr algn="ctr" defTabSz="524370" fontAlgn="base">
              <a:spcBef>
                <a:spcPct val="0"/>
              </a:spcBef>
              <a:spcAft>
                <a:spcPct val="0"/>
              </a:spcAft>
            </a:pPr>
            <a:r>
              <a:rPr lang="en-US" sz="1350" dirty="0">
                <a:solidFill>
                  <a:prstClr val="white"/>
                </a:solidFill>
              </a:rPr>
              <a:t>Temporary Disk</a:t>
            </a:r>
          </a:p>
        </p:txBody>
      </p:sp>
      <p:sp>
        <p:nvSpPr>
          <p:cNvPr id="13" name="Rectangle 12"/>
          <p:cNvSpPr/>
          <p:nvPr/>
        </p:nvSpPr>
        <p:spPr bwMode="auto">
          <a:xfrm>
            <a:off x="2154327" y="3211841"/>
            <a:ext cx="1425932" cy="44955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52459" tIns="26229" rIns="52459" bIns="26229" numCol="1" rtlCol="0" anchor="ctr" anchorCtr="0" compatLnSpc="1">
            <a:prstTxWarp prst="textNoShape">
              <a:avLst/>
            </a:prstTxWarp>
          </a:bodyPr>
          <a:lstStyle/>
          <a:p>
            <a:pPr algn="ctr" defTabSz="524370"/>
            <a:r>
              <a:rPr lang="en-US" i="1" dirty="0">
                <a:solidFill>
                  <a:sysClr val="windowText" lastClr="000000"/>
                </a:solidFill>
                <a:latin typeface="Segoe UI" pitchFamily="34" charset="0"/>
                <a:ea typeface="Segoe UI" pitchFamily="34" charset="0"/>
                <a:cs typeface="Segoe UI" pitchFamily="34" charset="0"/>
              </a:rPr>
              <a:t>Disk Cache</a:t>
            </a:r>
          </a:p>
        </p:txBody>
      </p:sp>
      <p:sp>
        <p:nvSpPr>
          <p:cNvPr id="10" name="Can 9"/>
          <p:cNvSpPr/>
          <p:nvPr/>
        </p:nvSpPr>
        <p:spPr bwMode="auto">
          <a:xfrm>
            <a:off x="5001469" y="4197510"/>
            <a:ext cx="1272744" cy="1683766"/>
          </a:xfrm>
          <a:prstGeom prst="can">
            <a:avLst/>
          </a:prstGeom>
          <a:solidFill>
            <a:srgbClr val="0072C6"/>
          </a:solidFill>
          <a:ln>
            <a:solidFill>
              <a:schemeClr val="bg1">
                <a:lumMod val="5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a:r>
              <a:rPr lang="en-US" sz="1530" dirty="0">
                <a:solidFill>
                  <a:prstClr val="white">
                    <a:alpha val="98824"/>
                  </a:prstClr>
                </a:solidFill>
                <a:latin typeface="Segoe UI" pitchFamily="34" charset="0"/>
                <a:ea typeface="Segoe UI" pitchFamily="34" charset="0"/>
                <a:cs typeface="Segoe UI" pitchFamily="34" charset="0"/>
              </a:rPr>
              <a:t>Azure Page Blob</a:t>
            </a:r>
          </a:p>
        </p:txBody>
      </p:sp>
      <p:cxnSp>
        <p:nvCxnSpPr>
          <p:cNvPr id="9" name="Straight Arrow Connector 8"/>
          <p:cNvCxnSpPr>
            <a:stCxn id="7" idx="2"/>
            <a:endCxn id="10" idx="1"/>
          </p:cNvCxnSpPr>
          <p:nvPr/>
        </p:nvCxnSpPr>
        <p:spPr>
          <a:xfrm flipH="1">
            <a:off x="5637841" y="3142044"/>
            <a:ext cx="167300" cy="1055468"/>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3" idx="2"/>
            <a:endCxn id="10" idx="2"/>
          </p:cNvCxnSpPr>
          <p:nvPr/>
        </p:nvCxnSpPr>
        <p:spPr>
          <a:xfrm>
            <a:off x="2867297" y="3661397"/>
            <a:ext cx="2134175" cy="1378001"/>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8239178" y="2639682"/>
            <a:ext cx="1591689" cy="534335"/>
          </a:xfrm>
          <a:prstGeom prst="rect">
            <a:avLst/>
          </a:prstGeom>
          <a:solidFill>
            <a:srgbClr val="0072C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fontAlgn="base">
              <a:spcBef>
                <a:spcPct val="0"/>
              </a:spcBef>
              <a:spcAft>
                <a:spcPct val="0"/>
              </a:spcAft>
            </a:pPr>
            <a:r>
              <a:rPr lang="en-US" sz="1500" dirty="0">
                <a:solidFill>
                  <a:prstClr val="white"/>
                </a:solidFill>
              </a:rPr>
              <a:t>Y:\, Z:\, etc.</a:t>
            </a:r>
          </a:p>
          <a:p>
            <a:pPr algn="ctr" defTabSz="524370" fontAlgn="base">
              <a:spcBef>
                <a:spcPct val="0"/>
              </a:spcBef>
              <a:spcAft>
                <a:spcPct val="0"/>
              </a:spcAft>
            </a:pPr>
            <a:r>
              <a:rPr lang="en-US" sz="1500" dirty="0">
                <a:solidFill>
                  <a:prstClr val="white"/>
                </a:solidFill>
              </a:rPr>
              <a:t>SMB Share</a:t>
            </a:r>
          </a:p>
        </p:txBody>
      </p:sp>
      <p:cxnSp>
        <p:nvCxnSpPr>
          <p:cNvPr id="15" name="Straight Arrow Connector 14"/>
          <p:cNvCxnSpPr>
            <a:stCxn id="11" idx="2"/>
            <a:endCxn id="39" idx="1"/>
          </p:cNvCxnSpPr>
          <p:nvPr/>
        </p:nvCxnSpPr>
        <p:spPr>
          <a:xfrm>
            <a:off x="9035019" y="3174018"/>
            <a:ext cx="0" cy="1023497"/>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6601596" y="2628805"/>
            <a:ext cx="1572477" cy="513241"/>
          </a:xfrm>
          <a:prstGeom prst="rect">
            <a:avLst/>
          </a:prstGeom>
          <a:solidFill>
            <a:srgbClr val="0072C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fontAlgn="base">
              <a:spcBef>
                <a:spcPct val="0"/>
              </a:spcBef>
              <a:spcAft>
                <a:spcPct val="0"/>
              </a:spcAft>
            </a:pPr>
            <a:r>
              <a:rPr lang="en-US" sz="1224" dirty="0">
                <a:solidFill>
                  <a:prstClr val="white"/>
                </a:solidFill>
              </a:rPr>
              <a:t>E:\, F:\, etc.</a:t>
            </a:r>
          </a:p>
          <a:p>
            <a:pPr algn="ctr" defTabSz="524370" fontAlgn="base">
              <a:spcBef>
                <a:spcPct val="0"/>
              </a:spcBef>
              <a:spcAft>
                <a:spcPct val="0"/>
              </a:spcAft>
            </a:pPr>
            <a:r>
              <a:rPr lang="en-US" sz="1224" dirty="0">
                <a:solidFill>
                  <a:prstClr val="white"/>
                </a:solidFill>
              </a:rPr>
              <a:t>Premium Data Disks</a:t>
            </a:r>
          </a:p>
        </p:txBody>
      </p:sp>
      <p:cxnSp>
        <p:nvCxnSpPr>
          <p:cNvPr id="28" name="Straight Arrow Connector 27"/>
          <p:cNvCxnSpPr>
            <a:stCxn id="44" idx="2"/>
            <a:endCxn id="38" idx="1"/>
          </p:cNvCxnSpPr>
          <p:nvPr/>
        </p:nvCxnSpPr>
        <p:spPr>
          <a:xfrm flipH="1">
            <a:off x="7379658" y="3637391"/>
            <a:ext cx="4252" cy="560118"/>
          </a:xfrm>
          <a:prstGeom prst="straightConnector1">
            <a:avLst/>
          </a:prstGeom>
          <a:ln w="381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8" name="Can 37"/>
          <p:cNvSpPr/>
          <p:nvPr/>
        </p:nvSpPr>
        <p:spPr bwMode="auto">
          <a:xfrm>
            <a:off x="6743285" y="4197510"/>
            <a:ext cx="1272744" cy="1683766"/>
          </a:xfrm>
          <a:prstGeom prst="can">
            <a:avLst/>
          </a:prstGeom>
          <a:solidFill>
            <a:srgbClr val="0072C6"/>
          </a:solidFill>
          <a:ln>
            <a:solidFill>
              <a:schemeClr val="bg1">
                <a:lumMod val="5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a:r>
              <a:rPr lang="en-US" sz="1530" dirty="0">
                <a:solidFill>
                  <a:prstClr val="white">
                    <a:alpha val="98824"/>
                  </a:prstClr>
                </a:solidFill>
                <a:latin typeface="Segoe UI" pitchFamily="34" charset="0"/>
                <a:ea typeface="Segoe UI" pitchFamily="34" charset="0"/>
                <a:cs typeface="Segoe UI" pitchFamily="34" charset="0"/>
              </a:rPr>
              <a:t>Azure Page Blobs (Premium Storage)</a:t>
            </a:r>
          </a:p>
        </p:txBody>
      </p:sp>
      <p:sp>
        <p:nvSpPr>
          <p:cNvPr id="39" name="Can 38"/>
          <p:cNvSpPr/>
          <p:nvPr/>
        </p:nvSpPr>
        <p:spPr bwMode="auto">
          <a:xfrm>
            <a:off x="8398647" y="4197510"/>
            <a:ext cx="1272744" cy="1683766"/>
          </a:xfrm>
          <a:prstGeom prst="can">
            <a:avLst/>
          </a:prstGeom>
          <a:solidFill>
            <a:srgbClr val="0072C6"/>
          </a:solidFill>
          <a:ln>
            <a:solidFill>
              <a:schemeClr val="bg1">
                <a:lumMod val="50000"/>
              </a:schemeClr>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52459" tIns="26229" rIns="52459" bIns="26229" numCol="1" rtlCol="0" anchor="ctr" anchorCtr="0" compatLnSpc="1">
            <a:prstTxWarp prst="textNoShape">
              <a:avLst/>
            </a:prstTxWarp>
          </a:bodyPr>
          <a:lstStyle/>
          <a:p>
            <a:pPr algn="ctr" defTabSz="524370"/>
            <a:r>
              <a:rPr lang="en-US" sz="1530" dirty="0">
                <a:solidFill>
                  <a:prstClr val="white">
                    <a:alpha val="98824"/>
                  </a:prstClr>
                </a:solidFill>
                <a:latin typeface="Segoe UI" pitchFamily="34" charset="0"/>
                <a:cs typeface="Segoe UI" pitchFamily="34" charset="0"/>
              </a:rPr>
              <a:t>Azure Files</a:t>
            </a:r>
          </a:p>
        </p:txBody>
      </p:sp>
      <p:sp>
        <p:nvSpPr>
          <p:cNvPr id="44" name="Rectangle 43"/>
          <p:cNvSpPr/>
          <p:nvPr/>
        </p:nvSpPr>
        <p:spPr bwMode="auto">
          <a:xfrm>
            <a:off x="6670943" y="3187840"/>
            <a:ext cx="1425932" cy="44955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52459" tIns="26229" rIns="52459" bIns="26229" numCol="1" rtlCol="0" anchor="ctr" anchorCtr="0" compatLnSpc="1">
            <a:prstTxWarp prst="textNoShape">
              <a:avLst/>
            </a:prstTxWarp>
          </a:bodyPr>
          <a:lstStyle/>
          <a:p>
            <a:pPr algn="ctr" defTabSz="524370"/>
            <a:r>
              <a:rPr lang="en-US" sz="1377" i="1" dirty="0">
                <a:solidFill>
                  <a:sysClr val="windowText" lastClr="000000"/>
                </a:solidFill>
                <a:latin typeface="Segoe UI" pitchFamily="34" charset="0"/>
                <a:ea typeface="Segoe UI" pitchFamily="34" charset="0"/>
                <a:cs typeface="Segoe UI" pitchFamily="34" charset="0"/>
              </a:rPr>
              <a:t>SSD Read Cache</a:t>
            </a:r>
          </a:p>
        </p:txBody>
      </p:sp>
    </p:spTree>
    <p:extLst>
      <p:ext uri="{BB962C8B-B14F-4D97-AF65-F5344CB8AC3E}">
        <p14:creationId xmlns:p14="http://schemas.microsoft.com/office/powerpoint/2010/main" val="3005558602"/>
      </p:ext>
    </p:extLst>
  </p:cSld>
  <p:clrMapOvr>
    <a:masterClrMapping/>
  </p:clrMapOvr>
  <mc:AlternateContent xmlns:mc="http://schemas.openxmlformats.org/markup-compatibility/2006">
    <mc:Choice xmlns:p14="http://schemas.microsoft.com/office/powerpoint/2010/main" Requires="p14">
      <p:transition spd="slow" p14:dur="2000" advTm="80550"/>
    </mc:Choice>
    <mc:Fallback>
      <p:transition spd="slow" advTm="805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0" grpId="0" animBg="1"/>
      <p:bldP spid="11" grpId="0" animBg="1"/>
      <p:bldP spid="20" grpId="0" animBg="1"/>
      <p:bldP spid="38" grpId="0" animBg="1"/>
      <p:bldP spid="39" grpId="0" animBg="1"/>
      <p:bldP spid="44"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Storage limits</a:t>
            </a:r>
          </a:p>
        </p:txBody>
      </p:sp>
    </p:spTree>
    <p:extLst>
      <p:ext uri="{BB962C8B-B14F-4D97-AF65-F5344CB8AC3E}">
        <p14:creationId xmlns:p14="http://schemas.microsoft.com/office/powerpoint/2010/main" val="3384938110"/>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limits</a:t>
            </a:r>
          </a:p>
        </p:txBody>
      </p:sp>
      <p:graphicFrame>
        <p:nvGraphicFramePr>
          <p:cNvPr id="3" name="Table 2"/>
          <p:cNvGraphicFramePr>
            <a:graphicFrameLocks noGrp="1"/>
          </p:cNvGraphicFramePr>
          <p:nvPr>
            <p:extLst>
              <p:ext uri="{D42A27DB-BD31-4B8C-83A1-F6EECF244321}">
                <p14:modId xmlns:p14="http://schemas.microsoft.com/office/powerpoint/2010/main" val="1325848071"/>
              </p:ext>
            </p:extLst>
          </p:nvPr>
        </p:nvGraphicFramePr>
        <p:xfrm>
          <a:off x="616744" y="1212853"/>
          <a:ext cx="10287000" cy="5501005"/>
        </p:xfrm>
        <a:graphic>
          <a:graphicData uri="http://schemas.openxmlformats.org/drawingml/2006/table">
            <a:tbl>
              <a:tblPr>
                <a:tableStyleId>{BC89EF96-8CEA-46FF-86C4-4CE0E7609802}</a:tableStyleId>
              </a:tblPr>
              <a:tblGrid>
                <a:gridCol w="5143500">
                  <a:extLst>
                    <a:ext uri="{9D8B030D-6E8A-4147-A177-3AD203B41FA5}">
                      <a16:colId xmlns:a16="http://schemas.microsoft.com/office/drawing/2014/main" val="1784744139"/>
                    </a:ext>
                  </a:extLst>
                </a:gridCol>
                <a:gridCol w="5143500">
                  <a:extLst>
                    <a:ext uri="{9D8B030D-6E8A-4147-A177-3AD203B41FA5}">
                      <a16:colId xmlns:a16="http://schemas.microsoft.com/office/drawing/2014/main" val="2273275687"/>
                    </a:ext>
                  </a:extLst>
                </a:gridCol>
              </a:tblGrid>
              <a:tr h="252185">
                <a:tc>
                  <a:txBody>
                    <a:bodyPr/>
                    <a:lstStyle/>
                    <a:p>
                      <a:pPr marL="0" algn="l" defTabSz="932594" rtl="0" eaLnBrk="1" latinLnBrk="0" hangingPunct="1"/>
                      <a:r>
                        <a:rPr lang="en-US" sz="1600" b="0" i="0" kern="1200" dirty="0">
                          <a:solidFill>
                            <a:schemeClr val="bg1"/>
                          </a:solidFill>
                          <a:latin typeface="Segoe UI Semibold" panose="020B0702040204020203" pitchFamily="34" charset="0"/>
                          <a:ea typeface="+mn-ea"/>
                          <a:cs typeface="Segoe UI Semibold" panose="020B0702040204020203" pitchFamily="34" charset="0"/>
                        </a:rPr>
                        <a:t>Resource</a:t>
                      </a:r>
                    </a:p>
                  </a:txBody>
                  <a:tcPr marL="20836" marR="20836" marT="10418" marB="10418" anchor="ctr">
                    <a:solidFill>
                      <a:schemeClr val="tx2"/>
                    </a:solidFill>
                  </a:tcPr>
                </a:tc>
                <a:tc>
                  <a:txBody>
                    <a:bodyPr/>
                    <a:lstStyle/>
                    <a:p>
                      <a:pPr marL="0" algn="l" defTabSz="932594" rtl="0" eaLnBrk="1" latinLnBrk="0" hangingPunct="1"/>
                      <a:r>
                        <a:rPr lang="en-US" sz="1600" b="0" i="0" kern="1200" dirty="0">
                          <a:solidFill>
                            <a:schemeClr val="bg1"/>
                          </a:solidFill>
                          <a:latin typeface="Segoe UI Semibold" panose="020B0702040204020203" pitchFamily="34" charset="0"/>
                          <a:ea typeface="+mn-ea"/>
                          <a:cs typeface="Segoe UI Semibold" panose="020B0702040204020203" pitchFamily="34" charset="0"/>
                        </a:rPr>
                        <a:t>Default limit</a:t>
                      </a:r>
                    </a:p>
                  </a:txBody>
                  <a:tcPr marL="20836" marR="20836" marT="10418" marB="10418" anchor="ctr">
                    <a:solidFill>
                      <a:schemeClr val="tx2"/>
                    </a:solidFill>
                  </a:tcPr>
                </a:tc>
                <a:extLst>
                  <a:ext uri="{0D108BD9-81ED-4DB2-BD59-A6C34878D82A}">
                    <a16:rowId xmlns:a16="http://schemas.microsoft.com/office/drawing/2014/main" val="801451818"/>
                  </a:ext>
                </a:extLst>
              </a:tr>
              <a:tr h="252185">
                <a:tc>
                  <a:txBody>
                    <a:bodyPr/>
                    <a:lstStyle/>
                    <a:p>
                      <a:r>
                        <a:rPr lang="en-US" sz="1300" dirty="0"/>
                        <a:t>Max number of storage accounts per subscription</a:t>
                      </a:r>
                    </a:p>
                  </a:txBody>
                  <a:tcPr marL="20836" marR="20836" marT="10418" marB="10418" anchor="ctr"/>
                </a:tc>
                <a:tc>
                  <a:txBody>
                    <a:bodyPr/>
                    <a:lstStyle/>
                    <a:p>
                      <a:r>
                        <a:rPr lang="en-US" sz="1300" baseline="0" dirty="0"/>
                        <a:t>200</a:t>
                      </a:r>
                      <a:r>
                        <a:rPr lang="en-US" sz="1300" baseline="30000" dirty="0"/>
                        <a:t> </a:t>
                      </a:r>
                      <a:r>
                        <a:rPr lang="en-US" sz="1300" baseline="0" dirty="0"/>
                        <a:t> (max of 250)</a:t>
                      </a:r>
                      <a:endParaRPr lang="en-US" sz="1300" dirty="0"/>
                    </a:p>
                  </a:txBody>
                  <a:tcPr marL="20836" marR="20836" marT="10418" marB="10418" anchor="ctr"/>
                </a:tc>
                <a:extLst>
                  <a:ext uri="{0D108BD9-81ED-4DB2-BD59-A6C34878D82A}">
                    <a16:rowId xmlns:a16="http://schemas.microsoft.com/office/drawing/2014/main" val="3752743565"/>
                  </a:ext>
                </a:extLst>
              </a:tr>
              <a:tr h="252185">
                <a:tc>
                  <a:txBody>
                    <a:bodyPr/>
                    <a:lstStyle/>
                    <a:p>
                      <a:r>
                        <a:rPr lang="en-US" sz="1300" dirty="0"/>
                        <a:t>TB per storage account</a:t>
                      </a:r>
                    </a:p>
                  </a:txBody>
                  <a:tcPr marL="20836" marR="20836" marT="10418" marB="10418" anchor="ctr"/>
                </a:tc>
                <a:tc>
                  <a:txBody>
                    <a:bodyPr/>
                    <a:lstStyle/>
                    <a:p>
                      <a:r>
                        <a:rPr lang="en-US" sz="1300" dirty="0"/>
                        <a:t>500 TB</a:t>
                      </a:r>
                    </a:p>
                  </a:txBody>
                  <a:tcPr marL="20836" marR="20836" marT="10418" marB="10418" anchor="ctr"/>
                </a:tc>
                <a:extLst>
                  <a:ext uri="{0D108BD9-81ED-4DB2-BD59-A6C34878D82A}">
                    <a16:rowId xmlns:a16="http://schemas.microsoft.com/office/drawing/2014/main" val="3877972179"/>
                  </a:ext>
                </a:extLst>
              </a:tr>
              <a:tr h="484518">
                <a:tc>
                  <a:txBody>
                    <a:bodyPr/>
                    <a:lstStyle/>
                    <a:p>
                      <a:r>
                        <a:rPr lang="en-US" sz="1300" dirty="0"/>
                        <a:t>Max number of Blob containers, Blobs, file shares, tables, queues, entities, or messages per storage account</a:t>
                      </a:r>
                    </a:p>
                  </a:txBody>
                  <a:tcPr marL="20836" marR="20836" marT="10418" marB="10418" anchor="ctr"/>
                </a:tc>
                <a:tc>
                  <a:txBody>
                    <a:bodyPr/>
                    <a:lstStyle/>
                    <a:p>
                      <a:r>
                        <a:rPr lang="en-US" sz="1300" dirty="0"/>
                        <a:t>Only limit is the 500 TB storage account capacity</a:t>
                      </a:r>
                    </a:p>
                  </a:txBody>
                  <a:tcPr marL="20836" marR="20836" marT="10418" marB="10418" anchor="ctr"/>
                </a:tc>
                <a:extLst>
                  <a:ext uri="{0D108BD9-81ED-4DB2-BD59-A6C34878D82A}">
                    <a16:rowId xmlns:a16="http://schemas.microsoft.com/office/drawing/2014/main" val="1578466773"/>
                  </a:ext>
                </a:extLst>
              </a:tr>
              <a:tr h="252185">
                <a:tc>
                  <a:txBody>
                    <a:bodyPr/>
                    <a:lstStyle/>
                    <a:p>
                      <a:r>
                        <a:rPr lang="en-US" sz="1300" dirty="0"/>
                        <a:t>Max size of a single blob container, table, or queue</a:t>
                      </a:r>
                    </a:p>
                  </a:txBody>
                  <a:tcPr marL="20836" marR="20836" marT="10418" marB="10418" anchor="ctr"/>
                </a:tc>
                <a:tc>
                  <a:txBody>
                    <a:bodyPr/>
                    <a:lstStyle/>
                    <a:p>
                      <a:r>
                        <a:rPr lang="en-US" sz="1300" dirty="0"/>
                        <a:t>500 TB</a:t>
                      </a:r>
                    </a:p>
                  </a:txBody>
                  <a:tcPr marL="20836" marR="20836" marT="10418" marB="10418" anchor="ctr"/>
                </a:tc>
                <a:extLst>
                  <a:ext uri="{0D108BD9-81ED-4DB2-BD59-A6C34878D82A}">
                    <a16:rowId xmlns:a16="http://schemas.microsoft.com/office/drawing/2014/main" val="2741898360"/>
                  </a:ext>
                </a:extLst>
              </a:tr>
              <a:tr h="252185">
                <a:tc>
                  <a:txBody>
                    <a:bodyPr/>
                    <a:lstStyle/>
                    <a:p>
                      <a:r>
                        <a:rPr lang="en-US" sz="1300" dirty="0"/>
                        <a:t>Max number of blocks in a Block Blob or Append Blob</a:t>
                      </a:r>
                    </a:p>
                  </a:txBody>
                  <a:tcPr marL="20836" marR="20836" marT="10418" marB="10418" anchor="ctr"/>
                </a:tc>
                <a:tc>
                  <a:txBody>
                    <a:bodyPr/>
                    <a:lstStyle/>
                    <a:p>
                      <a:r>
                        <a:rPr lang="en-US" sz="1300" dirty="0"/>
                        <a:t>50,000</a:t>
                      </a:r>
                    </a:p>
                  </a:txBody>
                  <a:tcPr marL="20836" marR="20836" marT="10418" marB="10418" anchor="ctr"/>
                </a:tc>
                <a:extLst>
                  <a:ext uri="{0D108BD9-81ED-4DB2-BD59-A6C34878D82A}">
                    <a16:rowId xmlns:a16="http://schemas.microsoft.com/office/drawing/2014/main" val="172715636"/>
                  </a:ext>
                </a:extLst>
              </a:tr>
              <a:tr h="252185">
                <a:tc>
                  <a:txBody>
                    <a:bodyPr/>
                    <a:lstStyle/>
                    <a:p>
                      <a:r>
                        <a:rPr lang="en-US" sz="1300" dirty="0"/>
                        <a:t>Max size of a block in a Block Blob or Append Blob</a:t>
                      </a:r>
                    </a:p>
                  </a:txBody>
                  <a:tcPr marL="20836" marR="20836" marT="10418" marB="10418" anchor="ctr"/>
                </a:tc>
                <a:tc>
                  <a:txBody>
                    <a:bodyPr/>
                    <a:lstStyle/>
                    <a:p>
                      <a:r>
                        <a:rPr lang="en-US" sz="1300" dirty="0"/>
                        <a:t>4 MB</a:t>
                      </a:r>
                    </a:p>
                  </a:txBody>
                  <a:tcPr marL="20836" marR="20836" marT="10418" marB="10418" anchor="ctr"/>
                </a:tc>
                <a:extLst>
                  <a:ext uri="{0D108BD9-81ED-4DB2-BD59-A6C34878D82A}">
                    <a16:rowId xmlns:a16="http://schemas.microsoft.com/office/drawing/2014/main" val="1030858490"/>
                  </a:ext>
                </a:extLst>
              </a:tr>
              <a:tr h="252185">
                <a:tc>
                  <a:txBody>
                    <a:bodyPr/>
                    <a:lstStyle/>
                    <a:p>
                      <a:r>
                        <a:rPr lang="en-US" sz="1300" dirty="0"/>
                        <a:t>Max size of a Block Blob or Append Blob</a:t>
                      </a:r>
                    </a:p>
                  </a:txBody>
                  <a:tcPr marL="20836" marR="20836" marT="10418" marB="10418" anchor="ctr"/>
                </a:tc>
                <a:tc>
                  <a:txBody>
                    <a:bodyPr/>
                    <a:lstStyle/>
                    <a:p>
                      <a:r>
                        <a:rPr lang="en-US" sz="1300" dirty="0"/>
                        <a:t>50,000 X 4 MB (approx. 195 GB)</a:t>
                      </a:r>
                    </a:p>
                  </a:txBody>
                  <a:tcPr marL="20836" marR="20836" marT="10418" marB="10418" anchor="ctr"/>
                </a:tc>
                <a:extLst>
                  <a:ext uri="{0D108BD9-81ED-4DB2-BD59-A6C34878D82A}">
                    <a16:rowId xmlns:a16="http://schemas.microsoft.com/office/drawing/2014/main" val="4206727065"/>
                  </a:ext>
                </a:extLst>
              </a:tr>
              <a:tr h="252185">
                <a:tc>
                  <a:txBody>
                    <a:bodyPr/>
                    <a:lstStyle/>
                    <a:p>
                      <a:r>
                        <a:rPr lang="en-US" sz="1300" dirty="0"/>
                        <a:t>Max size of a Page Blob</a:t>
                      </a:r>
                    </a:p>
                  </a:txBody>
                  <a:tcPr marL="20836" marR="20836" marT="10418" marB="10418" anchor="ctr"/>
                </a:tc>
                <a:tc>
                  <a:txBody>
                    <a:bodyPr/>
                    <a:lstStyle/>
                    <a:p>
                      <a:r>
                        <a:rPr lang="en-US" sz="1300" dirty="0"/>
                        <a:t>1 TB</a:t>
                      </a:r>
                    </a:p>
                  </a:txBody>
                  <a:tcPr marL="20836" marR="20836" marT="10418" marB="10418" anchor="ctr"/>
                </a:tc>
                <a:extLst>
                  <a:ext uri="{0D108BD9-81ED-4DB2-BD59-A6C34878D82A}">
                    <a16:rowId xmlns:a16="http://schemas.microsoft.com/office/drawing/2014/main" val="4139798655"/>
                  </a:ext>
                </a:extLst>
              </a:tr>
              <a:tr h="252185">
                <a:tc>
                  <a:txBody>
                    <a:bodyPr/>
                    <a:lstStyle/>
                    <a:p>
                      <a:r>
                        <a:rPr lang="en-US" sz="1300" dirty="0"/>
                        <a:t>Max size of a table entity</a:t>
                      </a:r>
                    </a:p>
                  </a:txBody>
                  <a:tcPr marL="20836" marR="20836" marT="10418" marB="10418" anchor="ctr"/>
                </a:tc>
                <a:tc>
                  <a:txBody>
                    <a:bodyPr/>
                    <a:lstStyle/>
                    <a:p>
                      <a:r>
                        <a:rPr lang="en-US" sz="1300" dirty="0"/>
                        <a:t>1 MB</a:t>
                      </a:r>
                    </a:p>
                  </a:txBody>
                  <a:tcPr marL="20836" marR="20836" marT="10418" marB="10418" anchor="ctr"/>
                </a:tc>
                <a:extLst>
                  <a:ext uri="{0D108BD9-81ED-4DB2-BD59-A6C34878D82A}">
                    <a16:rowId xmlns:a16="http://schemas.microsoft.com/office/drawing/2014/main" val="1402470796"/>
                  </a:ext>
                </a:extLst>
              </a:tr>
              <a:tr h="252185">
                <a:tc>
                  <a:txBody>
                    <a:bodyPr/>
                    <a:lstStyle/>
                    <a:p>
                      <a:r>
                        <a:rPr lang="en-US" sz="1300" dirty="0"/>
                        <a:t>Max number of properties in a table entity</a:t>
                      </a:r>
                    </a:p>
                  </a:txBody>
                  <a:tcPr marL="20836" marR="20836" marT="10418" marB="10418" anchor="ctr"/>
                </a:tc>
                <a:tc>
                  <a:txBody>
                    <a:bodyPr/>
                    <a:lstStyle/>
                    <a:p>
                      <a:r>
                        <a:rPr lang="en-US" sz="1300" dirty="0"/>
                        <a:t>252</a:t>
                      </a:r>
                    </a:p>
                  </a:txBody>
                  <a:tcPr marL="20836" marR="20836" marT="10418" marB="10418" anchor="ctr"/>
                </a:tc>
                <a:extLst>
                  <a:ext uri="{0D108BD9-81ED-4DB2-BD59-A6C34878D82A}">
                    <a16:rowId xmlns:a16="http://schemas.microsoft.com/office/drawing/2014/main" val="3048434958"/>
                  </a:ext>
                </a:extLst>
              </a:tr>
              <a:tr h="252185">
                <a:tc>
                  <a:txBody>
                    <a:bodyPr/>
                    <a:lstStyle/>
                    <a:p>
                      <a:r>
                        <a:rPr lang="en-US" sz="1300" dirty="0"/>
                        <a:t>Max size of a message in a queue</a:t>
                      </a:r>
                    </a:p>
                  </a:txBody>
                  <a:tcPr marL="20836" marR="20836" marT="10418" marB="10418" anchor="ctr"/>
                </a:tc>
                <a:tc>
                  <a:txBody>
                    <a:bodyPr/>
                    <a:lstStyle/>
                    <a:p>
                      <a:r>
                        <a:rPr lang="en-US" sz="1300" dirty="0"/>
                        <a:t>64 KB</a:t>
                      </a:r>
                    </a:p>
                  </a:txBody>
                  <a:tcPr marL="20836" marR="20836" marT="10418" marB="10418" anchor="ctr"/>
                </a:tc>
                <a:extLst>
                  <a:ext uri="{0D108BD9-81ED-4DB2-BD59-A6C34878D82A}">
                    <a16:rowId xmlns:a16="http://schemas.microsoft.com/office/drawing/2014/main" val="3909270373"/>
                  </a:ext>
                </a:extLst>
              </a:tr>
              <a:tr h="252185">
                <a:tc>
                  <a:txBody>
                    <a:bodyPr/>
                    <a:lstStyle/>
                    <a:p>
                      <a:r>
                        <a:rPr lang="en-US" sz="1300" dirty="0"/>
                        <a:t>Max size of a file share</a:t>
                      </a:r>
                    </a:p>
                  </a:txBody>
                  <a:tcPr marL="20836" marR="20836" marT="10418" marB="10418" anchor="ctr"/>
                </a:tc>
                <a:tc>
                  <a:txBody>
                    <a:bodyPr/>
                    <a:lstStyle/>
                    <a:p>
                      <a:r>
                        <a:rPr lang="en-US" sz="1300" dirty="0"/>
                        <a:t>5 TB</a:t>
                      </a:r>
                    </a:p>
                  </a:txBody>
                  <a:tcPr marL="20836" marR="20836" marT="10418" marB="10418" anchor="ctr"/>
                </a:tc>
                <a:extLst>
                  <a:ext uri="{0D108BD9-81ED-4DB2-BD59-A6C34878D82A}">
                    <a16:rowId xmlns:a16="http://schemas.microsoft.com/office/drawing/2014/main" val="1478069667"/>
                  </a:ext>
                </a:extLst>
              </a:tr>
              <a:tr h="252185">
                <a:tc>
                  <a:txBody>
                    <a:bodyPr/>
                    <a:lstStyle/>
                    <a:p>
                      <a:r>
                        <a:rPr lang="en-US" sz="1300" dirty="0"/>
                        <a:t>Max size of a file in a file share</a:t>
                      </a:r>
                    </a:p>
                  </a:txBody>
                  <a:tcPr marL="20836" marR="20836" marT="10418" marB="10418" anchor="ctr"/>
                </a:tc>
                <a:tc>
                  <a:txBody>
                    <a:bodyPr/>
                    <a:lstStyle/>
                    <a:p>
                      <a:r>
                        <a:rPr lang="en-US" sz="1300" dirty="0"/>
                        <a:t>1 TB</a:t>
                      </a:r>
                    </a:p>
                  </a:txBody>
                  <a:tcPr marL="20836" marR="20836" marT="10418" marB="10418" anchor="ctr"/>
                </a:tc>
                <a:extLst>
                  <a:ext uri="{0D108BD9-81ED-4DB2-BD59-A6C34878D82A}">
                    <a16:rowId xmlns:a16="http://schemas.microsoft.com/office/drawing/2014/main" val="603459467"/>
                  </a:ext>
                </a:extLst>
              </a:tr>
              <a:tr h="252185">
                <a:tc>
                  <a:txBody>
                    <a:bodyPr/>
                    <a:lstStyle/>
                    <a:p>
                      <a:r>
                        <a:rPr lang="en-US" sz="1300" dirty="0"/>
                        <a:t>Max number of files in a file share</a:t>
                      </a:r>
                    </a:p>
                  </a:txBody>
                  <a:tcPr marL="20836" marR="20836" marT="10418" marB="10418" anchor="ctr"/>
                </a:tc>
                <a:tc>
                  <a:txBody>
                    <a:bodyPr/>
                    <a:lstStyle/>
                    <a:p>
                      <a:r>
                        <a:rPr lang="en-US" sz="1300" dirty="0"/>
                        <a:t>Only limit is the 5 TB total capacity of the file share</a:t>
                      </a:r>
                    </a:p>
                  </a:txBody>
                  <a:tcPr marL="20836" marR="20836" marT="10418" marB="10418" anchor="ctr"/>
                </a:tc>
                <a:extLst>
                  <a:ext uri="{0D108BD9-81ED-4DB2-BD59-A6C34878D82A}">
                    <a16:rowId xmlns:a16="http://schemas.microsoft.com/office/drawing/2014/main" val="3581587102"/>
                  </a:ext>
                </a:extLst>
              </a:tr>
              <a:tr h="252185">
                <a:tc>
                  <a:txBody>
                    <a:bodyPr/>
                    <a:lstStyle/>
                    <a:p>
                      <a:r>
                        <a:rPr lang="en-US" sz="1300" dirty="0"/>
                        <a:t>Max 8 KB IOPS per share</a:t>
                      </a:r>
                    </a:p>
                  </a:txBody>
                  <a:tcPr marL="20836" marR="20836" marT="10418" marB="10418" anchor="ctr"/>
                </a:tc>
                <a:tc>
                  <a:txBody>
                    <a:bodyPr/>
                    <a:lstStyle/>
                    <a:p>
                      <a:r>
                        <a:rPr lang="en-US" sz="1300" dirty="0"/>
                        <a:t>1000</a:t>
                      </a:r>
                    </a:p>
                  </a:txBody>
                  <a:tcPr marL="20836" marR="20836" marT="10418" marB="10418" anchor="ctr"/>
                </a:tc>
                <a:extLst>
                  <a:ext uri="{0D108BD9-81ED-4DB2-BD59-A6C34878D82A}">
                    <a16:rowId xmlns:a16="http://schemas.microsoft.com/office/drawing/2014/main" val="2797324411"/>
                  </a:ext>
                </a:extLst>
              </a:tr>
              <a:tr h="252185">
                <a:tc>
                  <a:txBody>
                    <a:bodyPr/>
                    <a:lstStyle/>
                    <a:p>
                      <a:r>
                        <a:rPr lang="en-US" sz="1300" dirty="0"/>
                        <a:t>Max number of files in a file share</a:t>
                      </a:r>
                    </a:p>
                  </a:txBody>
                  <a:tcPr marL="20836" marR="20836" marT="10418" marB="10418" anchor="ctr"/>
                </a:tc>
                <a:tc>
                  <a:txBody>
                    <a:bodyPr/>
                    <a:lstStyle/>
                    <a:p>
                      <a:r>
                        <a:rPr lang="en-US" sz="1300" dirty="0"/>
                        <a:t>Only limit is the 5 TB total capacity of the file share</a:t>
                      </a:r>
                    </a:p>
                  </a:txBody>
                  <a:tcPr marL="20836" marR="20836" marT="10418" marB="10418" anchor="ctr"/>
                </a:tc>
                <a:extLst>
                  <a:ext uri="{0D108BD9-81ED-4DB2-BD59-A6C34878D82A}">
                    <a16:rowId xmlns:a16="http://schemas.microsoft.com/office/drawing/2014/main" val="1012551407"/>
                  </a:ext>
                </a:extLst>
              </a:tr>
              <a:tr h="484518">
                <a:tc>
                  <a:txBody>
                    <a:bodyPr/>
                    <a:lstStyle/>
                    <a:p>
                      <a:r>
                        <a:rPr lang="en-US" sz="1300" dirty="0"/>
                        <a:t>Max number of Blob containers, Blob, file shares, tables, queues, entities, or messages per storage account</a:t>
                      </a:r>
                    </a:p>
                  </a:txBody>
                  <a:tcPr marL="20836" marR="20836" marT="10418" marB="10418" anchor="ctr"/>
                </a:tc>
                <a:tc>
                  <a:txBody>
                    <a:bodyPr/>
                    <a:lstStyle/>
                    <a:p>
                      <a:r>
                        <a:rPr lang="en-US" sz="1300" kern="1200" dirty="0">
                          <a:solidFill>
                            <a:schemeClr val="tx1"/>
                          </a:solidFill>
                          <a:latin typeface="+mn-lt"/>
                          <a:ea typeface="+mn-ea"/>
                          <a:cs typeface="+mn-cs"/>
                        </a:rPr>
                        <a:t>Only limit is the 500 TB storage account capacity</a:t>
                      </a:r>
                    </a:p>
                  </a:txBody>
                  <a:tcPr marL="20836" marR="20836" marT="10418" marB="10418" anchor="ctr"/>
                </a:tc>
                <a:extLst>
                  <a:ext uri="{0D108BD9-81ED-4DB2-BD59-A6C34878D82A}">
                    <a16:rowId xmlns:a16="http://schemas.microsoft.com/office/drawing/2014/main" val="4104916436"/>
                  </a:ext>
                </a:extLst>
              </a:tr>
              <a:tr h="484518">
                <a:tc>
                  <a:txBody>
                    <a:bodyPr/>
                    <a:lstStyle/>
                    <a:p>
                      <a:r>
                        <a:rPr lang="en-US" sz="1300" dirty="0"/>
                        <a:t>Max number of stored access policies per container, file share, table, or queue</a:t>
                      </a:r>
                    </a:p>
                  </a:txBody>
                  <a:tcPr marL="20836" marR="20836" marT="10418" marB="10418" anchor="ctr"/>
                </a:tc>
                <a:tc>
                  <a:txBody>
                    <a:bodyPr/>
                    <a:lstStyle/>
                    <a:p>
                      <a:r>
                        <a:rPr lang="en-US" sz="1300" dirty="0"/>
                        <a:t>5</a:t>
                      </a:r>
                    </a:p>
                  </a:txBody>
                  <a:tcPr marL="20836" marR="20836" marT="10418" marB="10418" anchor="ctr"/>
                </a:tc>
                <a:extLst>
                  <a:ext uri="{0D108BD9-81ED-4DB2-BD59-A6C34878D82A}">
                    <a16:rowId xmlns:a16="http://schemas.microsoft.com/office/drawing/2014/main" val="4238029311"/>
                  </a:ext>
                </a:extLst>
              </a:tr>
            </a:tbl>
          </a:graphicData>
        </a:graphic>
      </p:graphicFrame>
    </p:spTree>
    <p:extLst>
      <p:ext uri="{BB962C8B-B14F-4D97-AF65-F5344CB8AC3E}">
        <p14:creationId xmlns:p14="http://schemas.microsoft.com/office/powerpoint/2010/main" val="3274498125"/>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limits</a:t>
            </a:r>
          </a:p>
        </p:txBody>
      </p:sp>
      <p:graphicFrame>
        <p:nvGraphicFramePr>
          <p:cNvPr id="3" name="Table 2"/>
          <p:cNvGraphicFramePr>
            <a:graphicFrameLocks noGrp="1"/>
          </p:cNvGraphicFramePr>
          <p:nvPr>
            <p:extLst>
              <p:ext uri="{D42A27DB-BD31-4B8C-83A1-F6EECF244321}">
                <p14:modId xmlns:p14="http://schemas.microsoft.com/office/powerpoint/2010/main" val="176525919"/>
              </p:ext>
            </p:extLst>
          </p:nvPr>
        </p:nvGraphicFramePr>
        <p:xfrm>
          <a:off x="616747" y="1212857"/>
          <a:ext cx="11125200" cy="4939308"/>
        </p:xfrm>
        <a:graphic>
          <a:graphicData uri="http://schemas.openxmlformats.org/drawingml/2006/table">
            <a:tbl>
              <a:tblPr>
                <a:tableStyleId>{BC89EF96-8CEA-46FF-86C4-4CE0E7609802}</a:tableStyleId>
              </a:tblPr>
              <a:tblGrid>
                <a:gridCol w="5562600">
                  <a:extLst>
                    <a:ext uri="{9D8B030D-6E8A-4147-A177-3AD203B41FA5}">
                      <a16:colId xmlns:a16="http://schemas.microsoft.com/office/drawing/2014/main" val="1784744139"/>
                    </a:ext>
                  </a:extLst>
                </a:gridCol>
                <a:gridCol w="5562600">
                  <a:extLst>
                    <a:ext uri="{9D8B030D-6E8A-4147-A177-3AD203B41FA5}">
                      <a16:colId xmlns:a16="http://schemas.microsoft.com/office/drawing/2014/main" val="2273275687"/>
                    </a:ext>
                  </a:extLst>
                </a:gridCol>
              </a:tblGrid>
              <a:tr h="487680">
                <a:tc>
                  <a:txBody>
                    <a:bodyPr/>
                    <a:lstStyle/>
                    <a:p>
                      <a:r>
                        <a:rPr lang="en-US" sz="1600" b="0" i="0" dirty="0">
                          <a:solidFill>
                            <a:schemeClr val="bg1"/>
                          </a:solidFill>
                          <a:latin typeface="Segoe UI Semibold" panose="020B0702040204020203" pitchFamily="34" charset="0"/>
                          <a:cs typeface="Segoe UI Semibold" panose="020B0702040204020203" pitchFamily="34" charset="0"/>
                        </a:rPr>
                        <a:t>Resource</a:t>
                      </a:r>
                    </a:p>
                  </a:txBody>
                  <a:tcPr marL="20836" marR="20836" marT="10418" marB="10418" anchor="ctr">
                    <a:solidFill>
                      <a:schemeClr val="tx2"/>
                    </a:solidFill>
                  </a:tcPr>
                </a:tc>
                <a:tc>
                  <a:txBody>
                    <a:bodyPr/>
                    <a:lstStyle/>
                    <a:p>
                      <a:r>
                        <a:rPr lang="en-US" sz="1600" b="0" i="0" dirty="0">
                          <a:solidFill>
                            <a:schemeClr val="bg1"/>
                          </a:solidFill>
                          <a:latin typeface="Segoe UI Semibold" panose="020B0702040204020203" pitchFamily="34" charset="0"/>
                          <a:cs typeface="Segoe UI Semibold" panose="020B0702040204020203" pitchFamily="34" charset="0"/>
                        </a:rPr>
                        <a:t>Default Limit</a:t>
                      </a:r>
                    </a:p>
                  </a:txBody>
                  <a:tcPr marL="20836" marR="20836" marT="10418" marB="10418" anchor="ctr">
                    <a:solidFill>
                      <a:schemeClr val="tx2"/>
                    </a:solidFill>
                  </a:tcPr>
                </a:tc>
                <a:extLst>
                  <a:ext uri="{0D108BD9-81ED-4DB2-BD59-A6C34878D82A}">
                    <a16:rowId xmlns:a16="http://schemas.microsoft.com/office/drawing/2014/main" val="801451818"/>
                  </a:ext>
                </a:extLst>
              </a:tr>
              <a:tr h="508516">
                <a:tc>
                  <a:txBody>
                    <a:bodyPr/>
                    <a:lstStyle/>
                    <a:p>
                      <a:r>
                        <a:rPr lang="en-US" sz="1600" dirty="0"/>
                        <a:t>Total Request Rate (assuming 1KB object size) per storage account</a:t>
                      </a:r>
                    </a:p>
                  </a:txBody>
                  <a:tcPr marL="20836" marR="20836" marT="10418" marB="10418" anchor="ctr"/>
                </a:tc>
                <a:tc>
                  <a:txBody>
                    <a:bodyPr/>
                    <a:lstStyle/>
                    <a:p>
                      <a:r>
                        <a:rPr lang="en-US" sz="1600" dirty="0"/>
                        <a:t>Up to 20,000 IOPS, entities per second, or messages per second</a:t>
                      </a:r>
                    </a:p>
                  </a:txBody>
                  <a:tcPr marL="20836" marR="20836" marT="10418" marB="10418" anchor="ctr"/>
                </a:tc>
                <a:extLst>
                  <a:ext uri="{0D108BD9-81ED-4DB2-BD59-A6C34878D82A}">
                    <a16:rowId xmlns:a16="http://schemas.microsoft.com/office/drawing/2014/main" val="4182656261"/>
                  </a:ext>
                </a:extLst>
              </a:tr>
              <a:tr h="487680">
                <a:tc>
                  <a:txBody>
                    <a:bodyPr/>
                    <a:lstStyle/>
                    <a:p>
                      <a:r>
                        <a:rPr lang="en-US" sz="1600" dirty="0"/>
                        <a:t>Target throughput for single Blob</a:t>
                      </a:r>
                    </a:p>
                  </a:txBody>
                  <a:tcPr marL="20836" marR="20836" marT="10418" marB="10418" anchor="ctr"/>
                </a:tc>
                <a:tc>
                  <a:txBody>
                    <a:bodyPr/>
                    <a:lstStyle/>
                    <a:p>
                      <a:r>
                        <a:rPr lang="en-US" sz="1600" dirty="0"/>
                        <a:t>Up to 60 MB per second, or up to 500 requests per second</a:t>
                      </a:r>
                    </a:p>
                  </a:txBody>
                  <a:tcPr marL="20836" marR="20836" marT="10418" marB="10418" anchor="ctr"/>
                </a:tc>
                <a:extLst>
                  <a:ext uri="{0D108BD9-81ED-4DB2-BD59-A6C34878D82A}">
                    <a16:rowId xmlns:a16="http://schemas.microsoft.com/office/drawing/2014/main" val="235514657"/>
                  </a:ext>
                </a:extLst>
              </a:tr>
              <a:tr h="487680">
                <a:tc>
                  <a:txBody>
                    <a:bodyPr/>
                    <a:lstStyle/>
                    <a:p>
                      <a:r>
                        <a:rPr lang="en-US" sz="1600" dirty="0"/>
                        <a:t>Target throughput for single queue (1 KB messages)</a:t>
                      </a:r>
                    </a:p>
                  </a:txBody>
                  <a:tcPr marL="20836" marR="20836" marT="10418" marB="10418" anchor="ctr"/>
                </a:tc>
                <a:tc>
                  <a:txBody>
                    <a:bodyPr/>
                    <a:lstStyle/>
                    <a:p>
                      <a:r>
                        <a:rPr lang="en-US" sz="1600" dirty="0"/>
                        <a:t>Up to 2000 messages per second</a:t>
                      </a:r>
                    </a:p>
                  </a:txBody>
                  <a:tcPr marL="20836" marR="20836" marT="10418" marB="10418" anchor="ctr"/>
                </a:tc>
                <a:extLst>
                  <a:ext uri="{0D108BD9-81ED-4DB2-BD59-A6C34878D82A}">
                    <a16:rowId xmlns:a16="http://schemas.microsoft.com/office/drawing/2014/main" val="4152105482"/>
                  </a:ext>
                </a:extLst>
              </a:tr>
              <a:tr h="487680">
                <a:tc>
                  <a:txBody>
                    <a:bodyPr/>
                    <a:lstStyle/>
                    <a:p>
                      <a:r>
                        <a:rPr lang="en-US" sz="1600" dirty="0"/>
                        <a:t>Target throughput for single table partition (1 KB entities)</a:t>
                      </a:r>
                    </a:p>
                  </a:txBody>
                  <a:tcPr marL="20836" marR="20836" marT="10418" marB="10418" anchor="ctr"/>
                </a:tc>
                <a:tc>
                  <a:txBody>
                    <a:bodyPr/>
                    <a:lstStyle/>
                    <a:p>
                      <a:r>
                        <a:rPr lang="en-US" sz="1600" dirty="0"/>
                        <a:t>Up to 2000 entities per second</a:t>
                      </a:r>
                    </a:p>
                  </a:txBody>
                  <a:tcPr marL="20836" marR="20836" marT="10418" marB="10418" anchor="ctr"/>
                </a:tc>
                <a:extLst>
                  <a:ext uri="{0D108BD9-81ED-4DB2-BD59-A6C34878D82A}">
                    <a16:rowId xmlns:a16="http://schemas.microsoft.com/office/drawing/2014/main" val="1474537253"/>
                  </a:ext>
                </a:extLst>
              </a:tr>
              <a:tr h="487680">
                <a:tc>
                  <a:txBody>
                    <a:bodyPr/>
                    <a:lstStyle/>
                    <a:p>
                      <a:r>
                        <a:rPr lang="en-US" sz="1600" dirty="0"/>
                        <a:t>Target throughput for single file share</a:t>
                      </a:r>
                    </a:p>
                  </a:txBody>
                  <a:tcPr marL="20836" marR="20836" marT="10418" marB="10418" anchor="ctr"/>
                </a:tc>
                <a:tc>
                  <a:txBody>
                    <a:bodyPr/>
                    <a:lstStyle/>
                    <a:p>
                      <a:r>
                        <a:rPr lang="en-US" sz="1600" dirty="0"/>
                        <a:t>Up to 60 MB per second</a:t>
                      </a:r>
                    </a:p>
                  </a:txBody>
                  <a:tcPr marL="20836" marR="20836" marT="10418" marB="10418" anchor="ctr"/>
                </a:tc>
                <a:extLst>
                  <a:ext uri="{0D108BD9-81ED-4DB2-BD59-A6C34878D82A}">
                    <a16:rowId xmlns:a16="http://schemas.microsoft.com/office/drawing/2014/main" val="2070706855"/>
                  </a:ext>
                </a:extLst>
              </a:tr>
              <a:tr h="487680">
                <a:tc>
                  <a:txBody>
                    <a:bodyPr/>
                    <a:lstStyle/>
                    <a:p>
                      <a:r>
                        <a:rPr lang="en-US" sz="1600" dirty="0"/>
                        <a:t>Max ingress</a:t>
                      </a:r>
                      <a:r>
                        <a:rPr lang="en-US" sz="1600" baseline="30000" dirty="0"/>
                        <a:t>2</a:t>
                      </a:r>
                      <a:r>
                        <a:rPr lang="en-US" sz="1600" dirty="0"/>
                        <a:t> per storage account (US Regions)</a:t>
                      </a:r>
                    </a:p>
                  </a:txBody>
                  <a:tcPr marL="20836" marR="20836" marT="10418" marB="10418" anchor="ctr"/>
                </a:tc>
                <a:tc>
                  <a:txBody>
                    <a:bodyPr/>
                    <a:lstStyle/>
                    <a:p>
                      <a:r>
                        <a:rPr lang="en-US" sz="1600" dirty="0"/>
                        <a:t>10 Gbps if GRS/ZRS</a:t>
                      </a:r>
                      <a:r>
                        <a:rPr lang="en-US" sz="1600" baseline="30000" dirty="0"/>
                        <a:t>3</a:t>
                      </a:r>
                      <a:r>
                        <a:rPr lang="en-US" sz="1600" dirty="0"/>
                        <a:t> enabled, 20 Gbps for LRS</a:t>
                      </a:r>
                    </a:p>
                  </a:txBody>
                  <a:tcPr marL="20836" marR="20836" marT="10418" marB="10418" anchor="ctr"/>
                </a:tc>
                <a:extLst>
                  <a:ext uri="{0D108BD9-81ED-4DB2-BD59-A6C34878D82A}">
                    <a16:rowId xmlns:a16="http://schemas.microsoft.com/office/drawing/2014/main" val="1668264776"/>
                  </a:ext>
                </a:extLst>
              </a:tr>
              <a:tr h="487680">
                <a:tc>
                  <a:txBody>
                    <a:bodyPr/>
                    <a:lstStyle/>
                    <a:p>
                      <a:r>
                        <a:rPr lang="en-US" sz="1600" dirty="0"/>
                        <a:t>Max egress</a:t>
                      </a:r>
                      <a:r>
                        <a:rPr lang="en-US" sz="1600" baseline="30000" dirty="0"/>
                        <a:t>2</a:t>
                      </a:r>
                      <a:r>
                        <a:rPr lang="en-US" sz="1600" dirty="0"/>
                        <a:t> per storage account (US Regions)</a:t>
                      </a:r>
                    </a:p>
                  </a:txBody>
                  <a:tcPr marL="20836" marR="20836" marT="10418" marB="10418" anchor="ctr"/>
                </a:tc>
                <a:tc>
                  <a:txBody>
                    <a:bodyPr/>
                    <a:lstStyle/>
                    <a:p>
                      <a:r>
                        <a:rPr lang="en-US" sz="1600" dirty="0"/>
                        <a:t>20 Gbps if RA-GRS/GRS/ZRS</a:t>
                      </a:r>
                      <a:r>
                        <a:rPr lang="en-US" sz="1600" baseline="30000" dirty="0"/>
                        <a:t>3</a:t>
                      </a:r>
                      <a:r>
                        <a:rPr lang="en-US" sz="1600" dirty="0"/>
                        <a:t> enabled, 30 Gbps for LRS</a:t>
                      </a:r>
                    </a:p>
                  </a:txBody>
                  <a:tcPr marL="20836" marR="20836" marT="10418" marB="10418" anchor="ctr"/>
                </a:tc>
                <a:extLst>
                  <a:ext uri="{0D108BD9-81ED-4DB2-BD59-A6C34878D82A}">
                    <a16:rowId xmlns:a16="http://schemas.microsoft.com/office/drawing/2014/main" val="3626929232"/>
                  </a:ext>
                </a:extLst>
              </a:tr>
              <a:tr h="508516">
                <a:tc>
                  <a:txBody>
                    <a:bodyPr/>
                    <a:lstStyle/>
                    <a:p>
                      <a:r>
                        <a:rPr lang="en-US" sz="1600" dirty="0"/>
                        <a:t>Max ingress</a:t>
                      </a:r>
                      <a:r>
                        <a:rPr lang="en-US" sz="1600" baseline="30000" dirty="0"/>
                        <a:t>2</a:t>
                      </a:r>
                      <a:r>
                        <a:rPr lang="en-US" sz="1600" dirty="0"/>
                        <a:t> per storage account (European and Asian Regions)</a:t>
                      </a:r>
                    </a:p>
                  </a:txBody>
                  <a:tcPr marL="20836" marR="20836" marT="10418" marB="10418" anchor="ctr"/>
                </a:tc>
                <a:tc>
                  <a:txBody>
                    <a:bodyPr/>
                    <a:lstStyle/>
                    <a:p>
                      <a:r>
                        <a:rPr lang="en-US" sz="1600" dirty="0"/>
                        <a:t>5 Gbps if GRS/ZRS</a:t>
                      </a:r>
                      <a:r>
                        <a:rPr lang="en-US" sz="1600" baseline="30000" dirty="0"/>
                        <a:t>3</a:t>
                      </a:r>
                      <a:r>
                        <a:rPr lang="en-US" sz="1600" dirty="0"/>
                        <a:t> enabled, 10 Gbps for LRS</a:t>
                      </a:r>
                    </a:p>
                  </a:txBody>
                  <a:tcPr marL="20836" marR="20836" marT="10418" marB="10418" anchor="ctr"/>
                </a:tc>
                <a:extLst>
                  <a:ext uri="{0D108BD9-81ED-4DB2-BD59-A6C34878D82A}">
                    <a16:rowId xmlns:a16="http://schemas.microsoft.com/office/drawing/2014/main" val="1845249313"/>
                  </a:ext>
                </a:extLst>
              </a:tr>
              <a:tr h="508516">
                <a:tc>
                  <a:txBody>
                    <a:bodyPr/>
                    <a:lstStyle/>
                    <a:p>
                      <a:r>
                        <a:rPr lang="en-US" sz="1600" dirty="0"/>
                        <a:t>Max egress</a:t>
                      </a:r>
                      <a:r>
                        <a:rPr lang="en-US" sz="1600" baseline="30000" dirty="0"/>
                        <a:t>2</a:t>
                      </a:r>
                      <a:r>
                        <a:rPr lang="en-US" sz="1600" dirty="0"/>
                        <a:t> per storage account (European and Asian Regions)</a:t>
                      </a:r>
                    </a:p>
                  </a:txBody>
                  <a:tcPr marL="20836" marR="20836" marT="10418" marB="10418" anchor="ctr"/>
                </a:tc>
                <a:tc>
                  <a:txBody>
                    <a:bodyPr/>
                    <a:lstStyle/>
                    <a:p>
                      <a:r>
                        <a:rPr lang="en-US" sz="1600" dirty="0"/>
                        <a:t>10 Gbps if RA-GRS/GRS/ZRS</a:t>
                      </a:r>
                      <a:r>
                        <a:rPr lang="en-US" sz="1600" baseline="30000" dirty="0"/>
                        <a:t>3</a:t>
                      </a:r>
                      <a:r>
                        <a:rPr lang="en-US" sz="1600" dirty="0"/>
                        <a:t> enabled, 15 Gbps for LRS</a:t>
                      </a:r>
                    </a:p>
                  </a:txBody>
                  <a:tcPr marL="20836" marR="20836" marT="10418" marB="10418" anchor="ctr"/>
                </a:tc>
                <a:extLst>
                  <a:ext uri="{0D108BD9-81ED-4DB2-BD59-A6C34878D82A}">
                    <a16:rowId xmlns:a16="http://schemas.microsoft.com/office/drawing/2014/main" val="2610404240"/>
                  </a:ext>
                </a:extLst>
              </a:tr>
            </a:tbl>
          </a:graphicData>
        </a:graphic>
      </p:graphicFrame>
      <p:sp>
        <p:nvSpPr>
          <p:cNvPr id="4" name="Rectangle 3"/>
          <p:cNvSpPr/>
          <p:nvPr/>
        </p:nvSpPr>
        <p:spPr>
          <a:xfrm>
            <a:off x="654847" y="6308196"/>
            <a:ext cx="10515600" cy="430887"/>
          </a:xfrm>
          <a:prstGeom prst="rect">
            <a:avLst/>
          </a:prstGeom>
        </p:spPr>
        <p:txBody>
          <a:bodyPr wrap="square" lIns="0" tIns="0" rIns="0" bIns="0">
            <a:spAutoFit/>
          </a:bodyPr>
          <a:lstStyle/>
          <a:p>
            <a:r>
              <a:rPr lang="en-US" sz="1400" baseline="30000" dirty="0"/>
              <a:t>2</a:t>
            </a:r>
            <a:r>
              <a:rPr lang="en-US" sz="1400" i="1" dirty="0"/>
              <a:t>Ingress</a:t>
            </a:r>
            <a:r>
              <a:rPr lang="en-US" sz="1400" dirty="0"/>
              <a:t> refers to all data (requests) being sent to a storage account. </a:t>
            </a:r>
          </a:p>
          <a:p>
            <a:r>
              <a:rPr lang="en-US" sz="1400" i="1" dirty="0"/>
              <a:t>Egress</a:t>
            </a:r>
            <a:r>
              <a:rPr lang="en-US" sz="1400" dirty="0"/>
              <a:t> refers to all data (responses) being received from a storage account. </a:t>
            </a:r>
          </a:p>
        </p:txBody>
      </p:sp>
    </p:spTree>
    <p:extLst>
      <p:ext uri="{BB962C8B-B14F-4D97-AF65-F5344CB8AC3E}">
        <p14:creationId xmlns:p14="http://schemas.microsoft.com/office/powerpoint/2010/main" val="2033226157"/>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168" y="1212851"/>
            <a:ext cx="11702553" cy="683264"/>
          </a:xfrm>
        </p:spPr>
        <p:txBody>
          <a:bodyPr/>
          <a:lstStyle/>
          <a:p>
            <a:pPr marL="0" indent="0">
              <a:buNone/>
            </a:pPr>
            <a:r>
              <a:rPr lang="en-US" dirty="0">
                <a:solidFill>
                  <a:srgbClr val="0078D7"/>
                </a:solidFill>
              </a:rPr>
              <a:t>Code is very straightforward:</a:t>
            </a:r>
          </a:p>
        </p:txBody>
      </p:sp>
      <p:sp>
        <p:nvSpPr>
          <p:cNvPr id="2" name="Title 1"/>
          <p:cNvSpPr>
            <a:spLocks noGrp="1"/>
          </p:cNvSpPr>
          <p:nvPr>
            <p:ph type="title"/>
          </p:nvPr>
        </p:nvSpPr>
        <p:spPr/>
        <p:txBody>
          <a:bodyPr/>
          <a:lstStyle/>
          <a:p>
            <a:r>
              <a:rPr lang="en-US" dirty="0"/>
              <a:t>Encryption Client Library</a:t>
            </a:r>
          </a:p>
        </p:txBody>
      </p:sp>
      <p:pic>
        <p:nvPicPr>
          <p:cNvPr id="6" name="Picture 5"/>
          <p:cNvPicPr>
            <a:picLocks noChangeAspect="1"/>
          </p:cNvPicPr>
          <p:nvPr/>
        </p:nvPicPr>
        <p:blipFill>
          <a:blip r:embed="rId3"/>
          <a:stretch>
            <a:fillRect/>
          </a:stretch>
        </p:blipFill>
        <p:spPr>
          <a:xfrm>
            <a:off x="1470678" y="2195894"/>
            <a:ext cx="9493532" cy="4261350"/>
          </a:xfrm>
          <a:prstGeom prst="rect">
            <a:avLst/>
          </a:prstGeom>
        </p:spPr>
      </p:pic>
    </p:spTree>
    <p:extLst>
      <p:ext uri="{BB962C8B-B14F-4D97-AF65-F5344CB8AC3E}">
        <p14:creationId xmlns:p14="http://schemas.microsoft.com/office/powerpoint/2010/main" val="4165641274"/>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Naming convention models</a:t>
            </a:r>
          </a:p>
        </p:txBody>
      </p:sp>
      <p:graphicFrame>
        <p:nvGraphicFramePr>
          <p:cNvPr id="2" name="Diagram 1"/>
          <p:cNvGraphicFramePr/>
          <p:nvPr>
            <p:extLst>
              <p:ext uri="{D42A27DB-BD31-4B8C-83A1-F6EECF244321}">
                <p14:modId xmlns:p14="http://schemas.microsoft.com/office/powerpoint/2010/main" val="3808955986"/>
              </p:ext>
            </p:extLst>
          </p:nvPr>
        </p:nvGraphicFramePr>
        <p:xfrm>
          <a:off x="1828806" y="1211263"/>
          <a:ext cx="8675075"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1208357"/>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Naming convention models</a:t>
            </a:r>
          </a:p>
        </p:txBody>
      </p:sp>
      <p:graphicFrame>
        <p:nvGraphicFramePr>
          <p:cNvPr id="2" name="Diagram 1"/>
          <p:cNvGraphicFramePr/>
          <p:nvPr>
            <p:extLst>
              <p:ext uri="{D42A27DB-BD31-4B8C-83A1-F6EECF244321}">
                <p14:modId xmlns:p14="http://schemas.microsoft.com/office/powerpoint/2010/main" val="1716018725"/>
              </p:ext>
            </p:extLst>
          </p:nvPr>
        </p:nvGraphicFramePr>
        <p:xfrm>
          <a:off x="1828803" y="1058862"/>
          <a:ext cx="8811418"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1256077"/>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Storage deployment models</a:t>
            </a:r>
          </a:p>
        </p:txBody>
      </p:sp>
    </p:spTree>
    <p:extLst>
      <p:ext uri="{BB962C8B-B14F-4D97-AF65-F5344CB8AC3E}">
        <p14:creationId xmlns:p14="http://schemas.microsoft.com/office/powerpoint/2010/main" val="3043149421"/>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6168" y="1212851"/>
            <a:ext cx="11702553" cy="3761030"/>
          </a:xfrm>
          <a:prstGeom prst="rect">
            <a:avLst/>
          </a:prstGeom>
        </p:spPr>
        <p:txBody>
          <a:bodyPr/>
          <a:lstStyle/>
          <a:p>
            <a:pPr marL="0" indent="0">
              <a:lnSpc>
                <a:spcPct val="100000"/>
              </a:lnSpc>
              <a:buNone/>
            </a:pPr>
            <a:r>
              <a:rPr lang="en-US" dirty="0">
                <a:solidFill>
                  <a:srgbClr val="0078D7"/>
                </a:solidFill>
              </a:rPr>
              <a:t>Storage accounts have many variables </a:t>
            </a:r>
          </a:p>
          <a:p>
            <a:pPr marL="0" indent="0">
              <a:lnSpc>
                <a:spcPct val="100000"/>
              </a:lnSpc>
              <a:buNone/>
            </a:pPr>
            <a:r>
              <a:rPr lang="en-US" dirty="0">
                <a:solidFill>
                  <a:srgbClr val="0078D7"/>
                </a:solidFill>
              </a:rPr>
              <a:t>Establish a storage “stamp” model</a:t>
            </a:r>
          </a:p>
          <a:p>
            <a:pPr marL="342900" lvl="1" indent="-342900"/>
            <a:r>
              <a:rPr lang="en-US" dirty="0"/>
              <a:t>Determine initial storage account footprint based on workload requirements</a:t>
            </a:r>
          </a:p>
          <a:p>
            <a:pPr marL="342900" lvl="1" indent="-342900"/>
            <a:r>
              <a:rPr lang="en-US" dirty="0"/>
              <a:t>Determine process and policy where a new stamp would be created or extended</a:t>
            </a:r>
          </a:p>
          <a:p>
            <a:pPr marL="0" indent="0">
              <a:lnSpc>
                <a:spcPct val="100000"/>
              </a:lnSpc>
              <a:buNone/>
            </a:pPr>
            <a:r>
              <a:rPr lang="en-US" dirty="0">
                <a:solidFill>
                  <a:srgbClr val="0078D7"/>
                </a:solidFill>
              </a:rPr>
              <a:t>Typical “stamp” would include these storage accounts:</a:t>
            </a:r>
          </a:p>
          <a:p>
            <a:pPr marL="342900" lvl="1" indent="-342900"/>
            <a:r>
              <a:rPr lang="en-US" dirty="0"/>
              <a:t>LRS </a:t>
            </a:r>
          </a:p>
          <a:p>
            <a:pPr marL="342900" lvl="1" indent="-342900"/>
            <a:r>
              <a:rPr lang="en-US" dirty="0"/>
              <a:t>GRS</a:t>
            </a:r>
          </a:p>
          <a:p>
            <a:pPr marL="342900" lvl="1" indent="-342900"/>
            <a:r>
              <a:rPr lang="en-US" dirty="0"/>
              <a:t>Premium Storage</a:t>
            </a:r>
          </a:p>
        </p:txBody>
      </p:sp>
      <p:sp>
        <p:nvSpPr>
          <p:cNvPr id="2" name="Title 1"/>
          <p:cNvSpPr>
            <a:spLocks noGrp="1"/>
          </p:cNvSpPr>
          <p:nvPr>
            <p:ph type="title"/>
          </p:nvPr>
        </p:nvSpPr>
        <p:spPr/>
        <p:txBody>
          <a:bodyPr/>
          <a:lstStyle/>
          <a:p>
            <a:r>
              <a:rPr lang="en-US" dirty="0"/>
              <a:t>Storage design</a:t>
            </a:r>
          </a:p>
        </p:txBody>
      </p:sp>
      <p:pic>
        <p:nvPicPr>
          <p:cNvPr id="4" name="Picture 3"/>
          <p:cNvPicPr>
            <a:picLocks noChangeAspect="1"/>
          </p:cNvPicPr>
          <p:nvPr/>
        </p:nvPicPr>
        <p:blipFill rotWithShape="1">
          <a:blip r:embed="rId3" cstate="screen">
            <a:biLevel thresh="25000"/>
            <a:extLst>
              <a:ext uri="{28A0092B-C50C-407E-A947-70E740481C1C}">
                <a14:useLocalDpi xmlns:a14="http://schemas.microsoft.com/office/drawing/2010/main"/>
              </a:ext>
            </a:extLst>
          </a:blip>
          <a:srcRect l="25567" r="23297" b="35327"/>
          <a:stretch/>
        </p:blipFill>
        <p:spPr>
          <a:xfrm>
            <a:off x="9760446" y="1065961"/>
            <a:ext cx="857177" cy="771458"/>
          </a:xfrm>
          <a:prstGeom prst="rect">
            <a:avLst/>
          </a:prstGeom>
        </p:spPr>
      </p:pic>
    </p:spTree>
    <p:extLst>
      <p:ext uri="{BB962C8B-B14F-4D97-AF65-F5344CB8AC3E}">
        <p14:creationId xmlns:p14="http://schemas.microsoft.com/office/powerpoint/2010/main" val="41075916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547518" y="3027468"/>
            <a:ext cx="8591901" cy="3027693"/>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700" dirty="0">
                <a:gradFill>
                  <a:gsLst>
                    <a:gs pos="0">
                      <a:srgbClr val="FFFFFF"/>
                    </a:gs>
                    <a:gs pos="100000">
                      <a:srgbClr val="FFFFFF"/>
                    </a:gs>
                  </a:gsLst>
                  <a:lin ang="5400000" scaled="0"/>
                </a:gradFill>
                <a:ea typeface="Segoe UI" pitchFamily="34" charset="0"/>
                <a:cs typeface="Segoe UI" pitchFamily="34" charset="0"/>
              </a:rPr>
              <a:t>Tables</a:t>
            </a:r>
          </a:p>
          <a:p>
            <a:pPr defTabSz="655379"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User, device and service metadata, structured data</a:t>
            </a:r>
          </a:p>
          <a:p>
            <a:pPr marL="257135" indent="-257135" defTabSz="655379" fontAlgn="base">
              <a:spcBef>
                <a:spcPct val="0"/>
              </a:spcBef>
              <a:spcAft>
                <a:spcPct val="0"/>
              </a:spcAft>
              <a:buFont typeface="Arial" panose="020B0604020202020204" pitchFamily="34" charset="0"/>
              <a:buChar char="•"/>
            </a:pPr>
            <a:endParaRPr lang="en-US" dirty="0">
              <a:gradFill>
                <a:gsLst>
                  <a:gs pos="0">
                    <a:srgbClr val="FFFFFF"/>
                  </a:gs>
                  <a:gs pos="100000">
                    <a:srgbClr val="FFFFFF"/>
                  </a:gs>
                </a:gsLst>
                <a:lin ang="5400000" scaled="0"/>
              </a:gra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Schema-less entities with strong consistency</a:t>
            </a: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No limits on number of table rows or table size</a:t>
            </a: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Dynamic load balancing of table regions</a:t>
            </a: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Best for key/value lookups on partition key and row key</a:t>
            </a: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Entity group transactions for atomic batching</a:t>
            </a:r>
          </a:p>
          <a:p>
            <a:pPr defTabSz="655379"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a:p>
            <a:pPr defTabSz="655379" fontAlgn="base">
              <a:spcBef>
                <a:spcPct val="0"/>
              </a:spcBef>
              <a:spcAft>
                <a:spcPct val="0"/>
              </a:spcAft>
            </a:pPr>
            <a:endParaRPr lang="en-US" sz="1350" dirty="0">
              <a:gradFill>
                <a:gsLst>
                  <a:gs pos="0">
                    <a:srgbClr val="FFFFFF"/>
                  </a:gs>
                  <a:gs pos="100000">
                    <a:srgbClr val="FFFFFF"/>
                  </a:gs>
                </a:gsLst>
                <a:lin ang="5400000" scaled="0"/>
              </a:gradFill>
              <a:ea typeface="Segoe UI" pitchFamily="34" charset="0"/>
              <a:cs typeface="Segoe UI" pitchFamily="34" charset="0"/>
            </a:endParaRPr>
          </a:p>
          <a:p>
            <a:pPr defTabSz="655379" fontAlgn="base">
              <a:spcBef>
                <a:spcPct val="0"/>
              </a:spcBef>
              <a:spcAft>
                <a:spcPct val="0"/>
              </a:spcAft>
            </a:pPr>
            <a:endParaRPr lang="en-US" sz="1350" dirty="0">
              <a:gradFill>
                <a:gsLst>
                  <a:gs pos="0">
                    <a:srgbClr val="FFFFFF"/>
                  </a:gs>
                  <a:gs pos="100000">
                    <a:srgbClr val="FFFFFF"/>
                  </a:gs>
                </a:gsLst>
                <a:lin ang="5400000" scaled="0"/>
              </a:gradFill>
              <a:ea typeface="Segoe UI" pitchFamily="34" charset="0"/>
              <a:cs typeface="Segoe UI" pitchFamily="34" charset="0"/>
            </a:endParaRPr>
          </a:p>
          <a:p>
            <a:pPr defTabSz="655379" fontAlgn="base">
              <a:spcBef>
                <a:spcPct val="0"/>
              </a:spcBef>
              <a:spcAft>
                <a:spcPct val="0"/>
              </a:spcAft>
            </a:pPr>
            <a:r>
              <a:rPr lang="en-US" sz="1350" dirty="0">
                <a:gradFill>
                  <a:gsLst>
                    <a:gs pos="0">
                      <a:srgbClr val="FFFFFF"/>
                    </a:gs>
                    <a:gs pos="100000">
                      <a:srgbClr val="FFFFFF"/>
                    </a:gs>
                  </a:gsLst>
                  <a:lin ang="5400000" scaled="0"/>
                </a:gradFill>
                <a:ea typeface="Segoe UI" pitchFamily="34" charset="0"/>
                <a:cs typeface="Segoe UI" pitchFamily="34" charset="0"/>
              </a:rPr>
              <a:t> </a:t>
            </a:r>
          </a:p>
        </p:txBody>
      </p:sp>
      <p:sp>
        <p:nvSpPr>
          <p:cNvPr id="6" name="Rectangle 5"/>
          <p:cNvSpPr/>
          <p:nvPr/>
        </p:nvSpPr>
        <p:spPr bwMode="auto">
          <a:xfrm>
            <a:off x="2554448" y="1791025"/>
            <a:ext cx="1602185" cy="119264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Blobs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“Highly scalable, REST based cloud object store”</a:t>
            </a:r>
          </a:p>
        </p:txBody>
      </p:sp>
      <p:sp>
        <p:nvSpPr>
          <p:cNvPr id="3" name="Title 2"/>
          <p:cNvSpPr>
            <a:spLocks noGrp="1"/>
          </p:cNvSpPr>
          <p:nvPr>
            <p:ph type="title"/>
          </p:nvPr>
        </p:nvSpPr>
        <p:spPr/>
        <p:txBody>
          <a:bodyPr/>
          <a:lstStyle/>
          <a:p>
            <a:r>
              <a:rPr lang="en-US" dirty="0"/>
              <a:t>Azure Table Storage overview</a:t>
            </a:r>
          </a:p>
        </p:txBody>
      </p:sp>
      <p:sp>
        <p:nvSpPr>
          <p:cNvPr id="7" name="Rectangle 6"/>
          <p:cNvSpPr/>
          <p:nvPr/>
        </p:nvSpPr>
        <p:spPr bwMode="auto">
          <a:xfrm>
            <a:off x="4199341" y="1791244"/>
            <a:ext cx="1694394" cy="1192645"/>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Tables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“Massive auto-scaling NoSQL store”</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a:xfrm>
            <a:off x="450469" y="1791025"/>
            <a:ext cx="2019086" cy="330053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9" name="TextBox 8"/>
          <p:cNvSpPr txBox="1"/>
          <p:nvPr/>
        </p:nvSpPr>
        <p:spPr>
          <a:xfrm>
            <a:off x="843832" y="3692069"/>
            <a:ext cx="1425323" cy="542330"/>
          </a:xfrm>
          <a:prstGeom prst="rect">
            <a:avLst/>
          </a:prstGeom>
          <a:noFill/>
        </p:spPr>
        <p:txBody>
          <a:bodyPr wrap="square" rtlCol="0">
            <a:spAutoFit/>
          </a:bodyPr>
          <a:lstStyle/>
          <a:p>
            <a:r>
              <a:rPr lang="en-US" sz="2856" dirty="0">
                <a:solidFill>
                  <a:schemeClr val="bg1"/>
                </a:solidFill>
              </a:rPr>
              <a:t>Tables</a:t>
            </a:r>
          </a:p>
        </p:txBody>
      </p:sp>
      <p:pic>
        <p:nvPicPr>
          <p:cNvPr id="10" name="Picture 9" descr="Storage table.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876411" y="2554785"/>
            <a:ext cx="1135163" cy="1135159"/>
          </a:xfrm>
          <a:prstGeom prst="rect">
            <a:avLst/>
          </a:prstGeom>
          <a:noFill/>
        </p:spPr>
      </p:pic>
      <p:sp>
        <p:nvSpPr>
          <p:cNvPr id="11" name="Rectangle 10"/>
          <p:cNvSpPr/>
          <p:nvPr/>
        </p:nvSpPr>
        <p:spPr>
          <a:xfrm>
            <a:off x="458073" y="4255512"/>
            <a:ext cx="1984367" cy="542330"/>
          </a:xfrm>
          <a:prstGeom prst="rect">
            <a:avLst/>
          </a:prstGeom>
          <a:noFill/>
        </p:spPr>
        <p:txBody>
          <a:bodyPr wrap="square">
            <a:spAutoFit/>
          </a:bodyPr>
          <a:lstStyle/>
          <a:p>
            <a:pPr algn="ctr"/>
            <a:r>
              <a:rPr lang="en-US" sz="1428" dirty="0">
                <a:solidFill>
                  <a:schemeClr val="bg1"/>
                </a:solidFill>
              </a:rPr>
              <a:t>NOSQL storage </a:t>
            </a:r>
          </a:p>
          <a:p>
            <a:pPr algn="ctr"/>
            <a:r>
              <a:rPr lang="en-US" sz="1428" dirty="0">
                <a:solidFill>
                  <a:schemeClr val="bg1"/>
                </a:solidFill>
              </a:rPr>
              <a:t>access via REST</a:t>
            </a:r>
          </a:p>
        </p:txBody>
      </p:sp>
      <p:sp>
        <p:nvSpPr>
          <p:cNvPr id="12" name="Rectangle 11"/>
          <p:cNvSpPr/>
          <p:nvPr/>
        </p:nvSpPr>
        <p:spPr>
          <a:xfrm>
            <a:off x="449600" y="5202141"/>
            <a:ext cx="2019086" cy="8452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solidFill>
                <a:schemeClr val="bg1"/>
              </a:solidFill>
            </a:endParaRPr>
          </a:p>
        </p:txBody>
      </p:sp>
      <p:sp>
        <p:nvSpPr>
          <p:cNvPr id="13" name="Rectangle 12"/>
          <p:cNvSpPr/>
          <p:nvPr/>
        </p:nvSpPr>
        <p:spPr>
          <a:xfrm>
            <a:off x="265116" y="5284223"/>
            <a:ext cx="2259838" cy="318245"/>
          </a:xfrm>
          <a:prstGeom prst="rect">
            <a:avLst/>
          </a:prstGeom>
        </p:spPr>
        <p:txBody>
          <a:bodyPr wrap="square">
            <a:spAutoFit/>
          </a:bodyPr>
          <a:lstStyle/>
          <a:p>
            <a:pPr algn="ctr"/>
            <a:r>
              <a:rPr lang="en-US" sz="1428" dirty="0">
                <a:solidFill>
                  <a:schemeClr val="bg1"/>
                </a:solidFill>
              </a:rPr>
              <a:t>KeyValue Store</a:t>
            </a:r>
          </a:p>
        </p:txBody>
      </p:sp>
      <p:sp>
        <p:nvSpPr>
          <p:cNvPr id="14" name="Rectangle 13"/>
          <p:cNvSpPr/>
          <p:nvPr/>
        </p:nvSpPr>
        <p:spPr bwMode="auto">
          <a:xfrm>
            <a:off x="5935798" y="1791766"/>
            <a:ext cx="1723113" cy="1192645"/>
          </a:xfrm>
          <a:prstGeom prst="rect">
            <a:avLst/>
          </a:prstGeom>
          <a:solidFill>
            <a:schemeClr val="accent6"/>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rgbClr val="FFFFFF"/>
                </a:solidFill>
                <a:ea typeface="Segoe UI" pitchFamily="34" charset="0"/>
                <a:cs typeface="Segoe UI" pitchFamily="34" charset="0"/>
              </a:rPr>
              <a:t>Queues</a:t>
            </a:r>
          </a:p>
          <a:p>
            <a:pPr defTabSz="655379" fontAlgn="base">
              <a:spcBef>
                <a:spcPct val="0"/>
              </a:spcBef>
              <a:spcAft>
                <a:spcPct val="0"/>
              </a:spcAft>
            </a:pPr>
            <a:r>
              <a:rPr lang="en-US" sz="1266" dirty="0">
                <a:solidFill>
                  <a:srgbClr val="FFFFFF"/>
                </a:solidFill>
                <a:ea typeface="Segoe UI" pitchFamily="34" charset="0"/>
                <a:cs typeface="Segoe UI" pitchFamily="34" charset="0"/>
              </a:rPr>
              <a:t>“Reliable messaging at scale for cloud services”</a:t>
            </a:r>
          </a:p>
        </p:txBody>
      </p:sp>
      <p:sp>
        <p:nvSpPr>
          <p:cNvPr id="15" name="Rectangle 14"/>
          <p:cNvSpPr/>
          <p:nvPr/>
        </p:nvSpPr>
        <p:spPr bwMode="auto">
          <a:xfrm>
            <a:off x="7708455" y="1791766"/>
            <a:ext cx="1694394" cy="1192645"/>
          </a:xfrm>
          <a:prstGeom prst="rect">
            <a:avLst/>
          </a:prstGeom>
          <a:solidFill>
            <a:schemeClr val="bg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Disks</a:t>
            </a:r>
          </a:p>
          <a:p>
            <a:pPr defTabSz="655379" fontAlgn="base">
              <a:spcBef>
                <a:spcPct val="0"/>
              </a:spcBef>
              <a:spcAft>
                <a:spcPct val="0"/>
              </a:spcAft>
            </a:pPr>
            <a:r>
              <a:rPr lang="en-US" sz="1266" dirty="0">
                <a:solidFill>
                  <a:schemeClr val="bg1"/>
                </a:solidFill>
                <a:ea typeface="Segoe UI" pitchFamily="34" charset="0"/>
                <a:cs typeface="Segoe UI" pitchFamily="34" charset="0"/>
              </a:rPr>
              <a:t>“Persistent disks for Azure IaaS VMs”</a:t>
            </a:r>
          </a:p>
        </p:txBody>
      </p:sp>
      <p:sp>
        <p:nvSpPr>
          <p:cNvPr id="16" name="Rectangle 15"/>
          <p:cNvSpPr/>
          <p:nvPr/>
        </p:nvSpPr>
        <p:spPr bwMode="auto">
          <a:xfrm>
            <a:off x="9445025" y="1791475"/>
            <a:ext cx="1694394" cy="1192645"/>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Files</a:t>
            </a:r>
          </a:p>
          <a:p>
            <a:pPr defTabSz="655379" fontAlgn="base">
              <a:spcBef>
                <a:spcPct val="0"/>
              </a:spcBef>
              <a:spcAft>
                <a:spcPct val="0"/>
              </a:spcAft>
            </a:pPr>
            <a:r>
              <a:rPr lang="en-US" sz="1266" dirty="0">
                <a:solidFill>
                  <a:schemeClr val="bg1"/>
                </a:solidFill>
                <a:ea typeface="Segoe UI" pitchFamily="34" charset="0"/>
                <a:cs typeface="Segoe UI" pitchFamily="34" charset="0"/>
              </a:rPr>
              <a:t>“SMB access to Azure Storage”</a:t>
            </a:r>
          </a:p>
        </p:txBody>
      </p:sp>
    </p:spTree>
    <p:extLst>
      <p:ext uri="{BB962C8B-B14F-4D97-AF65-F5344CB8AC3E}">
        <p14:creationId xmlns:p14="http://schemas.microsoft.com/office/powerpoint/2010/main" val="21582541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par>
                                <p:cTn id="32" presetID="22" presetClass="entr" presetSubtype="8"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1000"/>
                                        <p:tgtEl>
                                          <p:spTgt spid="15"/>
                                        </p:tgtEl>
                                      </p:cBhvr>
                                    </p:animEffect>
                                    <p:anim calcmode="lin" valueType="num">
                                      <p:cBhvr>
                                        <p:cTn id="49" dur="1000" fill="hold"/>
                                        <p:tgtEl>
                                          <p:spTgt spid="15"/>
                                        </p:tgtEl>
                                        <p:attrNameLst>
                                          <p:attrName>ppt_x</p:attrName>
                                        </p:attrNameLst>
                                      </p:cBhvr>
                                      <p:tavLst>
                                        <p:tav tm="0">
                                          <p:val>
                                            <p:strVal val="#ppt_x"/>
                                          </p:val>
                                        </p:tav>
                                        <p:tav tm="100000">
                                          <p:val>
                                            <p:strVal val="#ppt_x"/>
                                          </p:val>
                                        </p:tav>
                                      </p:tavLst>
                                    </p:anim>
                                    <p:anim calcmode="lin" valueType="num">
                                      <p:cBhvr>
                                        <p:cTn id="5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1000"/>
                                        <p:tgtEl>
                                          <p:spTgt spid="16"/>
                                        </p:tgtEl>
                                      </p:cBhvr>
                                    </p:animEffect>
                                    <p:anim calcmode="lin" valueType="num">
                                      <p:cBhvr>
                                        <p:cTn id="56" dur="1000" fill="hold"/>
                                        <p:tgtEl>
                                          <p:spTgt spid="16"/>
                                        </p:tgtEl>
                                        <p:attrNameLst>
                                          <p:attrName>ppt_x</p:attrName>
                                        </p:attrNameLst>
                                      </p:cBhvr>
                                      <p:tavLst>
                                        <p:tav tm="0">
                                          <p:val>
                                            <p:strVal val="#ppt_x"/>
                                          </p:val>
                                        </p:tav>
                                        <p:tav tm="100000">
                                          <p:val>
                                            <p:strVal val="#ppt_x"/>
                                          </p:val>
                                        </p:tav>
                                      </p:tavLst>
                                    </p:anim>
                                    <p:anim calcmode="lin" valueType="num">
                                      <p:cBhvr>
                                        <p:cTn id="5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animBg="1"/>
      <p:bldP spid="13" grpId="0"/>
      <p:bldP spid="15" grpId="0" animBg="1"/>
      <p:bldP spid="16"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types and services models</a:t>
            </a:r>
          </a:p>
        </p:txBody>
      </p:sp>
      <p:grpSp>
        <p:nvGrpSpPr>
          <p:cNvPr id="5" name="Group 4"/>
          <p:cNvGrpSpPr/>
          <p:nvPr/>
        </p:nvGrpSpPr>
        <p:grpSpPr>
          <a:xfrm>
            <a:off x="1828801" y="1211329"/>
            <a:ext cx="8503618" cy="5410067"/>
            <a:chOff x="1828801" y="1211329"/>
            <a:chExt cx="8503618" cy="5410067"/>
          </a:xfrm>
        </p:grpSpPr>
        <p:sp>
          <p:nvSpPr>
            <p:cNvPr id="6" name="Freeform: Shape 5"/>
            <p:cNvSpPr/>
            <p:nvPr/>
          </p:nvSpPr>
          <p:spPr>
            <a:xfrm>
              <a:off x="4890103" y="1475235"/>
              <a:ext cx="5442316" cy="2111247"/>
            </a:xfrm>
            <a:custGeom>
              <a:avLst/>
              <a:gdLst>
                <a:gd name="connsiteX0" fmla="*/ 351881 w 2111246"/>
                <a:gd name="connsiteY0" fmla="*/ 0 h 5442315"/>
                <a:gd name="connsiteX1" fmla="*/ 1759365 w 2111246"/>
                <a:gd name="connsiteY1" fmla="*/ 0 h 5442315"/>
                <a:gd name="connsiteX2" fmla="*/ 2111246 w 2111246"/>
                <a:gd name="connsiteY2" fmla="*/ 351881 h 5442315"/>
                <a:gd name="connsiteX3" fmla="*/ 2111246 w 2111246"/>
                <a:gd name="connsiteY3" fmla="*/ 5442315 h 5442315"/>
                <a:gd name="connsiteX4" fmla="*/ 2111246 w 2111246"/>
                <a:gd name="connsiteY4" fmla="*/ 5442315 h 5442315"/>
                <a:gd name="connsiteX5" fmla="*/ 0 w 2111246"/>
                <a:gd name="connsiteY5" fmla="*/ 5442315 h 5442315"/>
                <a:gd name="connsiteX6" fmla="*/ 0 w 2111246"/>
                <a:gd name="connsiteY6" fmla="*/ 5442315 h 5442315"/>
                <a:gd name="connsiteX7" fmla="*/ 0 w 2111246"/>
                <a:gd name="connsiteY7" fmla="*/ 351881 h 5442315"/>
                <a:gd name="connsiteX8" fmla="*/ 351881 w 2111246"/>
                <a:gd name="connsiteY8" fmla="*/ 0 h 544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1246" h="5442315">
                  <a:moveTo>
                    <a:pt x="2111246" y="907071"/>
                  </a:moveTo>
                  <a:lnTo>
                    <a:pt x="2111246" y="4535244"/>
                  </a:lnTo>
                  <a:cubicBezTo>
                    <a:pt x="2111246" y="5036206"/>
                    <a:pt x="2050130" y="5442314"/>
                    <a:pt x="1974740" y="5442314"/>
                  </a:cubicBezTo>
                  <a:lnTo>
                    <a:pt x="0" y="5442314"/>
                  </a:lnTo>
                  <a:lnTo>
                    <a:pt x="0" y="5442314"/>
                  </a:lnTo>
                  <a:lnTo>
                    <a:pt x="0" y="1"/>
                  </a:lnTo>
                  <a:lnTo>
                    <a:pt x="0" y="1"/>
                  </a:lnTo>
                  <a:lnTo>
                    <a:pt x="1974740" y="1"/>
                  </a:lnTo>
                  <a:cubicBezTo>
                    <a:pt x="2050130" y="1"/>
                    <a:pt x="2111246" y="406109"/>
                    <a:pt x="2111246" y="90707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1" tIns="143068" rIns="183073" bIns="143069" numCol="1" spcCol="1270" anchor="ctr" anchorCtr="0">
              <a:noAutofit/>
            </a:bodyPr>
            <a:lstStyle/>
            <a:p>
              <a:pPr marL="171450" lvl="1" indent="-171450" algn="l" defTabSz="800100">
                <a:lnSpc>
                  <a:spcPct val="90000"/>
                </a:lnSpc>
                <a:spcBef>
                  <a:spcPct val="0"/>
                </a:spcBef>
                <a:spcAft>
                  <a:spcPct val="15000"/>
                </a:spcAft>
                <a:buChar char="•"/>
              </a:pPr>
              <a:r>
                <a:rPr lang="en-US" sz="1600" kern="1200" dirty="0"/>
                <a:t>Dedicate a storage account for maintenance                 of master images to be deployed to other              storage accounts</a:t>
              </a:r>
            </a:p>
            <a:p>
              <a:pPr marL="171450" lvl="1" indent="-171450" algn="l" defTabSz="800100">
                <a:lnSpc>
                  <a:spcPct val="90000"/>
                </a:lnSpc>
                <a:spcBef>
                  <a:spcPct val="0"/>
                </a:spcBef>
                <a:spcAft>
                  <a:spcPct val="15000"/>
                </a:spcAft>
                <a:buChar char="•"/>
              </a:pPr>
              <a:r>
                <a:rPr lang="en-US" sz="1600" kern="1200" dirty="0"/>
                <a:t>Dedicate a storage account for backup, separate from production data and in a separate region than the primary data</a:t>
              </a:r>
            </a:p>
          </p:txBody>
        </p:sp>
        <p:sp>
          <p:nvSpPr>
            <p:cNvPr id="7" name="Freeform: Shape 6"/>
            <p:cNvSpPr/>
            <p:nvPr/>
          </p:nvSpPr>
          <p:spPr>
            <a:xfrm>
              <a:off x="1828801" y="1211329"/>
              <a:ext cx="3061302" cy="2639057"/>
            </a:xfrm>
            <a:custGeom>
              <a:avLst/>
              <a:gdLst>
                <a:gd name="connsiteX0" fmla="*/ 0 w 3061302"/>
                <a:gd name="connsiteY0" fmla="*/ 439852 h 2639057"/>
                <a:gd name="connsiteX1" fmla="*/ 439852 w 3061302"/>
                <a:gd name="connsiteY1" fmla="*/ 0 h 2639057"/>
                <a:gd name="connsiteX2" fmla="*/ 2621450 w 3061302"/>
                <a:gd name="connsiteY2" fmla="*/ 0 h 2639057"/>
                <a:gd name="connsiteX3" fmla="*/ 3061302 w 3061302"/>
                <a:gd name="connsiteY3" fmla="*/ 439852 h 2639057"/>
                <a:gd name="connsiteX4" fmla="*/ 3061302 w 3061302"/>
                <a:gd name="connsiteY4" fmla="*/ 2199205 h 2639057"/>
                <a:gd name="connsiteX5" fmla="*/ 2621450 w 3061302"/>
                <a:gd name="connsiteY5" fmla="*/ 2639057 h 2639057"/>
                <a:gd name="connsiteX6" fmla="*/ 439852 w 3061302"/>
                <a:gd name="connsiteY6" fmla="*/ 2639057 h 2639057"/>
                <a:gd name="connsiteX7" fmla="*/ 0 w 3061302"/>
                <a:gd name="connsiteY7" fmla="*/ 2199205 h 2639057"/>
                <a:gd name="connsiteX8" fmla="*/ 0 w 3061302"/>
                <a:gd name="connsiteY8" fmla="*/ 439852 h 263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302" h="2639057">
                  <a:moveTo>
                    <a:pt x="0" y="439852"/>
                  </a:moveTo>
                  <a:cubicBezTo>
                    <a:pt x="0" y="196928"/>
                    <a:pt x="196928" y="0"/>
                    <a:pt x="439852" y="0"/>
                  </a:cubicBezTo>
                  <a:lnTo>
                    <a:pt x="2621450" y="0"/>
                  </a:lnTo>
                  <a:cubicBezTo>
                    <a:pt x="2864374" y="0"/>
                    <a:pt x="3061302" y="196928"/>
                    <a:pt x="3061302" y="439852"/>
                  </a:cubicBezTo>
                  <a:lnTo>
                    <a:pt x="3061302" y="2199205"/>
                  </a:lnTo>
                  <a:cubicBezTo>
                    <a:pt x="3061302" y="2442129"/>
                    <a:pt x="2864374" y="2639057"/>
                    <a:pt x="2621450" y="2639057"/>
                  </a:cubicBezTo>
                  <a:lnTo>
                    <a:pt x="439852" y="2639057"/>
                  </a:lnTo>
                  <a:cubicBezTo>
                    <a:pt x="196928" y="2639057"/>
                    <a:pt x="0" y="2442129"/>
                    <a:pt x="0" y="2199205"/>
                  </a:cubicBezTo>
                  <a:lnTo>
                    <a:pt x="0" y="43985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268" tIns="174548" rIns="220268" bIns="174548" numCol="1" spcCol="1270" anchor="ctr" anchorCtr="0">
              <a:noAutofit/>
            </a:bodyPr>
            <a:lstStyle/>
            <a:p>
              <a:pPr marL="0" lvl="0" indent="0" algn="ctr" defTabSz="1066800">
                <a:lnSpc>
                  <a:spcPct val="90000"/>
                </a:lnSpc>
                <a:spcBef>
                  <a:spcPct val="0"/>
                </a:spcBef>
                <a:spcAft>
                  <a:spcPct val="35000"/>
                </a:spcAft>
                <a:buNone/>
              </a:pPr>
              <a:r>
                <a:rPr lang="en-US" sz="2400" kern="1200" dirty="0"/>
                <a:t>Storage accounts for different purposes</a:t>
              </a:r>
            </a:p>
          </p:txBody>
        </p:sp>
        <p:sp>
          <p:nvSpPr>
            <p:cNvPr id="8" name="Freeform: Shape 7"/>
            <p:cNvSpPr/>
            <p:nvPr/>
          </p:nvSpPr>
          <p:spPr>
            <a:xfrm>
              <a:off x="4890103" y="4246244"/>
              <a:ext cx="5442316" cy="2111247"/>
            </a:xfrm>
            <a:custGeom>
              <a:avLst/>
              <a:gdLst>
                <a:gd name="connsiteX0" fmla="*/ 351881 w 2111246"/>
                <a:gd name="connsiteY0" fmla="*/ 0 h 5442315"/>
                <a:gd name="connsiteX1" fmla="*/ 1759365 w 2111246"/>
                <a:gd name="connsiteY1" fmla="*/ 0 h 5442315"/>
                <a:gd name="connsiteX2" fmla="*/ 2111246 w 2111246"/>
                <a:gd name="connsiteY2" fmla="*/ 351881 h 5442315"/>
                <a:gd name="connsiteX3" fmla="*/ 2111246 w 2111246"/>
                <a:gd name="connsiteY3" fmla="*/ 5442315 h 5442315"/>
                <a:gd name="connsiteX4" fmla="*/ 2111246 w 2111246"/>
                <a:gd name="connsiteY4" fmla="*/ 5442315 h 5442315"/>
                <a:gd name="connsiteX5" fmla="*/ 0 w 2111246"/>
                <a:gd name="connsiteY5" fmla="*/ 5442315 h 5442315"/>
                <a:gd name="connsiteX6" fmla="*/ 0 w 2111246"/>
                <a:gd name="connsiteY6" fmla="*/ 5442315 h 5442315"/>
                <a:gd name="connsiteX7" fmla="*/ 0 w 2111246"/>
                <a:gd name="connsiteY7" fmla="*/ 351881 h 5442315"/>
                <a:gd name="connsiteX8" fmla="*/ 351881 w 2111246"/>
                <a:gd name="connsiteY8" fmla="*/ 0 h 544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1246" h="5442315">
                  <a:moveTo>
                    <a:pt x="2111246" y="907071"/>
                  </a:moveTo>
                  <a:lnTo>
                    <a:pt x="2111246" y="4535244"/>
                  </a:lnTo>
                  <a:cubicBezTo>
                    <a:pt x="2111246" y="5036206"/>
                    <a:pt x="2050130" y="5442314"/>
                    <a:pt x="1974740" y="5442314"/>
                  </a:cubicBezTo>
                  <a:lnTo>
                    <a:pt x="0" y="5442314"/>
                  </a:lnTo>
                  <a:lnTo>
                    <a:pt x="0" y="5442314"/>
                  </a:lnTo>
                  <a:lnTo>
                    <a:pt x="0" y="1"/>
                  </a:lnTo>
                  <a:lnTo>
                    <a:pt x="0" y="1"/>
                  </a:lnTo>
                  <a:lnTo>
                    <a:pt x="1974740" y="1"/>
                  </a:lnTo>
                  <a:cubicBezTo>
                    <a:pt x="2050130" y="1"/>
                    <a:pt x="2111246" y="406109"/>
                    <a:pt x="2111246" y="90707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0961" tIns="133544" rIns="164023" bIns="133543" numCol="1" spcCol="1270" anchor="ctr" anchorCtr="0">
              <a:noAutofit/>
            </a:bodyPr>
            <a:lstStyle/>
            <a:p>
              <a:pPr marL="171450" lvl="1" indent="-171450" algn="l" defTabSz="711200">
                <a:lnSpc>
                  <a:spcPct val="90000"/>
                </a:lnSpc>
                <a:spcBef>
                  <a:spcPct val="0"/>
                </a:spcBef>
                <a:spcAft>
                  <a:spcPct val="15000"/>
                </a:spcAft>
                <a:buChar char="•"/>
              </a:pPr>
              <a:r>
                <a:rPr lang="en-US" sz="1600" b="1" i="0" kern="1200" dirty="0"/>
                <a:t>Tables: </a:t>
              </a:r>
              <a:r>
                <a:rPr lang="en-US" sz="1600" kern="1200" dirty="0"/>
                <a:t>Key lookups at a scale for structured data</a:t>
              </a:r>
            </a:p>
            <a:p>
              <a:pPr marL="171450" lvl="1" indent="-171450" algn="l" defTabSz="711200">
                <a:lnSpc>
                  <a:spcPct val="90000"/>
                </a:lnSpc>
                <a:spcBef>
                  <a:spcPct val="0"/>
                </a:spcBef>
                <a:spcAft>
                  <a:spcPct val="15000"/>
                </a:spcAft>
                <a:buChar char="•"/>
              </a:pPr>
              <a:r>
                <a:rPr lang="en-US" sz="1600" b="1" kern="1200" dirty="0"/>
                <a:t>Blobs:</a:t>
              </a:r>
              <a:r>
                <a:rPr lang="en-US" sz="1600" kern="1200" dirty="0"/>
                <a:t> Retrievals of large amount of raw data such as streaming files, storing media or unstructured text, backups, and binary data. Also, for IaaS VMs VHDs</a:t>
              </a:r>
            </a:p>
            <a:p>
              <a:pPr marL="171450" lvl="1" indent="-171450" algn="l" defTabSz="711200">
                <a:lnSpc>
                  <a:spcPct val="90000"/>
                </a:lnSpc>
                <a:spcBef>
                  <a:spcPct val="0"/>
                </a:spcBef>
                <a:spcAft>
                  <a:spcPct val="15000"/>
                </a:spcAft>
                <a:buChar char="•"/>
              </a:pPr>
              <a:r>
                <a:rPr lang="en-US" sz="1600" b="1" kern="1200" dirty="0"/>
                <a:t>Queues: </a:t>
              </a:r>
              <a:r>
                <a:rPr lang="en-US" sz="1600" kern="1200" dirty="0"/>
                <a:t>Process workflows or decoupling applications</a:t>
              </a:r>
            </a:p>
            <a:p>
              <a:pPr marL="171450" lvl="1" indent="-171450" algn="l" defTabSz="711200">
                <a:lnSpc>
                  <a:spcPct val="90000"/>
                </a:lnSpc>
                <a:spcBef>
                  <a:spcPct val="0"/>
                </a:spcBef>
                <a:spcAft>
                  <a:spcPct val="15000"/>
                </a:spcAft>
                <a:buChar char="•"/>
              </a:pPr>
              <a:r>
                <a:rPr lang="en-US" sz="1600" b="1" kern="1200" dirty="0"/>
                <a:t>Files: </a:t>
              </a:r>
              <a:r>
                <a:rPr lang="en-US" sz="1600" kern="1200" dirty="0"/>
                <a:t>Share between applications running in your VMs </a:t>
              </a:r>
            </a:p>
          </p:txBody>
        </p:sp>
        <p:sp>
          <p:nvSpPr>
            <p:cNvPr id="9" name="Freeform: Shape 8"/>
            <p:cNvSpPr/>
            <p:nvPr/>
          </p:nvSpPr>
          <p:spPr>
            <a:xfrm>
              <a:off x="1828801" y="3982339"/>
              <a:ext cx="3061302" cy="2639057"/>
            </a:xfrm>
            <a:custGeom>
              <a:avLst/>
              <a:gdLst>
                <a:gd name="connsiteX0" fmla="*/ 0 w 3061302"/>
                <a:gd name="connsiteY0" fmla="*/ 439852 h 2639057"/>
                <a:gd name="connsiteX1" fmla="*/ 439852 w 3061302"/>
                <a:gd name="connsiteY1" fmla="*/ 0 h 2639057"/>
                <a:gd name="connsiteX2" fmla="*/ 2621450 w 3061302"/>
                <a:gd name="connsiteY2" fmla="*/ 0 h 2639057"/>
                <a:gd name="connsiteX3" fmla="*/ 3061302 w 3061302"/>
                <a:gd name="connsiteY3" fmla="*/ 439852 h 2639057"/>
                <a:gd name="connsiteX4" fmla="*/ 3061302 w 3061302"/>
                <a:gd name="connsiteY4" fmla="*/ 2199205 h 2639057"/>
                <a:gd name="connsiteX5" fmla="*/ 2621450 w 3061302"/>
                <a:gd name="connsiteY5" fmla="*/ 2639057 h 2639057"/>
                <a:gd name="connsiteX6" fmla="*/ 439852 w 3061302"/>
                <a:gd name="connsiteY6" fmla="*/ 2639057 h 2639057"/>
                <a:gd name="connsiteX7" fmla="*/ 0 w 3061302"/>
                <a:gd name="connsiteY7" fmla="*/ 2199205 h 2639057"/>
                <a:gd name="connsiteX8" fmla="*/ 0 w 3061302"/>
                <a:gd name="connsiteY8" fmla="*/ 439852 h 263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302" h="2639057">
                  <a:moveTo>
                    <a:pt x="0" y="439852"/>
                  </a:moveTo>
                  <a:cubicBezTo>
                    <a:pt x="0" y="196928"/>
                    <a:pt x="196928" y="0"/>
                    <a:pt x="439852" y="0"/>
                  </a:cubicBezTo>
                  <a:lnTo>
                    <a:pt x="2621450" y="0"/>
                  </a:lnTo>
                  <a:cubicBezTo>
                    <a:pt x="2864374" y="0"/>
                    <a:pt x="3061302" y="196928"/>
                    <a:pt x="3061302" y="439852"/>
                  </a:cubicBezTo>
                  <a:lnTo>
                    <a:pt x="3061302" y="2199205"/>
                  </a:lnTo>
                  <a:cubicBezTo>
                    <a:pt x="3061302" y="2442129"/>
                    <a:pt x="2864374" y="2639057"/>
                    <a:pt x="2621450" y="2639057"/>
                  </a:cubicBezTo>
                  <a:lnTo>
                    <a:pt x="439852" y="2639057"/>
                  </a:lnTo>
                  <a:cubicBezTo>
                    <a:pt x="196928" y="2639057"/>
                    <a:pt x="0" y="2442129"/>
                    <a:pt x="0" y="2199205"/>
                  </a:cubicBezTo>
                  <a:lnTo>
                    <a:pt x="0" y="43985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0268" tIns="174548" rIns="220268" bIns="174548" numCol="1" spcCol="1270" anchor="ctr" anchorCtr="0">
              <a:noAutofit/>
            </a:bodyPr>
            <a:lstStyle/>
            <a:p>
              <a:pPr marL="0" lvl="0" indent="0" algn="ctr" defTabSz="1066800">
                <a:lnSpc>
                  <a:spcPct val="90000"/>
                </a:lnSpc>
                <a:spcBef>
                  <a:spcPct val="0"/>
                </a:spcBef>
                <a:spcAft>
                  <a:spcPct val="35000"/>
                </a:spcAft>
                <a:buNone/>
              </a:pPr>
              <a:r>
                <a:rPr lang="en-US" sz="2400" kern="1200" dirty="0"/>
                <a:t>Storage services for unique capabilities</a:t>
              </a:r>
            </a:p>
          </p:txBody>
        </p:sp>
      </p:grpSp>
    </p:spTree>
    <p:extLst>
      <p:ext uri="{BB962C8B-B14F-4D97-AF65-F5344CB8AC3E}">
        <p14:creationId xmlns:p14="http://schemas.microsoft.com/office/powerpoint/2010/main" val="191782124"/>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types and services models</a:t>
            </a:r>
          </a:p>
        </p:txBody>
      </p:sp>
      <p:graphicFrame>
        <p:nvGraphicFramePr>
          <p:cNvPr id="4" name="Diagram 3"/>
          <p:cNvGraphicFramePr/>
          <p:nvPr>
            <p:extLst>
              <p:ext uri="{D42A27DB-BD31-4B8C-83A1-F6EECF244321}">
                <p14:modId xmlns:p14="http://schemas.microsoft.com/office/powerpoint/2010/main" val="3821932493"/>
              </p:ext>
            </p:extLst>
          </p:nvPr>
        </p:nvGraphicFramePr>
        <p:xfrm>
          <a:off x="1828801" y="1135062"/>
          <a:ext cx="8503618"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8524848"/>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Account types and services models</a:t>
            </a:r>
          </a:p>
        </p:txBody>
      </p:sp>
      <p:graphicFrame>
        <p:nvGraphicFramePr>
          <p:cNvPr id="4" name="Diagram 3"/>
          <p:cNvGraphicFramePr/>
          <p:nvPr>
            <p:extLst>
              <p:ext uri="{D42A27DB-BD31-4B8C-83A1-F6EECF244321}">
                <p14:modId xmlns:p14="http://schemas.microsoft.com/office/powerpoint/2010/main" val="4220283302"/>
              </p:ext>
            </p:extLst>
          </p:nvPr>
        </p:nvGraphicFramePr>
        <p:xfrm>
          <a:off x="1828801" y="1211262"/>
          <a:ext cx="8503618"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8267838"/>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types and services models </a:t>
            </a:r>
          </a:p>
        </p:txBody>
      </p:sp>
      <p:sp>
        <p:nvSpPr>
          <p:cNvPr id="8" name="Freeform: Shape 7"/>
          <p:cNvSpPr/>
          <p:nvPr/>
        </p:nvSpPr>
        <p:spPr>
          <a:xfrm>
            <a:off x="4890103" y="1616480"/>
            <a:ext cx="6218164" cy="2022039"/>
          </a:xfrm>
          <a:custGeom>
            <a:avLst/>
            <a:gdLst>
              <a:gd name="connsiteX0" fmla="*/ 337013 w 2022038"/>
              <a:gd name="connsiteY0" fmla="*/ 0 h 5442315"/>
              <a:gd name="connsiteX1" fmla="*/ 1685025 w 2022038"/>
              <a:gd name="connsiteY1" fmla="*/ 0 h 5442315"/>
              <a:gd name="connsiteX2" fmla="*/ 2022038 w 2022038"/>
              <a:gd name="connsiteY2" fmla="*/ 337013 h 5442315"/>
              <a:gd name="connsiteX3" fmla="*/ 2022038 w 2022038"/>
              <a:gd name="connsiteY3" fmla="*/ 5442315 h 5442315"/>
              <a:gd name="connsiteX4" fmla="*/ 2022038 w 2022038"/>
              <a:gd name="connsiteY4" fmla="*/ 5442315 h 5442315"/>
              <a:gd name="connsiteX5" fmla="*/ 0 w 2022038"/>
              <a:gd name="connsiteY5" fmla="*/ 5442315 h 5442315"/>
              <a:gd name="connsiteX6" fmla="*/ 0 w 2022038"/>
              <a:gd name="connsiteY6" fmla="*/ 5442315 h 5442315"/>
              <a:gd name="connsiteX7" fmla="*/ 0 w 2022038"/>
              <a:gd name="connsiteY7" fmla="*/ 337013 h 5442315"/>
              <a:gd name="connsiteX8" fmla="*/ 337013 w 2022038"/>
              <a:gd name="connsiteY8" fmla="*/ 0 h 544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038" h="5442315">
                <a:moveTo>
                  <a:pt x="2022038" y="907071"/>
                </a:moveTo>
                <a:lnTo>
                  <a:pt x="2022038" y="4535244"/>
                </a:lnTo>
                <a:cubicBezTo>
                  <a:pt x="2022038" y="5036204"/>
                  <a:pt x="1965978" y="5442314"/>
                  <a:pt x="1896824" y="5442314"/>
                </a:cubicBezTo>
                <a:lnTo>
                  <a:pt x="0" y="5442314"/>
                </a:lnTo>
                <a:lnTo>
                  <a:pt x="0" y="5442314"/>
                </a:lnTo>
                <a:lnTo>
                  <a:pt x="0" y="1"/>
                </a:lnTo>
                <a:lnTo>
                  <a:pt x="0" y="1"/>
                </a:lnTo>
                <a:lnTo>
                  <a:pt x="1896824" y="1"/>
                </a:lnTo>
                <a:cubicBezTo>
                  <a:pt x="1965978" y="1"/>
                  <a:pt x="2022038" y="406111"/>
                  <a:pt x="2022038" y="90707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22533" rIns="346358" bIns="222534"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Blob service allows you to specify </a:t>
            </a:r>
            <a:r>
              <a:rPr lang="en-US" sz="1600" b="1" kern="1200" dirty="0"/>
              <a:t>optimistic</a:t>
            </a:r>
            <a:r>
              <a:rPr lang="en-US" sz="1600" kern="1200" dirty="0"/>
              <a:t> or    </a:t>
            </a:r>
            <a:r>
              <a:rPr lang="en-US" sz="1600" b="1" kern="1200" dirty="0"/>
              <a:t>pessimistic</a:t>
            </a:r>
            <a:r>
              <a:rPr lang="en-US" sz="1600" kern="1200" dirty="0"/>
              <a:t> concurrency to manage access to Blob              and containers. Last write winds by default</a:t>
            </a:r>
          </a:p>
          <a:p>
            <a:pPr marL="171450" lvl="1" indent="-171450" algn="l" defTabSz="711200">
              <a:lnSpc>
                <a:spcPct val="90000"/>
              </a:lnSpc>
              <a:spcBef>
                <a:spcPct val="0"/>
              </a:spcBef>
              <a:spcAft>
                <a:spcPct val="15000"/>
              </a:spcAft>
              <a:buChar char="•"/>
            </a:pPr>
            <a:r>
              <a:rPr lang="en-US" sz="1600" kern="1200" dirty="0"/>
              <a:t>For IaaS, concurrency settings do not need to be modified. While for PaaS, developers need to take concurrency into consideration depending on the app and user base             data types</a:t>
            </a:r>
          </a:p>
        </p:txBody>
      </p:sp>
      <p:sp>
        <p:nvSpPr>
          <p:cNvPr id="9" name="Freeform: Shape 8"/>
          <p:cNvSpPr/>
          <p:nvPr/>
        </p:nvSpPr>
        <p:spPr>
          <a:xfrm>
            <a:off x="1828801" y="1363725"/>
            <a:ext cx="3061302" cy="2527548"/>
          </a:xfrm>
          <a:custGeom>
            <a:avLst/>
            <a:gdLst>
              <a:gd name="connsiteX0" fmla="*/ 0 w 3061302"/>
              <a:gd name="connsiteY0" fmla="*/ 421266 h 2527548"/>
              <a:gd name="connsiteX1" fmla="*/ 421266 w 3061302"/>
              <a:gd name="connsiteY1" fmla="*/ 0 h 2527548"/>
              <a:gd name="connsiteX2" fmla="*/ 2640036 w 3061302"/>
              <a:gd name="connsiteY2" fmla="*/ 0 h 2527548"/>
              <a:gd name="connsiteX3" fmla="*/ 3061302 w 3061302"/>
              <a:gd name="connsiteY3" fmla="*/ 421266 h 2527548"/>
              <a:gd name="connsiteX4" fmla="*/ 3061302 w 3061302"/>
              <a:gd name="connsiteY4" fmla="*/ 2106282 h 2527548"/>
              <a:gd name="connsiteX5" fmla="*/ 2640036 w 3061302"/>
              <a:gd name="connsiteY5" fmla="*/ 2527548 h 2527548"/>
              <a:gd name="connsiteX6" fmla="*/ 421266 w 3061302"/>
              <a:gd name="connsiteY6" fmla="*/ 2527548 h 2527548"/>
              <a:gd name="connsiteX7" fmla="*/ 0 w 3061302"/>
              <a:gd name="connsiteY7" fmla="*/ 2106282 h 2527548"/>
              <a:gd name="connsiteX8" fmla="*/ 0 w 3061302"/>
              <a:gd name="connsiteY8" fmla="*/ 421266 h 25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302" h="2527548">
                <a:moveTo>
                  <a:pt x="0" y="421266"/>
                </a:moveTo>
                <a:cubicBezTo>
                  <a:pt x="0" y="188607"/>
                  <a:pt x="188607" y="0"/>
                  <a:pt x="421266" y="0"/>
                </a:cubicBezTo>
                <a:lnTo>
                  <a:pt x="2640036" y="0"/>
                </a:lnTo>
                <a:cubicBezTo>
                  <a:pt x="2872695" y="0"/>
                  <a:pt x="3061302" y="188607"/>
                  <a:pt x="3061302" y="421266"/>
                </a:cubicBezTo>
                <a:lnTo>
                  <a:pt x="3061302" y="2106282"/>
                </a:lnTo>
                <a:cubicBezTo>
                  <a:pt x="3061302" y="2338941"/>
                  <a:pt x="2872695" y="2527548"/>
                  <a:pt x="2640036" y="2527548"/>
                </a:cubicBezTo>
                <a:lnTo>
                  <a:pt x="421266" y="2527548"/>
                </a:lnTo>
                <a:cubicBezTo>
                  <a:pt x="188607" y="2527548"/>
                  <a:pt x="0" y="2338941"/>
                  <a:pt x="0" y="2106282"/>
                </a:cubicBezTo>
                <a:lnTo>
                  <a:pt x="0" y="4212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4825" tIns="169105" rIns="214825" bIns="169105" numCol="1" spcCol="1270" anchor="ctr" anchorCtr="0">
            <a:noAutofit/>
          </a:bodyPr>
          <a:lstStyle/>
          <a:p>
            <a:pPr marL="0" lvl="0" indent="0" algn="ctr" defTabSz="1066800">
              <a:lnSpc>
                <a:spcPct val="90000"/>
              </a:lnSpc>
              <a:spcBef>
                <a:spcPct val="0"/>
              </a:spcBef>
              <a:spcAft>
                <a:spcPct val="35000"/>
              </a:spcAft>
              <a:buNone/>
            </a:pPr>
            <a:r>
              <a:rPr lang="en-US" sz="2400" kern="1200" dirty="0"/>
              <a:t>Concurrency settings</a:t>
            </a:r>
          </a:p>
        </p:txBody>
      </p:sp>
      <p:sp>
        <p:nvSpPr>
          <p:cNvPr id="10" name="Freeform: Shape 9"/>
          <p:cNvSpPr/>
          <p:nvPr/>
        </p:nvSpPr>
        <p:spPr>
          <a:xfrm>
            <a:off x="4890103" y="4270404"/>
            <a:ext cx="6218164" cy="2022039"/>
          </a:xfrm>
          <a:custGeom>
            <a:avLst/>
            <a:gdLst>
              <a:gd name="connsiteX0" fmla="*/ 337013 w 2022038"/>
              <a:gd name="connsiteY0" fmla="*/ 0 h 5442315"/>
              <a:gd name="connsiteX1" fmla="*/ 1685025 w 2022038"/>
              <a:gd name="connsiteY1" fmla="*/ 0 h 5442315"/>
              <a:gd name="connsiteX2" fmla="*/ 2022038 w 2022038"/>
              <a:gd name="connsiteY2" fmla="*/ 337013 h 5442315"/>
              <a:gd name="connsiteX3" fmla="*/ 2022038 w 2022038"/>
              <a:gd name="connsiteY3" fmla="*/ 5442315 h 5442315"/>
              <a:gd name="connsiteX4" fmla="*/ 2022038 w 2022038"/>
              <a:gd name="connsiteY4" fmla="*/ 5442315 h 5442315"/>
              <a:gd name="connsiteX5" fmla="*/ 0 w 2022038"/>
              <a:gd name="connsiteY5" fmla="*/ 5442315 h 5442315"/>
              <a:gd name="connsiteX6" fmla="*/ 0 w 2022038"/>
              <a:gd name="connsiteY6" fmla="*/ 5442315 h 5442315"/>
              <a:gd name="connsiteX7" fmla="*/ 0 w 2022038"/>
              <a:gd name="connsiteY7" fmla="*/ 337013 h 5442315"/>
              <a:gd name="connsiteX8" fmla="*/ 337013 w 2022038"/>
              <a:gd name="connsiteY8" fmla="*/ 0 h 5442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2038" h="5442315">
                <a:moveTo>
                  <a:pt x="2022038" y="907071"/>
                </a:moveTo>
                <a:lnTo>
                  <a:pt x="2022038" y="4535244"/>
                </a:lnTo>
                <a:cubicBezTo>
                  <a:pt x="2022038" y="5036204"/>
                  <a:pt x="1965978" y="5442314"/>
                  <a:pt x="1896824" y="5442314"/>
                </a:cubicBezTo>
                <a:lnTo>
                  <a:pt x="0" y="5442314"/>
                </a:lnTo>
                <a:lnTo>
                  <a:pt x="0" y="5442314"/>
                </a:lnTo>
                <a:lnTo>
                  <a:pt x="0" y="1"/>
                </a:lnTo>
                <a:lnTo>
                  <a:pt x="0" y="1"/>
                </a:lnTo>
                <a:lnTo>
                  <a:pt x="1896824" y="1"/>
                </a:lnTo>
                <a:cubicBezTo>
                  <a:pt x="1965978" y="1"/>
                  <a:pt x="2022038" y="406111"/>
                  <a:pt x="2022038" y="907071"/>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22533" rIns="346358" bIns="222534"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t>Primary Constrain: </a:t>
            </a:r>
            <a:r>
              <a:rPr lang="en-US" sz="1600" kern="1200" dirty="0"/>
              <a:t>Amount of VHD files a single storage account allows and storage account requests limits</a:t>
            </a:r>
          </a:p>
          <a:p>
            <a:pPr marL="171450" lvl="1" indent="-171450" algn="l" defTabSz="711200">
              <a:lnSpc>
                <a:spcPct val="90000"/>
              </a:lnSpc>
              <a:spcBef>
                <a:spcPct val="0"/>
              </a:spcBef>
              <a:spcAft>
                <a:spcPct val="15000"/>
              </a:spcAft>
              <a:buChar char="•"/>
            </a:pPr>
            <a:r>
              <a:rPr lang="en-US" sz="1600" b="1" kern="1200" dirty="0"/>
              <a:t>Basic Tier VMs: </a:t>
            </a:r>
            <a:r>
              <a:rPr lang="en-US" sz="1600" kern="1200" dirty="0"/>
              <a:t>No more than 66 highly used VHDs in a storage account. Only allowed 20,000/300 request rate limit</a:t>
            </a:r>
          </a:p>
          <a:p>
            <a:pPr marL="171450" lvl="1" indent="-171450" algn="l" defTabSz="711200">
              <a:lnSpc>
                <a:spcPct val="90000"/>
              </a:lnSpc>
              <a:spcBef>
                <a:spcPct val="0"/>
              </a:spcBef>
              <a:spcAft>
                <a:spcPct val="15000"/>
              </a:spcAft>
              <a:buChar char="•"/>
            </a:pPr>
            <a:r>
              <a:rPr lang="en-US" sz="1600" b="1" kern="1200" dirty="0"/>
              <a:t>Standard Tier VMs: </a:t>
            </a:r>
            <a:r>
              <a:rPr lang="en-US" sz="1600" kern="1200" dirty="0"/>
              <a:t>No more than 40 highly used VHDs in a storage account. Only allowed 20,000/500 request rate limit</a:t>
            </a:r>
          </a:p>
        </p:txBody>
      </p:sp>
      <p:sp>
        <p:nvSpPr>
          <p:cNvPr id="11" name="Freeform: Shape 10"/>
          <p:cNvSpPr/>
          <p:nvPr/>
        </p:nvSpPr>
        <p:spPr>
          <a:xfrm>
            <a:off x="1828801" y="4017650"/>
            <a:ext cx="3061302" cy="2527548"/>
          </a:xfrm>
          <a:custGeom>
            <a:avLst/>
            <a:gdLst>
              <a:gd name="connsiteX0" fmla="*/ 0 w 3061302"/>
              <a:gd name="connsiteY0" fmla="*/ 421266 h 2527548"/>
              <a:gd name="connsiteX1" fmla="*/ 421266 w 3061302"/>
              <a:gd name="connsiteY1" fmla="*/ 0 h 2527548"/>
              <a:gd name="connsiteX2" fmla="*/ 2640036 w 3061302"/>
              <a:gd name="connsiteY2" fmla="*/ 0 h 2527548"/>
              <a:gd name="connsiteX3" fmla="*/ 3061302 w 3061302"/>
              <a:gd name="connsiteY3" fmla="*/ 421266 h 2527548"/>
              <a:gd name="connsiteX4" fmla="*/ 3061302 w 3061302"/>
              <a:gd name="connsiteY4" fmla="*/ 2106282 h 2527548"/>
              <a:gd name="connsiteX5" fmla="*/ 2640036 w 3061302"/>
              <a:gd name="connsiteY5" fmla="*/ 2527548 h 2527548"/>
              <a:gd name="connsiteX6" fmla="*/ 421266 w 3061302"/>
              <a:gd name="connsiteY6" fmla="*/ 2527548 h 2527548"/>
              <a:gd name="connsiteX7" fmla="*/ 0 w 3061302"/>
              <a:gd name="connsiteY7" fmla="*/ 2106282 h 2527548"/>
              <a:gd name="connsiteX8" fmla="*/ 0 w 3061302"/>
              <a:gd name="connsiteY8" fmla="*/ 421266 h 2527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1302" h="2527548">
                <a:moveTo>
                  <a:pt x="0" y="421266"/>
                </a:moveTo>
                <a:cubicBezTo>
                  <a:pt x="0" y="188607"/>
                  <a:pt x="188607" y="0"/>
                  <a:pt x="421266" y="0"/>
                </a:cubicBezTo>
                <a:lnTo>
                  <a:pt x="2640036" y="0"/>
                </a:lnTo>
                <a:cubicBezTo>
                  <a:pt x="2872695" y="0"/>
                  <a:pt x="3061302" y="188607"/>
                  <a:pt x="3061302" y="421266"/>
                </a:cubicBezTo>
                <a:lnTo>
                  <a:pt x="3061302" y="2106282"/>
                </a:lnTo>
                <a:cubicBezTo>
                  <a:pt x="3061302" y="2338941"/>
                  <a:pt x="2872695" y="2527548"/>
                  <a:pt x="2640036" y="2527548"/>
                </a:cubicBezTo>
                <a:lnTo>
                  <a:pt x="421266" y="2527548"/>
                </a:lnTo>
                <a:cubicBezTo>
                  <a:pt x="188607" y="2527548"/>
                  <a:pt x="0" y="2338941"/>
                  <a:pt x="0" y="2106282"/>
                </a:cubicBezTo>
                <a:lnTo>
                  <a:pt x="0" y="4212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4825" tIns="169105" rIns="214825" bIns="169105" numCol="1" spcCol="1270" anchor="ctr" anchorCtr="0">
            <a:noAutofit/>
          </a:bodyPr>
          <a:lstStyle/>
          <a:p>
            <a:pPr marL="0" lvl="0" indent="0" algn="ctr" defTabSz="1066800">
              <a:lnSpc>
                <a:spcPct val="90000"/>
              </a:lnSpc>
              <a:spcBef>
                <a:spcPct val="0"/>
              </a:spcBef>
              <a:spcAft>
                <a:spcPct val="35000"/>
              </a:spcAft>
              <a:buNone/>
            </a:pPr>
            <a:r>
              <a:rPr lang="en-US" sz="2400" kern="1200" dirty="0"/>
              <a:t>Storage account limits</a:t>
            </a:r>
          </a:p>
        </p:txBody>
      </p:sp>
    </p:spTree>
    <p:extLst>
      <p:ext uri="{BB962C8B-B14F-4D97-AF65-F5344CB8AC3E}">
        <p14:creationId xmlns:p14="http://schemas.microsoft.com/office/powerpoint/2010/main" val="847336225"/>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types and services models </a:t>
            </a:r>
          </a:p>
        </p:txBody>
      </p:sp>
      <p:graphicFrame>
        <p:nvGraphicFramePr>
          <p:cNvPr id="4" name="Diagram 3"/>
          <p:cNvGraphicFramePr/>
          <p:nvPr>
            <p:extLst>
              <p:ext uri="{D42A27DB-BD31-4B8C-83A1-F6EECF244321}">
                <p14:modId xmlns:p14="http://schemas.microsoft.com/office/powerpoint/2010/main" val="1442239136"/>
              </p:ext>
            </p:extLst>
          </p:nvPr>
        </p:nvGraphicFramePr>
        <p:xfrm>
          <a:off x="1828801" y="1839841"/>
          <a:ext cx="8503618" cy="39435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2324233"/>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Location, durability, and redundancy models</a:t>
            </a:r>
          </a:p>
        </p:txBody>
      </p:sp>
      <p:sp>
        <p:nvSpPr>
          <p:cNvPr id="7" name="Text Placeholder 5"/>
          <p:cNvSpPr txBox="1">
            <a:spLocks/>
          </p:cNvSpPr>
          <p:nvPr/>
        </p:nvSpPr>
        <p:spPr>
          <a:xfrm>
            <a:off x="366168" y="1212851"/>
            <a:ext cx="11521031" cy="2246769"/>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78D7"/>
                </a:solidFill>
              </a:rPr>
              <a:t>Plan with failure in mind</a:t>
            </a:r>
          </a:p>
          <a:p>
            <a:pPr marL="342900" lvl="1" indent="-342900"/>
            <a:r>
              <a:rPr lang="en-US" dirty="0"/>
              <a:t>Ensure applications and workloads have “retry options” on storage connection failures</a:t>
            </a:r>
          </a:p>
          <a:p>
            <a:pPr marL="342900" lvl="1" indent="-342900"/>
            <a:r>
              <a:rPr lang="en-US" dirty="0"/>
              <a:t>No code changes would be required, but small latency may occur. Plan for latency sensitive apps to use cache options</a:t>
            </a:r>
          </a:p>
          <a:p>
            <a:endParaRPr lang="en-US" dirty="0"/>
          </a:p>
        </p:txBody>
      </p:sp>
    </p:spTree>
    <p:extLst>
      <p:ext uri="{BB962C8B-B14F-4D97-AF65-F5344CB8AC3E}">
        <p14:creationId xmlns:p14="http://schemas.microsoft.com/office/powerpoint/2010/main" val="1533778379"/>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for IaaS models</a:t>
            </a:r>
          </a:p>
        </p:txBody>
      </p:sp>
      <p:graphicFrame>
        <p:nvGraphicFramePr>
          <p:cNvPr id="2" name="Diagram 1"/>
          <p:cNvGraphicFramePr/>
          <p:nvPr>
            <p:extLst>
              <p:ext uri="{D42A27DB-BD31-4B8C-83A1-F6EECF244321}">
                <p14:modId xmlns:p14="http://schemas.microsoft.com/office/powerpoint/2010/main" val="2850437576"/>
              </p:ext>
            </p:extLst>
          </p:nvPr>
        </p:nvGraphicFramePr>
        <p:xfrm>
          <a:off x="1931013" y="1280586"/>
          <a:ext cx="8287102" cy="5256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8280914"/>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for IaaS models</a:t>
            </a:r>
          </a:p>
        </p:txBody>
      </p:sp>
      <p:graphicFrame>
        <p:nvGraphicFramePr>
          <p:cNvPr id="2" name="Diagram 1"/>
          <p:cNvGraphicFramePr/>
          <p:nvPr>
            <p:extLst>
              <p:ext uri="{D42A27DB-BD31-4B8C-83A1-F6EECF244321}">
                <p14:modId xmlns:p14="http://schemas.microsoft.com/office/powerpoint/2010/main" val="1486374897"/>
              </p:ext>
            </p:extLst>
          </p:nvPr>
        </p:nvGraphicFramePr>
        <p:xfrm>
          <a:off x="1931013" y="1270529"/>
          <a:ext cx="828710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0004504"/>
      </p:ext>
    </p:extLst>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for IaaS models</a:t>
            </a:r>
          </a:p>
        </p:txBody>
      </p:sp>
      <p:graphicFrame>
        <p:nvGraphicFramePr>
          <p:cNvPr id="2" name="Diagram 1"/>
          <p:cNvGraphicFramePr/>
          <p:nvPr>
            <p:extLst>
              <p:ext uri="{D42A27DB-BD31-4B8C-83A1-F6EECF244321}">
                <p14:modId xmlns:p14="http://schemas.microsoft.com/office/powerpoint/2010/main" val="994902084"/>
              </p:ext>
            </p:extLst>
          </p:nvPr>
        </p:nvGraphicFramePr>
        <p:xfrm>
          <a:off x="1931013" y="1295400"/>
          <a:ext cx="8287102" cy="53070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3382591"/>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management model</a:t>
            </a:r>
          </a:p>
        </p:txBody>
      </p:sp>
      <p:sp>
        <p:nvSpPr>
          <p:cNvPr id="6" name="Text Placeholder 5"/>
          <p:cNvSpPr txBox="1">
            <a:spLocks/>
          </p:cNvSpPr>
          <p:nvPr/>
        </p:nvSpPr>
        <p:spPr>
          <a:xfrm>
            <a:off x="366168" y="1212851"/>
            <a:ext cx="10019610" cy="3083921"/>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78D7"/>
                </a:solidFill>
              </a:rPr>
              <a:t>Understand data suitability through                    the following factors: </a:t>
            </a:r>
          </a:p>
          <a:p>
            <a:pPr marL="342900" lvl="1" indent="-342900"/>
            <a:r>
              <a:rPr lang="en-US" dirty="0"/>
              <a:t>Understand data privacy laws that may apply to the customer’s country, industry, and any regulatory bodies that may govern it</a:t>
            </a:r>
          </a:p>
          <a:p>
            <a:pPr marL="342900" lvl="1" indent="-342900"/>
            <a:r>
              <a:rPr lang="en-US" dirty="0"/>
              <a:t>Understand the sensitivity of data that may be stored in the cloud</a:t>
            </a:r>
          </a:p>
          <a:p>
            <a:pPr marL="342900" lvl="1" indent="-342900"/>
            <a:r>
              <a:rPr lang="en-US" dirty="0"/>
              <a:t>Understand the technical aspects of access frequency and active vs. passive data</a:t>
            </a:r>
          </a:p>
          <a:p>
            <a:endParaRPr lang="en-US" dirty="0"/>
          </a:p>
        </p:txBody>
      </p:sp>
    </p:spTree>
    <p:extLst>
      <p:ext uri="{BB962C8B-B14F-4D97-AF65-F5344CB8AC3E}">
        <p14:creationId xmlns:p14="http://schemas.microsoft.com/office/powerpoint/2010/main" val="114434363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546672" y="3027468"/>
            <a:ext cx="8592747" cy="3027693"/>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700" dirty="0">
                <a:solidFill>
                  <a:schemeClr val="bg1"/>
                </a:solidFill>
                <a:ea typeface="Segoe UI" pitchFamily="34" charset="0"/>
                <a:cs typeface="Segoe UI" pitchFamily="34" charset="0"/>
              </a:rPr>
              <a:t>Disks</a:t>
            </a:r>
          </a:p>
          <a:p>
            <a:pPr defTabSz="655379" fontAlgn="base">
              <a:spcBef>
                <a:spcPct val="0"/>
              </a:spcBef>
              <a:spcAft>
                <a:spcPct val="0"/>
              </a:spcAft>
            </a:pPr>
            <a:endParaRPr lang="en-US" dirty="0">
              <a:solidFill>
                <a:schemeClr val="bg1"/>
              </a:soli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All Azure IaaS VMs – Both OS and data disks</a:t>
            </a:r>
          </a:p>
          <a:p>
            <a:pPr marL="257135" indent="-257135" defTabSz="655379" fontAlgn="base">
              <a:spcBef>
                <a:spcPct val="0"/>
              </a:spcBef>
              <a:spcAft>
                <a:spcPct val="0"/>
              </a:spcAft>
              <a:buFont typeface="Arial" panose="020B0604020202020204" pitchFamily="34" charset="0"/>
              <a:buChar char="•"/>
            </a:pPr>
            <a:endParaRPr lang="en-US" dirty="0">
              <a:solidFill>
                <a:schemeClr val="bg1"/>
              </a:soli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VHDs are backed to Page Blobs</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3 synchronous, strongly consistent copies</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Can stripe disks for more capacity/throughput</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Premium Storage disks allow for scale up workloads</a:t>
            </a:r>
          </a:p>
        </p:txBody>
      </p:sp>
      <p:sp>
        <p:nvSpPr>
          <p:cNvPr id="6" name="Rectangle 5"/>
          <p:cNvSpPr/>
          <p:nvPr/>
        </p:nvSpPr>
        <p:spPr bwMode="auto">
          <a:xfrm>
            <a:off x="2553602" y="1791025"/>
            <a:ext cx="1602185" cy="1192644"/>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Blobs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“Highly scalable, REST based cloud object store”</a:t>
            </a:r>
          </a:p>
        </p:txBody>
      </p:sp>
      <p:sp>
        <p:nvSpPr>
          <p:cNvPr id="3" name="Title 2"/>
          <p:cNvSpPr>
            <a:spLocks noGrp="1"/>
          </p:cNvSpPr>
          <p:nvPr>
            <p:ph type="title"/>
          </p:nvPr>
        </p:nvSpPr>
        <p:spPr/>
        <p:txBody>
          <a:bodyPr/>
          <a:lstStyle/>
          <a:p>
            <a:r>
              <a:rPr lang="en-US" dirty="0"/>
              <a:t>Azure Disks overview</a:t>
            </a:r>
          </a:p>
        </p:txBody>
      </p:sp>
      <p:sp>
        <p:nvSpPr>
          <p:cNvPr id="10" name="Rectangle 9"/>
          <p:cNvSpPr/>
          <p:nvPr/>
        </p:nvSpPr>
        <p:spPr bwMode="auto">
          <a:xfrm>
            <a:off x="5935516" y="1791766"/>
            <a:ext cx="1723113" cy="1192645"/>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rgbClr val="FFFFFF"/>
                </a:solidFill>
                <a:ea typeface="Segoe UI" pitchFamily="34" charset="0"/>
                <a:cs typeface="Segoe UI" pitchFamily="34" charset="0"/>
              </a:rPr>
              <a:t>Queues</a:t>
            </a:r>
          </a:p>
          <a:p>
            <a:pPr defTabSz="655379" fontAlgn="base">
              <a:spcBef>
                <a:spcPct val="0"/>
              </a:spcBef>
              <a:spcAft>
                <a:spcPct val="0"/>
              </a:spcAft>
            </a:pPr>
            <a:r>
              <a:rPr lang="en-US" sz="1266" dirty="0">
                <a:solidFill>
                  <a:srgbClr val="FFFFFF"/>
                </a:solidFill>
                <a:ea typeface="Segoe UI" pitchFamily="34" charset="0"/>
                <a:cs typeface="Segoe UI" pitchFamily="34" charset="0"/>
              </a:rPr>
              <a:t>“Reliable messaging at scale for cloud services”</a:t>
            </a:r>
          </a:p>
        </p:txBody>
      </p:sp>
      <p:sp>
        <p:nvSpPr>
          <p:cNvPr id="11" name="Rectangle 10"/>
          <p:cNvSpPr/>
          <p:nvPr/>
        </p:nvSpPr>
        <p:spPr bwMode="auto">
          <a:xfrm>
            <a:off x="4198495" y="1791244"/>
            <a:ext cx="1694394" cy="1192645"/>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Tables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“Massive auto-scaling NoSQL store”</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7708173" y="1791766"/>
            <a:ext cx="1694394" cy="1192645"/>
          </a:xfrm>
          <a:prstGeom prst="rect">
            <a:avLst/>
          </a:prstGeom>
          <a:solidFill>
            <a:schemeClr val="bg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Disks</a:t>
            </a:r>
          </a:p>
          <a:p>
            <a:pPr defTabSz="655379" fontAlgn="base">
              <a:spcBef>
                <a:spcPct val="0"/>
              </a:spcBef>
              <a:spcAft>
                <a:spcPct val="0"/>
              </a:spcAft>
            </a:pPr>
            <a:r>
              <a:rPr lang="en-US" sz="1266" dirty="0">
                <a:solidFill>
                  <a:schemeClr val="bg1"/>
                </a:solidFill>
                <a:ea typeface="Segoe UI" pitchFamily="34" charset="0"/>
                <a:cs typeface="Segoe UI" pitchFamily="34" charset="0"/>
              </a:rPr>
              <a:t>“Persistent disks for Azure IaaS VMs”</a:t>
            </a:r>
          </a:p>
        </p:txBody>
      </p:sp>
      <p:sp>
        <p:nvSpPr>
          <p:cNvPr id="8" name="Rectangle 7"/>
          <p:cNvSpPr/>
          <p:nvPr/>
        </p:nvSpPr>
        <p:spPr>
          <a:xfrm>
            <a:off x="449236" y="1791025"/>
            <a:ext cx="2009803" cy="329094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9" name="TextBox 8"/>
          <p:cNvSpPr txBox="1"/>
          <p:nvPr/>
        </p:nvSpPr>
        <p:spPr>
          <a:xfrm>
            <a:off x="855590" y="3727346"/>
            <a:ext cx="1117640" cy="542330"/>
          </a:xfrm>
          <a:prstGeom prst="rect">
            <a:avLst/>
          </a:prstGeom>
          <a:noFill/>
          <a:ln>
            <a:noFill/>
          </a:ln>
        </p:spPr>
        <p:txBody>
          <a:bodyPr wrap="square" rtlCol="0">
            <a:spAutoFit/>
          </a:bodyPr>
          <a:lstStyle/>
          <a:p>
            <a:pPr algn="ctr"/>
            <a:r>
              <a:rPr lang="en-US" sz="2856" dirty="0">
                <a:solidFill>
                  <a:schemeClr val="bg1"/>
                </a:solidFill>
              </a:rPr>
              <a:t>Disks</a:t>
            </a:r>
          </a:p>
        </p:txBody>
      </p:sp>
      <p:pic>
        <p:nvPicPr>
          <p:cNvPr id="12" name="Picture 11" descr="Storage blob.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810208" y="2590062"/>
            <a:ext cx="1208405" cy="1208410"/>
          </a:xfrm>
          <a:prstGeom prst="rect">
            <a:avLst/>
          </a:prstGeom>
          <a:noFill/>
          <a:ln>
            <a:noFill/>
          </a:ln>
        </p:spPr>
      </p:pic>
      <p:sp>
        <p:nvSpPr>
          <p:cNvPr id="13" name="Rectangle 12"/>
          <p:cNvSpPr/>
          <p:nvPr/>
        </p:nvSpPr>
        <p:spPr>
          <a:xfrm>
            <a:off x="445769" y="4236246"/>
            <a:ext cx="1937282" cy="766415"/>
          </a:xfrm>
          <a:prstGeom prst="rect">
            <a:avLst/>
          </a:prstGeom>
          <a:noFill/>
          <a:ln>
            <a:noFill/>
          </a:ln>
        </p:spPr>
        <p:txBody>
          <a:bodyPr wrap="square">
            <a:spAutoFit/>
          </a:bodyPr>
          <a:lstStyle/>
          <a:p>
            <a:pPr algn="ctr"/>
            <a:r>
              <a:rPr lang="en-US" sz="1428" dirty="0">
                <a:solidFill>
                  <a:schemeClr val="bg1"/>
                </a:solidFill>
              </a:rPr>
              <a:t>IaaS VM VHD/ disks</a:t>
            </a:r>
          </a:p>
          <a:p>
            <a:pPr algn="ctr"/>
            <a:r>
              <a:rPr lang="en-US" sz="1428" dirty="0">
                <a:solidFill>
                  <a:schemeClr val="bg1"/>
                </a:solidFill>
              </a:rPr>
              <a:t>access via REST</a:t>
            </a:r>
          </a:p>
          <a:p>
            <a:pPr algn="ctr"/>
            <a:endParaRPr lang="en-US" sz="1428" dirty="0">
              <a:solidFill>
                <a:schemeClr val="bg1"/>
              </a:solidFill>
            </a:endParaRPr>
          </a:p>
        </p:txBody>
      </p:sp>
      <p:sp>
        <p:nvSpPr>
          <p:cNvPr id="14" name="Rectangle 13"/>
          <p:cNvSpPr/>
          <p:nvPr/>
        </p:nvSpPr>
        <p:spPr>
          <a:xfrm>
            <a:off x="449236" y="5194853"/>
            <a:ext cx="2009803" cy="860308"/>
          </a:xfrm>
          <a:prstGeom prst="rect">
            <a:avLst/>
          </a:prstGeom>
          <a:solidFill>
            <a:schemeClr val="bg2"/>
          </a:solidFill>
          <a:ln>
            <a:noFill/>
          </a:ln>
        </p:spPr>
        <p:txBody>
          <a:bodyPr wrap="square">
            <a:noAutofit/>
          </a:bodyPr>
          <a:lstStyle/>
          <a:p>
            <a:pPr algn="ctr"/>
            <a:r>
              <a:rPr lang="en-US" sz="1428" dirty="0">
                <a:solidFill>
                  <a:schemeClr val="bg1"/>
                </a:solidFill>
              </a:rPr>
              <a:t>Persistent disks         for VMs</a:t>
            </a:r>
          </a:p>
          <a:p>
            <a:pPr algn="ctr"/>
            <a:r>
              <a:rPr lang="en-US" sz="1428" dirty="0">
                <a:solidFill>
                  <a:schemeClr val="bg1"/>
                </a:solidFill>
              </a:rPr>
              <a:t>Premium option</a:t>
            </a:r>
          </a:p>
        </p:txBody>
      </p:sp>
      <p:sp>
        <p:nvSpPr>
          <p:cNvPr id="15" name="Rectangle 14"/>
          <p:cNvSpPr/>
          <p:nvPr/>
        </p:nvSpPr>
        <p:spPr bwMode="auto">
          <a:xfrm>
            <a:off x="9445025" y="1791475"/>
            <a:ext cx="1694394" cy="1192645"/>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Files</a:t>
            </a:r>
          </a:p>
          <a:p>
            <a:pPr defTabSz="655379" fontAlgn="base">
              <a:spcBef>
                <a:spcPct val="0"/>
              </a:spcBef>
              <a:spcAft>
                <a:spcPct val="0"/>
              </a:spcAft>
            </a:pPr>
            <a:r>
              <a:rPr lang="en-US" sz="1266" dirty="0">
                <a:solidFill>
                  <a:schemeClr val="bg1"/>
                </a:solidFill>
                <a:ea typeface="Segoe UI" pitchFamily="34" charset="0"/>
                <a:cs typeface="Segoe UI" pitchFamily="34" charset="0"/>
              </a:rPr>
              <a:t>“SMB access to Azure Storage”</a:t>
            </a:r>
          </a:p>
        </p:txBody>
      </p:sp>
    </p:spTree>
    <p:extLst>
      <p:ext uri="{BB962C8B-B14F-4D97-AF65-F5344CB8AC3E}">
        <p14:creationId xmlns:p14="http://schemas.microsoft.com/office/powerpoint/2010/main" val="10465349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par>
                                <p:cTn id="25" presetID="22" presetClass="entr" presetSubtype="8"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p:bldP spid="13" grpId="0"/>
      <p:bldP spid="14" grpId="0" animBg="1"/>
      <p:bldP spid="15"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monitoring model</a:t>
            </a:r>
          </a:p>
        </p:txBody>
      </p:sp>
      <p:sp>
        <p:nvSpPr>
          <p:cNvPr id="6" name="Text Placeholder 5"/>
          <p:cNvSpPr txBox="1">
            <a:spLocks/>
          </p:cNvSpPr>
          <p:nvPr/>
        </p:nvSpPr>
        <p:spPr>
          <a:xfrm>
            <a:off x="366167" y="1212851"/>
            <a:ext cx="10471165" cy="2308324"/>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78D7"/>
                </a:solidFill>
              </a:rPr>
              <a:t>Understand monitoring needs: </a:t>
            </a:r>
          </a:p>
          <a:p>
            <a:pPr marL="342900" lvl="1" indent="-342900"/>
            <a:r>
              <a:rPr lang="en-US" dirty="0"/>
              <a:t>Start your initial Azure deployments by enabling storage monitoring and analytics </a:t>
            </a:r>
          </a:p>
          <a:p>
            <a:pPr marL="342900" lvl="1" indent="-342900"/>
            <a:r>
              <a:rPr lang="en-US" dirty="0"/>
              <a:t>Enable monitoring during testing to establish baseline metrics</a:t>
            </a:r>
          </a:p>
          <a:p>
            <a:pPr marL="342900" lvl="1" indent="-342900"/>
            <a:r>
              <a:rPr lang="en-US" dirty="0"/>
              <a:t>Enable monitoring in production to assist in troubleshooting</a:t>
            </a:r>
          </a:p>
          <a:p>
            <a:endParaRPr lang="en-US" dirty="0"/>
          </a:p>
        </p:txBody>
      </p:sp>
    </p:spTree>
    <p:extLst>
      <p:ext uri="{BB962C8B-B14F-4D97-AF65-F5344CB8AC3E}">
        <p14:creationId xmlns:p14="http://schemas.microsoft.com/office/powerpoint/2010/main" val="13286003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9" y="1212851"/>
            <a:ext cx="11508332" cy="4013406"/>
          </a:xfrm>
        </p:spPr>
        <p:txBody>
          <a:bodyPr/>
          <a:lstStyle/>
          <a:p>
            <a:pPr marL="0" indent="0">
              <a:buNone/>
            </a:pPr>
            <a:r>
              <a:rPr lang="en-US" dirty="0">
                <a:solidFill>
                  <a:srgbClr val="0078D7"/>
                </a:solidFill>
              </a:rPr>
              <a:t>Standard</a:t>
            </a:r>
          </a:p>
          <a:p>
            <a:pPr marL="342900" lvl="1" indent="-342900"/>
            <a:r>
              <a:rPr lang="en-US" sz="1800" dirty="0"/>
              <a:t>Includes Blob, Table, Queue, and File storage</a:t>
            </a:r>
          </a:p>
          <a:p>
            <a:pPr marL="342900" lvl="1" indent="-342900"/>
            <a:r>
              <a:rPr lang="en-US" sz="1800" dirty="0"/>
              <a:t>VM disks store data on hard disk drives (HDDs)</a:t>
            </a:r>
          </a:p>
          <a:p>
            <a:pPr marL="342900" lvl="1" indent="-342900"/>
            <a:r>
              <a:rPr lang="en-US" sz="1800" dirty="0"/>
              <a:t>Maximum total request rate of 20,000 IOPS</a:t>
            </a:r>
          </a:p>
          <a:p>
            <a:pPr marL="342900" lvl="1" indent="-342900"/>
            <a:r>
              <a:rPr lang="en-US" sz="1800" dirty="0"/>
              <a:t>The total IOPS across all of your virtual machine disks in a standard storage account should not exceed this limit</a:t>
            </a:r>
          </a:p>
          <a:p>
            <a:pPr marL="342900" lvl="1" indent="-342900"/>
            <a:r>
              <a:rPr lang="en-US" sz="1800" dirty="0"/>
              <a:t>If your VM disks do not require high IOPS, you can limit costs by maintaining them in Standard Storage</a:t>
            </a:r>
          </a:p>
          <a:p>
            <a:pPr marL="342900" lvl="1" indent="-342900"/>
            <a:r>
              <a:rPr lang="en-US" sz="1800" dirty="0"/>
              <a:t>Can configure a custom domain name to use with your storage account</a:t>
            </a:r>
          </a:p>
          <a:p>
            <a:endParaRPr lang="en-US" sz="1800" dirty="0"/>
          </a:p>
          <a:p>
            <a:endParaRPr lang="en-US" sz="1800" dirty="0"/>
          </a:p>
          <a:p>
            <a:endParaRPr lang="en-US" dirty="0"/>
          </a:p>
        </p:txBody>
      </p:sp>
      <p:sp>
        <p:nvSpPr>
          <p:cNvPr id="3" name="Title 2"/>
          <p:cNvSpPr>
            <a:spLocks noGrp="1"/>
          </p:cNvSpPr>
          <p:nvPr>
            <p:ph type="title"/>
          </p:nvPr>
        </p:nvSpPr>
        <p:spPr/>
        <p:txBody>
          <a:bodyPr/>
          <a:lstStyle/>
          <a:p>
            <a:r>
              <a:rPr lang="en-US" dirty="0"/>
              <a:t>Standard vs. Premium Storage accounts</a:t>
            </a:r>
          </a:p>
        </p:txBody>
      </p:sp>
      <p:pic>
        <p:nvPicPr>
          <p:cNvPr id="7" name="Picture 6"/>
          <p:cNvPicPr>
            <a:picLocks noChangeAspect="1"/>
          </p:cNvPicPr>
          <p:nvPr/>
        </p:nvPicPr>
        <p:blipFill>
          <a:blip r:embed="rId3"/>
          <a:stretch>
            <a:fillRect/>
          </a:stretch>
        </p:blipFill>
        <p:spPr>
          <a:xfrm>
            <a:off x="2108288" y="4111999"/>
            <a:ext cx="8000999" cy="2648980"/>
          </a:xfrm>
          <a:prstGeom prst="rect">
            <a:avLst/>
          </a:prstGeom>
        </p:spPr>
      </p:pic>
    </p:spTree>
    <p:extLst>
      <p:ext uri="{BB962C8B-B14F-4D97-AF65-F5344CB8AC3E}">
        <p14:creationId xmlns:p14="http://schemas.microsoft.com/office/powerpoint/2010/main" val="280368497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vs. Premium Storage accounts</a:t>
            </a:r>
          </a:p>
        </p:txBody>
      </p:sp>
      <p:pic>
        <p:nvPicPr>
          <p:cNvPr id="5" name="Picture 4"/>
          <p:cNvPicPr>
            <a:picLocks noChangeAspect="1"/>
          </p:cNvPicPr>
          <p:nvPr/>
        </p:nvPicPr>
        <p:blipFill>
          <a:blip r:embed="rId3"/>
          <a:stretch>
            <a:fillRect/>
          </a:stretch>
        </p:blipFill>
        <p:spPr>
          <a:xfrm>
            <a:off x="2108288" y="3833598"/>
            <a:ext cx="7924800" cy="2649392"/>
          </a:xfrm>
          <a:prstGeom prst="rect">
            <a:avLst/>
          </a:prstGeom>
        </p:spPr>
      </p:pic>
      <p:sp>
        <p:nvSpPr>
          <p:cNvPr id="7" name="Text Placeholder 1"/>
          <p:cNvSpPr txBox="1">
            <a:spLocks/>
          </p:cNvSpPr>
          <p:nvPr/>
        </p:nvSpPr>
        <p:spPr>
          <a:xfrm>
            <a:off x="366168" y="1212851"/>
            <a:ext cx="12198365" cy="3120854"/>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r>
              <a:rPr kumimoji="0" lang="en-US" sz="3600" b="0" i="0" u="none" strike="noStrike" kern="1200" cap="none" spc="0" normalizeH="0" baseline="0" noProof="0" dirty="0">
                <a:ln>
                  <a:noFill/>
                </a:ln>
                <a:solidFill>
                  <a:srgbClr val="0078D7"/>
                </a:solidFill>
                <a:effectLst/>
                <a:uLnTx/>
                <a:uFillTx/>
                <a:latin typeface="Segoe UI Light"/>
                <a:ea typeface="+mn-ea"/>
                <a:cs typeface="+mn-cs"/>
              </a:rPr>
              <a:t>Premium</a:t>
            </a:r>
          </a:p>
          <a:p>
            <a:pPr marL="342900"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Recommended for virtual machine disks requiring high IOPS for the best application performance</a:t>
            </a:r>
          </a:p>
          <a:p>
            <a:pPr marL="342900"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VM disks store data on solid state drives (SSDs)</a:t>
            </a:r>
          </a:p>
          <a:p>
            <a:pPr marL="342900"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For your VM disks, you need to use the DS-series, FS-series, or GS-series of VMs</a:t>
            </a:r>
          </a:p>
          <a:p>
            <a:pPr marL="342900" marR="0" lvl="1" indent="-342900" algn="l" defTabSz="932594"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A premium storage account currently supports Azure Virtual Machine disks only</a:t>
            </a:r>
          </a:p>
          <a:p>
            <a:pPr marL="0" marR="0" lvl="0" indent="0" algn="l" defTabSz="932594"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1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a:p>
            <a:pPr marL="342846" marR="0" lvl="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18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a:p>
            <a:pPr marL="342846" marR="0" lvl="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36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Light"/>
              <a:ea typeface="+mn-ea"/>
              <a:cs typeface="+mn-cs"/>
            </a:endParaRPr>
          </a:p>
        </p:txBody>
      </p:sp>
    </p:spTree>
    <p:extLst>
      <p:ext uri="{BB962C8B-B14F-4D97-AF65-F5344CB8AC3E}">
        <p14:creationId xmlns:p14="http://schemas.microsoft.com/office/powerpoint/2010/main" val="20631018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366168" y="1212851"/>
            <a:ext cx="6655521" cy="3914918"/>
          </a:xfrm>
        </p:spPr>
        <p:txBody>
          <a:bodyPr/>
          <a:lstStyle/>
          <a:p>
            <a:pPr marL="0" indent="0">
              <a:buNone/>
            </a:pPr>
            <a:r>
              <a:rPr lang="en-US" sz="2800" dirty="0">
                <a:solidFill>
                  <a:srgbClr val="0078D7"/>
                </a:solidFill>
              </a:rPr>
              <a:t>Azure hot storage tier is optimized for storing data that is accessed frequently</a:t>
            </a:r>
          </a:p>
          <a:p>
            <a:pPr marL="0" indent="0">
              <a:buNone/>
            </a:pPr>
            <a:endParaRPr lang="en-US" sz="2800" dirty="0">
              <a:solidFill>
                <a:srgbClr val="0078D7"/>
              </a:solidFill>
            </a:endParaRPr>
          </a:p>
          <a:p>
            <a:pPr marL="0" indent="0">
              <a:buNone/>
            </a:pPr>
            <a:r>
              <a:rPr lang="en-US" sz="2800" dirty="0">
                <a:solidFill>
                  <a:srgbClr val="0078D7"/>
                </a:solidFill>
              </a:rPr>
              <a:t>Azure cool storage tier is optimized </a:t>
            </a:r>
            <a:br>
              <a:rPr lang="en-US" sz="2800" dirty="0">
                <a:solidFill>
                  <a:srgbClr val="0078D7"/>
                </a:solidFill>
              </a:rPr>
            </a:br>
            <a:r>
              <a:rPr lang="en-US" sz="2800" dirty="0">
                <a:solidFill>
                  <a:srgbClr val="0078D7"/>
                </a:solidFill>
              </a:rPr>
              <a:t>for storing data that is infrequently accessed and long-lived</a:t>
            </a:r>
          </a:p>
          <a:p>
            <a:pPr marL="342900" lvl="1" indent="-342900"/>
            <a:r>
              <a:rPr lang="en-US" dirty="0"/>
              <a:t>Backups, media content, scientific data, compliance, and archival data</a:t>
            </a:r>
          </a:p>
          <a:p>
            <a:pPr marL="342900" lvl="1" indent="-342900"/>
            <a:r>
              <a:rPr lang="en-US" dirty="0"/>
              <a:t>In general, any data that is seldom accessed is a perfect candidate for cool storage</a:t>
            </a:r>
          </a:p>
        </p:txBody>
      </p:sp>
      <p:sp>
        <p:nvSpPr>
          <p:cNvPr id="17" name="Title 16"/>
          <p:cNvSpPr>
            <a:spLocks noGrp="1"/>
          </p:cNvSpPr>
          <p:nvPr>
            <p:ph type="title"/>
          </p:nvPr>
        </p:nvSpPr>
        <p:spPr/>
        <p:txBody>
          <a:bodyPr/>
          <a:lstStyle/>
          <a:p>
            <a:r>
              <a:rPr lang="en-US" dirty="0"/>
              <a:t>Hot versus cool storage</a:t>
            </a:r>
          </a:p>
        </p:txBody>
      </p:sp>
      <p:pic>
        <p:nvPicPr>
          <p:cNvPr id="28" name="Picture 27"/>
          <p:cNvPicPr>
            <a:picLocks noChangeAspect="1"/>
          </p:cNvPicPr>
          <p:nvPr/>
        </p:nvPicPr>
        <p:blipFill>
          <a:blip r:embed="rId3"/>
          <a:stretch>
            <a:fillRect/>
          </a:stretch>
        </p:blipFill>
        <p:spPr>
          <a:xfrm>
            <a:off x="7615219" y="741890"/>
            <a:ext cx="3859970" cy="5737080"/>
          </a:xfrm>
          <a:prstGeom prst="rect">
            <a:avLst/>
          </a:prstGeom>
        </p:spPr>
      </p:pic>
    </p:spTree>
    <p:extLst>
      <p:ext uri="{BB962C8B-B14F-4D97-AF65-F5344CB8AC3E}">
        <p14:creationId xmlns:p14="http://schemas.microsoft.com/office/powerpoint/2010/main" val="2770237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752" y="1211612"/>
            <a:ext cx="7390286" cy="4011687"/>
          </a:xfrm>
        </p:spPr>
        <p:txBody>
          <a:bodyPr/>
          <a:lstStyle/>
          <a:p>
            <a:pPr marL="0" indent="0">
              <a:buNone/>
            </a:pPr>
            <a:r>
              <a:rPr lang="en-US" dirty="0"/>
              <a:t>Blob Tiers</a:t>
            </a:r>
          </a:p>
          <a:p>
            <a:pPr marL="228557" lvl="1" indent="0">
              <a:buNone/>
            </a:pPr>
            <a:r>
              <a:rPr lang="en-US" dirty="0"/>
              <a:t>Hot – for commonly used data</a:t>
            </a:r>
          </a:p>
          <a:p>
            <a:pPr marL="228557" lvl="1" indent="0">
              <a:buNone/>
            </a:pPr>
            <a:r>
              <a:rPr lang="en-US" dirty="0"/>
              <a:t>Cool – for rarely used data (GA: 4/16)</a:t>
            </a:r>
          </a:p>
          <a:p>
            <a:pPr marL="228557" lvl="1" indent="0">
              <a:buNone/>
            </a:pPr>
            <a:r>
              <a:rPr lang="en-US" dirty="0"/>
              <a:t>API is 100% identical; similar throughput and latency</a:t>
            </a:r>
          </a:p>
          <a:p>
            <a:pPr marL="228557" lvl="1" indent="0">
              <a:buNone/>
            </a:pPr>
            <a:r>
              <a:rPr lang="en-US" dirty="0"/>
              <a:t>Same durability options: LRS, GRS, RA-GRS</a:t>
            </a:r>
          </a:p>
          <a:p>
            <a:pPr marL="0" indent="0">
              <a:buNone/>
            </a:pPr>
            <a:r>
              <a:rPr lang="en-US" dirty="0"/>
              <a:t>Pricing to match your workload</a:t>
            </a:r>
          </a:p>
          <a:p>
            <a:pPr marL="228557" lvl="1" indent="0">
              <a:buNone/>
            </a:pPr>
            <a:r>
              <a:rPr lang="en-US" dirty="0"/>
              <a:t>Hot: Lower access prices for frequent use</a:t>
            </a:r>
          </a:p>
          <a:p>
            <a:pPr marL="228557" lvl="1" indent="0">
              <a:buNone/>
            </a:pPr>
            <a:r>
              <a:rPr lang="en-US" dirty="0"/>
              <a:t>Cool: Lower storage prices for high volume</a:t>
            </a:r>
          </a:p>
          <a:p>
            <a:pPr marL="0" indent="0">
              <a:buNone/>
            </a:pPr>
            <a:r>
              <a:rPr lang="en-US" dirty="0"/>
              <a:t>Switch account tiers as needed</a:t>
            </a:r>
          </a:p>
        </p:txBody>
      </p:sp>
      <p:sp>
        <p:nvSpPr>
          <p:cNvPr id="2" name="Title 1"/>
          <p:cNvSpPr>
            <a:spLocks noGrp="1"/>
          </p:cNvSpPr>
          <p:nvPr>
            <p:ph type="title"/>
          </p:nvPr>
        </p:nvSpPr>
        <p:spPr/>
        <p:txBody>
          <a:bodyPr/>
          <a:lstStyle/>
          <a:p>
            <a:r>
              <a:rPr lang="en-US" dirty="0"/>
              <a:t>Cool Storage</a:t>
            </a:r>
          </a:p>
        </p:txBody>
      </p:sp>
      <p:grpSp>
        <p:nvGrpSpPr>
          <p:cNvPr id="4" name="Group 3"/>
          <p:cNvGrpSpPr/>
          <p:nvPr/>
        </p:nvGrpSpPr>
        <p:grpSpPr>
          <a:xfrm>
            <a:off x="8074292" y="1356232"/>
            <a:ext cx="3239694" cy="3297552"/>
            <a:chOff x="8075348" y="1355928"/>
            <a:chExt cx="3240154" cy="3298020"/>
          </a:xfrm>
        </p:grpSpPr>
        <p:sp>
          <p:nvSpPr>
            <p:cNvPr id="8" name="Rectangle 7"/>
            <p:cNvSpPr/>
            <p:nvPr/>
          </p:nvSpPr>
          <p:spPr bwMode="auto">
            <a:xfrm>
              <a:off x="8075348" y="1355928"/>
              <a:ext cx="3240154" cy="339736"/>
            </a:xfrm>
            <a:prstGeom prst="rect">
              <a:avLst/>
            </a:prstGeom>
            <a:solidFill>
              <a:srgbClr val="002050"/>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2855" rIns="0" bIns="42855" numCol="1" rtlCol="0" anchor="ctr" anchorCtr="0" compatLnSpc="1">
              <a:prstTxWarp prst="textNoShape">
                <a:avLst/>
              </a:prstTxWarp>
            </a:bodyPr>
            <a:lstStyle/>
            <a:p>
              <a:pPr marL="0" marR="0" lvl="0" indent="0" algn="ctr" defTabSz="856954" rtl="0" eaLnBrk="1" fontAlgn="base" latinLnBrk="0" hangingPunct="1">
                <a:lnSpc>
                  <a:spcPct val="100000"/>
                </a:lnSpc>
                <a:spcBef>
                  <a:spcPct val="0"/>
                </a:spcBef>
                <a:spcAft>
                  <a:spcPct val="0"/>
                </a:spcAft>
                <a:buClrTx/>
                <a:buSzTx/>
                <a:buFontTx/>
                <a:buNone/>
                <a:tabLst/>
                <a:defRPr/>
              </a:pPr>
              <a:r>
                <a:rPr kumimoji="0" lang="en-US" sz="1654" b="0" i="0" u="none" strike="noStrike" kern="0" cap="none" spc="0" normalizeH="0" baseline="0" noProof="0" dirty="0">
                  <a:ln>
                    <a:noFill/>
                  </a:ln>
                  <a:solidFill>
                    <a:srgbClr val="FFFFFF"/>
                  </a:solidFill>
                  <a:effectLst/>
                  <a:uLnTx/>
                  <a:uFillTx/>
                  <a:latin typeface="Segoe UI"/>
                  <a:ea typeface="+mn-ea"/>
                  <a:cs typeface="+mn-cs"/>
                </a:rPr>
                <a:t>Blob REST API</a:t>
              </a:r>
            </a:p>
          </p:txBody>
        </p:sp>
        <p:sp>
          <p:nvSpPr>
            <p:cNvPr id="10" name="Up-Down Arrow 9"/>
            <p:cNvSpPr/>
            <p:nvPr/>
          </p:nvSpPr>
          <p:spPr bwMode="auto">
            <a:xfrm>
              <a:off x="8767096" y="1740307"/>
              <a:ext cx="308236" cy="475727"/>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402" tIns="137121" rIns="171402" bIns="137121" numCol="1" spcCol="0" rtlCol="0" fromWordArt="0" anchor="t" anchorCtr="0" forceAA="0" compatLnSpc="1">
              <a:prstTxWarp prst="textNoShape">
                <a:avLst/>
              </a:prstTxWarp>
              <a:noAutofit/>
            </a:bodyPr>
            <a:lstStyle/>
            <a:p>
              <a:pPr marL="0" marR="0" lvl="0" indent="0" algn="ctr" defTabSz="873996" rtl="0" eaLnBrk="1" fontAlgn="base" latinLnBrk="0" hangingPunct="1">
                <a:lnSpc>
                  <a:spcPct val="90000"/>
                </a:lnSpc>
                <a:spcBef>
                  <a:spcPct val="0"/>
                </a:spcBef>
                <a:spcAft>
                  <a:spcPct val="0"/>
                </a:spcAft>
                <a:buClrTx/>
                <a:buSzTx/>
                <a:buFontTx/>
                <a:buNone/>
                <a:tabLst/>
                <a:defRPr/>
              </a:pPr>
              <a:endParaRPr kumimoji="0" lang="en-US" sz="22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Up-Down Arrow 10"/>
            <p:cNvSpPr/>
            <p:nvPr/>
          </p:nvSpPr>
          <p:spPr bwMode="auto">
            <a:xfrm>
              <a:off x="10289598" y="1743279"/>
              <a:ext cx="334156" cy="472755"/>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402" tIns="137121" rIns="171402" bIns="137121" numCol="1" spcCol="0" rtlCol="0" fromWordArt="0" anchor="t" anchorCtr="0" forceAA="0" compatLnSpc="1">
              <a:prstTxWarp prst="textNoShape">
                <a:avLst/>
              </a:prstTxWarp>
              <a:noAutofit/>
            </a:bodyPr>
            <a:lstStyle/>
            <a:p>
              <a:pPr marL="0" marR="0" lvl="0" indent="0" algn="ctr" defTabSz="873996" rtl="0" eaLnBrk="1" fontAlgn="base" latinLnBrk="0" hangingPunct="1">
                <a:lnSpc>
                  <a:spcPct val="90000"/>
                </a:lnSpc>
                <a:spcBef>
                  <a:spcPct val="0"/>
                </a:spcBef>
                <a:spcAft>
                  <a:spcPct val="0"/>
                </a:spcAft>
                <a:buClrTx/>
                <a:buSzTx/>
                <a:buFontTx/>
                <a:buNone/>
                <a:tabLst/>
                <a:defRPr/>
              </a:pPr>
              <a:endParaRPr kumimoji="0" lang="en-US" sz="22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8"/>
            <p:cNvSpPr/>
            <p:nvPr/>
          </p:nvSpPr>
          <p:spPr bwMode="auto">
            <a:xfrm>
              <a:off x="8075349" y="2282998"/>
              <a:ext cx="1571402" cy="1857111"/>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402" tIns="137121" rIns="171402" bIns="137121" numCol="1" spcCol="0" rtlCol="0" fromWordArt="0" anchor="t" anchorCtr="0" forceAA="0" compatLnSpc="1">
              <a:prstTxWarp prst="textNoShape">
                <a:avLst/>
              </a:prstTxWarp>
              <a:noAutofit/>
            </a:bodyPr>
            <a:lstStyle/>
            <a:p>
              <a:pPr marL="0" marR="0" lvl="0" indent="0" algn="ctr" defTabSz="873996" rtl="0" eaLnBrk="1" fontAlgn="base" latinLnBrk="0" hangingPunct="1">
                <a:lnSpc>
                  <a:spcPct val="9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 Account</a:t>
              </a:r>
            </a:p>
            <a:p>
              <a:pPr marL="0" marR="0" lvl="0" indent="0" algn="ctr" defTabSz="873996" rtl="0" eaLnBrk="1" fontAlgn="base" latinLnBrk="0" hangingPunct="1">
                <a:lnSpc>
                  <a:spcPct val="9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873996" rtl="0" eaLnBrk="1" fontAlgn="base" latinLnBrk="0" hangingPunct="1">
                <a:lnSpc>
                  <a:spcPct val="9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Hot Tier</a:t>
              </a:r>
            </a:p>
            <a:p>
              <a:pPr marL="0" marR="0" lvl="0" indent="0" algn="ctr" defTabSz="873996" rtl="0" eaLnBrk="1" fontAlgn="base" latinLnBrk="0" hangingPunct="1">
                <a:lnSpc>
                  <a:spcPct val="9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873996" rtl="0" eaLnBrk="1" fontAlgn="base" latinLnBrk="0" hangingPunct="1">
                <a:lnSpc>
                  <a:spcPct val="90000"/>
                </a:lnSpc>
                <a:spcBef>
                  <a:spcPct val="0"/>
                </a:spcBef>
                <a:spcAft>
                  <a:spcPct val="0"/>
                </a:spcAft>
                <a:buClrTx/>
                <a:buSzTx/>
                <a:buFontTx/>
                <a:buNone/>
                <a:tabLst/>
                <a:defRPr/>
              </a:pPr>
              <a:r>
                <a:rPr kumimoji="0" lang="en-US" sz="131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Lower Transaction cost</a:t>
              </a:r>
            </a:p>
          </p:txBody>
        </p:sp>
        <p:sp>
          <p:nvSpPr>
            <p:cNvPr id="12" name="Rectangle 11"/>
            <p:cNvSpPr/>
            <p:nvPr/>
          </p:nvSpPr>
          <p:spPr bwMode="auto">
            <a:xfrm>
              <a:off x="9744100" y="2282998"/>
              <a:ext cx="1571402" cy="1857111"/>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402" tIns="137121" rIns="171402" bIns="137121" numCol="1" spcCol="0" rtlCol="0" fromWordArt="0" anchor="t" anchorCtr="0" forceAA="0" compatLnSpc="1">
              <a:prstTxWarp prst="textNoShape">
                <a:avLst/>
              </a:prstTxWarp>
              <a:noAutofit/>
            </a:bodyPr>
            <a:lstStyle/>
            <a:p>
              <a:pPr marL="0" marR="0" lvl="0" indent="0" algn="ctr" defTabSz="873996" rtl="0" eaLnBrk="1" fontAlgn="base" latinLnBrk="0" hangingPunct="1">
                <a:lnSpc>
                  <a:spcPct val="9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Blob Storage Account</a:t>
              </a:r>
            </a:p>
            <a:p>
              <a:pPr marL="0" marR="0" lvl="0" indent="0" algn="ctr" defTabSz="873996" rtl="0" eaLnBrk="1" fontAlgn="base" latinLnBrk="0" hangingPunct="1">
                <a:lnSpc>
                  <a:spcPct val="9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873996" rtl="0" eaLnBrk="1" fontAlgn="base" latinLnBrk="0" hangingPunct="1">
                <a:lnSpc>
                  <a:spcPct val="90000"/>
                </a:lnSpc>
                <a:spcBef>
                  <a:spcPct val="0"/>
                </a:spcBef>
                <a:spcAft>
                  <a:spcPct val="0"/>
                </a:spcAft>
                <a:buClrTx/>
                <a:buSzTx/>
                <a:buFontTx/>
                <a:buNone/>
                <a:tabLst/>
                <a:defRPr/>
              </a:pPr>
              <a:r>
                <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Cool Tier</a:t>
              </a:r>
            </a:p>
            <a:p>
              <a:pPr marL="0" marR="0" lvl="0" indent="0" algn="ctr" defTabSz="873996" rtl="0" eaLnBrk="1" fontAlgn="base" latinLnBrk="0" hangingPunct="1">
                <a:lnSpc>
                  <a:spcPct val="90000"/>
                </a:lnSpc>
                <a:spcBef>
                  <a:spcPct val="0"/>
                </a:spcBef>
                <a:spcAft>
                  <a:spcPct val="0"/>
                </a:spcAft>
                <a:buClrTx/>
                <a:buSzTx/>
                <a:buFontTx/>
                <a:buNone/>
                <a:tabLst/>
                <a:defRPr/>
              </a:pPr>
              <a:endParaRPr kumimoji="0" lang="en-US" sz="1688"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ctr" defTabSz="873996" rtl="0" eaLnBrk="1" fontAlgn="base" latinLnBrk="0" hangingPunct="1">
                <a:lnSpc>
                  <a:spcPct val="90000"/>
                </a:lnSpc>
                <a:spcBef>
                  <a:spcPct val="0"/>
                </a:spcBef>
                <a:spcAft>
                  <a:spcPct val="0"/>
                </a:spcAft>
                <a:buClrTx/>
                <a:buSzTx/>
                <a:buFontTx/>
                <a:buNone/>
                <a:tabLst/>
                <a:defRPr/>
              </a:pPr>
              <a:r>
                <a:rPr kumimoji="0" lang="en-US" sz="1313"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Lower Capacity cost</a:t>
              </a:r>
              <a:endParaRPr kumimoji="0" lang="en-US" sz="14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Left-Right Arrow 12"/>
            <p:cNvSpPr/>
            <p:nvPr/>
          </p:nvSpPr>
          <p:spPr bwMode="auto">
            <a:xfrm>
              <a:off x="8908026" y="4296812"/>
              <a:ext cx="1574798" cy="357136"/>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1402" tIns="137121" rIns="171402" bIns="137121" numCol="1" spcCol="0" rtlCol="0" fromWordArt="0" anchor="t" anchorCtr="0" forceAA="0" compatLnSpc="1">
              <a:prstTxWarp prst="textNoShape">
                <a:avLst/>
              </a:prstTxWarp>
              <a:noAutofit/>
            </a:bodyPr>
            <a:lstStyle/>
            <a:p>
              <a:pPr marL="0" marR="0" lvl="0" indent="0" algn="ctr" defTabSz="873996" rtl="0" eaLnBrk="1" fontAlgn="base" latinLnBrk="0" hangingPunct="1">
                <a:lnSpc>
                  <a:spcPct val="90000"/>
                </a:lnSpc>
                <a:spcBef>
                  <a:spcPct val="0"/>
                </a:spcBef>
                <a:spcAft>
                  <a:spcPct val="0"/>
                </a:spcAft>
                <a:buClrTx/>
                <a:buSzTx/>
                <a:buFontTx/>
                <a:buNone/>
                <a:tabLst/>
                <a:defRPr/>
              </a:pPr>
              <a:endParaRPr kumimoji="0" lang="en-US" sz="225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14" name="TextBox 13"/>
          <p:cNvSpPr txBox="1"/>
          <p:nvPr/>
        </p:nvSpPr>
        <p:spPr>
          <a:xfrm>
            <a:off x="8510797" y="4641619"/>
            <a:ext cx="2231208" cy="462386"/>
          </a:xfrm>
          <a:prstGeom prst="rect">
            <a:avLst/>
          </a:prstGeom>
          <a:noFill/>
        </p:spPr>
        <p:txBody>
          <a:bodyPr wrap="none" lIns="171402" tIns="137121" rIns="171402" bIns="137121" rtlCol="0">
            <a:spAutoFit/>
          </a:bodyPr>
          <a:lstStyle/>
          <a:p>
            <a:pPr marL="0" marR="0" lvl="0" indent="0" algn="l" defTabSz="857058" rtl="0" eaLnBrk="1" fontAlgn="auto" latinLnBrk="0" hangingPunct="1">
              <a:lnSpc>
                <a:spcPct val="90000"/>
              </a:lnSpc>
              <a:spcBef>
                <a:spcPts val="0"/>
              </a:spcBef>
              <a:spcAft>
                <a:spcPts val="562"/>
              </a:spcAft>
              <a:buClrTx/>
              <a:buSzTx/>
              <a:buFontTx/>
              <a:buNone/>
              <a:tabLst/>
              <a:defRPr/>
            </a:pPr>
            <a:r>
              <a:rPr kumimoji="0" lang="en-US" sz="1313"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Account level conversion</a:t>
            </a:r>
          </a:p>
        </p:txBody>
      </p:sp>
    </p:spTree>
    <p:extLst>
      <p:ext uri="{BB962C8B-B14F-4D97-AF65-F5344CB8AC3E}">
        <p14:creationId xmlns:p14="http://schemas.microsoft.com/office/powerpoint/2010/main" val="806636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5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250"/>
                                        <p:tgtEl>
                                          <p:spTgt spid="3">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250"/>
                                        <p:tgtEl>
                                          <p:spTgt spid="3">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250"/>
                                        <p:tgtEl>
                                          <p:spTgt spid="3">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25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250"/>
                                        <p:tgtEl>
                                          <p:spTgt spid="3">
                                            <p:txEl>
                                              <p:pRg st="5" end="5"/>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left)">
                                      <p:cBhvr>
                                        <p:cTn id="30" dur="250"/>
                                        <p:tgtEl>
                                          <p:spTgt spid="3">
                                            <p:txEl>
                                              <p:pRg st="6" end="6"/>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left)">
                                      <p:cBhvr>
                                        <p:cTn id="33" dur="25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wipe(left)">
                                      <p:cBhvr>
                                        <p:cTn id="38" dur="250"/>
                                        <p:tgtEl>
                                          <p:spTgt spid="3">
                                            <p:txEl>
                                              <p:pRg st="8" end="8"/>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p:cNvSpPr>
            <a:spLocks noGrp="1"/>
          </p:cNvSpPr>
          <p:nvPr>
            <p:ph type="body" sz="quarter" idx="10"/>
          </p:nvPr>
        </p:nvSpPr>
        <p:spPr>
          <a:xfrm>
            <a:off x="366168" y="1212851"/>
            <a:ext cx="11702553" cy="3939540"/>
          </a:xfrm>
        </p:spPr>
        <p:txBody>
          <a:bodyPr/>
          <a:lstStyle/>
          <a:p>
            <a:pPr marL="0" indent="0">
              <a:lnSpc>
                <a:spcPct val="100000"/>
              </a:lnSpc>
              <a:buNone/>
            </a:pPr>
            <a:r>
              <a:rPr lang="en-US" sz="2800" b="1" dirty="0">
                <a:solidFill>
                  <a:schemeClr val="accent1"/>
                </a:solidFill>
              </a:rPr>
              <a:t>Cost-effective</a:t>
            </a:r>
            <a:r>
              <a:rPr lang="en-US" sz="2800" dirty="0">
                <a:solidFill>
                  <a:schemeClr val="accent1"/>
                </a:solidFill>
              </a:rPr>
              <a:t>: Storage cost as low as $0.01 per GB in some regions</a:t>
            </a:r>
          </a:p>
          <a:p>
            <a:pPr marL="0" indent="0">
              <a:lnSpc>
                <a:spcPct val="100000"/>
              </a:lnSpc>
              <a:buNone/>
            </a:pPr>
            <a:r>
              <a:rPr lang="en-US" sz="2800" b="1" dirty="0">
                <a:solidFill>
                  <a:schemeClr val="accent1"/>
                </a:solidFill>
              </a:rPr>
              <a:t>Compatibility</a:t>
            </a:r>
            <a:r>
              <a:rPr lang="en-US" sz="2800" dirty="0">
                <a:solidFill>
                  <a:schemeClr val="accent1"/>
                </a:solidFill>
              </a:rPr>
              <a:t>: 100% API compatible with our existing Blob storage offering</a:t>
            </a:r>
          </a:p>
          <a:p>
            <a:pPr marL="0" indent="0">
              <a:lnSpc>
                <a:spcPct val="100000"/>
              </a:lnSpc>
              <a:buNone/>
            </a:pPr>
            <a:r>
              <a:rPr lang="en-US" sz="2800" b="1" dirty="0">
                <a:solidFill>
                  <a:schemeClr val="accent1"/>
                </a:solidFill>
              </a:rPr>
              <a:t>Performance</a:t>
            </a:r>
            <a:r>
              <a:rPr lang="en-US" sz="2800" dirty="0">
                <a:solidFill>
                  <a:schemeClr val="accent1"/>
                </a:solidFill>
              </a:rPr>
              <a:t>: Similar performance profile for latency and throughput</a:t>
            </a:r>
          </a:p>
          <a:p>
            <a:pPr marL="0" indent="0">
              <a:lnSpc>
                <a:spcPct val="100000"/>
              </a:lnSpc>
              <a:buNone/>
            </a:pPr>
            <a:r>
              <a:rPr lang="en-US" sz="2800" b="1" dirty="0">
                <a:solidFill>
                  <a:schemeClr val="accent1"/>
                </a:solidFill>
              </a:rPr>
              <a:t>Availability</a:t>
            </a:r>
            <a:r>
              <a:rPr lang="en-US" sz="2800" dirty="0">
                <a:solidFill>
                  <a:schemeClr val="accent1"/>
                </a:solidFill>
              </a:rPr>
              <a:t>:</a:t>
            </a:r>
          </a:p>
          <a:p>
            <a:pPr marL="342900" lvl="1" indent="-342900"/>
            <a:r>
              <a:rPr lang="en-US" dirty="0"/>
              <a:t>Hot access tier: Availability of 99.9%</a:t>
            </a:r>
          </a:p>
          <a:p>
            <a:pPr marL="342900" lvl="1" indent="-342900"/>
            <a:r>
              <a:rPr lang="en-US" dirty="0"/>
              <a:t>Cool access tier: Availability of 99%</a:t>
            </a:r>
          </a:p>
          <a:p>
            <a:pPr marL="0" indent="0">
              <a:lnSpc>
                <a:spcPct val="100000"/>
              </a:lnSpc>
              <a:buNone/>
            </a:pPr>
            <a:r>
              <a:rPr lang="en-US" sz="2800" b="1" dirty="0">
                <a:solidFill>
                  <a:schemeClr val="accent1"/>
                </a:solidFill>
              </a:rPr>
              <a:t>Durability</a:t>
            </a:r>
            <a:r>
              <a:rPr lang="en-US" sz="2800" dirty="0">
                <a:solidFill>
                  <a:schemeClr val="accent1"/>
                </a:solidFill>
              </a:rPr>
              <a:t>: Same high durability; same data replication options</a:t>
            </a:r>
          </a:p>
          <a:p>
            <a:pPr marL="0" indent="0">
              <a:lnSpc>
                <a:spcPct val="100000"/>
              </a:lnSpc>
              <a:buNone/>
            </a:pPr>
            <a:r>
              <a:rPr lang="en-US" sz="2800" b="1" dirty="0">
                <a:solidFill>
                  <a:schemeClr val="accent1"/>
                </a:solidFill>
              </a:rPr>
              <a:t>Scalability and security</a:t>
            </a:r>
            <a:r>
              <a:rPr lang="en-US" sz="2800" dirty="0">
                <a:solidFill>
                  <a:schemeClr val="accent1"/>
                </a:solidFill>
              </a:rPr>
              <a:t>: Same scalability and security features</a:t>
            </a:r>
          </a:p>
        </p:txBody>
      </p:sp>
      <p:sp>
        <p:nvSpPr>
          <p:cNvPr id="17" name="Title 16"/>
          <p:cNvSpPr>
            <a:spLocks noGrp="1"/>
          </p:cNvSpPr>
          <p:nvPr>
            <p:ph type="title"/>
          </p:nvPr>
        </p:nvSpPr>
        <p:spPr/>
        <p:txBody>
          <a:bodyPr/>
          <a:lstStyle/>
          <a:p>
            <a:r>
              <a:rPr lang="en-US" dirty="0"/>
              <a:t>Cool storage</a:t>
            </a:r>
          </a:p>
        </p:txBody>
      </p:sp>
    </p:spTree>
    <p:extLst>
      <p:ext uri="{BB962C8B-B14F-4D97-AF65-F5344CB8AC3E}">
        <p14:creationId xmlns:p14="http://schemas.microsoft.com/office/powerpoint/2010/main" val="408549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Blobs</a:t>
            </a:r>
          </a:p>
        </p:txBody>
      </p:sp>
    </p:spTree>
    <p:extLst>
      <p:ext uri="{BB962C8B-B14F-4D97-AF65-F5344CB8AC3E}">
        <p14:creationId xmlns:p14="http://schemas.microsoft.com/office/powerpoint/2010/main" val="86293496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Blob Storage Service?</a:t>
            </a:r>
          </a:p>
        </p:txBody>
      </p:sp>
      <p:sp>
        <p:nvSpPr>
          <p:cNvPr id="3" name="Text Placeholder 2"/>
          <p:cNvSpPr>
            <a:spLocks noGrp="1"/>
          </p:cNvSpPr>
          <p:nvPr>
            <p:ph type="body" sz="quarter" idx="10"/>
          </p:nvPr>
        </p:nvSpPr>
        <p:spPr>
          <a:xfrm>
            <a:off x="269290" y="1189504"/>
            <a:ext cx="11651870" cy="7047136"/>
          </a:xfrm>
        </p:spPr>
        <p:txBody>
          <a:bodyPr/>
          <a:lstStyle/>
          <a:p>
            <a:r>
              <a:rPr lang="en-US" dirty="0"/>
              <a:t>Azure’s Object Storage platform</a:t>
            </a:r>
          </a:p>
          <a:p>
            <a:pPr lvl="1"/>
            <a:r>
              <a:rPr lang="en-US" sz="2800" dirty="0"/>
              <a:t>Store and serve unstructured data</a:t>
            </a:r>
          </a:p>
          <a:p>
            <a:pPr lvl="4"/>
            <a:r>
              <a:rPr lang="en-US" sz="2800" dirty="0"/>
              <a:t>App and Web scale data</a:t>
            </a:r>
          </a:p>
          <a:p>
            <a:pPr lvl="4"/>
            <a:r>
              <a:rPr lang="en-US" sz="2800" dirty="0"/>
              <a:t>Backups and Archive</a:t>
            </a:r>
          </a:p>
          <a:p>
            <a:pPr lvl="4"/>
            <a:r>
              <a:rPr lang="en-US" sz="2800" dirty="0"/>
              <a:t>Big Data from IoT, Genomics, etc</a:t>
            </a:r>
            <a:r>
              <a:rPr lang="en-US" sz="3000" dirty="0"/>
              <a:t>.</a:t>
            </a:r>
          </a:p>
          <a:p>
            <a:r>
              <a:rPr lang="en-US" dirty="0"/>
              <a:t>Types of Blobs</a:t>
            </a:r>
            <a:endParaRPr lang="en-US" sz="2800" dirty="0"/>
          </a:p>
          <a:p>
            <a:pPr lvl="1"/>
            <a:r>
              <a:rPr lang="en-US" sz="2800" dirty="0"/>
              <a:t>Block Blobs - Most object storage scenarios</a:t>
            </a:r>
          </a:p>
          <a:p>
            <a:pPr lvl="1"/>
            <a:r>
              <a:rPr lang="en-US" sz="2800" dirty="0"/>
              <a:t>Append Blobs - Multi-writer append only scenarios</a:t>
            </a:r>
          </a:p>
          <a:p>
            <a:pPr lvl="1"/>
            <a:r>
              <a:rPr lang="en-US" sz="2800" dirty="0"/>
              <a:t>Page Blobs - Page aligned random reads and writes</a:t>
            </a:r>
          </a:p>
          <a:p>
            <a:pPr lvl="1"/>
            <a:endParaRPr lang="en-US" sz="2800" dirty="0"/>
          </a:p>
          <a:p>
            <a:pPr lvl="1"/>
            <a:endParaRPr lang="en-US" sz="2800" dirty="0"/>
          </a:p>
          <a:p>
            <a:pPr lvl="1"/>
            <a:endParaRPr lang="en-US" sz="2800" dirty="0"/>
          </a:p>
          <a:p>
            <a:pPr lvl="1"/>
            <a:endParaRPr lang="en-US" sz="2800" dirty="0"/>
          </a:p>
        </p:txBody>
      </p:sp>
      <p:grpSp>
        <p:nvGrpSpPr>
          <p:cNvPr id="37" name="Group 36"/>
          <p:cNvGrpSpPr/>
          <p:nvPr/>
        </p:nvGrpSpPr>
        <p:grpSpPr>
          <a:xfrm>
            <a:off x="7207904" y="2814251"/>
            <a:ext cx="4867858" cy="1656181"/>
            <a:chOff x="6219421" y="897902"/>
            <a:chExt cx="5400764" cy="2123760"/>
          </a:xfrm>
        </p:grpSpPr>
        <p:grpSp>
          <p:nvGrpSpPr>
            <p:cNvPr id="38" name="Group 37"/>
            <p:cNvGrpSpPr/>
            <p:nvPr/>
          </p:nvGrpSpPr>
          <p:grpSpPr>
            <a:xfrm>
              <a:off x="6219421" y="2011342"/>
              <a:ext cx="5400764" cy="1010320"/>
              <a:chOff x="5389473" y="2302818"/>
              <a:chExt cx="5400764" cy="1010320"/>
            </a:xfrm>
          </p:grpSpPr>
          <p:sp>
            <p:nvSpPr>
              <p:cNvPr id="42" name="Rectangle 41"/>
              <p:cNvSpPr/>
              <p:nvPr/>
            </p:nvSpPr>
            <p:spPr>
              <a:xfrm>
                <a:off x="5558206" y="2504700"/>
                <a:ext cx="1346743" cy="6217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dirty="0">
                    <a:ln>
                      <a:noFill/>
                    </a:ln>
                    <a:solidFill>
                      <a:srgbClr val="FFFFFF">
                        <a:lumMod val="95000"/>
                        <a:lumOff val="5000"/>
                      </a:srgbClr>
                    </a:solidFill>
                    <a:effectLst/>
                    <a:uLnTx/>
                    <a:uFillTx/>
                    <a:latin typeface="Segoe UI"/>
                    <a:ea typeface="+mn-ea"/>
                    <a:cs typeface="+mn-cs"/>
                  </a:rPr>
                  <a:t>Block 1</a:t>
                </a:r>
              </a:p>
            </p:txBody>
          </p:sp>
          <p:sp>
            <p:nvSpPr>
              <p:cNvPr id="43" name="Rectangle 42"/>
              <p:cNvSpPr/>
              <p:nvPr/>
            </p:nvSpPr>
            <p:spPr>
              <a:xfrm>
                <a:off x="8915041" y="2504700"/>
                <a:ext cx="1741744" cy="6217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dirty="0">
                    <a:ln>
                      <a:noFill/>
                    </a:ln>
                    <a:solidFill>
                      <a:srgbClr val="FFFFFF">
                        <a:lumMod val="95000"/>
                        <a:lumOff val="5000"/>
                      </a:srgbClr>
                    </a:solidFill>
                    <a:effectLst/>
                    <a:uLnTx/>
                    <a:uFillTx/>
                    <a:latin typeface="Segoe UI"/>
                    <a:ea typeface="+mn-ea"/>
                    <a:cs typeface="+mn-cs"/>
                  </a:rPr>
                  <a:t>Block 4</a:t>
                </a:r>
              </a:p>
            </p:txBody>
          </p:sp>
          <p:sp>
            <p:nvSpPr>
              <p:cNvPr id="44" name="Rectangle 43"/>
              <p:cNvSpPr/>
              <p:nvPr/>
            </p:nvSpPr>
            <p:spPr>
              <a:xfrm>
                <a:off x="7938614" y="2504700"/>
                <a:ext cx="932361" cy="62173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dirty="0">
                    <a:ln>
                      <a:noFill/>
                    </a:ln>
                    <a:solidFill>
                      <a:srgbClr val="FFFFFF">
                        <a:lumMod val="95000"/>
                        <a:lumOff val="5000"/>
                      </a:srgbClr>
                    </a:solidFill>
                    <a:effectLst/>
                    <a:uLnTx/>
                    <a:uFillTx/>
                    <a:latin typeface="Segoe UI"/>
                    <a:ea typeface="+mn-ea"/>
                    <a:cs typeface="+mn-cs"/>
                  </a:rPr>
                  <a:t>Block 3</a:t>
                </a:r>
              </a:p>
            </p:txBody>
          </p:sp>
          <p:sp>
            <p:nvSpPr>
              <p:cNvPr id="45" name="Rectangle 44"/>
              <p:cNvSpPr/>
              <p:nvPr/>
            </p:nvSpPr>
            <p:spPr>
              <a:xfrm>
                <a:off x="6933665" y="2504700"/>
                <a:ext cx="982252" cy="6217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dirty="0">
                    <a:ln>
                      <a:noFill/>
                    </a:ln>
                    <a:solidFill>
                      <a:srgbClr val="FFFFFF">
                        <a:lumMod val="95000"/>
                        <a:lumOff val="5000"/>
                      </a:srgbClr>
                    </a:solidFill>
                    <a:effectLst/>
                    <a:uLnTx/>
                    <a:uFillTx/>
                    <a:latin typeface="Segoe UI"/>
                    <a:ea typeface="+mn-ea"/>
                    <a:cs typeface="+mn-cs"/>
                  </a:rPr>
                  <a:t>Block 2</a:t>
                </a:r>
              </a:p>
            </p:txBody>
          </p:sp>
          <p:sp>
            <p:nvSpPr>
              <p:cNvPr id="46" name="Rectangle 45"/>
              <p:cNvSpPr/>
              <p:nvPr/>
            </p:nvSpPr>
            <p:spPr>
              <a:xfrm>
                <a:off x="5389473" y="2302818"/>
                <a:ext cx="5400764" cy="1010320"/>
              </a:xfrm>
              <a:prstGeom prst="rect">
                <a:avLst/>
              </a:prstGeom>
              <a:noFill/>
              <a:ln cmpd="sng">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grpSp>
          <p:nvGrpSpPr>
            <p:cNvPr id="39" name="Group 38"/>
            <p:cNvGrpSpPr/>
            <p:nvPr/>
          </p:nvGrpSpPr>
          <p:grpSpPr>
            <a:xfrm>
              <a:off x="6219421" y="897902"/>
              <a:ext cx="1608057" cy="1010320"/>
              <a:chOff x="6219421" y="897902"/>
              <a:chExt cx="1608057" cy="1010320"/>
            </a:xfrm>
          </p:grpSpPr>
          <p:sp>
            <p:nvSpPr>
              <p:cNvPr id="40" name="Rectangle 39"/>
              <p:cNvSpPr/>
              <p:nvPr/>
            </p:nvSpPr>
            <p:spPr>
              <a:xfrm>
                <a:off x="6388154" y="1099784"/>
                <a:ext cx="1346743" cy="6217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dirty="0">
                    <a:ln>
                      <a:noFill/>
                    </a:ln>
                    <a:solidFill>
                      <a:srgbClr val="FFFFFF">
                        <a:lumMod val="95000"/>
                        <a:lumOff val="5000"/>
                      </a:srgbClr>
                    </a:solidFill>
                    <a:effectLst/>
                    <a:uLnTx/>
                    <a:uFillTx/>
                    <a:latin typeface="Segoe UI"/>
                    <a:ea typeface="+mn-ea"/>
                    <a:cs typeface="+mn-cs"/>
                  </a:rPr>
                  <a:t>Image.jpg</a:t>
                </a:r>
              </a:p>
            </p:txBody>
          </p:sp>
          <p:sp>
            <p:nvSpPr>
              <p:cNvPr id="41" name="Rectangle 40"/>
              <p:cNvSpPr/>
              <p:nvPr/>
            </p:nvSpPr>
            <p:spPr>
              <a:xfrm>
                <a:off x="6219421" y="897902"/>
                <a:ext cx="1608057" cy="1010320"/>
              </a:xfrm>
              <a:prstGeom prst="rect">
                <a:avLst/>
              </a:prstGeom>
              <a:noFill/>
              <a:ln cmpd="sng">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grpSp>
      </p:grpSp>
      <p:grpSp>
        <p:nvGrpSpPr>
          <p:cNvPr id="47" name="Group 3"/>
          <p:cNvGrpSpPr/>
          <p:nvPr/>
        </p:nvGrpSpPr>
        <p:grpSpPr>
          <a:xfrm>
            <a:off x="8548563" y="4716289"/>
            <a:ext cx="3674064" cy="2052782"/>
            <a:chOff x="7191851" y="4878577"/>
            <a:chExt cx="3674586" cy="2053073"/>
          </a:xfrm>
        </p:grpSpPr>
        <p:grpSp>
          <p:nvGrpSpPr>
            <p:cNvPr id="48" name="Group 4"/>
            <p:cNvGrpSpPr/>
            <p:nvPr/>
          </p:nvGrpSpPr>
          <p:grpSpPr>
            <a:xfrm rot="16200000">
              <a:off x="8011101" y="4076314"/>
              <a:ext cx="2053072" cy="3657600"/>
              <a:chOff x="1299727" y="1828800"/>
              <a:chExt cx="2053072" cy="3657600"/>
            </a:xfrm>
            <a:solidFill>
              <a:schemeClr val="tx2"/>
            </a:solidFill>
          </p:grpSpPr>
          <p:sp>
            <p:nvSpPr>
              <p:cNvPr id="52" name="Rectangle 8"/>
              <p:cNvSpPr/>
              <p:nvPr/>
            </p:nvSpPr>
            <p:spPr>
              <a:xfrm rot="5400000">
                <a:off x="800099" y="2933700"/>
                <a:ext cx="3657600" cy="1447800"/>
              </a:xfrm>
              <a:prstGeom prst="rect">
                <a:avLst/>
              </a:prstGeom>
              <a:grpFill/>
              <a:ln w="9525" cap="flat" cmpd="sng" algn="ctr">
                <a:solidFill>
                  <a:srgbClr val="5F779C">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23" tIns="45711" rIns="91423" bIns="4571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r" defTabSz="913923" rtl="0" eaLnBrk="1" fontAlgn="auto" latinLnBrk="0" hangingPunct="1">
                  <a:lnSpc>
                    <a:spcPct val="100000"/>
                  </a:lnSpc>
                  <a:spcBef>
                    <a:spcPts val="0"/>
                  </a:spcBef>
                  <a:spcAft>
                    <a:spcPts val="0"/>
                  </a:spcAft>
                  <a:buClrTx/>
                  <a:buSzTx/>
                  <a:buFontTx/>
                  <a:buNone/>
                  <a:tabLst/>
                  <a:defRPr/>
                </a:pPr>
                <a:r>
                  <a:rPr kumimoji="0" lang="en-US" sz="1599" b="0" i="0" u="none" strike="noStrike" kern="1200" cap="none" spc="0" normalizeH="0" baseline="0" noProof="0" dirty="0">
                    <a:ln>
                      <a:noFill/>
                    </a:ln>
                    <a:solidFill>
                      <a:srgbClr val="FFFFFF"/>
                    </a:solidFill>
                    <a:effectLst/>
                    <a:uLnTx/>
                    <a:uFillTx/>
                    <a:latin typeface="Segoe UI"/>
                    <a:ea typeface="+mn-ea"/>
                    <a:cs typeface="+mn-cs"/>
                  </a:rPr>
                  <a:t>Sparse File </a:t>
                </a:r>
              </a:p>
              <a:p>
                <a:pPr marL="0" marR="0" lvl="0" indent="0" algn="r" defTabSz="913923" rtl="0" eaLnBrk="1" fontAlgn="auto" latinLnBrk="0" hangingPunct="1">
                  <a:lnSpc>
                    <a:spcPct val="100000"/>
                  </a:lnSpc>
                  <a:spcBef>
                    <a:spcPts val="0"/>
                  </a:spcBef>
                  <a:spcAft>
                    <a:spcPts val="0"/>
                  </a:spcAft>
                  <a:buClrTx/>
                  <a:buSzTx/>
                  <a:buFontTx/>
                  <a:buNone/>
                  <a:tabLst/>
                  <a:defRPr/>
                </a:pPr>
                <a:r>
                  <a:rPr kumimoji="0" lang="en-US" sz="1399" b="0" i="0" u="none" strike="noStrike" kern="1200" cap="none" spc="0" normalizeH="0" baseline="0" noProof="0" dirty="0">
                    <a:ln>
                      <a:noFill/>
                    </a:ln>
                    <a:solidFill>
                      <a:srgbClr val="FFFFFF"/>
                    </a:solidFill>
                    <a:effectLst/>
                    <a:uLnTx/>
                    <a:uFillTx/>
                    <a:latin typeface="Segoe UI"/>
                    <a:ea typeface="+mn-ea"/>
                    <a:cs typeface="+mn-cs"/>
                  </a:rPr>
                  <a:t>512 byte aligned</a:t>
                </a:r>
              </a:p>
            </p:txBody>
          </p:sp>
          <p:cxnSp>
            <p:nvCxnSpPr>
              <p:cNvPr id="53" name="Straight Connector 9"/>
              <p:cNvCxnSpPr/>
              <p:nvPr/>
            </p:nvCxnSpPr>
            <p:spPr>
              <a:xfrm rot="5400000">
                <a:off x="875507" y="4457701"/>
                <a:ext cx="1753393" cy="794"/>
              </a:xfrm>
              <a:prstGeom prst="line">
                <a:avLst/>
              </a:prstGeom>
              <a:grpFill/>
              <a:ln w="50800" cap="flat" cmpd="sng" algn="ctr">
                <a:solidFill>
                  <a:srgbClr val="107C10"/>
                </a:solidFill>
                <a:prstDash val="sysDot"/>
              </a:ln>
              <a:effectLst/>
            </p:spPr>
          </p:cxnSp>
          <p:sp>
            <p:nvSpPr>
              <p:cNvPr id="54" name="Rectangle 10"/>
              <p:cNvSpPr/>
              <p:nvPr/>
            </p:nvSpPr>
            <p:spPr>
              <a:xfrm>
                <a:off x="1389437" y="2006292"/>
                <a:ext cx="458169" cy="282423"/>
              </a:xfrm>
              <a:prstGeom prst="rect">
                <a:avLst/>
              </a:prstGeom>
              <a:solidFill>
                <a:schemeClr val="accent2"/>
              </a:solidFill>
            </p:spPr>
            <p:txBody>
              <a:bodyPr wrap="non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187" rtl="0" eaLnBrk="1" fontAlgn="auto" latinLnBrk="0" hangingPunct="1">
                  <a:lnSpc>
                    <a:spcPct val="100000"/>
                  </a:lnSpc>
                  <a:spcBef>
                    <a:spcPts val="0"/>
                  </a:spcBef>
                  <a:spcAft>
                    <a:spcPts val="0"/>
                  </a:spcAft>
                  <a:buClrTx/>
                  <a:buSzTx/>
                  <a:buFontTx/>
                  <a:buNone/>
                  <a:tabLst/>
                  <a:defRPr/>
                </a:pPr>
                <a:r>
                  <a:rPr kumimoji="0" lang="en-US" sz="1199" b="1" i="0" u="none" strike="noStrike" kern="1200" cap="none" spc="0" normalizeH="0" baseline="0" noProof="0" dirty="0">
                    <a:ln>
                      <a:noFill/>
                    </a:ln>
                    <a:solidFill>
                      <a:srgbClr val="000000"/>
                    </a:solidFill>
                    <a:effectLst/>
                    <a:uLnTx/>
                    <a:uFillTx/>
                    <a:latin typeface="Segoe UI"/>
                    <a:ea typeface="+mn-ea"/>
                    <a:cs typeface="+mn-cs"/>
                  </a:rPr>
                  <a:t>512</a:t>
                </a:r>
                <a:endParaRPr kumimoji="0" lang="en-US" sz="1199" b="0" i="0" u="none" strike="noStrike" kern="1200" cap="none" spc="0" normalizeH="0" baseline="0" noProof="0" dirty="0">
                  <a:ln>
                    <a:noFill/>
                  </a:ln>
                  <a:solidFill>
                    <a:srgbClr val="000000"/>
                  </a:solidFill>
                  <a:effectLst/>
                  <a:uLnTx/>
                  <a:uFillTx/>
                  <a:latin typeface="Segoe UI"/>
                  <a:ea typeface="+mn-ea"/>
                  <a:cs typeface="+mn-cs"/>
                </a:endParaRPr>
              </a:p>
            </p:txBody>
          </p:sp>
          <p:sp>
            <p:nvSpPr>
              <p:cNvPr id="55" name="Rectangle 11"/>
              <p:cNvSpPr/>
              <p:nvPr/>
            </p:nvSpPr>
            <p:spPr>
              <a:xfrm>
                <a:off x="1299727" y="2311090"/>
                <a:ext cx="548101" cy="282423"/>
              </a:xfrm>
              <a:prstGeom prst="rect">
                <a:avLst/>
              </a:prstGeom>
              <a:solidFill>
                <a:schemeClr val="accent2"/>
              </a:solidFill>
            </p:spPr>
            <p:txBody>
              <a:bodyPr wrap="non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187" rtl="0" eaLnBrk="1" fontAlgn="auto" latinLnBrk="0" hangingPunct="1">
                  <a:lnSpc>
                    <a:spcPct val="100000"/>
                  </a:lnSpc>
                  <a:spcBef>
                    <a:spcPts val="0"/>
                  </a:spcBef>
                  <a:spcAft>
                    <a:spcPts val="0"/>
                  </a:spcAft>
                  <a:buClrTx/>
                  <a:buSzTx/>
                  <a:buFontTx/>
                  <a:buNone/>
                  <a:tabLst/>
                  <a:defRPr/>
                </a:pPr>
                <a:r>
                  <a:rPr kumimoji="0" lang="en-US" sz="1199" b="1" i="0" u="none" strike="noStrike" kern="1200" cap="none" spc="0" normalizeH="0" baseline="0" noProof="0" dirty="0">
                    <a:ln>
                      <a:noFill/>
                    </a:ln>
                    <a:solidFill>
                      <a:srgbClr val="000000"/>
                    </a:solidFill>
                    <a:effectLst/>
                    <a:uLnTx/>
                    <a:uFillTx/>
                    <a:latin typeface="Segoe UI"/>
                    <a:ea typeface="+mn-ea"/>
                    <a:cs typeface="+mn-cs"/>
                  </a:rPr>
                  <a:t>1024</a:t>
                </a:r>
                <a:endParaRPr kumimoji="0" lang="en-US" sz="1199"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6" name="Straight Connector 12"/>
              <p:cNvCxnSpPr/>
              <p:nvPr/>
            </p:nvCxnSpPr>
            <p:spPr>
              <a:xfrm>
                <a:off x="1904999" y="2133600"/>
                <a:ext cx="1447800" cy="1588"/>
              </a:xfrm>
              <a:prstGeom prst="line">
                <a:avLst/>
              </a:prstGeom>
              <a:grpFill/>
              <a:ln w="9525" cap="flat" cmpd="sng" algn="ctr">
                <a:solidFill>
                  <a:srgbClr val="C3D69B">
                    <a:shade val="80000"/>
                  </a:srgbClr>
                </a:solidFill>
                <a:prstDash val="sysDash"/>
              </a:ln>
              <a:effectLst/>
            </p:spPr>
          </p:cxnSp>
          <p:cxnSp>
            <p:nvCxnSpPr>
              <p:cNvPr id="57" name="Straight Connector 13"/>
              <p:cNvCxnSpPr/>
              <p:nvPr/>
            </p:nvCxnSpPr>
            <p:spPr>
              <a:xfrm>
                <a:off x="1904999" y="4267200"/>
                <a:ext cx="1447800" cy="1588"/>
              </a:xfrm>
              <a:prstGeom prst="line">
                <a:avLst/>
              </a:prstGeom>
              <a:grpFill/>
              <a:ln w="9525" cap="flat" cmpd="sng" algn="ctr">
                <a:solidFill>
                  <a:srgbClr val="C3D69B">
                    <a:shade val="80000"/>
                  </a:srgbClr>
                </a:solidFill>
                <a:prstDash val="sysDash"/>
              </a:ln>
              <a:effectLst/>
            </p:spPr>
          </p:cxnSp>
          <p:cxnSp>
            <p:nvCxnSpPr>
              <p:cNvPr id="58" name="Straight Connector 14"/>
              <p:cNvCxnSpPr/>
              <p:nvPr/>
            </p:nvCxnSpPr>
            <p:spPr>
              <a:xfrm>
                <a:off x="1904999" y="4572000"/>
                <a:ext cx="1447800" cy="1588"/>
              </a:xfrm>
              <a:prstGeom prst="line">
                <a:avLst/>
              </a:prstGeom>
              <a:grpFill/>
              <a:ln w="9525" cap="flat" cmpd="sng" algn="ctr">
                <a:solidFill>
                  <a:srgbClr val="C3D69B">
                    <a:shade val="80000"/>
                  </a:srgbClr>
                </a:solidFill>
                <a:prstDash val="sysDash"/>
              </a:ln>
              <a:effectLst/>
            </p:spPr>
          </p:cxnSp>
          <p:cxnSp>
            <p:nvCxnSpPr>
              <p:cNvPr id="59" name="Straight Connector 15"/>
              <p:cNvCxnSpPr/>
              <p:nvPr/>
            </p:nvCxnSpPr>
            <p:spPr>
              <a:xfrm>
                <a:off x="1904999" y="2436812"/>
                <a:ext cx="1447800" cy="1588"/>
              </a:xfrm>
              <a:prstGeom prst="line">
                <a:avLst/>
              </a:prstGeom>
              <a:grpFill/>
              <a:ln w="9525" cap="flat" cmpd="sng" algn="ctr">
                <a:solidFill>
                  <a:srgbClr val="C3D69B">
                    <a:shade val="80000"/>
                  </a:srgbClr>
                </a:solidFill>
                <a:prstDash val="sysDash"/>
              </a:ln>
              <a:effectLst/>
            </p:spPr>
          </p:cxnSp>
          <p:cxnSp>
            <p:nvCxnSpPr>
              <p:cNvPr id="60" name="Straight Connector 16"/>
              <p:cNvCxnSpPr/>
              <p:nvPr/>
            </p:nvCxnSpPr>
            <p:spPr>
              <a:xfrm>
                <a:off x="1904999" y="2741612"/>
                <a:ext cx="1447800" cy="1588"/>
              </a:xfrm>
              <a:prstGeom prst="line">
                <a:avLst/>
              </a:prstGeom>
              <a:grpFill/>
              <a:ln w="9525" cap="flat" cmpd="sng" algn="ctr">
                <a:solidFill>
                  <a:srgbClr val="C3D69B">
                    <a:shade val="80000"/>
                  </a:srgbClr>
                </a:solidFill>
                <a:prstDash val="sysDash"/>
              </a:ln>
              <a:effectLst/>
            </p:spPr>
          </p:cxnSp>
          <p:cxnSp>
            <p:nvCxnSpPr>
              <p:cNvPr id="61" name="Straight Connector 17"/>
              <p:cNvCxnSpPr/>
              <p:nvPr/>
            </p:nvCxnSpPr>
            <p:spPr>
              <a:xfrm>
                <a:off x="1904999" y="3046412"/>
                <a:ext cx="1447800" cy="1588"/>
              </a:xfrm>
              <a:prstGeom prst="line">
                <a:avLst/>
              </a:prstGeom>
              <a:grpFill/>
              <a:ln w="9525" cap="flat" cmpd="sng" algn="ctr">
                <a:solidFill>
                  <a:srgbClr val="C3D69B">
                    <a:shade val="80000"/>
                  </a:srgbClr>
                </a:solidFill>
                <a:prstDash val="sysDash"/>
              </a:ln>
              <a:effectLst/>
            </p:spPr>
          </p:cxnSp>
          <p:cxnSp>
            <p:nvCxnSpPr>
              <p:cNvPr id="62" name="Straight Connector 18"/>
              <p:cNvCxnSpPr/>
              <p:nvPr/>
            </p:nvCxnSpPr>
            <p:spPr>
              <a:xfrm>
                <a:off x="1904999" y="3351212"/>
                <a:ext cx="1447800" cy="1588"/>
              </a:xfrm>
              <a:prstGeom prst="line">
                <a:avLst/>
              </a:prstGeom>
              <a:grpFill/>
              <a:ln w="9525" cap="flat" cmpd="sng" algn="ctr">
                <a:solidFill>
                  <a:srgbClr val="C3D69B">
                    <a:shade val="80000"/>
                  </a:srgbClr>
                </a:solidFill>
                <a:prstDash val="sysDash"/>
              </a:ln>
              <a:effectLst/>
            </p:spPr>
          </p:cxnSp>
          <p:cxnSp>
            <p:nvCxnSpPr>
              <p:cNvPr id="63" name="Straight Connector 19"/>
              <p:cNvCxnSpPr/>
              <p:nvPr/>
            </p:nvCxnSpPr>
            <p:spPr>
              <a:xfrm>
                <a:off x="1904999" y="3656012"/>
                <a:ext cx="1447800" cy="1588"/>
              </a:xfrm>
              <a:prstGeom prst="line">
                <a:avLst/>
              </a:prstGeom>
              <a:grpFill/>
              <a:ln w="9525" cap="flat" cmpd="sng" algn="ctr">
                <a:solidFill>
                  <a:srgbClr val="C3D69B">
                    <a:shade val="80000"/>
                  </a:srgbClr>
                </a:solidFill>
                <a:prstDash val="sysDash"/>
              </a:ln>
              <a:effectLst/>
            </p:spPr>
          </p:cxnSp>
          <p:cxnSp>
            <p:nvCxnSpPr>
              <p:cNvPr id="64" name="Straight Connector 20"/>
              <p:cNvCxnSpPr/>
              <p:nvPr/>
            </p:nvCxnSpPr>
            <p:spPr>
              <a:xfrm>
                <a:off x="1904999" y="3960812"/>
                <a:ext cx="1447800" cy="1588"/>
              </a:xfrm>
              <a:prstGeom prst="line">
                <a:avLst/>
              </a:prstGeom>
              <a:grpFill/>
              <a:ln w="9525" cap="flat" cmpd="sng" algn="ctr">
                <a:solidFill>
                  <a:srgbClr val="C3D69B">
                    <a:shade val="80000"/>
                  </a:srgbClr>
                </a:solidFill>
                <a:prstDash val="sysDash"/>
              </a:ln>
              <a:effectLst/>
            </p:spPr>
          </p:cxnSp>
          <p:cxnSp>
            <p:nvCxnSpPr>
              <p:cNvPr id="65" name="Straight Connector 21"/>
              <p:cNvCxnSpPr/>
              <p:nvPr/>
            </p:nvCxnSpPr>
            <p:spPr>
              <a:xfrm>
                <a:off x="1904999" y="4876800"/>
                <a:ext cx="1447800" cy="1588"/>
              </a:xfrm>
              <a:prstGeom prst="line">
                <a:avLst/>
              </a:prstGeom>
              <a:grpFill/>
              <a:ln w="9525" cap="flat" cmpd="sng" algn="ctr">
                <a:solidFill>
                  <a:srgbClr val="C3D69B">
                    <a:shade val="80000"/>
                  </a:srgbClr>
                </a:solidFill>
                <a:prstDash val="sysDash"/>
              </a:ln>
              <a:effectLst/>
            </p:spPr>
          </p:cxnSp>
          <p:cxnSp>
            <p:nvCxnSpPr>
              <p:cNvPr id="66" name="Straight Connector 22"/>
              <p:cNvCxnSpPr/>
              <p:nvPr/>
            </p:nvCxnSpPr>
            <p:spPr>
              <a:xfrm>
                <a:off x="1904999" y="5181600"/>
                <a:ext cx="1447800" cy="1588"/>
              </a:xfrm>
              <a:prstGeom prst="line">
                <a:avLst/>
              </a:prstGeom>
              <a:grpFill/>
              <a:ln w="9525" cap="flat" cmpd="sng" algn="ctr">
                <a:solidFill>
                  <a:srgbClr val="C3D69B">
                    <a:shade val="80000"/>
                  </a:srgbClr>
                </a:solidFill>
                <a:prstDash val="sysDash"/>
              </a:ln>
              <a:effectLst/>
            </p:spPr>
          </p:cxnSp>
          <p:sp>
            <p:nvSpPr>
              <p:cNvPr id="67" name="Rectangle 23"/>
              <p:cNvSpPr/>
              <p:nvPr/>
            </p:nvSpPr>
            <p:spPr>
              <a:xfrm>
                <a:off x="1302740" y="2611533"/>
                <a:ext cx="548102" cy="282423"/>
              </a:xfrm>
              <a:prstGeom prst="rect">
                <a:avLst/>
              </a:prstGeom>
              <a:solidFill>
                <a:schemeClr val="accent2"/>
              </a:solidFill>
            </p:spPr>
            <p:txBody>
              <a:bodyPr wrap="non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187" rtl="0" eaLnBrk="1" fontAlgn="auto" latinLnBrk="0" hangingPunct="1">
                  <a:lnSpc>
                    <a:spcPct val="100000"/>
                  </a:lnSpc>
                  <a:spcBef>
                    <a:spcPts val="0"/>
                  </a:spcBef>
                  <a:spcAft>
                    <a:spcPts val="0"/>
                  </a:spcAft>
                  <a:buClrTx/>
                  <a:buSzTx/>
                  <a:buFontTx/>
                  <a:buNone/>
                  <a:tabLst/>
                  <a:defRPr/>
                </a:pPr>
                <a:r>
                  <a:rPr kumimoji="0" lang="en-US" sz="1199" b="1" i="0" u="none" strike="noStrike" kern="1200" cap="none" spc="0" normalizeH="0" baseline="0" noProof="0" dirty="0">
                    <a:ln>
                      <a:noFill/>
                    </a:ln>
                    <a:solidFill>
                      <a:srgbClr val="000000"/>
                    </a:solidFill>
                    <a:effectLst/>
                    <a:uLnTx/>
                    <a:uFillTx/>
                    <a:latin typeface="Segoe UI"/>
                    <a:ea typeface="+mn-ea"/>
                    <a:cs typeface="+mn-cs"/>
                  </a:rPr>
                  <a:t>1536</a:t>
                </a:r>
                <a:endParaRPr kumimoji="0" lang="en-US" sz="1199" b="0" i="0" u="none" strike="noStrike" kern="1200" cap="none" spc="0" normalizeH="0" baseline="0" noProof="0" dirty="0">
                  <a:ln>
                    <a:noFill/>
                  </a:ln>
                  <a:solidFill>
                    <a:srgbClr val="000000"/>
                  </a:solidFill>
                  <a:effectLst/>
                  <a:uLnTx/>
                  <a:uFillTx/>
                  <a:latin typeface="Segoe UI"/>
                  <a:ea typeface="+mn-ea"/>
                  <a:cs typeface="+mn-cs"/>
                </a:endParaRPr>
              </a:p>
            </p:txBody>
          </p:sp>
          <p:sp>
            <p:nvSpPr>
              <p:cNvPr id="68" name="Rectangle 24"/>
              <p:cNvSpPr/>
              <p:nvPr/>
            </p:nvSpPr>
            <p:spPr>
              <a:xfrm>
                <a:off x="1310692" y="2916334"/>
                <a:ext cx="548102" cy="282423"/>
              </a:xfrm>
              <a:prstGeom prst="rect">
                <a:avLst/>
              </a:prstGeom>
              <a:solidFill>
                <a:schemeClr val="accent2"/>
              </a:solidFill>
            </p:spPr>
            <p:txBody>
              <a:bodyPr wrap="non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187" rtl="0" eaLnBrk="1" fontAlgn="auto" latinLnBrk="0" hangingPunct="1">
                  <a:lnSpc>
                    <a:spcPct val="100000"/>
                  </a:lnSpc>
                  <a:spcBef>
                    <a:spcPts val="0"/>
                  </a:spcBef>
                  <a:spcAft>
                    <a:spcPts val="0"/>
                  </a:spcAft>
                  <a:buClrTx/>
                  <a:buSzTx/>
                  <a:buFontTx/>
                  <a:buNone/>
                  <a:tabLst/>
                  <a:defRPr/>
                </a:pPr>
                <a:r>
                  <a:rPr kumimoji="0" lang="en-US" sz="1199" b="1" i="0" u="none" strike="noStrike" kern="1200" cap="none" spc="0" normalizeH="0" baseline="0" noProof="0" dirty="0">
                    <a:ln>
                      <a:noFill/>
                    </a:ln>
                    <a:solidFill>
                      <a:srgbClr val="000000"/>
                    </a:solidFill>
                    <a:effectLst/>
                    <a:uLnTx/>
                    <a:uFillTx/>
                    <a:latin typeface="Segoe UI"/>
                    <a:ea typeface="+mn-ea"/>
                    <a:cs typeface="+mn-cs"/>
                  </a:rPr>
                  <a:t>2048</a:t>
                </a:r>
                <a:endParaRPr kumimoji="0" lang="en-US" sz="1199" b="0" i="0" u="none" strike="noStrike" kern="1200" cap="none" spc="0" normalizeH="0" baseline="0" noProof="0" dirty="0">
                  <a:ln>
                    <a:noFill/>
                  </a:ln>
                  <a:solidFill>
                    <a:srgbClr val="000000"/>
                  </a:solidFill>
                  <a:effectLst/>
                  <a:uLnTx/>
                  <a:uFillTx/>
                  <a:latin typeface="Segoe UI"/>
                  <a:ea typeface="+mn-ea"/>
                  <a:cs typeface="+mn-cs"/>
                </a:endParaRPr>
              </a:p>
            </p:txBody>
          </p:sp>
          <p:sp>
            <p:nvSpPr>
              <p:cNvPr id="69" name="Rectangle 25"/>
              <p:cNvSpPr/>
              <p:nvPr/>
            </p:nvSpPr>
            <p:spPr>
              <a:xfrm>
                <a:off x="1310692" y="3221133"/>
                <a:ext cx="548102" cy="282423"/>
              </a:xfrm>
              <a:prstGeom prst="rect">
                <a:avLst/>
              </a:prstGeom>
              <a:solidFill>
                <a:schemeClr val="accent2"/>
              </a:solidFill>
            </p:spPr>
            <p:txBody>
              <a:bodyPr wrap="none">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lvl="0" indent="0" algn="l" defTabSz="914187" rtl="0" eaLnBrk="1" fontAlgn="auto" latinLnBrk="0" hangingPunct="1">
                  <a:lnSpc>
                    <a:spcPct val="100000"/>
                  </a:lnSpc>
                  <a:spcBef>
                    <a:spcPts val="0"/>
                  </a:spcBef>
                  <a:spcAft>
                    <a:spcPts val="0"/>
                  </a:spcAft>
                  <a:buClrTx/>
                  <a:buSzTx/>
                  <a:buFontTx/>
                  <a:buNone/>
                  <a:tabLst/>
                  <a:defRPr/>
                </a:pPr>
                <a:r>
                  <a:rPr kumimoji="0" lang="en-US" sz="1199" b="1" i="0" u="none" strike="noStrike" kern="1200" cap="none" spc="0" normalizeH="0" baseline="0" noProof="0" dirty="0">
                    <a:ln>
                      <a:noFill/>
                    </a:ln>
                    <a:solidFill>
                      <a:srgbClr val="000000"/>
                    </a:solidFill>
                    <a:effectLst/>
                    <a:uLnTx/>
                    <a:uFillTx/>
                    <a:latin typeface="Segoe UI"/>
                    <a:ea typeface="+mn-ea"/>
                    <a:cs typeface="+mn-cs"/>
                  </a:rPr>
                  <a:t>2560</a:t>
                </a:r>
                <a:endParaRPr kumimoji="0" lang="en-US" sz="1199" b="0" i="0" u="none" strike="noStrike" kern="1200" cap="none" spc="0" normalizeH="0" baseline="0" noProof="0" dirty="0">
                  <a:ln>
                    <a:noFill/>
                  </a:ln>
                  <a:solidFill>
                    <a:srgbClr val="000000"/>
                  </a:solidFill>
                  <a:effectLst/>
                  <a:uLnTx/>
                  <a:uFillTx/>
                  <a:latin typeface="Segoe UI"/>
                  <a:ea typeface="+mn-ea"/>
                  <a:cs typeface="+mn-cs"/>
                </a:endParaRPr>
              </a:p>
            </p:txBody>
          </p:sp>
        </p:grpSp>
        <p:sp>
          <p:nvSpPr>
            <p:cNvPr id="49" name="Rectangle 5"/>
            <p:cNvSpPr/>
            <p:nvPr/>
          </p:nvSpPr>
          <p:spPr>
            <a:xfrm>
              <a:off x="7191851" y="4880004"/>
              <a:ext cx="632530" cy="1446374"/>
            </a:xfrm>
            <a:prstGeom prst="rect">
              <a:avLst/>
            </a:prstGeom>
            <a:solidFill>
              <a:srgbClr val="107C10"/>
            </a:solidFill>
            <a:ln w="9525" cap="flat" cmpd="sng" algn="ctr">
              <a:solidFill>
                <a:srgbClr val="5F779C">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23" tIns="45711" rIns="91423" bIns="4571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392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0" name="Rectangle 6"/>
            <p:cNvSpPr/>
            <p:nvPr/>
          </p:nvSpPr>
          <p:spPr>
            <a:xfrm>
              <a:off x="8123237" y="4878578"/>
              <a:ext cx="304800" cy="1447800"/>
            </a:xfrm>
            <a:prstGeom prst="rect">
              <a:avLst/>
            </a:prstGeom>
            <a:solidFill>
              <a:srgbClr val="5C2D91"/>
            </a:solidFill>
            <a:ln w="9525" cap="flat" cmpd="sng" algn="ctr">
              <a:solidFill>
                <a:srgbClr val="5F779C">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23" tIns="45711" rIns="91423" bIns="4571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392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51" name="Rectangle 7"/>
            <p:cNvSpPr/>
            <p:nvPr/>
          </p:nvSpPr>
          <p:spPr>
            <a:xfrm>
              <a:off x="9038373" y="4878577"/>
              <a:ext cx="304800" cy="1447800"/>
            </a:xfrm>
            <a:prstGeom prst="rect">
              <a:avLst/>
            </a:prstGeom>
            <a:solidFill>
              <a:srgbClr val="D83B01"/>
            </a:solidFill>
            <a:ln w="9525" cap="flat" cmpd="sng" algn="ctr">
              <a:solidFill>
                <a:srgbClr val="5F779C">
                  <a:shade val="80000"/>
                </a:srgbClr>
              </a:solidFill>
              <a:prstDash val="solid"/>
              <a:headEnd type="none" w="med" len="med"/>
              <a:tailEnd type="none" w="med" len="med"/>
            </a:ln>
            <a:effectLst>
              <a:outerShdw blurRad="50800" dist="38100" dir="5400000" rotWithShape="0">
                <a:srgbClr val="000000">
                  <a:alpha val="43137"/>
                </a:srgbClr>
              </a:outerShdw>
            </a:effectLst>
          </p:spPr>
          <p:txBody>
            <a:bodyPr vert="horz" wrap="square" lIns="91423" tIns="45711" rIns="91423" bIns="45711" numCol="1" rtlCol="0" anchor="ctr" anchorCtr="0" compatLnSpc="1">
              <a:prstTxWarp prst="textNoShape">
                <a:avLst/>
              </a:prstTxWarp>
            </a:bodyPr>
            <a:lstStyle>
              <a:defPPr>
                <a:defRPr lang="en-US"/>
              </a:defPPr>
              <a:lvl1pPr marL="0" algn="l" defTabSz="914363" rtl="0" eaLnBrk="1" latinLnBrk="0" hangingPunct="1">
                <a:defRPr sz="1800" kern="1200">
                  <a:solidFill>
                    <a:schemeClr val="lt1"/>
                  </a:solidFill>
                  <a:latin typeface="+mn-lt"/>
                  <a:ea typeface="+mn-ea"/>
                  <a:cs typeface="+mn-cs"/>
                </a:defRPr>
              </a:lvl1pPr>
              <a:lvl2pPr marL="457182" algn="l" defTabSz="914363" rtl="0" eaLnBrk="1" latinLnBrk="0" hangingPunct="1">
                <a:defRPr sz="1800" kern="1200">
                  <a:solidFill>
                    <a:schemeClr val="lt1"/>
                  </a:solidFill>
                  <a:latin typeface="+mn-lt"/>
                  <a:ea typeface="+mn-ea"/>
                  <a:cs typeface="+mn-cs"/>
                </a:defRPr>
              </a:lvl2pPr>
              <a:lvl3pPr marL="914363" algn="l" defTabSz="914363" rtl="0" eaLnBrk="1" latinLnBrk="0" hangingPunct="1">
                <a:defRPr sz="1800" kern="1200">
                  <a:solidFill>
                    <a:schemeClr val="lt1"/>
                  </a:solidFill>
                  <a:latin typeface="+mn-lt"/>
                  <a:ea typeface="+mn-ea"/>
                  <a:cs typeface="+mn-cs"/>
                </a:defRPr>
              </a:lvl3pPr>
              <a:lvl4pPr marL="1371545" algn="l" defTabSz="914363" rtl="0" eaLnBrk="1" latinLnBrk="0" hangingPunct="1">
                <a:defRPr sz="1800" kern="1200">
                  <a:solidFill>
                    <a:schemeClr val="lt1"/>
                  </a:solidFill>
                  <a:latin typeface="+mn-lt"/>
                  <a:ea typeface="+mn-ea"/>
                  <a:cs typeface="+mn-cs"/>
                </a:defRPr>
              </a:lvl4pPr>
              <a:lvl5pPr marL="1828727" algn="l" defTabSz="914363" rtl="0" eaLnBrk="1" latinLnBrk="0" hangingPunct="1">
                <a:defRPr sz="1800" kern="1200">
                  <a:solidFill>
                    <a:schemeClr val="lt1"/>
                  </a:solidFill>
                  <a:latin typeface="+mn-lt"/>
                  <a:ea typeface="+mn-ea"/>
                  <a:cs typeface="+mn-cs"/>
                </a:defRPr>
              </a:lvl5pPr>
              <a:lvl6pPr marL="2285909" algn="l" defTabSz="914363" rtl="0" eaLnBrk="1" latinLnBrk="0" hangingPunct="1">
                <a:defRPr sz="1800" kern="1200">
                  <a:solidFill>
                    <a:schemeClr val="lt1"/>
                  </a:solidFill>
                  <a:latin typeface="+mn-lt"/>
                  <a:ea typeface="+mn-ea"/>
                  <a:cs typeface="+mn-cs"/>
                </a:defRPr>
              </a:lvl6pPr>
              <a:lvl7pPr marL="2743090" algn="l" defTabSz="914363" rtl="0" eaLnBrk="1" latinLnBrk="0" hangingPunct="1">
                <a:defRPr sz="1800" kern="1200">
                  <a:solidFill>
                    <a:schemeClr val="lt1"/>
                  </a:solidFill>
                  <a:latin typeface="+mn-lt"/>
                  <a:ea typeface="+mn-ea"/>
                  <a:cs typeface="+mn-cs"/>
                </a:defRPr>
              </a:lvl7pPr>
              <a:lvl8pPr marL="3200272" algn="l" defTabSz="914363" rtl="0" eaLnBrk="1" latinLnBrk="0" hangingPunct="1">
                <a:defRPr sz="1800" kern="1200">
                  <a:solidFill>
                    <a:schemeClr val="lt1"/>
                  </a:solidFill>
                  <a:latin typeface="+mn-lt"/>
                  <a:ea typeface="+mn-ea"/>
                  <a:cs typeface="+mn-cs"/>
                </a:defRPr>
              </a:lvl8pPr>
              <a:lvl9pPr marL="3657454" algn="l" defTabSz="914363" rtl="0" eaLnBrk="1" latinLnBrk="0" hangingPunct="1">
                <a:defRPr sz="1800" kern="1200">
                  <a:solidFill>
                    <a:schemeClr val="lt1"/>
                  </a:solidFill>
                  <a:latin typeface="+mn-lt"/>
                  <a:ea typeface="+mn-ea"/>
                  <a:cs typeface="+mn-cs"/>
                </a:defRPr>
              </a:lvl9pPr>
            </a:lstStyle>
            <a:p>
              <a:pPr marL="0" marR="0" lvl="0" indent="0" algn="ctr" defTabSz="913923" rtl="0" eaLnBrk="1" fontAlgn="auto" latinLnBrk="0" hangingPunct="1">
                <a:lnSpc>
                  <a:spcPct val="100000"/>
                </a:lnSpc>
                <a:spcBef>
                  <a:spcPts val="0"/>
                </a:spcBef>
                <a:spcAft>
                  <a:spcPts val="0"/>
                </a:spcAft>
                <a:buClrTx/>
                <a:buSzTx/>
                <a:buFontTx/>
                <a:buNone/>
                <a:tabLst/>
                <a:defRPr/>
              </a:pPr>
              <a:endParaRPr kumimoji="0" lang="en-US" sz="2300" b="0" i="0" u="none" strike="noStrike" kern="1200" cap="none" spc="0" normalizeH="0" baseline="0" noProof="0" dirty="0">
                <a:ln>
                  <a:noFill/>
                </a:ln>
                <a:solidFill>
                  <a:srgbClr val="FFFFFF"/>
                </a:solidFill>
                <a:effectLst/>
                <a:uLnTx/>
                <a:uFillTx/>
                <a:latin typeface="Segoe UI"/>
                <a:ea typeface="+mn-ea"/>
                <a:cs typeface="+mn-cs"/>
              </a:endParaRPr>
            </a:p>
          </p:txBody>
        </p:sp>
      </p:grpSp>
    </p:spTree>
    <p:extLst>
      <p:ext uri="{BB962C8B-B14F-4D97-AF65-F5344CB8AC3E}">
        <p14:creationId xmlns:p14="http://schemas.microsoft.com/office/powerpoint/2010/main" val="3701750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25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
                                        <p:tgtEl>
                                          <p:spTgt spid="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wipe(left)">
                                      <p:cBhvr>
                                        <p:cTn id="18" dur="250"/>
                                        <p:tgtEl>
                                          <p:spTgt spid="3">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left)">
                                      <p:cBhvr>
                                        <p:cTn id="21" dur="25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2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250"/>
                                        <p:tgtEl>
                                          <p:spTgt spid="3">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1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25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left)">
                                      <p:cBhvr>
                                        <p:cTn id="44" dur="250"/>
                                        <p:tgtEl>
                                          <p:spTgt spid="3">
                                            <p:txEl>
                                              <p:pRg st="8" end="8"/>
                                            </p:txEl>
                                          </p:spTgt>
                                        </p:tgtEl>
                                      </p:cBhvr>
                                    </p:animEffect>
                                  </p:childTnLst>
                                </p:cTn>
                              </p:par>
                              <p:par>
                                <p:cTn id="45" presetID="22" presetClass="entr" presetSubtype="8"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wipe(left)">
                                      <p:cBhvr>
                                        <p:cTn id="47" dur="25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4339650"/>
          </a:xfrm>
        </p:spPr>
        <p:txBody>
          <a:bodyPr/>
          <a:lstStyle/>
          <a:p>
            <a:r>
              <a:rPr lang="en-US" dirty="0">
                <a:solidFill>
                  <a:srgbClr val="0078D7"/>
                </a:solidFill>
              </a:rPr>
              <a:t>Azure Storage overview</a:t>
            </a:r>
          </a:p>
          <a:p>
            <a:r>
              <a:rPr lang="en-US" dirty="0">
                <a:solidFill>
                  <a:srgbClr val="0078D7"/>
                </a:solidFill>
              </a:rPr>
              <a:t>Storage offerings</a:t>
            </a:r>
          </a:p>
          <a:p>
            <a:r>
              <a:rPr lang="en-US" dirty="0">
                <a:solidFill>
                  <a:srgbClr val="0078D7"/>
                </a:solidFill>
              </a:rPr>
              <a:t>Storage availability and redundancy</a:t>
            </a:r>
          </a:p>
          <a:p>
            <a:r>
              <a:rPr lang="en-US" dirty="0">
                <a:solidFill>
                  <a:srgbClr val="0078D7"/>
                </a:solidFill>
              </a:rPr>
              <a:t>Storage performance</a:t>
            </a:r>
          </a:p>
          <a:p>
            <a:r>
              <a:rPr lang="en-US" dirty="0">
                <a:solidFill>
                  <a:srgbClr val="0078D7"/>
                </a:solidFill>
              </a:rPr>
              <a:t>Storage management</a:t>
            </a:r>
          </a:p>
          <a:p>
            <a:r>
              <a:rPr lang="en-US" dirty="0">
                <a:solidFill>
                  <a:srgbClr val="0078D7"/>
                </a:solidFill>
              </a:rPr>
              <a:t>Storage deployment models</a:t>
            </a:r>
          </a:p>
          <a:p>
            <a:endParaRPr lang="en-US" dirty="0">
              <a:solidFill>
                <a:srgbClr val="0078D7"/>
              </a:solidFill>
            </a:endParaRPr>
          </a:p>
        </p:txBody>
      </p:sp>
      <p:sp>
        <p:nvSpPr>
          <p:cNvPr id="3" name="Title 2"/>
          <p:cNvSpPr>
            <a:spLocks noGrp="1"/>
          </p:cNvSpPr>
          <p:nvPr>
            <p:ph type="title"/>
          </p:nvPr>
        </p:nvSpPr>
        <p:spPr/>
        <p:txBody>
          <a:bodyPr/>
          <a:lstStyle/>
          <a:p>
            <a:r>
              <a:rPr lang="en-US" dirty="0"/>
              <a:t>High-level agenda</a:t>
            </a:r>
          </a:p>
        </p:txBody>
      </p:sp>
    </p:spTree>
    <p:extLst>
      <p:ext uri="{BB962C8B-B14F-4D97-AF65-F5344CB8AC3E}">
        <p14:creationId xmlns:p14="http://schemas.microsoft.com/office/powerpoint/2010/main" val="350265831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Blob Storage – Key Capabilities</a:t>
            </a:r>
          </a:p>
        </p:txBody>
      </p:sp>
      <p:sp>
        <p:nvSpPr>
          <p:cNvPr id="3" name="Text Placeholder 2"/>
          <p:cNvSpPr>
            <a:spLocks noGrp="1"/>
          </p:cNvSpPr>
          <p:nvPr>
            <p:ph type="body" sz="quarter" idx="10"/>
          </p:nvPr>
        </p:nvSpPr>
        <p:spPr>
          <a:xfrm>
            <a:off x="274603" y="1212851"/>
            <a:ext cx="11885684" cy="5466112"/>
          </a:xfrm>
        </p:spPr>
        <p:txBody>
          <a:bodyPr/>
          <a:lstStyle/>
          <a:p>
            <a:pPr marL="571500" indent="-571500">
              <a:lnSpc>
                <a:spcPct val="100000"/>
              </a:lnSpc>
              <a:buFont typeface="Arial" panose="020B0604020202020204" pitchFamily="34" charset="0"/>
              <a:buChar char="•"/>
            </a:pPr>
            <a:r>
              <a:rPr lang="en-US" sz="4400" dirty="0"/>
              <a:t>Strong consistency</a:t>
            </a:r>
          </a:p>
          <a:p>
            <a:pPr marL="571500" indent="-571500">
              <a:lnSpc>
                <a:spcPct val="100000"/>
              </a:lnSpc>
              <a:buFont typeface="Arial" panose="020B0604020202020204" pitchFamily="34" charset="0"/>
              <a:buChar char="•"/>
            </a:pPr>
            <a:r>
              <a:rPr lang="en-US" sz="4400" dirty="0"/>
              <a:t>Multiple Redundancy types – LRS, GRS, RA-GRS</a:t>
            </a:r>
          </a:p>
          <a:p>
            <a:pPr marL="571500" indent="-571500">
              <a:lnSpc>
                <a:spcPct val="100000"/>
              </a:lnSpc>
              <a:buFont typeface="Arial" panose="020B0604020202020204" pitchFamily="34" charset="0"/>
              <a:buChar char="•"/>
            </a:pPr>
            <a:r>
              <a:rPr lang="en-US" sz="4400" dirty="0"/>
              <a:t>Tiered Storage – Hot &amp; Cool tiers</a:t>
            </a:r>
          </a:p>
          <a:p>
            <a:pPr marL="571500" indent="-571500">
              <a:lnSpc>
                <a:spcPct val="100000"/>
              </a:lnSpc>
              <a:buFont typeface="Arial" panose="020B0604020202020204" pitchFamily="34" charset="0"/>
              <a:buChar char="•"/>
            </a:pPr>
            <a:r>
              <a:rPr lang="en-US" sz="4400" dirty="0"/>
              <a:t>Broad platform and language support</a:t>
            </a:r>
          </a:p>
          <a:p>
            <a:pPr marL="571500" indent="-571500">
              <a:lnSpc>
                <a:spcPct val="100000"/>
              </a:lnSpc>
              <a:buFont typeface="Arial" panose="020B0604020202020204" pitchFamily="34" charset="0"/>
              <a:buChar char="•"/>
            </a:pPr>
            <a:r>
              <a:rPr lang="en-US" sz="4400" dirty="0"/>
              <a:t>Supports top level directory/isolation structure – “containers”</a:t>
            </a:r>
          </a:p>
        </p:txBody>
      </p:sp>
    </p:spTree>
    <p:extLst>
      <p:ext uri="{BB962C8B-B14F-4D97-AF65-F5344CB8AC3E}">
        <p14:creationId xmlns:p14="http://schemas.microsoft.com/office/powerpoint/2010/main" val="2531322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87BB-9013-47E5-B3BE-6D096F2FADFE}"/>
              </a:ext>
            </a:extLst>
          </p:cNvPr>
          <p:cNvSpPr>
            <a:spLocks noGrp="1"/>
          </p:cNvSpPr>
          <p:nvPr>
            <p:ph type="title"/>
          </p:nvPr>
        </p:nvSpPr>
        <p:spPr/>
        <p:txBody>
          <a:bodyPr/>
          <a:lstStyle/>
          <a:p>
            <a:r>
              <a:rPr lang="en-US" dirty="0"/>
              <a:t>Azure Disks</a:t>
            </a:r>
          </a:p>
        </p:txBody>
      </p:sp>
    </p:spTree>
    <p:extLst>
      <p:ext uri="{BB962C8B-B14F-4D97-AF65-F5344CB8AC3E}">
        <p14:creationId xmlns:p14="http://schemas.microsoft.com/office/powerpoint/2010/main" val="104795444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a:t>What are Azure Disks?</a:t>
            </a:r>
          </a:p>
          <a:p>
            <a:pPr lvl="1"/>
            <a:r>
              <a:rPr lang="en-US" dirty="0"/>
              <a:t>Persistent data disks for Azure IaaS VMs</a:t>
            </a:r>
          </a:p>
          <a:p>
            <a:pPr lvl="1"/>
            <a:r>
              <a:rPr lang="en-US" dirty="0"/>
              <a:t>Two types of durable storage: Premium Disks (SSD) &amp; Standard Disks (HDD)</a:t>
            </a:r>
          </a:p>
          <a:p>
            <a:pPr lvl="1"/>
            <a:r>
              <a:rPr lang="en-US" dirty="0"/>
              <a:t>Backed by Page Blobs in Azure Storage</a:t>
            </a:r>
          </a:p>
          <a:p>
            <a:r>
              <a:rPr lang="en-US" dirty="0"/>
              <a:t>Capabilities</a:t>
            </a:r>
          </a:p>
          <a:p>
            <a:pPr lvl="1"/>
            <a:r>
              <a:rPr lang="en-US" dirty="0"/>
              <a:t>Available in all Azure Regions (Premium Disks as well*)</a:t>
            </a:r>
          </a:p>
          <a:p>
            <a:pPr lvl="1"/>
            <a:r>
              <a:rPr lang="en-US" dirty="0"/>
              <a:t>Server Side Encryption at Rest, Azure Disk Encryption (BitLocker/DMCrypt)</a:t>
            </a:r>
          </a:p>
          <a:p>
            <a:pPr lvl="1"/>
            <a:r>
              <a:rPr lang="en-US" dirty="0"/>
              <a:t>Managed Disks for many benefits</a:t>
            </a:r>
          </a:p>
          <a:p>
            <a:r>
              <a:rPr lang="en-US" dirty="0"/>
              <a:t>Differentiators</a:t>
            </a:r>
          </a:p>
          <a:p>
            <a:pPr lvl="1"/>
            <a:r>
              <a:rPr lang="en-US" dirty="0"/>
              <a:t>Enterprise grade durability with three replicas</a:t>
            </a:r>
          </a:p>
          <a:p>
            <a:pPr lvl="1"/>
            <a:r>
              <a:rPr lang="en-US" dirty="0"/>
              <a:t>High I/O performance and low latency  (&gt;80,000 IOPS and &gt;2,000 MB/sec disk throughput per VM)</a:t>
            </a:r>
          </a:p>
          <a:p>
            <a:pPr lvl="1"/>
            <a:r>
              <a:rPr lang="en-US" dirty="0"/>
              <a:t>Specialized VMs with Blob Cache technology</a:t>
            </a:r>
          </a:p>
          <a:p>
            <a:pPr lvl="1"/>
            <a:r>
              <a:rPr lang="en-US" dirty="0"/>
              <a:t>REST Interface for developers</a:t>
            </a:r>
          </a:p>
          <a:p>
            <a:pPr lvl="1"/>
            <a:endParaRPr lang="en-US" dirty="0"/>
          </a:p>
        </p:txBody>
      </p:sp>
      <p:sp>
        <p:nvSpPr>
          <p:cNvPr id="17" name="Title 16"/>
          <p:cNvSpPr>
            <a:spLocks noGrp="1"/>
          </p:cNvSpPr>
          <p:nvPr>
            <p:ph type="title"/>
          </p:nvPr>
        </p:nvSpPr>
        <p:spPr/>
        <p:txBody>
          <a:bodyPr/>
          <a:lstStyle/>
          <a:p>
            <a:r>
              <a:rPr lang="en-US" dirty="0"/>
              <a:t>Azure Disks: Overview</a:t>
            </a:r>
          </a:p>
        </p:txBody>
      </p:sp>
    </p:spTree>
    <p:extLst>
      <p:ext uri="{BB962C8B-B14F-4D97-AF65-F5344CB8AC3E}">
        <p14:creationId xmlns:p14="http://schemas.microsoft.com/office/powerpoint/2010/main" val="179027385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dirty="0"/>
              <a:t>Azure Disks: Premium vs. Standard Storage Disks</a:t>
            </a:r>
          </a:p>
        </p:txBody>
      </p:sp>
      <p:graphicFrame>
        <p:nvGraphicFramePr>
          <p:cNvPr id="5" name="Table 5"/>
          <p:cNvGraphicFramePr>
            <a:graphicFrameLocks noGrp="1"/>
          </p:cNvGraphicFramePr>
          <p:nvPr>
            <p:extLst/>
          </p:nvPr>
        </p:nvGraphicFramePr>
        <p:xfrm>
          <a:off x="427067" y="1213173"/>
          <a:ext cx="11055667" cy="5219875"/>
        </p:xfrm>
        <a:graphic>
          <a:graphicData uri="http://schemas.openxmlformats.org/drawingml/2006/table">
            <a:tbl>
              <a:tblPr firstRow="1" bandRow="1">
                <a:tableStyleId>{BC89EF96-8CEA-46FF-86C4-4CE0E7609802}</a:tableStyleId>
              </a:tblPr>
              <a:tblGrid>
                <a:gridCol w="2032889">
                  <a:extLst>
                    <a:ext uri="{9D8B030D-6E8A-4147-A177-3AD203B41FA5}">
                      <a16:colId xmlns:a16="http://schemas.microsoft.com/office/drawing/2014/main" val="20000"/>
                    </a:ext>
                  </a:extLst>
                </a:gridCol>
                <a:gridCol w="4691178">
                  <a:extLst>
                    <a:ext uri="{9D8B030D-6E8A-4147-A177-3AD203B41FA5}">
                      <a16:colId xmlns:a16="http://schemas.microsoft.com/office/drawing/2014/main" val="624109422"/>
                    </a:ext>
                  </a:extLst>
                </a:gridCol>
                <a:gridCol w="4331600">
                  <a:extLst>
                    <a:ext uri="{9D8B030D-6E8A-4147-A177-3AD203B41FA5}">
                      <a16:colId xmlns:a16="http://schemas.microsoft.com/office/drawing/2014/main" val="20001"/>
                    </a:ext>
                  </a:extLst>
                </a:gridCol>
              </a:tblGrid>
              <a:tr h="804986">
                <a:tc>
                  <a:txBody>
                    <a:bodyPr/>
                    <a:lstStyle/>
                    <a:p>
                      <a:pPr marL="0" algn="l" defTabSz="932742" rtl="0" eaLnBrk="1" latinLnBrk="0" hangingPunct="1"/>
                      <a:endParaRPr lang="en-US" sz="1500" kern="1200" dirty="0">
                        <a:solidFill>
                          <a:schemeClr val="tx1"/>
                        </a:solidFill>
                        <a:latin typeface="+mn-lt"/>
                        <a:ea typeface="+mn-ea"/>
                        <a:cs typeface="+mn-cs"/>
                      </a:endParaRPr>
                    </a:p>
                  </a:txBody>
                  <a:tcPr marL="29911" marR="29911" marT="29911" marB="29911" anchor="ctr"/>
                </a:tc>
                <a:tc>
                  <a:txBody>
                    <a:bodyPr/>
                    <a:lstStyle/>
                    <a:p>
                      <a:pPr marL="115888" indent="0" algn="l" defTabSz="932742" rtl="0" eaLnBrk="1" latinLnBrk="0" hangingPunct="1"/>
                      <a:r>
                        <a:rPr lang="en-US" sz="2300" kern="1200" dirty="0"/>
                        <a:t>Premium Storage Disks</a:t>
                      </a:r>
                      <a:endParaRPr lang="en-US" sz="2300" kern="1200" dirty="0">
                        <a:solidFill>
                          <a:schemeClr val="tx1"/>
                        </a:solidFill>
                        <a:latin typeface="+mn-lt"/>
                        <a:ea typeface="+mn-ea"/>
                        <a:cs typeface="+mn-cs"/>
                      </a:endParaRPr>
                    </a:p>
                  </a:txBody>
                  <a:tcPr marL="29911" marR="29911" marT="29911" marB="29911" anchor="ctr"/>
                </a:tc>
                <a:tc>
                  <a:txBody>
                    <a:bodyPr/>
                    <a:lstStyle/>
                    <a:p>
                      <a:pPr marL="115888" indent="0" algn="l" defTabSz="932742" rtl="0" eaLnBrk="1" latinLnBrk="0" hangingPunct="1"/>
                      <a:r>
                        <a:rPr lang="en-US" sz="2300" kern="1200" dirty="0"/>
                        <a:t>Standard Storage Disks</a:t>
                      </a:r>
                      <a:endParaRPr lang="en-US" sz="2300" kern="1200" dirty="0">
                        <a:solidFill>
                          <a:schemeClr val="tx1"/>
                        </a:solidFill>
                        <a:latin typeface="+mn-lt"/>
                        <a:ea typeface="+mn-ea"/>
                        <a:cs typeface="+mn-cs"/>
                      </a:endParaRPr>
                    </a:p>
                  </a:txBody>
                  <a:tcPr marL="29911" marR="29911" marT="29911" marB="29911" anchor="ctr"/>
                </a:tc>
                <a:extLst>
                  <a:ext uri="{0D108BD9-81ED-4DB2-BD59-A6C34878D82A}">
                    <a16:rowId xmlns:a16="http://schemas.microsoft.com/office/drawing/2014/main" val="10000"/>
                  </a:ext>
                </a:extLst>
              </a:tr>
              <a:tr h="564832">
                <a:tc>
                  <a:txBody>
                    <a:bodyPr/>
                    <a:lstStyle/>
                    <a:p>
                      <a:pPr marL="115888" marR="0" indent="0" algn="l" defTabSz="932742" rtl="0" eaLnBrk="1" fontAlgn="auto" latinLnBrk="0" hangingPunct="1">
                        <a:lnSpc>
                          <a:spcPct val="100000"/>
                        </a:lnSpc>
                        <a:spcBef>
                          <a:spcPts val="0"/>
                        </a:spcBef>
                        <a:spcAft>
                          <a:spcPts val="0"/>
                        </a:spcAft>
                        <a:buClrTx/>
                        <a:buSzTx/>
                        <a:buFontTx/>
                        <a:buNone/>
                        <a:tabLst/>
                        <a:defRPr/>
                      </a:pPr>
                      <a:r>
                        <a:rPr lang="en-US" sz="1600" b="1" kern="1200" dirty="0"/>
                        <a:t>Disks Types</a:t>
                      </a:r>
                      <a:endParaRPr lang="en-US" sz="1600" b="1" kern="1200" dirty="0">
                        <a:solidFill>
                          <a:schemeClr val="tx1"/>
                        </a:solidFill>
                        <a:latin typeface="+mn-lt"/>
                        <a:ea typeface="+mn-ea"/>
                        <a:cs typeface="+mn-cs"/>
                      </a:endParaRPr>
                    </a:p>
                  </a:txBody>
                  <a:tcPr marL="29911" marR="29911" marT="29911" marB="29911" anchor="ctr"/>
                </a:tc>
                <a:tc>
                  <a:txBody>
                    <a:bodyPr/>
                    <a:lstStyle/>
                    <a:p>
                      <a:pPr marL="115887" indent="0" algn="l" defTabSz="932742" rtl="0" eaLnBrk="1" latinLnBrk="0" hangingPunct="1">
                        <a:buFont typeface="Arial" panose="020B0604020202020204" pitchFamily="34" charset="0"/>
                        <a:buNone/>
                      </a:pPr>
                      <a:r>
                        <a:rPr lang="en-US" sz="1600" kern="1200" dirty="0"/>
                        <a:t>SSD</a:t>
                      </a:r>
                      <a:endParaRPr lang="en-US" sz="1600" kern="1200" dirty="0">
                        <a:solidFill>
                          <a:schemeClr val="dk1"/>
                        </a:solidFill>
                        <a:latin typeface="+mn-lt"/>
                        <a:ea typeface="+mn-ea"/>
                        <a:cs typeface="+mn-cs"/>
                      </a:endParaRPr>
                    </a:p>
                  </a:txBody>
                  <a:tcPr marL="29911" marR="29911" marT="29911" marB="29911" anchor="ctr"/>
                </a:tc>
                <a:tc>
                  <a:txBody>
                    <a:bodyPr/>
                    <a:lstStyle/>
                    <a:p>
                      <a:pPr marL="115887" indent="0" algn="l" defTabSz="932742" rtl="0" eaLnBrk="1" latinLnBrk="0" hangingPunct="1">
                        <a:buFont typeface="Arial" panose="020B0604020202020204" pitchFamily="34" charset="0"/>
                        <a:buNone/>
                      </a:pPr>
                      <a:r>
                        <a:rPr lang="en-US" sz="1600" kern="1200" dirty="0"/>
                        <a:t>HDD</a:t>
                      </a:r>
                      <a:endParaRPr lang="en-US" sz="1600" kern="1200" dirty="0">
                        <a:solidFill>
                          <a:schemeClr val="dk1"/>
                        </a:solidFill>
                        <a:latin typeface="+mn-lt"/>
                        <a:ea typeface="+mn-ea"/>
                        <a:cs typeface="+mn-cs"/>
                      </a:endParaRPr>
                    </a:p>
                  </a:txBody>
                  <a:tcPr marL="29911" marR="29911" marT="29911" marB="29911" anchor="ctr"/>
                </a:tc>
                <a:extLst>
                  <a:ext uri="{0D108BD9-81ED-4DB2-BD59-A6C34878D82A}">
                    <a16:rowId xmlns:a16="http://schemas.microsoft.com/office/drawing/2014/main" val="3326427803"/>
                  </a:ext>
                </a:extLst>
              </a:tr>
              <a:tr h="1054599">
                <a:tc>
                  <a:txBody>
                    <a:bodyPr/>
                    <a:lstStyle/>
                    <a:p>
                      <a:pPr marL="115888" marR="0" indent="0" algn="l" defTabSz="932742" rtl="0" eaLnBrk="1" fontAlgn="auto" latinLnBrk="0" hangingPunct="1">
                        <a:lnSpc>
                          <a:spcPct val="100000"/>
                        </a:lnSpc>
                        <a:spcBef>
                          <a:spcPts val="0"/>
                        </a:spcBef>
                        <a:spcAft>
                          <a:spcPts val="0"/>
                        </a:spcAft>
                        <a:buClrTx/>
                        <a:buSzTx/>
                        <a:buFontTx/>
                        <a:buNone/>
                        <a:tabLst/>
                        <a:defRPr/>
                      </a:pPr>
                      <a:r>
                        <a:rPr lang="en-US" sz="1600" b="1" kern="1200" dirty="0"/>
                        <a:t>Recommended Workloads</a:t>
                      </a:r>
                      <a:endParaRPr lang="en-US" sz="1600" b="1" kern="1200" dirty="0">
                        <a:solidFill>
                          <a:schemeClr val="dk1"/>
                        </a:solidFill>
                        <a:latin typeface="+mn-lt"/>
                        <a:ea typeface="+mn-ea"/>
                        <a:cs typeface="+mn-cs"/>
                      </a:endParaRPr>
                    </a:p>
                  </a:txBody>
                  <a:tcPr marL="29911" marR="29911" marT="29911" marB="29911"/>
                </a:tc>
                <a:tc>
                  <a:txBody>
                    <a:bodyPr/>
                    <a:lstStyle/>
                    <a:p>
                      <a:pPr marL="115887" indent="0" algn="l" defTabSz="932742" rtl="0" eaLnBrk="1" latinLnBrk="0" hangingPunct="1">
                        <a:buFont typeface="Arial" panose="020B0604020202020204" pitchFamily="34" charset="0"/>
                        <a:buNone/>
                      </a:pPr>
                      <a:r>
                        <a:rPr lang="en-US" sz="1600" kern="1200" dirty="0"/>
                        <a:t>Mission</a:t>
                      </a:r>
                      <a:r>
                        <a:rPr lang="en-US" sz="1600" kern="1200" baseline="0" dirty="0"/>
                        <a:t> critical applications which require high-performance, high-availability, and low latency for </a:t>
                      </a:r>
                      <a:endParaRPr lang="en-US" sz="1600" kern="1200" dirty="0"/>
                    </a:p>
                    <a:p>
                      <a:pPr marL="115887"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t>IO-intensive Enterprise workloads</a:t>
                      </a:r>
                    </a:p>
                  </a:txBody>
                  <a:tcPr marL="29911" marR="29911" marT="29911" marB="29911"/>
                </a:tc>
                <a:tc>
                  <a:txBody>
                    <a:bodyPr/>
                    <a:lstStyle/>
                    <a:p>
                      <a:pPr marL="115887" indent="0" algn="l" defTabSz="932742" rtl="0" eaLnBrk="1" latinLnBrk="0" hangingPunct="1">
                        <a:buFont typeface="Arial" panose="020B0604020202020204" pitchFamily="34" charset="0"/>
                        <a:buNone/>
                      </a:pPr>
                      <a:r>
                        <a:rPr lang="en-US" sz="1600" kern="1200" baseline="0" dirty="0"/>
                        <a:t>Infrequently accessed data and Dev/Test workloads</a:t>
                      </a:r>
                    </a:p>
                  </a:txBody>
                  <a:tcPr marL="29911" marR="29911" marT="29911" marB="29911"/>
                </a:tc>
                <a:extLst>
                  <a:ext uri="{0D108BD9-81ED-4DB2-BD59-A6C34878D82A}">
                    <a16:rowId xmlns:a16="http://schemas.microsoft.com/office/drawing/2014/main" val="2448714374"/>
                  </a:ext>
                </a:extLst>
              </a:tr>
              <a:tr h="2795458">
                <a:tc>
                  <a:txBody>
                    <a:bodyPr/>
                    <a:lstStyle/>
                    <a:p>
                      <a:pPr marL="115888" marR="0" indent="0" algn="l" defTabSz="932742" rtl="0" eaLnBrk="1" fontAlgn="auto" latinLnBrk="0" hangingPunct="1">
                        <a:lnSpc>
                          <a:spcPct val="100000"/>
                        </a:lnSpc>
                        <a:spcBef>
                          <a:spcPts val="0"/>
                        </a:spcBef>
                        <a:spcAft>
                          <a:spcPts val="0"/>
                        </a:spcAft>
                        <a:buClrTx/>
                        <a:buSzTx/>
                        <a:buFontTx/>
                        <a:buNone/>
                        <a:tabLst/>
                        <a:defRPr/>
                      </a:pPr>
                      <a:r>
                        <a:rPr lang="en-US" sz="1600" b="1" kern="1200" dirty="0"/>
                        <a:t>Performance Expectations</a:t>
                      </a:r>
                      <a:endParaRPr lang="en-US" sz="1600" b="1" kern="1200" dirty="0">
                        <a:solidFill>
                          <a:schemeClr val="dk1"/>
                        </a:solidFill>
                        <a:latin typeface="+mn-lt"/>
                        <a:ea typeface="+mn-ea"/>
                        <a:cs typeface="+mn-cs"/>
                      </a:endParaRPr>
                    </a:p>
                  </a:txBody>
                  <a:tcPr marL="29911" marR="29911" marT="29911" marB="29911" anchor="ctr"/>
                </a:tc>
                <a:tc>
                  <a:txBody>
                    <a:bodyPr/>
                    <a:lstStyle/>
                    <a:p>
                      <a:pPr marL="115887" indent="0" algn="l" defTabSz="932742" rtl="0" eaLnBrk="1" latinLnBrk="0" hangingPunct="1">
                        <a:buFont typeface="Arial" panose="020B0604020202020204" pitchFamily="34" charset="0"/>
                        <a:buNone/>
                      </a:pPr>
                      <a:r>
                        <a:rPr lang="en-US" sz="1600" kern="1200" dirty="0"/>
                        <a:t>5,000 Provisioned IOPS and 200 MB/sec throughput for 1 TB disk</a:t>
                      </a:r>
                    </a:p>
                    <a:p>
                      <a:pPr marL="115887" indent="0" algn="l" defTabSz="932742" rtl="0" eaLnBrk="1" latinLnBrk="0" hangingPunct="1">
                        <a:buFont typeface="Arial" panose="020B0604020202020204" pitchFamily="34" charset="0"/>
                        <a:buNone/>
                      </a:pPr>
                      <a:endParaRPr lang="en-US" sz="1600" kern="1200" dirty="0"/>
                    </a:p>
                    <a:p>
                      <a:pPr marL="115887" indent="0" algn="l" defTabSz="932742" rtl="0" eaLnBrk="1" latinLnBrk="0" hangingPunct="1">
                        <a:buFont typeface="Arial" panose="020B0604020202020204" pitchFamily="34" charset="0"/>
                        <a:buNone/>
                      </a:pPr>
                      <a:r>
                        <a:rPr lang="en-US" sz="1600" kern="1200" dirty="0"/>
                        <a:t>80,000 Provisioned IOPS and 2,000 MB/sec</a:t>
                      </a:r>
                      <a:r>
                        <a:rPr lang="en-US" sz="1600" kern="1200" baseline="0" dirty="0"/>
                        <a:t> throughout with GS5 (largest VM)</a:t>
                      </a:r>
                    </a:p>
                    <a:p>
                      <a:pPr marL="115887" indent="0" algn="l" defTabSz="932742" rtl="0" eaLnBrk="1" latinLnBrk="0" hangingPunct="1">
                        <a:buFont typeface="Arial" panose="020B0604020202020204" pitchFamily="34" charset="0"/>
                        <a:buNone/>
                      </a:pPr>
                      <a:endParaRPr lang="en-US" sz="1600" kern="1200" dirty="0"/>
                    </a:p>
                    <a:p>
                      <a:pPr marL="115887" indent="0" algn="l" defTabSz="932742" rtl="0" eaLnBrk="1" latinLnBrk="0" hangingPunct="1">
                        <a:buFont typeface="Arial" panose="020B0604020202020204" pitchFamily="34" charset="0"/>
                        <a:buNone/>
                      </a:pPr>
                      <a:r>
                        <a:rPr lang="en-US" sz="1600" kern="1200" dirty="0"/>
                        <a:t>Single digit millisecond latency </a:t>
                      </a:r>
                    </a:p>
                    <a:p>
                      <a:pPr marL="285750" indent="-169863" algn="l" defTabSz="932742" rtl="0" eaLnBrk="1" latinLnBrk="0" hangingPunct="1">
                        <a:buFont typeface="Arial" panose="020B0604020202020204" pitchFamily="34" charset="0"/>
                        <a:buChar char="•"/>
                      </a:pPr>
                      <a:endParaRPr lang="en-US" sz="1600" kern="1200" dirty="0"/>
                    </a:p>
                    <a:p>
                      <a:pPr marL="115887" indent="0" algn="l" defTabSz="932742" rtl="0" eaLnBrk="1" latinLnBrk="0" hangingPunct="1">
                        <a:buFont typeface="Arial" panose="020B0604020202020204" pitchFamily="34" charset="0"/>
                        <a:buNone/>
                      </a:pPr>
                      <a:r>
                        <a:rPr lang="en-US" sz="1600" kern="1200" dirty="0"/>
                        <a:t>Consistency of provisioned performance</a:t>
                      </a:r>
                    </a:p>
                    <a:p>
                      <a:pPr marL="115887" indent="0" algn="l" defTabSz="932742" rtl="0" eaLnBrk="1" latinLnBrk="0" hangingPunct="1">
                        <a:buFont typeface="Arial" panose="020B0604020202020204" pitchFamily="34" charset="0"/>
                        <a:buNone/>
                      </a:pPr>
                      <a:endParaRPr lang="en-US" sz="1600" kern="1200" dirty="0"/>
                    </a:p>
                  </a:txBody>
                  <a:tcPr marL="29911" marR="29911" marT="29911" marB="29911"/>
                </a:tc>
                <a:tc>
                  <a:txBody>
                    <a:bodyPr/>
                    <a:lstStyle/>
                    <a:p>
                      <a:pPr marL="115887" indent="0" algn="l" defTabSz="932742" rtl="0" eaLnBrk="1" latinLnBrk="0" hangingPunct="1">
                        <a:buFont typeface="Arial" panose="020B0604020202020204" pitchFamily="34" charset="0"/>
                        <a:buNone/>
                      </a:pPr>
                      <a:r>
                        <a:rPr lang="en-US" sz="1600" kern="1200" dirty="0"/>
                        <a:t>Up to 500 IOPS and 60 MB/sec for</a:t>
                      </a:r>
                      <a:r>
                        <a:rPr lang="en-US" sz="1600" kern="1200" baseline="0" dirty="0"/>
                        <a:t> 1 TB disk</a:t>
                      </a:r>
                      <a:endParaRPr lang="en-US" sz="1600" kern="1200" dirty="0"/>
                    </a:p>
                    <a:p>
                      <a:pPr marL="115887" indent="0" algn="l" defTabSz="932742" rtl="0" eaLnBrk="1" latinLnBrk="0" hangingPunct="1">
                        <a:buFont typeface="Arial" panose="020B0604020202020204" pitchFamily="34" charset="0"/>
                        <a:buNone/>
                      </a:pPr>
                      <a:endParaRPr lang="en-US" sz="1600" kern="1200" dirty="0"/>
                    </a:p>
                    <a:p>
                      <a:pPr marL="115887" indent="0" algn="l" defTabSz="932742" rtl="0" eaLnBrk="1" latinLnBrk="0" hangingPunct="1">
                        <a:buFont typeface="Arial" panose="020B0604020202020204" pitchFamily="34" charset="0"/>
                        <a:buNone/>
                      </a:pPr>
                      <a:endParaRPr lang="en-US" sz="1600" kern="1200" baseline="0" dirty="0"/>
                    </a:p>
                    <a:p>
                      <a:pPr marL="115887" marR="0" lvl="0" indent="0" algn="l" defTabSz="932742"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dirty="0"/>
                        <a:t>32,000 IOPS </a:t>
                      </a:r>
                      <a:r>
                        <a:rPr lang="en-US" sz="1600" kern="1200" baseline="0" dirty="0"/>
                        <a:t>with G5 (largest VM)</a:t>
                      </a:r>
                    </a:p>
                    <a:p>
                      <a:pPr marL="115887" indent="0" algn="l" defTabSz="932742" rtl="0" eaLnBrk="1" latinLnBrk="0" hangingPunct="1">
                        <a:buFont typeface="Arial" panose="020B0604020202020204" pitchFamily="34" charset="0"/>
                        <a:buNone/>
                      </a:pPr>
                      <a:endParaRPr lang="en-US" sz="1600" kern="1200" baseline="0" dirty="0"/>
                    </a:p>
                    <a:p>
                      <a:pPr marL="115887" indent="0" algn="l" defTabSz="932742" rtl="0" eaLnBrk="1" latinLnBrk="0" hangingPunct="1">
                        <a:buFont typeface="Arial" panose="020B0604020202020204" pitchFamily="34" charset="0"/>
                        <a:buNone/>
                      </a:pPr>
                      <a:endParaRPr lang="en-US" sz="1600" kern="1200" baseline="0" dirty="0"/>
                    </a:p>
                    <a:p>
                      <a:pPr marL="115887" indent="0" algn="l" defTabSz="932742" rtl="0" eaLnBrk="1" latinLnBrk="0" hangingPunct="1">
                        <a:buFont typeface="Arial" panose="020B0604020202020204" pitchFamily="34" charset="0"/>
                        <a:buNone/>
                      </a:pPr>
                      <a:endParaRPr lang="en-US" sz="1600" kern="1200" baseline="0" dirty="0"/>
                    </a:p>
                    <a:p>
                      <a:pPr marL="115887" indent="0" algn="l" defTabSz="932742" rtl="0" eaLnBrk="1" latinLnBrk="0" hangingPunct="1">
                        <a:buFont typeface="Arial" panose="020B0604020202020204" pitchFamily="34" charset="0"/>
                        <a:buNone/>
                      </a:pPr>
                      <a:endParaRPr lang="en-US" sz="1600" kern="1200" baseline="0" dirty="0"/>
                    </a:p>
                    <a:p>
                      <a:pPr marL="115887" indent="0" algn="l" defTabSz="932742" rtl="0" eaLnBrk="1" latinLnBrk="0" hangingPunct="1">
                        <a:buFont typeface="Arial" panose="020B0604020202020204" pitchFamily="34" charset="0"/>
                        <a:buNone/>
                      </a:pPr>
                      <a:endParaRPr lang="en-US" sz="1600" kern="1200" baseline="0" dirty="0"/>
                    </a:p>
                    <a:p>
                      <a:pPr marL="115887" indent="0" algn="l" defTabSz="932742" rtl="0" eaLnBrk="1" latinLnBrk="0" hangingPunct="1">
                        <a:buFont typeface="Arial" panose="020B0604020202020204" pitchFamily="34" charset="0"/>
                        <a:buNone/>
                      </a:pPr>
                      <a:r>
                        <a:rPr lang="en-US" sz="1600" kern="1200" baseline="0" dirty="0"/>
                        <a:t>Performance is not provisioned</a:t>
                      </a:r>
                    </a:p>
                    <a:p>
                      <a:pPr marL="115887" indent="0" algn="l" defTabSz="932742" rtl="0" eaLnBrk="1" latinLnBrk="0" hangingPunct="1">
                        <a:buFont typeface="Arial" panose="020B0604020202020204" pitchFamily="34" charset="0"/>
                        <a:buNone/>
                      </a:pPr>
                      <a:endParaRPr lang="en-US" sz="1600" kern="1200" baseline="0" dirty="0"/>
                    </a:p>
                  </a:txBody>
                  <a:tcPr marL="29911" marR="29911" marT="29911" marB="29911"/>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2167555"/>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274690" y="271150"/>
            <a:ext cx="7923674" cy="917445"/>
          </a:xfrm>
        </p:spPr>
        <p:txBody>
          <a:bodyPr/>
          <a:lstStyle/>
          <a:p>
            <a:r>
              <a:rPr lang="en-US" dirty="0"/>
              <a:t>Premium Storage Performance</a:t>
            </a:r>
          </a:p>
        </p:txBody>
      </p:sp>
      <p:sp>
        <p:nvSpPr>
          <p:cNvPr id="6" name="Text Placeholder 5"/>
          <p:cNvSpPr>
            <a:spLocks noGrp="1"/>
          </p:cNvSpPr>
          <p:nvPr>
            <p:ph type="body" sz="quarter" idx="10"/>
          </p:nvPr>
        </p:nvSpPr>
        <p:spPr>
          <a:xfrm>
            <a:off x="274688" y="1213175"/>
            <a:ext cx="11885514" cy="4644348"/>
          </a:xfrm>
        </p:spPr>
        <p:txBody>
          <a:bodyPr/>
          <a:lstStyle/>
          <a:p>
            <a:r>
              <a:rPr lang="en-US" dirty="0"/>
              <a:t>IOPS and Throughput</a:t>
            </a:r>
          </a:p>
          <a:p>
            <a:pPr lvl="1"/>
            <a:r>
              <a:rPr lang="en-US" dirty="0"/>
              <a:t>Are separate limits, enforced independently</a:t>
            </a:r>
          </a:p>
          <a:p>
            <a:pPr lvl="1"/>
            <a:r>
              <a:rPr lang="en-US" dirty="0"/>
              <a:t>Throttling kicks in when either of the limits are reached</a:t>
            </a:r>
          </a:p>
          <a:p>
            <a:pPr lvl="1"/>
            <a:endParaRPr lang="en-US" dirty="0"/>
          </a:p>
          <a:p>
            <a:r>
              <a:rPr lang="en-US" dirty="0"/>
              <a:t>VM Size and Disk Size</a:t>
            </a:r>
          </a:p>
          <a:p>
            <a:pPr lvl="1"/>
            <a:r>
              <a:rPr lang="en-US" dirty="0"/>
              <a:t>Enforce independent limits on VM and Disk</a:t>
            </a:r>
          </a:p>
          <a:p>
            <a:pPr lvl="1"/>
            <a:r>
              <a:rPr lang="en-US" dirty="0"/>
              <a:t>Chose the right configuration based on workload needs </a:t>
            </a:r>
          </a:p>
          <a:p>
            <a:pPr lvl="1"/>
            <a:endParaRPr lang="en-US" dirty="0"/>
          </a:p>
          <a:p>
            <a:r>
              <a:rPr lang="en-US" dirty="0"/>
              <a:t>Optimal Traffic Patterns</a:t>
            </a:r>
          </a:p>
          <a:p>
            <a:pPr lvl="1"/>
            <a:r>
              <a:rPr lang="en-US" dirty="0"/>
              <a:t>Larger IO sizes for higher Throughput. Smaller IO sizes for higher IOPS.</a:t>
            </a:r>
          </a:p>
          <a:p>
            <a:pPr lvl="1"/>
            <a:r>
              <a:rPr lang="en-US" dirty="0"/>
              <a:t>Use multiple parallel operations / threads to push more traffic</a:t>
            </a:r>
          </a:p>
          <a:p>
            <a:pPr lvl="1"/>
            <a:r>
              <a:rPr lang="en-US" dirty="0"/>
              <a:t>Avoid heavy bursts by reducing the IO buffer to &lt;5% of the IO limits</a:t>
            </a:r>
          </a:p>
        </p:txBody>
      </p:sp>
      <p:graphicFrame>
        <p:nvGraphicFramePr>
          <p:cNvPr id="9" name="Table 2"/>
          <p:cNvGraphicFramePr>
            <a:graphicFrameLocks noGrp="1"/>
          </p:cNvGraphicFramePr>
          <p:nvPr>
            <p:extLst>
              <p:ext uri="{D42A27DB-BD31-4B8C-83A1-F6EECF244321}">
                <p14:modId xmlns:p14="http://schemas.microsoft.com/office/powerpoint/2010/main" val="2538810681"/>
              </p:ext>
            </p:extLst>
          </p:nvPr>
        </p:nvGraphicFramePr>
        <p:xfrm>
          <a:off x="7284093" y="1440153"/>
          <a:ext cx="4768503" cy="1030803"/>
        </p:xfrm>
        <a:graphic>
          <a:graphicData uri="http://schemas.openxmlformats.org/drawingml/2006/table">
            <a:tbl>
              <a:tblPr firstRow="1">
                <a:tableStyleId>{5C22544A-7EE6-4342-B048-85BDC9FD1C3A}</a:tableStyleId>
              </a:tblPr>
              <a:tblGrid>
                <a:gridCol w="2044015">
                  <a:extLst>
                    <a:ext uri="{9D8B030D-6E8A-4147-A177-3AD203B41FA5}">
                      <a16:colId xmlns:a16="http://schemas.microsoft.com/office/drawing/2014/main" val="20000"/>
                    </a:ext>
                  </a:extLst>
                </a:gridCol>
                <a:gridCol w="1089267">
                  <a:extLst>
                    <a:ext uri="{9D8B030D-6E8A-4147-A177-3AD203B41FA5}">
                      <a16:colId xmlns:a16="http://schemas.microsoft.com/office/drawing/2014/main" val="20001"/>
                    </a:ext>
                  </a:extLst>
                </a:gridCol>
                <a:gridCol w="1635221">
                  <a:extLst>
                    <a:ext uri="{9D8B030D-6E8A-4147-A177-3AD203B41FA5}">
                      <a16:colId xmlns:a16="http://schemas.microsoft.com/office/drawing/2014/main" val="20002"/>
                    </a:ext>
                  </a:extLst>
                </a:gridCol>
              </a:tblGrid>
              <a:tr h="343601">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Limits</a:t>
                      </a:r>
                      <a:endParaRPr lang="en-US" sz="1800" b="1" kern="1200" dirty="0">
                        <a:solidFill>
                          <a:schemeClr val="lt1"/>
                        </a:solidFill>
                        <a:latin typeface="+mn-lt"/>
                        <a:ea typeface="+mn-ea"/>
                        <a:cs typeface="+mn-cs"/>
                      </a:endParaRPr>
                    </a:p>
                  </a:txBody>
                  <a:tcPr marL="31910" marR="31910" marT="31910" marB="31910"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IOPS</a:t>
                      </a:r>
                      <a:endParaRPr lang="en-US" sz="1800" b="1" kern="1200" dirty="0">
                        <a:solidFill>
                          <a:schemeClr val="lt1"/>
                        </a:solidFill>
                        <a:latin typeface="+mn-lt"/>
                        <a:ea typeface="+mn-ea"/>
                        <a:cs typeface="+mn-cs"/>
                      </a:endParaRPr>
                    </a:p>
                  </a:txBody>
                  <a:tcPr marL="31910" marR="31910" marT="31910" marB="31910"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Throughput</a:t>
                      </a:r>
                      <a:endParaRPr lang="en-US" sz="1800" b="1" kern="1200" dirty="0">
                        <a:solidFill>
                          <a:schemeClr val="lt1"/>
                        </a:solidFill>
                        <a:latin typeface="+mn-lt"/>
                        <a:ea typeface="+mn-ea"/>
                        <a:cs typeface="+mn-cs"/>
                      </a:endParaRPr>
                    </a:p>
                  </a:txBody>
                  <a:tcPr marL="31910" marR="31910" marT="31910" marB="31910" anchor="ctr"/>
                </a:tc>
                <a:extLst>
                  <a:ext uri="{0D108BD9-81ED-4DB2-BD59-A6C34878D82A}">
                    <a16:rowId xmlns:a16="http://schemas.microsoft.com/office/drawing/2014/main" val="10000"/>
                  </a:ext>
                </a:extLst>
              </a:tr>
              <a:tr h="343601">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P30 (1 TB) Disk</a:t>
                      </a:r>
                      <a:endParaRPr lang="en-US" sz="1800" b="1" kern="1200" dirty="0">
                        <a:solidFill>
                          <a:schemeClr val="lt1"/>
                        </a:solidFill>
                        <a:latin typeface="+mn-lt"/>
                        <a:ea typeface="+mn-ea"/>
                        <a:cs typeface="+mn-cs"/>
                      </a:endParaRPr>
                    </a:p>
                  </a:txBody>
                  <a:tcPr marL="31910" marR="31910" marT="31910" marB="31910"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5,000</a:t>
                      </a:r>
                      <a:endParaRPr lang="en-US" sz="1800" b="1" kern="1200" dirty="0">
                        <a:solidFill>
                          <a:schemeClr val="lt1"/>
                        </a:solidFill>
                        <a:latin typeface="+mn-lt"/>
                        <a:ea typeface="+mn-ea"/>
                        <a:cs typeface="+mn-cs"/>
                      </a:endParaRPr>
                    </a:p>
                  </a:txBody>
                  <a:tcPr marL="31910" marR="31910" marT="31910" marB="31910"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200 MB/sec</a:t>
                      </a:r>
                      <a:endParaRPr lang="en-US" sz="1800" b="1" kern="1200" dirty="0">
                        <a:solidFill>
                          <a:schemeClr val="lt1"/>
                        </a:solidFill>
                        <a:latin typeface="+mn-lt"/>
                        <a:ea typeface="+mn-ea"/>
                        <a:cs typeface="+mn-cs"/>
                      </a:endParaRPr>
                    </a:p>
                  </a:txBody>
                  <a:tcPr marL="31910" marR="31910" marT="31910" marB="31910" anchor="ctr"/>
                </a:tc>
                <a:extLst>
                  <a:ext uri="{0D108BD9-81ED-4DB2-BD59-A6C34878D82A}">
                    <a16:rowId xmlns:a16="http://schemas.microsoft.com/office/drawing/2014/main" val="10001"/>
                  </a:ext>
                </a:extLst>
              </a:tr>
              <a:tr h="343601">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DS3 VM</a:t>
                      </a:r>
                      <a:endParaRPr lang="en-US" sz="1800" b="1" kern="1200" dirty="0">
                        <a:solidFill>
                          <a:schemeClr val="lt1"/>
                        </a:solidFill>
                        <a:latin typeface="+mn-lt"/>
                        <a:ea typeface="+mn-ea"/>
                        <a:cs typeface="+mn-cs"/>
                      </a:endParaRPr>
                    </a:p>
                  </a:txBody>
                  <a:tcPr marL="31910" marR="31910" marT="31910" marB="31910"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12,800</a:t>
                      </a:r>
                      <a:endParaRPr lang="en-US" sz="1800" b="1" kern="1200" dirty="0">
                        <a:solidFill>
                          <a:schemeClr val="lt1"/>
                        </a:solidFill>
                        <a:latin typeface="+mn-lt"/>
                        <a:ea typeface="+mn-ea"/>
                        <a:cs typeface="+mn-cs"/>
                      </a:endParaRPr>
                    </a:p>
                  </a:txBody>
                  <a:tcPr marL="31910" marR="31910" marT="31910" marB="31910" anchor="ctr"/>
                </a:tc>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r>
                        <a:rPr lang="en-US" sz="1800" kern="1200" dirty="0"/>
                        <a:t>128 MB/sec</a:t>
                      </a:r>
                      <a:endParaRPr lang="en-US" sz="1800" b="1" kern="1200" dirty="0">
                        <a:solidFill>
                          <a:schemeClr val="lt1"/>
                        </a:solidFill>
                        <a:latin typeface="+mn-lt"/>
                        <a:ea typeface="+mn-ea"/>
                        <a:cs typeface="+mn-cs"/>
                      </a:endParaRPr>
                    </a:p>
                  </a:txBody>
                  <a:tcPr marL="31910" marR="31910" marT="31910" marB="3191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754294"/>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wipe(left)">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300"/>
                                        <p:tgtEl>
                                          <p:spTgt spid="6">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6">
                                            <p:txEl>
                                              <p:pRg st="5" end="5"/>
                                            </p:txEl>
                                          </p:spTgt>
                                        </p:tgtEl>
                                        <p:attrNameLst>
                                          <p:attrName>style.visibility</p:attrName>
                                        </p:attrNameLst>
                                      </p:cBhvr>
                                      <p:to>
                                        <p:strVal val="visible"/>
                                      </p:to>
                                    </p:set>
                                    <p:animEffect transition="in" filter="wipe(left)">
                                      <p:cBhvr>
                                        <p:cTn id="24" dur="300"/>
                                        <p:tgtEl>
                                          <p:spTgt spid="6">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left)">
                                      <p:cBhvr>
                                        <p:cTn id="27" dur="300"/>
                                        <p:tgtEl>
                                          <p:spTgt spid="6">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
                                            <p:txEl>
                                              <p:pRg st="8" end="8"/>
                                            </p:txEl>
                                          </p:spTgt>
                                        </p:tgtEl>
                                        <p:attrNameLst>
                                          <p:attrName>style.visibility</p:attrName>
                                        </p:attrNameLst>
                                      </p:cBhvr>
                                      <p:to>
                                        <p:strVal val="visible"/>
                                      </p:to>
                                    </p:set>
                                    <p:animEffect transition="in" filter="wipe(left)">
                                      <p:cBhvr>
                                        <p:cTn id="32" dur="300"/>
                                        <p:tgtEl>
                                          <p:spTgt spid="6">
                                            <p:txEl>
                                              <p:pRg st="8" end="8"/>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animEffect transition="in" filter="wipe(left)">
                                      <p:cBhvr>
                                        <p:cTn id="35" dur="300"/>
                                        <p:tgtEl>
                                          <p:spTgt spid="6">
                                            <p:txEl>
                                              <p:pRg st="9" end="9"/>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6">
                                            <p:txEl>
                                              <p:pRg st="10" end="10"/>
                                            </p:txEl>
                                          </p:spTgt>
                                        </p:tgtEl>
                                        <p:attrNameLst>
                                          <p:attrName>style.visibility</p:attrName>
                                        </p:attrNameLst>
                                      </p:cBhvr>
                                      <p:to>
                                        <p:strVal val="visible"/>
                                      </p:to>
                                    </p:set>
                                    <p:animEffect transition="in" filter="wipe(left)">
                                      <p:cBhvr>
                                        <p:cTn id="38" dur="300"/>
                                        <p:tgtEl>
                                          <p:spTgt spid="6">
                                            <p:txEl>
                                              <p:pRg st="10" end="10"/>
                                            </p:txEl>
                                          </p:spTgt>
                                        </p:tgtEl>
                                      </p:cBhvr>
                                    </p:animEffect>
                                  </p:childTnLst>
                                </p:cTn>
                              </p:par>
                              <p:par>
                                <p:cTn id="39" presetID="22" presetClass="entr" presetSubtype="8" fill="hold" nodeType="withEffect">
                                  <p:stCondLst>
                                    <p:cond delay="0"/>
                                  </p:stCondLst>
                                  <p:childTnLst>
                                    <p:set>
                                      <p:cBhvr>
                                        <p:cTn id="40" dur="1" fill="hold">
                                          <p:stCondLst>
                                            <p:cond delay="0"/>
                                          </p:stCondLst>
                                        </p:cTn>
                                        <p:tgtEl>
                                          <p:spTgt spid="6">
                                            <p:txEl>
                                              <p:pRg st="11" end="11"/>
                                            </p:txEl>
                                          </p:spTgt>
                                        </p:tgtEl>
                                        <p:attrNameLst>
                                          <p:attrName>style.visibility</p:attrName>
                                        </p:attrNameLst>
                                      </p:cBhvr>
                                      <p:to>
                                        <p:strVal val="visible"/>
                                      </p:to>
                                    </p:set>
                                    <p:animEffect transition="in" filter="wipe(left)">
                                      <p:cBhvr>
                                        <p:cTn id="41" dur="3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Files</a:t>
            </a:r>
          </a:p>
        </p:txBody>
      </p:sp>
    </p:spTree>
    <p:extLst>
      <p:ext uri="{BB962C8B-B14F-4D97-AF65-F5344CB8AC3E}">
        <p14:creationId xmlns:p14="http://schemas.microsoft.com/office/powerpoint/2010/main" val="340612203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88" y="1213174"/>
            <a:ext cx="11885514" cy="5142461"/>
          </a:xfrm>
        </p:spPr>
        <p:txBody>
          <a:bodyPr/>
          <a:lstStyle/>
          <a:p>
            <a:pPr marL="0" indent="0">
              <a:buNone/>
            </a:pPr>
            <a:r>
              <a:rPr lang="en-US" dirty="0">
                <a:gradFill>
                  <a:gsLst>
                    <a:gs pos="1250">
                      <a:schemeClr val="tx2"/>
                    </a:gs>
                    <a:gs pos="99000">
                      <a:schemeClr val="tx2"/>
                    </a:gs>
                  </a:gsLst>
                  <a:lin ang="5400000" scaled="0"/>
                </a:gradFill>
              </a:rPr>
              <a:t>Fully Managed Cloud File Storage</a:t>
            </a:r>
          </a:p>
          <a:p>
            <a:pPr marL="0" indent="0">
              <a:buNone/>
            </a:pPr>
            <a:r>
              <a:rPr lang="en-US" dirty="0">
                <a:gradFill>
                  <a:gsLst>
                    <a:gs pos="1250">
                      <a:schemeClr val="tx2"/>
                    </a:gs>
                    <a:gs pos="99000">
                      <a:schemeClr val="tx2"/>
                    </a:gs>
                  </a:gsLst>
                  <a:lin ang="5400000" scaled="0"/>
                </a:gradFill>
              </a:rPr>
              <a:t>Scenarios</a:t>
            </a:r>
          </a:p>
          <a:p>
            <a:pPr marL="0" indent="0">
              <a:buNone/>
            </a:pPr>
            <a:r>
              <a:rPr lang="en-US" sz="2000" dirty="0">
                <a:solidFill>
                  <a:schemeClr val="tx1"/>
                </a:solidFill>
                <a:latin typeface="+mn-lt"/>
              </a:rPr>
              <a:t>Lift and Shift (E.g. DFSN, FTP Server migration)</a:t>
            </a:r>
          </a:p>
          <a:p>
            <a:pPr marL="0" indent="0">
              <a:buNone/>
            </a:pPr>
            <a:r>
              <a:rPr lang="en-US" sz="2000" dirty="0">
                <a:solidFill>
                  <a:schemeClr val="tx1"/>
                </a:solidFill>
                <a:latin typeface="+mn-lt"/>
              </a:rPr>
              <a:t>Host high availability workload data (E.g. IBM MQ)</a:t>
            </a:r>
          </a:p>
          <a:p>
            <a:pPr marL="0" indent="0">
              <a:buNone/>
            </a:pPr>
            <a:r>
              <a:rPr lang="en-US" sz="2000" dirty="0">
                <a:solidFill>
                  <a:schemeClr val="tx1"/>
                </a:solidFill>
                <a:latin typeface="+mn-lt"/>
              </a:rPr>
              <a:t>Enable backup and disaster recovery (E.g. SQL backups)</a:t>
            </a:r>
          </a:p>
          <a:p>
            <a:pPr marL="0" indent="0">
              <a:buNone/>
            </a:pPr>
            <a:endParaRPr lang="en-US" sz="2000" dirty="0">
              <a:solidFill>
                <a:schemeClr val="tx1"/>
              </a:solidFill>
              <a:latin typeface="+mn-lt"/>
            </a:endParaRPr>
          </a:p>
          <a:p>
            <a:pPr marL="0" indent="0">
              <a:buNone/>
            </a:pPr>
            <a:r>
              <a:rPr lang="en-US" dirty="0">
                <a:gradFill>
                  <a:gsLst>
                    <a:gs pos="1250">
                      <a:schemeClr val="tx2"/>
                    </a:gs>
                    <a:gs pos="99000">
                      <a:schemeClr val="tx2"/>
                    </a:gs>
                  </a:gsLst>
                  <a:lin ang="5400000" scaled="0"/>
                </a:gradFill>
              </a:rPr>
              <a:t>Capabilities</a:t>
            </a:r>
          </a:p>
          <a:p>
            <a:pPr marL="0" lvl="1" indent="0">
              <a:buNone/>
            </a:pPr>
            <a:r>
              <a:rPr lang="en-US" dirty="0">
                <a:solidFill>
                  <a:schemeClr val="tx1"/>
                </a:solidFill>
              </a:rPr>
              <a:t>Protocols: SMB 2.1, 3.0, and REST</a:t>
            </a:r>
          </a:p>
          <a:p>
            <a:pPr marL="0" lvl="1" indent="0">
              <a:buNone/>
            </a:pPr>
            <a:r>
              <a:rPr lang="en-US" dirty="0">
                <a:solidFill>
                  <a:schemeClr val="tx1"/>
                </a:solidFill>
              </a:rPr>
              <a:t>Multi-OS support: Mount from both Windows &amp; Linux</a:t>
            </a:r>
          </a:p>
          <a:p>
            <a:pPr marL="0" lvl="1" indent="0">
              <a:buNone/>
            </a:pPr>
            <a:r>
              <a:rPr lang="en-US" dirty="0">
                <a:solidFill>
                  <a:schemeClr val="tx1"/>
                </a:solidFill>
              </a:rPr>
              <a:t>Accessible from both On Premise and IaaS instances</a:t>
            </a:r>
          </a:p>
          <a:p>
            <a:pPr marL="0" indent="0">
              <a:buNone/>
            </a:pPr>
            <a:r>
              <a:rPr lang="en-US" sz="2000" dirty="0">
                <a:solidFill>
                  <a:schemeClr val="tx1"/>
                </a:solidFill>
                <a:latin typeface="+mn-lt"/>
              </a:rPr>
              <a:t>Three strongly consistent copies for durability</a:t>
            </a:r>
          </a:p>
          <a:p>
            <a:pPr marL="0" indent="0">
              <a:buNone/>
            </a:pPr>
            <a:r>
              <a:rPr lang="en-US" sz="2000" dirty="0">
                <a:solidFill>
                  <a:schemeClr val="tx1"/>
                </a:solidFill>
                <a:latin typeface="+mn-lt"/>
              </a:rPr>
              <a:t>99.9% availability SLA</a:t>
            </a:r>
          </a:p>
        </p:txBody>
      </p:sp>
      <p:sp>
        <p:nvSpPr>
          <p:cNvPr id="3" name="Title 2"/>
          <p:cNvSpPr>
            <a:spLocks noGrp="1"/>
          </p:cNvSpPr>
          <p:nvPr>
            <p:ph type="title"/>
          </p:nvPr>
        </p:nvSpPr>
        <p:spPr/>
        <p:txBody>
          <a:bodyPr/>
          <a:lstStyle/>
          <a:p>
            <a:r>
              <a:rPr lang="en-US" dirty="0"/>
              <a:t>Azure Files: Overview</a:t>
            </a:r>
          </a:p>
        </p:txBody>
      </p:sp>
    </p:spTree>
    <p:extLst>
      <p:ext uri="{BB962C8B-B14F-4D97-AF65-F5344CB8AC3E}">
        <p14:creationId xmlns:p14="http://schemas.microsoft.com/office/powerpoint/2010/main" val="2178930569"/>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Files vs. Disks</a:t>
            </a:r>
          </a:p>
        </p:txBody>
      </p:sp>
      <p:sp>
        <p:nvSpPr>
          <p:cNvPr id="3" name="Text Placeholder 2"/>
          <p:cNvSpPr>
            <a:spLocks noGrp="1"/>
          </p:cNvSpPr>
          <p:nvPr>
            <p:ph type="body" sz="quarter" idx="10"/>
          </p:nvPr>
        </p:nvSpPr>
        <p:spPr>
          <a:xfrm>
            <a:off x="274688" y="1212882"/>
            <a:ext cx="11885514" cy="683264"/>
          </a:xfrm>
        </p:spPr>
        <p:txBody>
          <a:bodyPr/>
          <a:lstStyle/>
          <a:p>
            <a:endParaRPr lang="en-US" dirty="0"/>
          </a:p>
        </p:txBody>
      </p:sp>
      <p:graphicFrame>
        <p:nvGraphicFramePr>
          <p:cNvPr id="4" name="Table 3"/>
          <p:cNvGraphicFramePr>
            <a:graphicFrameLocks noGrp="1"/>
          </p:cNvGraphicFramePr>
          <p:nvPr>
            <p:extLst/>
          </p:nvPr>
        </p:nvGraphicFramePr>
        <p:xfrm>
          <a:off x="272322" y="1213170"/>
          <a:ext cx="11887881" cy="5407850"/>
        </p:xfrm>
        <a:graphic>
          <a:graphicData uri="http://schemas.openxmlformats.org/drawingml/2006/table">
            <a:tbl>
              <a:tblPr firstRow="1" bandRow="1">
                <a:tableStyleId>{5C22544A-7EE6-4342-B048-85BDC9FD1C3A}</a:tableStyleId>
              </a:tblPr>
              <a:tblGrid>
                <a:gridCol w="2738821">
                  <a:extLst>
                    <a:ext uri="{9D8B030D-6E8A-4147-A177-3AD203B41FA5}">
                      <a16:colId xmlns:a16="http://schemas.microsoft.com/office/drawing/2014/main" val="1616859568"/>
                    </a:ext>
                  </a:extLst>
                </a:gridCol>
                <a:gridCol w="4189756">
                  <a:extLst>
                    <a:ext uri="{9D8B030D-6E8A-4147-A177-3AD203B41FA5}">
                      <a16:colId xmlns:a16="http://schemas.microsoft.com/office/drawing/2014/main" val="3817603471"/>
                    </a:ext>
                  </a:extLst>
                </a:gridCol>
                <a:gridCol w="4959304">
                  <a:extLst>
                    <a:ext uri="{9D8B030D-6E8A-4147-A177-3AD203B41FA5}">
                      <a16:colId xmlns:a16="http://schemas.microsoft.com/office/drawing/2014/main" val="624054642"/>
                    </a:ext>
                  </a:extLst>
                </a:gridCol>
              </a:tblGrid>
              <a:tr h="594760">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200" kern="1200" spc="100" baseline="0" dirty="0">
                        <a:solidFill>
                          <a:srgbClr val="00A1E3"/>
                        </a:solidFill>
                        <a:latin typeface="+mn-lt"/>
                        <a:ea typeface="+mn-ea"/>
                        <a:cs typeface="+mn-cs"/>
                      </a:endParaRPr>
                    </a:p>
                  </a:txBody>
                  <a:tcPr marL="182854" marR="91427" marT="91427" marB="45713" anchor="ctr"/>
                </a:tc>
                <a:tc>
                  <a:txBody>
                    <a:bodyPr/>
                    <a:lstStyle/>
                    <a:p>
                      <a:r>
                        <a:rPr lang="en-US" sz="1800" dirty="0"/>
                        <a:t>Azure Files</a:t>
                      </a:r>
                    </a:p>
                  </a:txBody>
                  <a:tcPr marL="91427" marR="91427" marT="45713" marB="45713"/>
                </a:tc>
                <a:tc>
                  <a:txBody>
                    <a:bodyPr/>
                    <a:lstStyle/>
                    <a:p>
                      <a:r>
                        <a:rPr lang="en-US" sz="1800" dirty="0"/>
                        <a:t>Azure Disks</a:t>
                      </a:r>
                    </a:p>
                  </a:txBody>
                  <a:tcPr marL="91427" marR="91427" marT="45713" marB="45713"/>
                </a:tc>
                <a:extLst>
                  <a:ext uri="{0D108BD9-81ED-4DB2-BD59-A6C34878D82A}">
                    <a16:rowId xmlns:a16="http://schemas.microsoft.com/office/drawing/2014/main" val="757149759"/>
                  </a:ext>
                </a:extLst>
              </a:tr>
              <a:tr h="594760">
                <a:tc>
                  <a:txBody>
                    <a:bodyPr/>
                    <a:lstStyle/>
                    <a:p>
                      <a:r>
                        <a:rPr lang="en-US" sz="1600" b="1" dirty="0"/>
                        <a:t>Scenario</a:t>
                      </a:r>
                    </a:p>
                  </a:txBody>
                  <a:tcPr marL="91427" marR="91427" marT="45713" marB="45713"/>
                </a:tc>
                <a:tc>
                  <a:txBody>
                    <a:bodyPr/>
                    <a:lstStyle/>
                    <a:p>
                      <a:r>
                        <a:rPr lang="en-US" sz="1600" dirty="0"/>
                        <a:t>Life &amp; Shift applications</a:t>
                      </a:r>
                      <a:r>
                        <a:rPr lang="en-US" sz="1600" baseline="0" dirty="0"/>
                        <a:t> which leverage native file system</a:t>
                      </a:r>
                      <a:endParaRPr lang="en-US" sz="1600" dirty="0"/>
                    </a:p>
                  </a:txBody>
                  <a:tcPr marL="91427" marR="91427" marT="45713" marB="45713"/>
                </a:tc>
                <a:tc>
                  <a:txBody>
                    <a:bodyPr/>
                    <a:lstStyle/>
                    <a:p>
                      <a:r>
                        <a:rPr lang="en-US" sz="1600" dirty="0"/>
                        <a:t>Persistent disks</a:t>
                      </a:r>
                      <a:r>
                        <a:rPr lang="en-US" sz="1600" baseline="0" dirty="0"/>
                        <a:t> to Azure Virtual Machines</a:t>
                      </a:r>
                      <a:endParaRPr lang="en-US" sz="1600" dirty="0"/>
                    </a:p>
                  </a:txBody>
                  <a:tcPr marL="91427" marR="91427" marT="45713" marB="45713"/>
                </a:tc>
                <a:extLst>
                  <a:ext uri="{0D108BD9-81ED-4DB2-BD59-A6C34878D82A}">
                    <a16:rowId xmlns:a16="http://schemas.microsoft.com/office/drawing/2014/main" val="2507918068"/>
                  </a:ext>
                </a:extLst>
              </a:tr>
              <a:tr h="594760">
                <a:tc>
                  <a:txBody>
                    <a:bodyPr/>
                    <a:lstStyle/>
                    <a:p>
                      <a:r>
                        <a:rPr lang="en-US" sz="1600" b="1" dirty="0"/>
                        <a:t>Protocol</a:t>
                      </a:r>
                    </a:p>
                  </a:txBody>
                  <a:tcPr marL="91427" marR="91427" marT="45713" marB="45713"/>
                </a:tc>
                <a:tc>
                  <a:txBody>
                    <a:bodyPr/>
                    <a:lstStyle/>
                    <a:p>
                      <a:r>
                        <a:rPr lang="en-US" sz="1600" dirty="0"/>
                        <a:t>SMB</a:t>
                      </a:r>
                      <a:r>
                        <a:rPr lang="en-US" sz="1600" baseline="0" dirty="0"/>
                        <a:t> 2.1/3.0, REST</a:t>
                      </a:r>
                    </a:p>
                  </a:txBody>
                  <a:tcPr marL="91427" marR="91427" marT="45713" marB="45713"/>
                </a:tc>
                <a:tc>
                  <a:txBody>
                    <a:bodyPr/>
                    <a:lstStyle/>
                    <a:p>
                      <a:r>
                        <a:rPr lang="en-US" sz="1600" dirty="0"/>
                        <a:t>VHD, REST</a:t>
                      </a:r>
                    </a:p>
                  </a:txBody>
                  <a:tcPr marL="91427" marR="91427" marT="45713" marB="45713"/>
                </a:tc>
                <a:extLst>
                  <a:ext uri="{0D108BD9-81ED-4DB2-BD59-A6C34878D82A}">
                    <a16:rowId xmlns:a16="http://schemas.microsoft.com/office/drawing/2014/main" val="666791324"/>
                  </a:ext>
                </a:extLst>
              </a:tr>
              <a:tr h="800981">
                <a:tc>
                  <a:txBody>
                    <a:bodyPr/>
                    <a:lstStyle/>
                    <a:p>
                      <a:r>
                        <a:rPr lang="en-US" sz="1600" b="1" dirty="0"/>
                        <a:t>Accessibility</a:t>
                      </a:r>
                    </a:p>
                  </a:txBody>
                  <a:tcPr marL="91427" marR="91427" marT="45713" marB="45713"/>
                </a:tc>
                <a:tc>
                  <a:txBody>
                    <a:bodyPr/>
                    <a:lstStyle/>
                    <a:p>
                      <a:r>
                        <a:rPr lang="en-US" sz="1600" baseline="0" dirty="0"/>
                        <a:t>SMB – Worldwide (requires Port 445)</a:t>
                      </a:r>
                    </a:p>
                    <a:p>
                      <a:r>
                        <a:rPr lang="en-US" sz="1600" baseline="0" dirty="0"/>
                        <a:t>REST – Worldwide</a:t>
                      </a:r>
                    </a:p>
                  </a:txBody>
                  <a:tcPr marL="91427" marR="91427" marT="45713" marB="45713"/>
                </a:tc>
                <a:tc>
                  <a:txBody>
                    <a:bodyPr/>
                    <a:lstStyle/>
                    <a:p>
                      <a:r>
                        <a:rPr lang="en-US" sz="1600" dirty="0"/>
                        <a:t>VHD – Azure Data Center</a:t>
                      </a:r>
                    </a:p>
                    <a:p>
                      <a:r>
                        <a:rPr lang="en-US" sz="1600" dirty="0"/>
                        <a:t>REST (Page Blob) – Worldwide</a:t>
                      </a:r>
                    </a:p>
                  </a:txBody>
                  <a:tcPr marL="91427" marR="91427" marT="45713" marB="45713"/>
                </a:tc>
                <a:extLst>
                  <a:ext uri="{0D108BD9-81ED-4DB2-BD59-A6C34878D82A}">
                    <a16:rowId xmlns:a16="http://schemas.microsoft.com/office/drawing/2014/main" val="1145563112"/>
                  </a:ext>
                </a:extLst>
              </a:tr>
              <a:tr h="594760">
                <a:tc>
                  <a:txBody>
                    <a:bodyPr/>
                    <a:lstStyle/>
                    <a:p>
                      <a:r>
                        <a:rPr lang="en-US" sz="1600" b="1" dirty="0"/>
                        <a:t>Durability</a:t>
                      </a:r>
                    </a:p>
                  </a:txBody>
                  <a:tcPr marL="91427" marR="91427" marT="45713" marB="45713"/>
                </a:tc>
                <a:tc>
                  <a:txBody>
                    <a:bodyPr/>
                    <a:lstStyle/>
                    <a:p>
                      <a:r>
                        <a:rPr lang="en-US" sz="1600" dirty="0"/>
                        <a:t>LRS, GRS</a:t>
                      </a:r>
                    </a:p>
                  </a:txBody>
                  <a:tcPr marL="91427" marR="91427" marT="45713" marB="45713"/>
                </a:tc>
                <a:tc>
                  <a:txBody>
                    <a:bodyPr/>
                    <a:lstStyle/>
                    <a:p>
                      <a:r>
                        <a:rPr lang="en-US" sz="1600" dirty="0"/>
                        <a:t>LRS, GRS, RA-GRS (for</a:t>
                      </a:r>
                      <a:r>
                        <a:rPr lang="en-US" sz="1600" baseline="0" dirty="0"/>
                        <a:t> Page Blob)</a:t>
                      </a:r>
                      <a:endParaRPr lang="en-US" sz="1600" dirty="0"/>
                    </a:p>
                  </a:txBody>
                  <a:tcPr marL="91427" marR="91427" marT="45713" marB="45713"/>
                </a:tc>
                <a:extLst>
                  <a:ext uri="{0D108BD9-81ED-4DB2-BD59-A6C34878D82A}">
                    <a16:rowId xmlns:a16="http://schemas.microsoft.com/office/drawing/2014/main" val="2236411749"/>
                  </a:ext>
                </a:extLst>
              </a:tr>
              <a:tr h="594760">
                <a:tc>
                  <a:txBody>
                    <a:bodyPr/>
                    <a:lstStyle/>
                    <a:p>
                      <a:r>
                        <a:rPr lang="en-US" sz="1600" b="1" dirty="0"/>
                        <a:t>Object</a:t>
                      </a:r>
                      <a:r>
                        <a:rPr lang="en-US" sz="1600" b="1" baseline="0" dirty="0"/>
                        <a:t> Size</a:t>
                      </a:r>
                      <a:endParaRPr lang="en-US" sz="1600" b="1" dirty="0"/>
                    </a:p>
                  </a:txBody>
                  <a:tcPr marL="91427" marR="91427" marT="45713" marB="45713"/>
                </a:tc>
                <a:tc>
                  <a:txBody>
                    <a:bodyPr/>
                    <a:lstStyle/>
                    <a:p>
                      <a:r>
                        <a:rPr lang="en-US" sz="1600" dirty="0"/>
                        <a:t>Up</a:t>
                      </a:r>
                      <a:r>
                        <a:rPr lang="en-US" sz="1600" baseline="0" dirty="0"/>
                        <a:t> to 1 TB file</a:t>
                      </a:r>
                    </a:p>
                  </a:txBody>
                  <a:tcPr marL="91427" marR="91427" marT="45713" marB="45713"/>
                </a:tc>
                <a:tc>
                  <a:txBody>
                    <a:bodyPr/>
                    <a:lstStyle/>
                    <a:p>
                      <a:r>
                        <a:rPr lang="en-US" sz="1600" dirty="0"/>
                        <a:t>Up to 1 TB Disks (Can stripe up to 64</a:t>
                      </a:r>
                      <a:r>
                        <a:rPr lang="en-US" sz="1600" baseline="0" dirty="0"/>
                        <a:t> disks on G VM)</a:t>
                      </a:r>
                      <a:endParaRPr lang="en-US" sz="1600" dirty="0"/>
                    </a:p>
                  </a:txBody>
                  <a:tcPr marL="91427" marR="91427" marT="45713" marB="45713"/>
                </a:tc>
                <a:extLst>
                  <a:ext uri="{0D108BD9-81ED-4DB2-BD59-A6C34878D82A}">
                    <a16:rowId xmlns:a16="http://schemas.microsoft.com/office/drawing/2014/main" val="338245772"/>
                  </a:ext>
                </a:extLst>
              </a:tr>
              <a:tr h="594760">
                <a:tc>
                  <a:txBody>
                    <a:bodyPr/>
                    <a:lstStyle/>
                    <a:p>
                      <a:r>
                        <a:rPr lang="en-US" sz="1600" b="1" dirty="0"/>
                        <a:t>Max</a:t>
                      </a:r>
                      <a:r>
                        <a:rPr lang="en-US" sz="1600" b="1" baseline="0" dirty="0"/>
                        <a:t> IOPS (8K)</a:t>
                      </a:r>
                      <a:endParaRPr lang="en-US" sz="1600" b="1" dirty="0"/>
                    </a:p>
                  </a:txBody>
                  <a:tcPr marL="91427" marR="91427" marT="45713" marB="45713"/>
                </a:tc>
                <a:tc>
                  <a:txBody>
                    <a:bodyPr/>
                    <a:lstStyle/>
                    <a:p>
                      <a:r>
                        <a:rPr lang="en-US" sz="1600" dirty="0"/>
                        <a:t>1000 </a:t>
                      </a:r>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dirty="0"/>
                        <a:t>5000</a:t>
                      </a:r>
                      <a:r>
                        <a:rPr lang="en-US" sz="1600" baseline="0" dirty="0"/>
                        <a:t> (Premium)</a:t>
                      </a:r>
                      <a:endParaRPr lang="en-US" sz="1600" dirty="0"/>
                    </a:p>
                    <a:p>
                      <a:r>
                        <a:rPr lang="en-US" sz="1600" dirty="0"/>
                        <a:t>500 (Standard)</a:t>
                      </a:r>
                    </a:p>
                  </a:txBody>
                  <a:tcPr marL="91427" marR="91427" marT="45713" marB="45713"/>
                </a:tc>
                <a:extLst>
                  <a:ext uri="{0D108BD9-81ED-4DB2-BD59-A6C34878D82A}">
                    <a16:rowId xmlns:a16="http://schemas.microsoft.com/office/drawing/2014/main" val="3531653518"/>
                  </a:ext>
                </a:extLst>
              </a:tr>
              <a:tr h="1038309">
                <a:tc>
                  <a:txBody>
                    <a:bodyPr/>
                    <a:lstStyle/>
                    <a:p>
                      <a:r>
                        <a:rPr lang="en-US" sz="1600" b="1" dirty="0"/>
                        <a:t>Throughput</a:t>
                      </a:r>
                    </a:p>
                  </a:txBody>
                  <a:tcPr marL="91427" marR="91427" marT="45713" marB="45713"/>
                </a:tc>
                <a:tc>
                  <a:txBody>
                    <a:bodyPr/>
                    <a:lstStyle/>
                    <a:p>
                      <a:r>
                        <a:rPr lang="en-US" sz="1600" dirty="0"/>
                        <a:t>Up</a:t>
                      </a:r>
                      <a:r>
                        <a:rPr lang="en-US" sz="1600" baseline="0" dirty="0"/>
                        <a:t> to 60 MB/s per share</a:t>
                      </a:r>
                      <a:endParaRPr lang="en-US" sz="1600" dirty="0"/>
                    </a:p>
                  </a:txBody>
                  <a:tcPr marL="91427" marR="91427" marT="45713" marB="45713"/>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aseline="0" dirty="0"/>
                        <a:t>Up to 200 MB/s per disks (Premium)</a:t>
                      </a:r>
                      <a:endParaRPr lang="en-US" sz="1600" dirty="0"/>
                    </a:p>
                    <a:p>
                      <a:r>
                        <a:rPr lang="en-US" sz="1600" dirty="0"/>
                        <a:t>Up to 60</a:t>
                      </a:r>
                      <a:r>
                        <a:rPr lang="en-US" sz="1600" baseline="0" dirty="0"/>
                        <a:t> MB/s per disk (Standard)</a:t>
                      </a:r>
                    </a:p>
                  </a:txBody>
                  <a:tcPr marL="91427" marR="91427" marT="45713" marB="45713"/>
                </a:tc>
                <a:extLst>
                  <a:ext uri="{0D108BD9-81ED-4DB2-BD59-A6C34878D82A}">
                    <a16:rowId xmlns:a16="http://schemas.microsoft.com/office/drawing/2014/main" val="163752376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41400682"/>
              </p:ext>
            </p:extLst>
          </p:nvPr>
        </p:nvGraphicFramePr>
        <p:xfrm>
          <a:off x="272322" y="1213170"/>
          <a:ext cx="11887879" cy="2588850"/>
        </p:xfrm>
        <a:graphic>
          <a:graphicData uri="http://schemas.openxmlformats.org/drawingml/2006/table">
            <a:tbl>
              <a:tblPr firstRow="1" bandRow="1">
                <a:tableStyleId>{5C22544A-7EE6-4342-B048-85BDC9FD1C3A}</a:tableStyleId>
              </a:tblPr>
              <a:tblGrid>
                <a:gridCol w="2738209">
                  <a:extLst>
                    <a:ext uri="{9D8B030D-6E8A-4147-A177-3AD203B41FA5}">
                      <a16:colId xmlns:a16="http://schemas.microsoft.com/office/drawing/2014/main" val="879831553"/>
                    </a:ext>
                  </a:extLst>
                </a:gridCol>
                <a:gridCol w="4191474">
                  <a:extLst>
                    <a:ext uri="{9D8B030D-6E8A-4147-A177-3AD203B41FA5}">
                      <a16:colId xmlns:a16="http://schemas.microsoft.com/office/drawing/2014/main" val="2176632281"/>
                    </a:ext>
                  </a:extLst>
                </a:gridCol>
                <a:gridCol w="4958196">
                  <a:extLst>
                    <a:ext uri="{9D8B030D-6E8A-4147-A177-3AD203B41FA5}">
                      <a16:colId xmlns:a16="http://schemas.microsoft.com/office/drawing/2014/main" val="3945373278"/>
                    </a:ext>
                  </a:extLst>
                </a:gridCol>
              </a:tblGrid>
              <a:tr h="594760">
                <a:tc>
                  <a:txBody>
                    <a:bodyPr/>
                    <a:lstStyle/>
                    <a:p>
                      <a:pPr marL="0" marR="0" indent="0" algn="l" defTabSz="914367" rtl="0" eaLnBrk="1" fontAlgn="auto" latinLnBrk="0" hangingPunct="1">
                        <a:lnSpc>
                          <a:spcPct val="100000"/>
                        </a:lnSpc>
                        <a:spcBef>
                          <a:spcPts val="0"/>
                        </a:spcBef>
                        <a:spcAft>
                          <a:spcPts val="0"/>
                        </a:spcAft>
                        <a:buClrTx/>
                        <a:buSzTx/>
                        <a:buFontTx/>
                        <a:buNone/>
                        <a:tabLst/>
                        <a:defRPr/>
                      </a:pPr>
                      <a:endParaRPr lang="en-US" sz="1200" kern="1200" spc="100" baseline="0" dirty="0">
                        <a:solidFill>
                          <a:srgbClr val="00A1E3"/>
                        </a:solidFill>
                        <a:latin typeface="+mn-lt"/>
                        <a:ea typeface="+mn-ea"/>
                        <a:cs typeface="+mn-cs"/>
                      </a:endParaRPr>
                    </a:p>
                  </a:txBody>
                  <a:tcPr marL="182854" marR="91427" marT="91427" marB="45713" anchor="ctr"/>
                </a:tc>
                <a:tc>
                  <a:txBody>
                    <a:bodyPr/>
                    <a:lstStyle/>
                    <a:p>
                      <a:r>
                        <a:rPr lang="en-US" sz="1800" dirty="0"/>
                        <a:t>Azure Files</a:t>
                      </a:r>
                    </a:p>
                  </a:txBody>
                  <a:tcPr marL="91427" marR="91427" marT="45713" marB="45713"/>
                </a:tc>
                <a:tc>
                  <a:txBody>
                    <a:bodyPr/>
                    <a:lstStyle/>
                    <a:p>
                      <a:r>
                        <a:rPr lang="en-US" sz="1800" dirty="0"/>
                        <a:t>Azure Disks</a:t>
                      </a:r>
                    </a:p>
                  </a:txBody>
                  <a:tcPr marL="91427" marR="91427" marT="45713" marB="45713"/>
                </a:tc>
                <a:extLst>
                  <a:ext uri="{0D108BD9-81ED-4DB2-BD59-A6C34878D82A}">
                    <a16:rowId xmlns:a16="http://schemas.microsoft.com/office/drawing/2014/main" val="4163653688"/>
                  </a:ext>
                </a:extLst>
              </a:tr>
              <a:tr h="594760">
                <a:tc>
                  <a:txBody>
                    <a:bodyPr/>
                    <a:lstStyle/>
                    <a:p>
                      <a:r>
                        <a:rPr lang="en-US" sz="1600" b="1" dirty="0"/>
                        <a:t>Scenario</a:t>
                      </a:r>
                    </a:p>
                  </a:txBody>
                  <a:tcPr marL="91427" marR="91427" marT="45713" marB="45713"/>
                </a:tc>
                <a:tc>
                  <a:txBody>
                    <a:bodyPr/>
                    <a:lstStyle/>
                    <a:p>
                      <a:r>
                        <a:rPr lang="en-US" sz="1600" b="0" dirty="0"/>
                        <a:t>Life &amp; Shift applications</a:t>
                      </a:r>
                      <a:r>
                        <a:rPr lang="en-US" sz="1600" b="0" baseline="0" dirty="0"/>
                        <a:t> which leverage native file system</a:t>
                      </a:r>
                      <a:endParaRPr lang="en-US" sz="1600" b="0" dirty="0"/>
                    </a:p>
                  </a:txBody>
                  <a:tcPr marL="91427" marR="91427" marT="45713" marB="45713"/>
                </a:tc>
                <a:tc>
                  <a:txBody>
                    <a:bodyPr/>
                    <a:lstStyle/>
                    <a:p>
                      <a:r>
                        <a:rPr lang="en-US" sz="1600" b="0" dirty="0"/>
                        <a:t>Persistent disks</a:t>
                      </a:r>
                      <a:r>
                        <a:rPr lang="en-US" sz="1600" b="0" baseline="0" dirty="0"/>
                        <a:t> for Azure Virtual Machines</a:t>
                      </a:r>
                      <a:endParaRPr lang="en-US" sz="1600" b="0" dirty="0"/>
                    </a:p>
                  </a:txBody>
                  <a:tcPr marL="91427" marR="91427" marT="45713" marB="45713"/>
                </a:tc>
                <a:extLst>
                  <a:ext uri="{0D108BD9-81ED-4DB2-BD59-A6C34878D82A}">
                    <a16:rowId xmlns:a16="http://schemas.microsoft.com/office/drawing/2014/main" val="944040832"/>
                  </a:ext>
                </a:extLst>
              </a:tr>
              <a:tr h="594760">
                <a:tc>
                  <a:txBody>
                    <a:bodyPr/>
                    <a:lstStyle/>
                    <a:p>
                      <a:r>
                        <a:rPr lang="en-US" sz="1600" b="1" dirty="0"/>
                        <a:t>Protocol</a:t>
                      </a:r>
                    </a:p>
                  </a:txBody>
                  <a:tcPr marL="91427" marR="91427" marT="45713" marB="45713"/>
                </a:tc>
                <a:tc>
                  <a:txBody>
                    <a:bodyPr/>
                    <a:lstStyle/>
                    <a:p>
                      <a:r>
                        <a:rPr lang="en-US" sz="1600" b="0" dirty="0"/>
                        <a:t>SMB</a:t>
                      </a:r>
                      <a:r>
                        <a:rPr lang="en-US" sz="1600" b="0" baseline="0" dirty="0"/>
                        <a:t> 2.1/3.0, REST</a:t>
                      </a:r>
                    </a:p>
                  </a:txBody>
                  <a:tcPr marL="91427" marR="91427" marT="45713" marB="45713"/>
                </a:tc>
                <a:tc>
                  <a:txBody>
                    <a:bodyPr/>
                    <a:lstStyle/>
                    <a:p>
                      <a:r>
                        <a:rPr lang="en-US" sz="1600" b="0" baseline="0" dirty="0"/>
                        <a:t>VHD, REST</a:t>
                      </a:r>
                      <a:endParaRPr lang="en-US" sz="1600" b="0" dirty="0"/>
                    </a:p>
                  </a:txBody>
                  <a:tcPr marL="91427" marR="91427" marT="45713" marB="45713"/>
                </a:tc>
                <a:extLst>
                  <a:ext uri="{0D108BD9-81ED-4DB2-BD59-A6C34878D82A}">
                    <a16:rowId xmlns:a16="http://schemas.microsoft.com/office/drawing/2014/main" val="2016729691"/>
                  </a:ext>
                </a:extLst>
              </a:tr>
              <a:tr h="804570">
                <a:tc>
                  <a:txBody>
                    <a:bodyPr/>
                    <a:lstStyle/>
                    <a:p>
                      <a:r>
                        <a:rPr lang="en-US" sz="1600" b="1" dirty="0"/>
                        <a:t>Accessibility</a:t>
                      </a:r>
                    </a:p>
                  </a:txBody>
                  <a:tcPr marL="91427" marR="91427" marT="45713" marB="45713"/>
                </a:tc>
                <a:tc>
                  <a:txBody>
                    <a:bodyPr/>
                    <a:lstStyle/>
                    <a:p>
                      <a:r>
                        <a:rPr lang="en-US" sz="1600" b="0" baseline="0" dirty="0"/>
                        <a:t>SMB – Worldwide (requires Port 445)</a:t>
                      </a:r>
                    </a:p>
                    <a:p>
                      <a:r>
                        <a:rPr lang="en-US" sz="1600" b="0" baseline="0" dirty="0"/>
                        <a:t>REST – Worldwide</a:t>
                      </a:r>
                    </a:p>
                  </a:txBody>
                  <a:tcPr marL="91427" marR="91427" marT="45713" marB="45713"/>
                </a:tc>
                <a:tc>
                  <a:txBody>
                    <a:bodyPr/>
                    <a:lstStyle/>
                    <a:p>
                      <a:r>
                        <a:rPr lang="en-US" sz="1600" b="0" dirty="0"/>
                        <a:t>VHD –</a:t>
                      </a:r>
                      <a:r>
                        <a:rPr lang="en-US" sz="1600" b="0" baseline="0" dirty="0"/>
                        <a:t> Azure Data Center</a:t>
                      </a:r>
                    </a:p>
                    <a:p>
                      <a:r>
                        <a:rPr lang="en-US" sz="1600" b="0" baseline="0" dirty="0"/>
                        <a:t>REST (Page Blob) – Worldwide</a:t>
                      </a:r>
                      <a:endParaRPr lang="en-US" sz="1600" b="0" dirty="0"/>
                    </a:p>
                  </a:txBody>
                  <a:tcPr marL="91427" marR="91427" marT="45713" marB="45713"/>
                </a:tc>
                <a:extLst>
                  <a:ext uri="{0D108BD9-81ED-4DB2-BD59-A6C34878D82A}">
                    <a16:rowId xmlns:a16="http://schemas.microsoft.com/office/drawing/2014/main" val="3106786354"/>
                  </a:ext>
                </a:extLst>
              </a:tr>
            </a:tbl>
          </a:graphicData>
        </a:graphic>
      </p:graphicFrame>
    </p:spTree>
    <p:extLst>
      <p:ext uri="{BB962C8B-B14F-4D97-AF65-F5344CB8AC3E}">
        <p14:creationId xmlns:p14="http://schemas.microsoft.com/office/powerpoint/2010/main" val="475902784"/>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Highly available &amp; redundant</a:t>
            </a:r>
          </a:p>
        </p:txBody>
      </p:sp>
    </p:spTree>
    <p:extLst>
      <p:ext uri="{BB962C8B-B14F-4D97-AF65-F5344CB8AC3E}">
        <p14:creationId xmlns:p14="http://schemas.microsoft.com/office/powerpoint/2010/main" val="5171743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Location, durability, and redundancy models</a:t>
            </a:r>
          </a:p>
        </p:txBody>
      </p:sp>
      <p:graphicFrame>
        <p:nvGraphicFramePr>
          <p:cNvPr id="5" name="Diagram 4"/>
          <p:cNvGraphicFramePr/>
          <p:nvPr>
            <p:extLst/>
          </p:nvPr>
        </p:nvGraphicFramePr>
        <p:xfrm>
          <a:off x="1702402" y="1211263"/>
          <a:ext cx="8903686"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00042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4949047"/>
          </a:xfrm>
        </p:spPr>
        <p:txBody>
          <a:bodyPr/>
          <a:lstStyle/>
          <a:p>
            <a:r>
              <a:rPr lang="en-US" dirty="0">
                <a:solidFill>
                  <a:srgbClr val="0078D7"/>
                </a:solidFill>
              </a:rPr>
              <a:t>Standards or Compliance requirements?</a:t>
            </a:r>
          </a:p>
          <a:p>
            <a:r>
              <a:rPr lang="en-US" dirty="0">
                <a:solidFill>
                  <a:srgbClr val="0078D7"/>
                </a:solidFill>
              </a:rPr>
              <a:t>High Performance Requirements?</a:t>
            </a:r>
          </a:p>
          <a:p>
            <a:r>
              <a:rPr lang="en-US" dirty="0">
                <a:solidFill>
                  <a:srgbClr val="0078D7"/>
                </a:solidFill>
              </a:rPr>
              <a:t>Cloud Storage in use today?</a:t>
            </a:r>
          </a:p>
          <a:p>
            <a:r>
              <a:rPr lang="en-US" dirty="0">
                <a:solidFill>
                  <a:srgbClr val="0078D7"/>
                </a:solidFill>
              </a:rPr>
              <a:t>CIFS, SMB, NFS?</a:t>
            </a:r>
          </a:p>
          <a:p>
            <a:r>
              <a:rPr lang="en-US" dirty="0">
                <a:solidFill>
                  <a:srgbClr val="0078D7"/>
                </a:solidFill>
              </a:rPr>
              <a:t>Anticipated storage intensive workloads?</a:t>
            </a:r>
          </a:p>
          <a:p>
            <a:r>
              <a:rPr lang="en-US" dirty="0">
                <a:solidFill>
                  <a:srgbClr val="0078D7"/>
                </a:solidFill>
              </a:rPr>
              <a:t>Tiered storage in use or planned?</a:t>
            </a:r>
          </a:p>
          <a:p>
            <a:endParaRPr lang="en-US" dirty="0">
              <a:solidFill>
                <a:srgbClr val="0078D7"/>
              </a:solidFill>
            </a:endParaRPr>
          </a:p>
          <a:p>
            <a:endParaRPr lang="en-US" dirty="0">
              <a:solidFill>
                <a:srgbClr val="0078D7"/>
              </a:solidFill>
            </a:endParaRPr>
          </a:p>
        </p:txBody>
      </p:sp>
      <p:sp>
        <p:nvSpPr>
          <p:cNvPr id="3" name="Title 2"/>
          <p:cNvSpPr>
            <a:spLocks noGrp="1"/>
          </p:cNvSpPr>
          <p:nvPr>
            <p:ph type="title"/>
          </p:nvPr>
        </p:nvSpPr>
        <p:spPr/>
        <p:txBody>
          <a:bodyPr/>
          <a:lstStyle/>
          <a:p>
            <a:r>
              <a:rPr lang="en-US" dirty="0"/>
              <a:t>Discovery and Discussion</a:t>
            </a:r>
          </a:p>
        </p:txBody>
      </p:sp>
    </p:spTree>
    <p:extLst>
      <p:ext uri="{BB962C8B-B14F-4D97-AF65-F5344CB8AC3E}">
        <p14:creationId xmlns:p14="http://schemas.microsoft.com/office/powerpoint/2010/main" val="113881135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6168" y="1212851"/>
            <a:ext cx="12068720" cy="1304973"/>
          </a:xfrm>
        </p:spPr>
        <p:txBody>
          <a:bodyPr/>
          <a:lstStyle/>
          <a:p>
            <a:pPr marL="0" indent="0">
              <a:buNone/>
            </a:pPr>
            <a:r>
              <a:rPr lang="en-US" sz="3200" dirty="0">
                <a:solidFill>
                  <a:schemeClr val="tx2"/>
                </a:solidFill>
              </a:rPr>
              <a:t>Replicas reside in separate fault domains and upgrade domains</a:t>
            </a:r>
          </a:p>
          <a:p>
            <a:pPr marL="342900" lvl="1" indent="-342900"/>
            <a:r>
              <a:rPr lang="en-US" dirty="0"/>
              <a:t>Fault Domain = Group of nodes that represent a physical unit of failure (rack)</a:t>
            </a:r>
          </a:p>
          <a:p>
            <a:pPr marL="342900" lvl="1" indent="-342900"/>
            <a:r>
              <a:rPr lang="en-US" dirty="0"/>
              <a:t>Upgrade Domain = Group of nodes that are upgraded together during a service rollout</a:t>
            </a:r>
          </a:p>
        </p:txBody>
      </p:sp>
      <p:sp>
        <p:nvSpPr>
          <p:cNvPr id="2" name="Title 1"/>
          <p:cNvSpPr>
            <a:spLocks noGrp="1"/>
          </p:cNvSpPr>
          <p:nvPr>
            <p:ph type="title"/>
          </p:nvPr>
        </p:nvSpPr>
        <p:spPr/>
        <p:txBody>
          <a:bodyPr/>
          <a:lstStyle/>
          <a:p>
            <a:r>
              <a:rPr lang="en-US" dirty="0"/>
              <a:t>Replication strategy details</a:t>
            </a:r>
          </a:p>
        </p:txBody>
      </p:sp>
      <p:pic>
        <p:nvPicPr>
          <p:cNvPr id="3" name="Picture 2"/>
          <p:cNvPicPr>
            <a:picLocks noChangeAspect="1"/>
          </p:cNvPicPr>
          <p:nvPr/>
        </p:nvPicPr>
        <p:blipFill>
          <a:blip r:embed="rId3"/>
          <a:stretch>
            <a:fillRect/>
          </a:stretch>
        </p:blipFill>
        <p:spPr>
          <a:xfrm>
            <a:off x="1724521" y="3336337"/>
            <a:ext cx="8827605" cy="3256001"/>
          </a:xfrm>
          <a:prstGeom prst="rect">
            <a:avLst/>
          </a:prstGeom>
        </p:spPr>
      </p:pic>
    </p:spTree>
    <p:extLst>
      <p:ext uri="{BB962C8B-B14F-4D97-AF65-F5344CB8AC3E}">
        <p14:creationId xmlns:p14="http://schemas.microsoft.com/office/powerpoint/2010/main" val="200295079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Primary and secondary replication regions</a:t>
            </a:r>
          </a:p>
        </p:txBody>
      </p:sp>
      <p:graphicFrame>
        <p:nvGraphicFramePr>
          <p:cNvPr id="4" name="Table 3"/>
          <p:cNvGraphicFramePr>
            <a:graphicFrameLocks noGrp="1"/>
          </p:cNvGraphicFramePr>
          <p:nvPr>
            <p:extLst/>
          </p:nvPr>
        </p:nvGraphicFramePr>
        <p:xfrm>
          <a:off x="3817144" y="1342098"/>
          <a:ext cx="4800600" cy="5446520"/>
        </p:xfrm>
        <a:graphic>
          <a:graphicData uri="http://schemas.openxmlformats.org/drawingml/2006/table">
            <a:tbl>
              <a:tblPr>
                <a:tableStyleId>{5C22544A-7EE6-4342-B048-85BDC9FD1C3A}</a:tableStyleId>
              </a:tblPr>
              <a:tblGrid>
                <a:gridCol w="2400300">
                  <a:extLst>
                    <a:ext uri="{9D8B030D-6E8A-4147-A177-3AD203B41FA5}">
                      <a16:colId xmlns:a16="http://schemas.microsoft.com/office/drawing/2014/main" val="2560331943"/>
                    </a:ext>
                  </a:extLst>
                </a:gridCol>
                <a:gridCol w="2400300">
                  <a:extLst>
                    <a:ext uri="{9D8B030D-6E8A-4147-A177-3AD203B41FA5}">
                      <a16:colId xmlns:a16="http://schemas.microsoft.com/office/drawing/2014/main" val="3248963110"/>
                    </a:ext>
                  </a:extLst>
                </a:gridCol>
              </a:tblGrid>
              <a:tr h="272326">
                <a:tc>
                  <a:txBody>
                    <a:bodyPr/>
                    <a:lstStyle/>
                    <a:p>
                      <a:r>
                        <a:rPr lang="en-US" sz="1600" b="0" i="0" dirty="0">
                          <a:solidFill>
                            <a:schemeClr val="bg1"/>
                          </a:solidFill>
                          <a:latin typeface="Segoe UI Semibold" panose="020B0702040204020203" pitchFamily="34" charset="0"/>
                          <a:cs typeface="Segoe UI Semibold" panose="020B0702040204020203" pitchFamily="34" charset="0"/>
                        </a:rPr>
                        <a:t>Primary</a:t>
                      </a:r>
                    </a:p>
                  </a:txBody>
                  <a:tcPr marL="28486" marR="28486" marT="14243" marB="14243" anchor="ctr">
                    <a:solidFill>
                      <a:schemeClr val="tx2"/>
                    </a:solidFill>
                  </a:tcPr>
                </a:tc>
                <a:tc>
                  <a:txBody>
                    <a:bodyPr/>
                    <a:lstStyle/>
                    <a:p>
                      <a:r>
                        <a:rPr lang="en-US" sz="1600" b="0" i="0" dirty="0">
                          <a:solidFill>
                            <a:schemeClr val="bg1"/>
                          </a:solidFill>
                          <a:latin typeface="Segoe UI Semibold" panose="020B0702040204020203" pitchFamily="34" charset="0"/>
                          <a:cs typeface="Segoe UI Semibold" panose="020B0702040204020203" pitchFamily="34" charset="0"/>
                        </a:rPr>
                        <a:t>Secondary</a:t>
                      </a:r>
                    </a:p>
                  </a:txBody>
                  <a:tcPr marL="28486" marR="28486" marT="14243" marB="14243" anchor="ctr">
                    <a:solidFill>
                      <a:schemeClr val="tx2"/>
                    </a:solidFill>
                  </a:tcPr>
                </a:tc>
                <a:extLst>
                  <a:ext uri="{0D108BD9-81ED-4DB2-BD59-A6C34878D82A}">
                    <a16:rowId xmlns:a16="http://schemas.microsoft.com/office/drawing/2014/main" val="3116568009"/>
                  </a:ext>
                </a:extLst>
              </a:tr>
              <a:tr h="272326">
                <a:tc>
                  <a:txBody>
                    <a:bodyPr/>
                    <a:lstStyle/>
                    <a:p>
                      <a:r>
                        <a:rPr lang="en-US" sz="1600" dirty="0"/>
                        <a:t>North Central US</a:t>
                      </a:r>
                    </a:p>
                  </a:txBody>
                  <a:tcPr marL="28486" marR="28486" marT="14243" marB="14243" anchor="ctr"/>
                </a:tc>
                <a:tc>
                  <a:txBody>
                    <a:bodyPr/>
                    <a:lstStyle/>
                    <a:p>
                      <a:r>
                        <a:rPr lang="en-US" sz="1600" dirty="0"/>
                        <a:t>South Central US</a:t>
                      </a:r>
                    </a:p>
                  </a:txBody>
                  <a:tcPr marL="28486" marR="28486" marT="14243" marB="14243" anchor="ctr"/>
                </a:tc>
                <a:extLst>
                  <a:ext uri="{0D108BD9-81ED-4DB2-BD59-A6C34878D82A}">
                    <a16:rowId xmlns:a16="http://schemas.microsoft.com/office/drawing/2014/main" val="3872518297"/>
                  </a:ext>
                </a:extLst>
              </a:tr>
              <a:tr h="272326">
                <a:tc>
                  <a:txBody>
                    <a:bodyPr/>
                    <a:lstStyle/>
                    <a:p>
                      <a:r>
                        <a:rPr lang="en-US" sz="1600" dirty="0"/>
                        <a:t>South Central US</a:t>
                      </a:r>
                    </a:p>
                  </a:txBody>
                  <a:tcPr marL="28486" marR="28486" marT="14243" marB="14243" anchor="ctr"/>
                </a:tc>
                <a:tc>
                  <a:txBody>
                    <a:bodyPr/>
                    <a:lstStyle/>
                    <a:p>
                      <a:r>
                        <a:rPr lang="en-US" sz="1600" dirty="0"/>
                        <a:t>North Central US</a:t>
                      </a:r>
                    </a:p>
                  </a:txBody>
                  <a:tcPr marL="28486" marR="28486" marT="14243" marB="14243" anchor="ctr"/>
                </a:tc>
                <a:extLst>
                  <a:ext uri="{0D108BD9-81ED-4DB2-BD59-A6C34878D82A}">
                    <a16:rowId xmlns:a16="http://schemas.microsoft.com/office/drawing/2014/main" val="3353835586"/>
                  </a:ext>
                </a:extLst>
              </a:tr>
              <a:tr h="272326">
                <a:tc>
                  <a:txBody>
                    <a:bodyPr/>
                    <a:lstStyle/>
                    <a:p>
                      <a:r>
                        <a:rPr lang="en-US" sz="1600" dirty="0"/>
                        <a:t>East US</a:t>
                      </a:r>
                    </a:p>
                  </a:txBody>
                  <a:tcPr marL="28486" marR="28486" marT="14243" marB="14243" anchor="ctr"/>
                </a:tc>
                <a:tc>
                  <a:txBody>
                    <a:bodyPr/>
                    <a:lstStyle/>
                    <a:p>
                      <a:r>
                        <a:rPr lang="en-US" sz="1600" dirty="0"/>
                        <a:t>West US</a:t>
                      </a:r>
                    </a:p>
                  </a:txBody>
                  <a:tcPr marL="28486" marR="28486" marT="14243" marB="14243" anchor="ctr"/>
                </a:tc>
                <a:extLst>
                  <a:ext uri="{0D108BD9-81ED-4DB2-BD59-A6C34878D82A}">
                    <a16:rowId xmlns:a16="http://schemas.microsoft.com/office/drawing/2014/main" val="2296950385"/>
                  </a:ext>
                </a:extLst>
              </a:tr>
              <a:tr h="272326">
                <a:tc>
                  <a:txBody>
                    <a:bodyPr/>
                    <a:lstStyle/>
                    <a:p>
                      <a:r>
                        <a:rPr lang="en-US" sz="1600" dirty="0"/>
                        <a:t>West US</a:t>
                      </a:r>
                    </a:p>
                  </a:txBody>
                  <a:tcPr marL="28486" marR="28486" marT="14243" marB="14243" anchor="ctr"/>
                </a:tc>
                <a:tc>
                  <a:txBody>
                    <a:bodyPr/>
                    <a:lstStyle/>
                    <a:p>
                      <a:r>
                        <a:rPr lang="en-US" sz="1600" dirty="0"/>
                        <a:t>East US</a:t>
                      </a:r>
                    </a:p>
                  </a:txBody>
                  <a:tcPr marL="28486" marR="28486" marT="14243" marB="14243" anchor="ctr"/>
                </a:tc>
                <a:extLst>
                  <a:ext uri="{0D108BD9-81ED-4DB2-BD59-A6C34878D82A}">
                    <a16:rowId xmlns:a16="http://schemas.microsoft.com/office/drawing/2014/main" val="4056726814"/>
                  </a:ext>
                </a:extLst>
              </a:tr>
              <a:tr h="272326">
                <a:tc>
                  <a:txBody>
                    <a:bodyPr/>
                    <a:lstStyle/>
                    <a:p>
                      <a:r>
                        <a:rPr lang="en-US" sz="1600" dirty="0"/>
                        <a:t>US East 2</a:t>
                      </a:r>
                    </a:p>
                  </a:txBody>
                  <a:tcPr marL="28486" marR="28486" marT="14243" marB="14243" anchor="ctr"/>
                </a:tc>
                <a:tc>
                  <a:txBody>
                    <a:bodyPr/>
                    <a:lstStyle/>
                    <a:p>
                      <a:r>
                        <a:rPr lang="en-US" sz="1600" dirty="0"/>
                        <a:t>Central US</a:t>
                      </a:r>
                    </a:p>
                  </a:txBody>
                  <a:tcPr marL="28486" marR="28486" marT="14243" marB="14243" anchor="ctr"/>
                </a:tc>
                <a:extLst>
                  <a:ext uri="{0D108BD9-81ED-4DB2-BD59-A6C34878D82A}">
                    <a16:rowId xmlns:a16="http://schemas.microsoft.com/office/drawing/2014/main" val="3863901580"/>
                  </a:ext>
                </a:extLst>
              </a:tr>
              <a:tr h="272326">
                <a:tc>
                  <a:txBody>
                    <a:bodyPr/>
                    <a:lstStyle/>
                    <a:p>
                      <a:r>
                        <a:rPr lang="en-US" sz="1600" dirty="0"/>
                        <a:t>Central US</a:t>
                      </a:r>
                    </a:p>
                  </a:txBody>
                  <a:tcPr marL="28486" marR="28486" marT="14243" marB="14243" anchor="ctr"/>
                </a:tc>
                <a:tc>
                  <a:txBody>
                    <a:bodyPr/>
                    <a:lstStyle/>
                    <a:p>
                      <a:r>
                        <a:rPr lang="en-US" sz="1600" dirty="0"/>
                        <a:t>US East 2</a:t>
                      </a:r>
                    </a:p>
                  </a:txBody>
                  <a:tcPr marL="28486" marR="28486" marT="14243" marB="14243" anchor="ctr"/>
                </a:tc>
                <a:extLst>
                  <a:ext uri="{0D108BD9-81ED-4DB2-BD59-A6C34878D82A}">
                    <a16:rowId xmlns:a16="http://schemas.microsoft.com/office/drawing/2014/main" val="1292250726"/>
                  </a:ext>
                </a:extLst>
              </a:tr>
              <a:tr h="272326">
                <a:tc>
                  <a:txBody>
                    <a:bodyPr/>
                    <a:lstStyle/>
                    <a:p>
                      <a:r>
                        <a:rPr lang="en-US" sz="1600" dirty="0"/>
                        <a:t>North Europe</a:t>
                      </a:r>
                    </a:p>
                  </a:txBody>
                  <a:tcPr marL="28486" marR="28486" marT="14243" marB="14243" anchor="ctr"/>
                </a:tc>
                <a:tc>
                  <a:txBody>
                    <a:bodyPr/>
                    <a:lstStyle/>
                    <a:p>
                      <a:r>
                        <a:rPr lang="en-US" sz="1600" dirty="0"/>
                        <a:t>West Europe</a:t>
                      </a:r>
                    </a:p>
                  </a:txBody>
                  <a:tcPr marL="28486" marR="28486" marT="14243" marB="14243" anchor="ctr"/>
                </a:tc>
                <a:extLst>
                  <a:ext uri="{0D108BD9-81ED-4DB2-BD59-A6C34878D82A}">
                    <a16:rowId xmlns:a16="http://schemas.microsoft.com/office/drawing/2014/main" val="3501158991"/>
                  </a:ext>
                </a:extLst>
              </a:tr>
              <a:tr h="272326">
                <a:tc>
                  <a:txBody>
                    <a:bodyPr/>
                    <a:lstStyle/>
                    <a:p>
                      <a:r>
                        <a:rPr lang="en-US" sz="1600" dirty="0"/>
                        <a:t>West Europe</a:t>
                      </a:r>
                    </a:p>
                  </a:txBody>
                  <a:tcPr marL="28486" marR="28486" marT="14243" marB="14243" anchor="ctr"/>
                </a:tc>
                <a:tc>
                  <a:txBody>
                    <a:bodyPr/>
                    <a:lstStyle/>
                    <a:p>
                      <a:r>
                        <a:rPr lang="en-US" sz="1600" dirty="0"/>
                        <a:t>North Europe</a:t>
                      </a:r>
                    </a:p>
                  </a:txBody>
                  <a:tcPr marL="28486" marR="28486" marT="14243" marB="14243" anchor="ctr"/>
                </a:tc>
                <a:extLst>
                  <a:ext uri="{0D108BD9-81ED-4DB2-BD59-A6C34878D82A}">
                    <a16:rowId xmlns:a16="http://schemas.microsoft.com/office/drawing/2014/main" val="1429944103"/>
                  </a:ext>
                </a:extLst>
              </a:tr>
              <a:tr h="272326">
                <a:tc>
                  <a:txBody>
                    <a:bodyPr/>
                    <a:lstStyle/>
                    <a:p>
                      <a:r>
                        <a:rPr lang="en-US" sz="1600" dirty="0"/>
                        <a:t>South East Asia</a:t>
                      </a:r>
                    </a:p>
                  </a:txBody>
                  <a:tcPr marL="28486" marR="28486" marT="14243" marB="14243" anchor="ctr"/>
                </a:tc>
                <a:tc>
                  <a:txBody>
                    <a:bodyPr/>
                    <a:lstStyle/>
                    <a:p>
                      <a:r>
                        <a:rPr lang="en-US" sz="1600" dirty="0"/>
                        <a:t>East Asia</a:t>
                      </a:r>
                    </a:p>
                  </a:txBody>
                  <a:tcPr marL="28486" marR="28486" marT="14243" marB="14243" anchor="ctr"/>
                </a:tc>
                <a:extLst>
                  <a:ext uri="{0D108BD9-81ED-4DB2-BD59-A6C34878D82A}">
                    <a16:rowId xmlns:a16="http://schemas.microsoft.com/office/drawing/2014/main" val="1752787057"/>
                  </a:ext>
                </a:extLst>
              </a:tr>
              <a:tr h="272326">
                <a:tc>
                  <a:txBody>
                    <a:bodyPr/>
                    <a:lstStyle/>
                    <a:p>
                      <a:r>
                        <a:rPr lang="en-US" sz="1600" dirty="0"/>
                        <a:t>East Asia</a:t>
                      </a:r>
                    </a:p>
                  </a:txBody>
                  <a:tcPr marL="28486" marR="28486" marT="14243" marB="14243" anchor="ctr"/>
                </a:tc>
                <a:tc>
                  <a:txBody>
                    <a:bodyPr/>
                    <a:lstStyle/>
                    <a:p>
                      <a:r>
                        <a:rPr lang="en-US" sz="1600" dirty="0"/>
                        <a:t>South East Asia</a:t>
                      </a:r>
                    </a:p>
                  </a:txBody>
                  <a:tcPr marL="28486" marR="28486" marT="14243" marB="14243" anchor="ctr"/>
                </a:tc>
                <a:extLst>
                  <a:ext uri="{0D108BD9-81ED-4DB2-BD59-A6C34878D82A}">
                    <a16:rowId xmlns:a16="http://schemas.microsoft.com/office/drawing/2014/main" val="3118060712"/>
                  </a:ext>
                </a:extLst>
              </a:tr>
              <a:tr h="272326">
                <a:tc>
                  <a:txBody>
                    <a:bodyPr/>
                    <a:lstStyle/>
                    <a:p>
                      <a:r>
                        <a:rPr lang="en-US" sz="1600" dirty="0"/>
                        <a:t>East China</a:t>
                      </a:r>
                    </a:p>
                  </a:txBody>
                  <a:tcPr marL="28486" marR="28486" marT="14243" marB="14243" anchor="ctr"/>
                </a:tc>
                <a:tc>
                  <a:txBody>
                    <a:bodyPr/>
                    <a:lstStyle/>
                    <a:p>
                      <a:r>
                        <a:rPr lang="en-US" sz="1600" dirty="0"/>
                        <a:t>North China</a:t>
                      </a:r>
                    </a:p>
                  </a:txBody>
                  <a:tcPr marL="28486" marR="28486" marT="14243" marB="14243" anchor="ctr"/>
                </a:tc>
                <a:extLst>
                  <a:ext uri="{0D108BD9-81ED-4DB2-BD59-A6C34878D82A}">
                    <a16:rowId xmlns:a16="http://schemas.microsoft.com/office/drawing/2014/main" val="1883497309"/>
                  </a:ext>
                </a:extLst>
              </a:tr>
              <a:tr h="272326">
                <a:tc>
                  <a:txBody>
                    <a:bodyPr/>
                    <a:lstStyle/>
                    <a:p>
                      <a:r>
                        <a:rPr lang="en-US" sz="1600" dirty="0"/>
                        <a:t>North China</a:t>
                      </a:r>
                    </a:p>
                  </a:txBody>
                  <a:tcPr marL="28486" marR="28486" marT="14243" marB="14243" anchor="ctr"/>
                </a:tc>
                <a:tc>
                  <a:txBody>
                    <a:bodyPr/>
                    <a:lstStyle/>
                    <a:p>
                      <a:r>
                        <a:rPr lang="en-US" sz="1600" dirty="0"/>
                        <a:t>East China</a:t>
                      </a:r>
                    </a:p>
                  </a:txBody>
                  <a:tcPr marL="28486" marR="28486" marT="14243" marB="14243" anchor="ctr"/>
                </a:tc>
                <a:extLst>
                  <a:ext uri="{0D108BD9-81ED-4DB2-BD59-A6C34878D82A}">
                    <a16:rowId xmlns:a16="http://schemas.microsoft.com/office/drawing/2014/main" val="2188076812"/>
                  </a:ext>
                </a:extLst>
              </a:tr>
              <a:tr h="272326">
                <a:tc>
                  <a:txBody>
                    <a:bodyPr/>
                    <a:lstStyle/>
                    <a:p>
                      <a:r>
                        <a:rPr lang="en-US" sz="1600" dirty="0"/>
                        <a:t>Japan East</a:t>
                      </a:r>
                    </a:p>
                  </a:txBody>
                  <a:tcPr marL="28486" marR="28486" marT="14243" marB="14243" anchor="ctr"/>
                </a:tc>
                <a:tc>
                  <a:txBody>
                    <a:bodyPr/>
                    <a:lstStyle/>
                    <a:p>
                      <a:r>
                        <a:rPr lang="en-US" sz="1600" dirty="0"/>
                        <a:t>Japan West</a:t>
                      </a:r>
                    </a:p>
                  </a:txBody>
                  <a:tcPr marL="28486" marR="28486" marT="14243" marB="14243" anchor="ctr"/>
                </a:tc>
                <a:extLst>
                  <a:ext uri="{0D108BD9-81ED-4DB2-BD59-A6C34878D82A}">
                    <a16:rowId xmlns:a16="http://schemas.microsoft.com/office/drawing/2014/main" val="2120172932"/>
                  </a:ext>
                </a:extLst>
              </a:tr>
              <a:tr h="272326">
                <a:tc>
                  <a:txBody>
                    <a:bodyPr/>
                    <a:lstStyle/>
                    <a:p>
                      <a:r>
                        <a:rPr lang="en-US" sz="1600" dirty="0"/>
                        <a:t>Japan West</a:t>
                      </a:r>
                    </a:p>
                  </a:txBody>
                  <a:tcPr marL="28486" marR="28486" marT="14243" marB="14243" anchor="ctr"/>
                </a:tc>
                <a:tc>
                  <a:txBody>
                    <a:bodyPr/>
                    <a:lstStyle/>
                    <a:p>
                      <a:r>
                        <a:rPr lang="en-US" sz="1600" dirty="0"/>
                        <a:t>Japan East</a:t>
                      </a:r>
                    </a:p>
                  </a:txBody>
                  <a:tcPr marL="28486" marR="28486" marT="14243" marB="14243" anchor="ctr"/>
                </a:tc>
                <a:extLst>
                  <a:ext uri="{0D108BD9-81ED-4DB2-BD59-A6C34878D82A}">
                    <a16:rowId xmlns:a16="http://schemas.microsoft.com/office/drawing/2014/main" val="3545824505"/>
                  </a:ext>
                </a:extLst>
              </a:tr>
              <a:tr h="272326">
                <a:tc>
                  <a:txBody>
                    <a:bodyPr/>
                    <a:lstStyle/>
                    <a:p>
                      <a:r>
                        <a:rPr lang="en-US" sz="1600" dirty="0"/>
                        <a:t>Brazil South</a:t>
                      </a:r>
                    </a:p>
                  </a:txBody>
                  <a:tcPr marL="28486" marR="28486" marT="14243" marB="14243" anchor="ctr"/>
                </a:tc>
                <a:tc>
                  <a:txBody>
                    <a:bodyPr/>
                    <a:lstStyle/>
                    <a:p>
                      <a:r>
                        <a:rPr lang="en-US" sz="1600" dirty="0"/>
                        <a:t>South Central US</a:t>
                      </a:r>
                    </a:p>
                  </a:txBody>
                  <a:tcPr marL="28486" marR="28486" marT="14243" marB="14243" anchor="ctr"/>
                </a:tc>
                <a:extLst>
                  <a:ext uri="{0D108BD9-81ED-4DB2-BD59-A6C34878D82A}">
                    <a16:rowId xmlns:a16="http://schemas.microsoft.com/office/drawing/2014/main" val="4254216338"/>
                  </a:ext>
                </a:extLst>
              </a:tr>
              <a:tr h="272326">
                <a:tc>
                  <a:txBody>
                    <a:bodyPr/>
                    <a:lstStyle/>
                    <a:p>
                      <a:r>
                        <a:rPr lang="en-US" sz="1600" dirty="0"/>
                        <a:t>Australia East</a:t>
                      </a:r>
                    </a:p>
                  </a:txBody>
                  <a:tcPr marL="28486" marR="28486" marT="14243" marB="14243" anchor="ctr"/>
                </a:tc>
                <a:tc>
                  <a:txBody>
                    <a:bodyPr/>
                    <a:lstStyle/>
                    <a:p>
                      <a:r>
                        <a:rPr lang="en-US" sz="1600" dirty="0"/>
                        <a:t>Australia Southeast</a:t>
                      </a:r>
                    </a:p>
                  </a:txBody>
                  <a:tcPr marL="28486" marR="28486" marT="14243" marB="14243" anchor="ctr"/>
                </a:tc>
                <a:extLst>
                  <a:ext uri="{0D108BD9-81ED-4DB2-BD59-A6C34878D82A}">
                    <a16:rowId xmlns:a16="http://schemas.microsoft.com/office/drawing/2014/main" val="1894074655"/>
                  </a:ext>
                </a:extLst>
              </a:tr>
              <a:tr h="272326">
                <a:tc>
                  <a:txBody>
                    <a:bodyPr/>
                    <a:lstStyle/>
                    <a:p>
                      <a:r>
                        <a:rPr lang="en-US" sz="1600" dirty="0"/>
                        <a:t>Australia Southeast</a:t>
                      </a:r>
                    </a:p>
                  </a:txBody>
                  <a:tcPr marL="28486" marR="28486" marT="14243" marB="14243" anchor="ctr"/>
                </a:tc>
                <a:tc>
                  <a:txBody>
                    <a:bodyPr/>
                    <a:lstStyle/>
                    <a:p>
                      <a:r>
                        <a:rPr lang="en-US" sz="1600" dirty="0"/>
                        <a:t>Australia East</a:t>
                      </a:r>
                    </a:p>
                  </a:txBody>
                  <a:tcPr marL="28486" marR="28486" marT="14243" marB="14243" anchor="ctr"/>
                </a:tc>
                <a:extLst>
                  <a:ext uri="{0D108BD9-81ED-4DB2-BD59-A6C34878D82A}">
                    <a16:rowId xmlns:a16="http://schemas.microsoft.com/office/drawing/2014/main" val="2143936601"/>
                  </a:ext>
                </a:extLst>
              </a:tr>
              <a:tr h="272326">
                <a:tc>
                  <a:txBody>
                    <a:bodyPr/>
                    <a:lstStyle/>
                    <a:p>
                      <a:r>
                        <a:rPr lang="en-US" sz="1600" dirty="0"/>
                        <a:t>India South</a:t>
                      </a:r>
                    </a:p>
                  </a:txBody>
                  <a:tcPr marL="28486" marR="28486" marT="14243" marB="14243" anchor="ctr"/>
                </a:tc>
                <a:tc>
                  <a:txBody>
                    <a:bodyPr/>
                    <a:lstStyle/>
                    <a:p>
                      <a:r>
                        <a:rPr lang="en-US" sz="1600" dirty="0"/>
                        <a:t>India Central</a:t>
                      </a:r>
                    </a:p>
                  </a:txBody>
                  <a:tcPr marL="28486" marR="28486" marT="14243" marB="14243" anchor="ctr"/>
                </a:tc>
                <a:extLst>
                  <a:ext uri="{0D108BD9-81ED-4DB2-BD59-A6C34878D82A}">
                    <a16:rowId xmlns:a16="http://schemas.microsoft.com/office/drawing/2014/main" val="84513616"/>
                  </a:ext>
                </a:extLst>
              </a:tr>
              <a:tr h="272326">
                <a:tc>
                  <a:txBody>
                    <a:bodyPr/>
                    <a:lstStyle/>
                    <a:p>
                      <a:r>
                        <a:rPr lang="en-US" sz="1600" dirty="0"/>
                        <a:t>India Central</a:t>
                      </a:r>
                    </a:p>
                  </a:txBody>
                  <a:tcPr marL="28486" marR="28486" marT="14243" marB="14243" anchor="ctr"/>
                </a:tc>
                <a:tc>
                  <a:txBody>
                    <a:bodyPr/>
                    <a:lstStyle/>
                    <a:p>
                      <a:r>
                        <a:rPr lang="en-US" sz="1600" dirty="0"/>
                        <a:t>India South</a:t>
                      </a:r>
                    </a:p>
                  </a:txBody>
                  <a:tcPr marL="28486" marR="28486" marT="14243" marB="14243" anchor="ctr"/>
                </a:tc>
                <a:extLst>
                  <a:ext uri="{0D108BD9-81ED-4DB2-BD59-A6C34878D82A}">
                    <a16:rowId xmlns:a16="http://schemas.microsoft.com/office/drawing/2014/main" val="532467008"/>
                  </a:ext>
                </a:extLst>
              </a:tr>
            </a:tbl>
          </a:graphicData>
        </a:graphic>
      </p:graphicFrame>
    </p:spTree>
    <p:extLst>
      <p:ext uri="{BB962C8B-B14F-4D97-AF65-F5344CB8AC3E}">
        <p14:creationId xmlns:p14="http://schemas.microsoft.com/office/powerpoint/2010/main" val="410651164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Managed Disks</a:t>
            </a:r>
          </a:p>
        </p:txBody>
      </p:sp>
    </p:spTree>
    <p:extLst>
      <p:ext uri="{BB962C8B-B14F-4D97-AF65-F5344CB8AC3E}">
        <p14:creationId xmlns:p14="http://schemas.microsoft.com/office/powerpoint/2010/main" val="136984664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712" y="1212850"/>
            <a:ext cx="6844461" cy="5810822"/>
          </a:xfrm>
        </p:spPr>
        <p:txBody>
          <a:bodyPr/>
          <a:lstStyle/>
          <a:p>
            <a:pPr marL="0" indent="0">
              <a:buNone/>
            </a:pPr>
            <a:r>
              <a:rPr lang="en-US" dirty="0"/>
              <a:t>Hides complexity of storage accounts and scale limits</a:t>
            </a:r>
          </a:p>
          <a:p>
            <a:pPr marL="0" indent="0">
              <a:buNone/>
            </a:pPr>
            <a:r>
              <a:rPr lang="en-US" sz="2000" dirty="0"/>
              <a:t>Simpler management for customers</a:t>
            </a:r>
          </a:p>
          <a:p>
            <a:pPr marL="0" indent="0">
              <a:buNone/>
            </a:pPr>
            <a:r>
              <a:rPr lang="en-US" dirty="0"/>
              <a:t>Better performance</a:t>
            </a:r>
          </a:p>
          <a:p>
            <a:pPr marL="0" indent="0">
              <a:buNone/>
            </a:pPr>
            <a:r>
              <a:rPr lang="en-US" sz="2000" dirty="0"/>
              <a:t>Storage account limits do not apply </a:t>
            </a:r>
          </a:p>
          <a:p>
            <a:pPr marL="0" indent="0">
              <a:buNone/>
            </a:pPr>
            <a:r>
              <a:rPr lang="en-US" dirty="0"/>
              <a:t>Granular access control</a:t>
            </a:r>
          </a:p>
          <a:p>
            <a:pPr marL="0" indent="0">
              <a:buNone/>
            </a:pPr>
            <a:r>
              <a:rPr lang="en-US" sz="2000" dirty="0"/>
              <a:t>Top level ARM resource, apply Azure RBAC </a:t>
            </a:r>
          </a:p>
          <a:p>
            <a:pPr marL="0" indent="0">
              <a:buNone/>
            </a:pPr>
            <a:r>
              <a:rPr lang="en-US" dirty="0"/>
              <a:t>Smarter about Availability sets</a:t>
            </a:r>
          </a:p>
          <a:p>
            <a:pPr marL="0" indent="0">
              <a:buNone/>
            </a:pPr>
            <a:r>
              <a:rPr lang="en-US" sz="2000" dirty="0"/>
              <a:t>Different fault domains – Disks in different Storage clusters</a:t>
            </a:r>
          </a:p>
          <a:p>
            <a:pPr marL="0" indent="0">
              <a:buNone/>
            </a:pPr>
            <a:r>
              <a:rPr lang="en-US" dirty="0"/>
              <a:t>Easy migration from Standard to Premium</a:t>
            </a:r>
          </a:p>
          <a:p>
            <a:pPr marL="0" indent="0">
              <a:buNone/>
            </a:pPr>
            <a:r>
              <a:rPr lang="en-US" sz="2000" dirty="0"/>
              <a:t>Minimal downtime with background migrations</a:t>
            </a:r>
          </a:p>
        </p:txBody>
      </p:sp>
      <p:sp>
        <p:nvSpPr>
          <p:cNvPr id="3" name="Title 2"/>
          <p:cNvSpPr>
            <a:spLocks noGrp="1"/>
          </p:cNvSpPr>
          <p:nvPr>
            <p:ph type="title"/>
          </p:nvPr>
        </p:nvSpPr>
        <p:spPr/>
        <p:txBody>
          <a:bodyPr/>
          <a:lstStyle/>
          <a:p>
            <a:r>
              <a:rPr lang="en-US" dirty="0"/>
              <a:t>Managed Disks Overview</a:t>
            </a:r>
          </a:p>
        </p:txBody>
      </p:sp>
      <p:grpSp>
        <p:nvGrpSpPr>
          <p:cNvPr id="65" name="Group 64"/>
          <p:cNvGrpSpPr/>
          <p:nvPr/>
        </p:nvGrpSpPr>
        <p:grpSpPr>
          <a:xfrm>
            <a:off x="7362341" y="1914631"/>
            <a:ext cx="4529066" cy="3144586"/>
            <a:chOff x="3224996" y="2156347"/>
            <a:chExt cx="6406131" cy="4517119"/>
          </a:xfrm>
        </p:grpSpPr>
        <p:sp>
          <p:nvSpPr>
            <p:cNvPr id="45" name="Rounded Rectangle 44"/>
            <p:cNvSpPr/>
            <p:nvPr/>
          </p:nvSpPr>
          <p:spPr bwMode="auto">
            <a:xfrm>
              <a:off x="5517108" y="4777040"/>
              <a:ext cx="1801505" cy="169967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46" name="Rounded Rectangle 45"/>
            <p:cNvSpPr/>
            <p:nvPr/>
          </p:nvSpPr>
          <p:spPr bwMode="auto">
            <a:xfrm>
              <a:off x="7786049" y="4777040"/>
              <a:ext cx="1801505" cy="1699670"/>
            </a:xfrm>
            <a:prstGeom prst="round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47" name="TextBox 46"/>
            <p:cNvSpPr txBox="1"/>
            <p:nvPr/>
          </p:nvSpPr>
          <p:spPr>
            <a:xfrm>
              <a:off x="5500830" y="5660833"/>
              <a:ext cx="1834060" cy="994622"/>
            </a:xfrm>
            <a:prstGeom prst="rect">
              <a:avLst/>
            </a:prstGeom>
            <a:noFill/>
          </p:spPr>
          <p:txBody>
            <a:bodyPr wrap="none" lIns="171426" tIns="137140" rIns="171426" bIns="137140" rtlCol="0">
              <a:spAutoFit/>
            </a:bodyPr>
            <a:lstStyle/>
            <a:p>
              <a:pPr algn="ctr" defTabSz="857213">
                <a:lnSpc>
                  <a:spcPct val="90000"/>
                </a:lnSpc>
                <a:spcAft>
                  <a:spcPts val="562"/>
                </a:spcAft>
                <a:defRPr/>
              </a:pPr>
              <a:r>
                <a:rPr lang="en-US" sz="1500" kern="0" dirty="0">
                  <a:solidFill>
                    <a:srgbClr val="505050"/>
                  </a:solidFill>
                  <a:latin typeface="Segoe UI Semilight"/>
                </a:rPr>
                <a:t>Storage </a:t>
              </a:r>
              <a:br>
                <a:rPr lang="en-US" sz="1500" kern="0" dirty="0">
                  <a:solidFill>
                    <a:srgbClr val="505050"/>
                  </a:solidFill>
                  <a:latin typeface="Segoe UI Semilight"/>
                </a:rPr>
              </a:br>
              <a:r>
                <a:rPr lang="en-US" sz="1500" kern="0" dirty="0">
                  <a:solidFill>
                    <a:srgbClr val="505050"/>
                  </a:solidFill>
                  <a:latin typeface="Segoe UI Semilight"/>
                </a:rPr>
                <a:t>Cluster FD2</a:t>
              </a:r>
            </a:p>
          </p:txBody>
        </p:sp>
        <p:sp>
          <p:nvSpPr>
            <p:cNvPr id="48" name="TextBox 47"/>
            <p:cNvSpPr txBox="1"/>
            <p:nvPr/>
          </p:nvSpPr>
          <p:spPr>
            <a:xfrm>
              <a:off x="7797067" y="5678844"/>
              <a:ext cx="1834060" cy="994622"/>
            </a:xfrm>
            <a:prstGeom prst="rect">
              <a:avLst/>
            </a:prstGeom>
            <a:noFill/>
          </p:spPr>
          <p:txBody>
            <a:bodyPr wrap="none" lIns="171426" tIns="137140" rIns="171426" bIns="137140" rtlCol="0">
              <a:spAutoFit/>
            </a:bodyPr>
            <a:lstStyle/>
            <a:p>
              <a:pPr algn="ctr" defTabSz="857213">
                <a:lnSpc>
                  <a:spcPct val="90000"/>
                </a:lnSpc>
                <a:spcAft>
                  <a:spcPts val="562"/>
                </a:spcAft>
                <a:defRPr/>
              </a:pPr>
              <a:r>
                <a:rPr lang="en-US" sz="1500" kern="0" dirty="0">
                  <a:solidFill>
                    <a:srgbClr val="505050"/>
                  </a:solidFill>
                  <a:latin typeface="Segoe UI Semilight"/>
                </a:rPr>
                <a:t>Storage </a:t>
              </a:r>
              <a:br>
                <a:rPr lang="en-US" sz="1500" kern="0" dirty="0">
                  <a:solidFill>
                    <a:srgbClr val="505050"/>
                  </a:solidFill>
                  <a:latin typeface="Segoe UI Semilight"/>
                </a:rPr>
              </a:br>
              <a:r>
                <a:rPr lang="en-US" sz="1500" kern="0" dirty="0">
                  <a:solidFill>
                    <a:srgbClr val="505050"/>
                  </a:solidFill>
                  <a:latin typeface="Segoe UI Semilight"/>
                </a:rPr>
                <a:t>Cluster FD3</a:t>
              </a:r>
            </a:p>
          </p:txBody>
        </p:sp>
        <p:sp>
          <p:nvSpPr>
            <p:cNvPr id="49" name="Rounded Rectangle 48"/>
            <p:cNvSpPr/>
            <p:nvPr/>
          </p:nvSpPr>
          <p:spPr bwMode="auto">
            <a:xfrm>
              <a:off x="3248167" y="4777040"/>
              <a:ext cx="1801505" cy="1699670"/>
            </a:xfrm>
            <a:prstGeom prst="round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50" name="Rounded Rectangle 49"/>
            <p:cNvSpPr/>
            <p:nvPr/>
          </p:nvSpPr>
          <p:spPr bwMode="auto">
            <a:xfrm>
              <a:off x="4121624" y="2156347"/>
              <a:ext cx="4531057" cy="709683"/>
            </a:xfrm>
            <a:prstGeom prst="round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Availability Set</a:t>
              </a:r>
            </a:p>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Fault Domains: 3</a:t>
              </a:r>
            </a:p>
          </p:txBody>
        </p:sp>
        <p:sp>
          <p:nvSpPr>
            <p:cNvPr id="51" name="Rectangle 50"/>
            <p:cNvSpPr/>
            <p:nvPr/>
          </p:nvSpPr>
          <p:spPr bwMode="auto">
            <a:xfrm>
              <a:off x="3473355" y="3343702"/>
              <a:ext cx="1296537" cy="846161"/>
            </a:xfrm>
            <a:prstGeom prst="rec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SQL1</a:t>
              </a:r>
            </a:p>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FD:1</a:t>
              </a:r>
            </a:p>
          </p:txBody>
        </p:sp>
        <p:sp>
          <p:nvSpPr>
            <p:cNvPr id="52" name="Rectangle 51"/>
            <p:cNvSpPr/>
            <p:nvPr/>
          </p:nvSpPr>
          <p:spPr bwMode="auto">
            <a:xfrm>
              <a:off x="5738883" y="3343702"/>
              <a:ext cx="1296537" cy="846161"/>
            </a:xfrm>
            <a:prstGeom prst="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SQL2</a:t>
              </a:r>
            </a:p>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FD:2</a:t>
              </a:r>
            </a:p>
          </p:txBody>
        </p:sp>
        <p:sp>
          <p:nvSpPr>
            <p:cNvPr id="53" name="Rectangle 52"/>
            <p:cNvSpPr/>
            <p:nvPr/>
          </p:nvSpPr>
          <p:spPr bwMode="auto">
            <a:xfrm>
              <a:off x="8004412" y="3343702"/>
              <a:ext cx="1296537" cy="846161"/>
            </a:xfrm>
            <a:prstGeom prst="rect">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SQL3</a:t>
              </a:r>
            </a:p>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FD:3</a:t>
              </a:r>
            </a:p>
          </p:txBody>
        </p:sp>
        <p:sp>
          <p:nvSpPr>
            <p:cNvPr id="54" name="Can 53"/>
            <p:cNvSpPr/>
            <p:nvPr/>
          </p:nvSpPr>
          <p:spPr bwMode="auto">
            <a:xfrm>
              <a:off x="3691718" y="4844955"/>
              <a:ext cx="859809" cy="996287"/>
            </a:xfrm>
            <a:prstGeom prst="can">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Blob1</a:t>
              </a:r>
            </a:p>
          </p:txBody>
        </p:sp>
        <p:sp>
          <p:nvSpPr>
            <p:cNvPr id="55" name="Can 54"/>
            <p:cNvSpPr/>
            <p:nvPr/>
          </p:nvSpPr>
          <p:spPr bwMode="auto">
            <a:xfrm>
              <a:off x="5957246" y="4844955"/>
              <a:ext cx="859809" cy="996287"/>
            </a:xfrm>
            <a:prstGeom prst="can">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Blob2</a:t>
              </a:r>
            </a:p>
          </p:txBody>
        </p:sp>
        <p:sp>
          <p:nvSpPr>
            <p:cNvPr id="56" name="Can 55"/>
            <p:cNvSpPr/>
            <p:nvPr/>
          </p:nvSpPr>
          <p:spPr bwMode="auto">
            <a:xfrm>
              <a:off x="8222775" y="4844954"/>
              <a:ext cx="859809" cy="996287"/>
            </a:xfrm>
            <a:prstGeom prst="can">
              <a:avLst/>
            </a:prstGeom>
            <a:ln>
              <a:headEnd type="none" w="med" len="med"/>
              <a:tailEnd type="none" w="med" len="med"/>
            </a:ln>
          </p:spPr>
          <p:style>
            <a:lnRef idx="3">
              <a:schemeClr val="lt1"/>
            </a:lnRef>
            <a:fillRef idx="1">
              <a:schemeClr val="accent3"/>
            </a:fillRef>
            <a:effectRef idx="1">
              <a:schemeClr val="accent3"/>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Blob3</a:t>
              </a:r>
            </a:p>
          </p:txBody>
        </p:sp>
        <p:sp>
          <p:nvSpPr>
            <p:cNvPr id="57" name="TextBox 56"/>
            <p:cNvSpPr txBox="1"/>
            <p:nvPr/>
          </p:nvSpPr>
          <p:spPr>
            <a:xfrm>
              <a:off x="3224996" y="5660833"/>
              <a:ext cx="1793252" cy="994622"/>
            </a:xfrm>
            <a:prstGeom prst="rect">
              <a:avLst/>
            </a:prstGeom>
            <a:noFill/>
          </p:spPr>
          <p:txBody>
            <a:bodyPr wrap="none" lIns="171426" tIns="137140" rIns="171426" bIns="137140" rtlCol="0">
              <a:spAutoFit/>
            </a:bodyPr>
            <a:lstStyle/>
            <a:p>
              <a:pPr algn="ctr" defTabSz="857213">
                <a:lnSpc>
                  <a:spcPct val="90000"/>
                </a:lnSpc>
                <a:spcAft>
                  <a:spcPts val="562"/>
                </a:spcAft>
                <a:defRPr/>
              </a:pPr>
              <a:r>
                <a:rPr lang="en-US" sz="1500" kern="0" dirty="0">
                  <a:solidFill>
                    <a:srgbClr val="505050"/>
                  </a:solidFill>
                  <a:latin typeface="Segoe UI Semilight"/>
                </a:rPr>
                <a:t>Storage </a:t>
              </a:r>
              <a:br>
                <a:rPr lang="en-US" sz="1500" kern="0" dirty="0">
                  <a:solidFill>
                    <a:srgbClr val="505050"/>
                  </a:solidFill>
                  <a:latin typeface="Segoe UI Semilight"/>
                </a:rPr>
              </a:br>
              <a:r>
                <a:rPr lang="en-US" sz="1500" kern="0" dirty="0">
                  <a:solidFill>
                    <a:srgbClr val="505050"/>
                  </a:solidFill>
                  <a:latin typeface="Segoe UI Semilight"/>
                </a:rPr>
                <a:t>Cluster FD1</a:t>
              </a:r>
            </a:p>
          </p:txBody>
        </p:sp>
        <p:cxnSp>
          <p:nvCxnSpPr>
            <p:cNvPr id="58" name="Straight Connector 57"/>
            <p:cNvCxnSpPr>
              <a:endCxn id="51" idx="0"/>
            </p:cNvCxnSpPr>
            <p:nvPr/>
          </p:nvCxnSpPr>
          <p:spPr>
            <a:xfrm flipH="1">
              <a:off x="4121624" y="2866030"/>
              <a:ext cx="928048" cy="4776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0" idx="2"/>
              <a:endCxn id="52" idx="0"/>
            </p:cNvCxnSpPr>
            <p:nvPr/>
          </p:nvCxnSpPr>
          <p:spPr>
            <a:xfrm flipH="1">
              <a:off x="6387152" y="2866030"/>
              <a:ext cx="1" cy="47767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endCxn id="53" idx="0"/>
            </p:cNvCxnSpPr>
            <p:nvPr/>
          </p:nvCxnSpPr>
          <p:spPr>
            <a:xfrm>
              <a:off x="7724631" y="2838734"/>
              <a:ext cx="928050" cy="504968"/>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1" idx="2"/>
              <a:endCxn id="54" idx="1"/>
            </p:cNvCxnSpPr>
            <p:nvPr/>
          </p:nvCxnSpPr>
          <p:spPr>
            <a:xfrm flipH="1">
              <a:off x="4121623" y="4189863"/>
              <a:ext cx="1" cy="65509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2" idx="2"/>
              <a:endCxn id="55" idx="1"/>
            </p:cNvCxnSpPr>
            <p:nvPr/>
          </p:nvCxnSpPr>
          <p:spPr>
            <a:xfrm flipH="1">
              <a:off x="6387151" y="4189863"/>
              <a:ext cx="1" cy="65509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3" idx="2"/>
              <a:endCxn id="56" idx="1"/>
            </p:cNvCxnSpPr>
            <p:nvPr/>
          </p:nvCxnSpPr>
          <p:spPr>
            <a:xfrm flipH="1">
              <a:off x="8652680" y="4189863"/>
              <a:ext cx="1" cy="65509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bwMode="auto">
            <a:xfrm>
              <a:off x="3473356" y="4320131"/>
              <a:ext cx="5827594" cy="323865"/>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solidFill>
                    <a:srgbClr val="FFFFFF"/>
                  </a:solidFill>
                  <a:latin typeface="Segoe UI Semilight"/>
                </a:rPr>
                <a:t>Disk Service</a:t>
              </a:r>
            </a:p>
          </p:txBody>
        </p:sp>
      </p:grpSp>
      <p:grpSp>
        <p:nvGrpSpPr>
          <p:cNvPr id="103" name="Group 102"/>
          <p:cNvGrpSpPr/>
          <p:nvPr/>
        </p:nvGrpSpPr>
        <p:grpSpPr>
          <a:xfrm>
            <a:off x="7251685" y="1416543"/>
            <a:ext cx="5012566" cy="4739517"/>
            <a:chOff x="5480384" y="289511"/>
            <a:chExt cx="6331181" cy="6641809"/>
          </a:xfrm>
        </p:grpSpPr>
        <p:sp>
          <p:nvSpPr>
            <p:cNvPr id="66" name="Rectangle 65"/>
            <p:cNvSpPr/>
            <p:nvPr/>
          </p:nvSpPr>
          <p:spPr bwMode="auto">
            <a:xfrm>
              <a:off x="8779462" y="289511"/>
              <a:ext cx="1708573" cy="5637156"/>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67" name="Rounded Rectangle 66"/>
            <p:cNvSpPr/>
            <p:nvPr/>
          </p:nvSpPr>
          <p:spPr bwMode="auto">
            <a:xfrm>
              <a:off x="8990762" y="507875"/>
              <a:ext cx="1295400" cy="2205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68" name="Rounded Rectangle 67"/>
            <p:cNvSpPr/>
            <p:nvPr/>
          </p:nvSpPr>
          <p:spPr bwMode="auto">
            <a:xfrm>
              <a:off x="8990762" y="3489054"/>
              <a:ext cx="1295400" cy="2205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69" name="Rectangle 68"/>
            <p:cNvSpPr/>
            <p:nvPr/>
          </p:nvSpPr>
          <p:spPr bwMode="auto">
            <a:xfrm>
              <a:off x="5480384" y="1207480"/>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solidFill>
                    <a:srgbClr val="353535">
                      <a:lumMod val="50000"/>
                    </a:srgbClr>
                  </a:solidFill>
                  <a:latin typeface="Segoe UI Semilight"/>
                </a:rPr>
                <a:t>42</a:t>
              </a:r>
            </a:p>
          </p:txBody>
        </p:sp>
        <p:sp>
          <p:nvSpPr>
            <p:cNvPr id="70" name="Oval 69"/>
            <p:cNvSpPr/>
            <p:nvPr/>
          </p:nvSpPr>
          <p:spPr bwMode="auto">
            <a:xfrm>
              <a:off x="9137539" y="1505887"/>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500</a:t>
              </a:r>
            </a:p>
          </p:txBody>
        </p:sp>
        <p:sp>
          <p:nvSpPr>
            <p:cNvPr id="71" name="Oval 70"/>
            <p:cNvSpPr/>
            <p:nvPr/>
          </p:nvSpPr>
          <p:spPr bwMode="auto">
            <a:xfrm>
              <a:off x="9148318" y="354276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500</a:t>
              </a:r>
            </a:p>
          </p:txBody>
        </p:sp>
        <p:sp>
          <p:nvSpPr>
            <p:cNvPr id="72" name="Oval 71"/>
            <p:cNvSpPr/>
            <p:nvPr/>
          </p:nvSpPr>
          <p:spPr bwMode="auto">
            <a:xfrm>
              <a:off x="9129595" y="211812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500</a:t>
              </a:r>
            </a:p>
          </p:txBody>
        </p:sp>
        <p:sp>
          <p:nvSpPr>
            <p:cNvPr id="73" name="Oval 72"/>
            <p:cNvSpPr/>
            <p:nvPr/>
          </p:nvSpPr>
          <p:spPr bwMode="auto">
            <a:xfrm>
              <a:off x="9148318" y="4427902"/>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500</a:t>
              </a:r>
            </a:p>
          </p:txBody>
        </p:sp>
        <p:sp>
          <p:nvSpPr>
            <p:cNvPr id="74" name="Oval 73"/>
            <p:cNvSpPr/>
            <p:nvPr/>
          </p:nvSpPr>
          <p:spPr bwMode="auto">
            <a:xfrm>
              <a:off x="9148318" y="4979754"/>
              <a:ext cx="1047750" cy="466725"/>
            </a:xfrm>
            <a:prstGeom prst="ellipse">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gradFill>
                    <a:gsLst>
                      <a:gs pos="0">
                        <a:srgbClr val="FFFFFF"/>
                      </a:gs>
                      <a:gs pos="100000">
                        <a:srgbClr val="FFFFFF"/>
                      </a:gs>
                    </a:gsLst>
                    <a:lin ang="5400000" scaled="0"/>
                  </a:gradFill>
                  <a:latin typeface="Segoe UI Semilight"/>
                </a:rPr>
                <a:t>500</a:t>
              </a:r>
            </a:p>
          </p:txBody>
        </p:sp>
        <p:sp>
          <p:nvSpPr>
            <p:cNvPr id="75" name="Rectangle 74"/>
            <p:cNvSpPr/>
            <p:nvPr/>
          </p:nvSpPr>
          <p:spPr bwMode="auto">
            <a:xfrm>
              <a:off x="5480384" y="1836130"/>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solidFill>
                    <a:srgbClr val="353535">
                      <a:lumMod val="50000"/>
                    </a:srgbClr>
                  </a:solidFill>
                  <a:latin typeface="Segoe UI Semilight"/>
                </a:rPr>
                <a:t>41</a:t>
              </a:r>
            </a:p>
          </p:txBody>
        </p:sp>
        <p:sp>
          <p:nvSpPr>
            <p:cNvPr id="76" name="Rectangle 75"/>
            <p:cNvSpPr/>
            <p:nvPr/>
          </p:nvSpPr>
          <p:spPr bwMode="auto">
            <a:xfrm>
              <a:off x="5480384" y="2465967"/>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solidFill>
                    <a:srgbClr val="353535">
                      <a:lumMod val="50000"/>
                    </a:srgbClr>
                  </a:solidFill>
                  <a:latin typeface="Segoe UI Semilight"/>
                </a:rPr>
                <a:t>40</a:t>
              </a:r>
            </a:p>
          </p:txBody>
        </p:sp>
        <p:sp>
          <p:nvSpPr>
            <p:cNvPr id="77" name="Rectangle 76"/>
            <p:cNvSpPr/>
            <p:nvPr/>
          </p:nvSpPr>
          <p:spPr bwMode="auto">
            <a:xfrm>
              <a:off x="5480385" y="3743501"/>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solidFill>
                    <a:srgbClr val="353535">
                      <a:lumMod val="50000"/>
                    </a:srgbClr>
                  </a:solidFill>
                  <a:latin typeface="Segoe UI Semilight"/>
                </a:rPr>
                <a:t>2</a:t>
              </a:r>
            </a:p>
          </p:txBody>
        </p:sp>
        <p:sp>
          <p:nvSpPr>
            <p:cNvPr id="78" name="Rectangle 77"/>
            <p:cNvSpPr/>
            <p:nvPr/>
          </p:nvSpPr>
          <p:spPr bwMode="auto">
            <a:xfrm>
              <a:off x="5480384" y="4381673"/>
              <a:ext cx="790575" cy="5334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r>
                <a:rPr lang="en-US" sz="1688" kern="0" dirty="0">
                  <a:solidFill>
                    <a:srgbClr val="353535">
                      <a:lumMod val="50000"/>
                    </a:srgbClr>
                  </a:solidFill>
                  <a:latin typeface="Segoe UI Semilight"/>
                </a:rPr>
                <a:t>1</a:t>
              </a:r>
            </a:p>
          </p:txBody>
        </p:sp>
        <p:sp>
          <p:nvSpPr>
            <p:cNvPr id="79" name="TextBox 78"/>
            <p:cNvSpPr txBox="1"/>
            <p:nvPr/>
          </p:nvSpPr>
          <p:spPr>
            <a:xfrm rot="5400000">
              <a:off x="5672230" y="3023018"/>
              <a:ext cx="731521" cy="677770"/>
            </a:xfrm>
            <a:prstGeom prst="rect">
              <a:avLst/>
            </a:prstGeom>
            <a:noFill/>
          </p:spPr>
          <p:txBody>
            <a:bodyPr wrap="none" lIns="171426" tIns="137140" rIns="171426" bIns="137140" rtlCol="0">
              <a:spAutoFit/>
            </a:bodyPr>
            <a:lstStyle/>
            <a:p>
              <a:pPr defTabSz="857213">
                <a:lnSpc>
                  <a:spcPct val="90000"/>
                </a:lnSpc>
                <a:spcAft>
                  <a:spcPts val="562"/>
                </a:spcAft>
                <a:defRPr/>
              </a:pPr>
              <a:r>
                <a:rPr lang="en-US" sz="1875" kern="0" dirty="0">
                  <a:solidFill>
                    <a:srgbClr val="353535">
                      <a:lumMod val="50000"/>
                    </a:srgbClr>
                  </a:solidFill>
                  <a:latin typeface="Segoe UI Semilight"/>
                </a:rPr>
                <a:t>…</a:t>
              </a:r>
            </a:p>
          </p:txBody>
        </p:sp>
        <p:sp>
          <p:nvSpPr>
            <p:cNvPr id="80" name="TextBox 79"/>
            <p:cNvSpPr txBox="1"/>
            <p:nvPr/>
          </p:nvSpPr>
          <p:spPr>
            <a:xfrm rot="5400000">
              <a:off x="9383810" y="3850932"/>
              <a:ext cx="731521" cy="677770"/>
            </a:xfrm>
            <a:prstGeom prst="rect">
              <a:avLst/>
            </a:prstGeom>
            <a:noFill/>
          </p:spPr>
          <p:txBody>
            <a:bodyPr wrap="none" lIns="171426" tIns="137140" rIns="171426" bIns="137140" rtlCol="0">
              <a:spAutoFit/>
            </a:bodyPr>
            <a:lstStyle/>
            <a:p>
              <a:pPr defTabSz="857213">
                <a:lnSpc>
                  <a:spcPct val="90000"/>
                </a:lnSpc>
                <a:spcAft>
                  <a:spcPts val="562"/>
                </a:spcAft>
                <a:defRPr/>
              </a:pPr>
              <a:r>
                <a:rPr lang="en-US" sz="1875" kern="0" dirty="0">
                  <a:gradFill>
                    <a:gsLst>
                      <a:gs pos="2917">
                        <a:srgbClr val="FFFFFF"/>
                      </a:gs>
                      <a:gs pos="30000">
                        <a:srgbClr val="FFFFFF"/>
                      </a:gs>
                    </a:gsLst>
                    <a:lin ang="5400000" scaled="0"/>
                  </a:gradFill>
                  <a:latin typeface="Segoe UI Semilight"/>
                </a:rPr>
                <a:t>…</a:t>
              </a:r>
            </a:p>
          </p:txBody>
        </p:sp>
        <p:sp>
          <p:nvSpPr>
            <p:cNvPr id="81" name="TextBox 80"/>
            <p:cNvSpPr txBox="1"/>
            <p:nvPr/>
          </p:nvSpPr>
          <p:spPr>
            <a:xfrm>
              <a:off x="10422421" y="4169367"/>
              <a:ext cx="1370536" cy="679218"/>
            </a:xfrm>
            <a:prstGeom prst="rect">
              <a:avLst/>
            </a:prstGeom>
            <a:noFill/>
          </p:spPr>
          <p:txBody>
            <a:bodyPr wrap="none" lIns="171426" tIns="137140" rIns="171426" bIns="137140" rtlCol="0">
              <a:spAutoFit/>
            </a:bodyPr>
            <a:lstStyle/>
            <a:p>
              <a:pPr defTabSz="857213">
                <a:lnSpc>
                  <a:spcPct val="90000"/>
                </a:lnSpc>
                <a:spcAft>
                  <a:spcPts val="562"/>
                </a:spcAft>
                <a:defRPr/>
              </a:pPr>
              <a:r>
                <a:rPr lang="en-US" sz="1500" kern="0" dirty="0">
                  <a:solidFill>
                    <a:srgbClr val="353535"/>
                  </a:solidFill>
                  <a:latin typeface="Segoe UI Semilight"/>
                </a:rPr>
                <a:t>20K IOPs</a:t>
              </a:r>
            </a:p>
          </p:txBody>
        </p:sp>
        <p:sp>
          <p:nvSpPr>
            <p:cNvPr id="82" name="TextBox 81"/>
            <p:cNvSpPr txBox="1"/>
            <p:nvPr/>
          </p:nvSpPr>
          <p:spPr>
            <a:xfrm>
              <a:off x="5541707" y="4896022"/>
              <a:ext cx="894794" cy="679218"/>
            </a:xfrm>
            <a:prstGeom prst="rect">
              <a:avLst/>
            </a:prstGeom>
            <a:noFill/>
          </p:spPr>
          <p:txBody>
            <a:bodyPr wrap="none" lIns="171426" tIns="137140" rIns="171426" bIns="137140" rtlCol="0">
              <a:spAutoFit/>
            </a:bodyPr>
            <a:lstStyle/>
            <a:p>
              <a:pPr defTabSz="857213">
                <a:lnSpc>
                  <a:spcPct val="90000"/>
                </a:lnSpc>
                <a:spcAft>
                  <a:spcPts val="562"/>
                </a:spcAft>
                <a:defRPr/>
              </a:pPr>
              <a:r>
                <a:rPr lang="en-US" sz="1500" kern="0" dirty="0">
                  <a:solidFill>
                    <a:srgbClr val="353535">
                      <a:lumMod val="50000"/>
                    </a:srgbClr>
                  </a:solidFill>
                  <a:latin typeface="Segoe UI Semilight"/>
                </a:rPr>
                <a:t>VMs</a:t>
              </a:r>
            </a:p>
          </p:txBody>
        </p:sp>
        <p:sp>
          <p:nvSpPr>
            <p:cNvPr id="83" name="TextBox 82"/>
            <p:cNvSpPr txBox="1"/>
            <p:nvPr/>
          </p:nvSpPr>
          <p:spPr>
            <a:xfrm>
              <a:off x="10441029" y="2026203"/>
              <a:ext cx="1370536" cy="679218"/>
            </a:xfrm>
            <a:prstGeom prst="rect">
              <a:avLst/>
            </a:prstGeom>
            <a:noFill/>
          </p:spPr>
          <p:txBody>
            <a:bodyPr wrap="none" lIns="171426" tIns="137140" rIns="171426" bIns="137140" rtlCol="0">
              <a:spAutoFit/>
            </a:bodyPr>
            <a:lstStyle/>
            <a:p>
              <a:pPr defTabSz="857213">
                <a:lnSpc>
                  <a:spcPct val="90000"/>
                </a:lnSpc>
                <a:spcAft>
                  <a:spcPts val="562"/>
                </a:spcAft>
                <a:defRPr/>
              </a:pPr>
              <a:r>
                <a:rPr lang="en-US" sz="1500" kern="0" dirty="0">
                  <a:solidFill>
                    <a:srgbClr val="353535"/>
                  </a:solidFill>
                  <a:latin typeface="Segoe UI Semilight"/>
                </a:rPr>
                <a:t>20K IOPs</a:t>
              </a:r>
            </a:p>
          </p:txBody>
        </p:sp>
        <p:sp>
          <p:nvSpPr>
            <p:cNvPr id="84" name="Rectangle 83"/>
            <p:cNvSpPr/>
            <p:nvPr/>
          </p:nvSpPr>
          <p:spPr bwMode="auto">
            <a:xfrm>
              <a:off x="6986979" y="889055"/>
              <a:ext cx="1132072" cy="4324062"/>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85" name="Can 84"/>
            <p:cNvSpPr/>
            <p:nvPr/>
          </p:nvSpPr>
          <p:spPr bwMode="auto">
            <a:xfrm>
              <a:off x="7285031" y="1178081"/>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86" name="Can 85"/>
            <p:cNvSpPr/>
            <p:nvPr/>
          </p:nvSpPr>
          <p:spPr bwMode="auto">
            <a:xfrm>
              <a:off x="7290083" y="1817258"/>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87" name="Can 86"/>
            <p:cNvSpPr/>
            <p:nvPr/>
          </p:nvSpPr>
          <p:spPr bwMode="auto">
            <a:xfrm>
              <a:off x="7307674" y="2486439"/>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88" name="Can 87"/>
            <p:cNvSpPr/>
            <p:nvPr/>
          </p:nvSpPr>
          <p:spPr bwMode="auto">
            <a:xfrm>
              <a:off x="7307674" y="3744386"/>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sp>
          <p:nvSpPr>
            <p:cNvPr id="89" name="Can 88"/>
            <p:cNvSpPr/>
            <p:nvPr/>
          </p:nvSpPr>
          <p:spPr bwMode="auto">
            <a:xfrm>
              <a:off x="7287767" y="4381673"/>
              <a:ext cx="490681" cy="562799"/>
            </a:xfrm>
            <a:prstGeom prst="can">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3716" rIns="0" bIns="43716" numCol="1" rtlCol="0" anchor="ctr" anchorCtr="0" compatLnSpc="1">
              <a:prstTxWarp prst="textNoShape">
                <a:avLst/>
              </a:prstTxWarp>
            </a:bodyPr>
            <a:lstStyle/>
            <a:p>
              <a:pPr algn="ctr" defTabSz="874156" fontAlgn="base">
                <a:spcBef>
                  <a:spcPct val="0"/>
                </a:spcBef>
                <a:spcAft>
                  <a:spcPct val="0"/>
                </a:spcAft>
                <a:defRPr/>
              </a:pPr>
              <a:endParaRPr lang="en-US" sz="1688" kern="0" dirty="0">
                <a:gradFill>
                  <a:gsLst>
                    <a:gs pos="0">
                      <a:srgbClr val="FFFFFF"/>
                    </a:gs>
                    <a:gs pos="100000">
                      <a:srgbClr val="FFFFFF"/>
                    </a:gs>
                  </a:gsLst>
                  <a:lin ang="5400000" scaled="0"/>
                </a:gradFill>
                <a:latin typeface="Segoe UI Semilight"/>
              </a:endParaRPr>
            </a:p>
          </p:txBody>
        </p:sp>
        <p:cxnSp>
          <p:nvCxnSpPr>
            <p:cNvPr id="90" name="Straight Arrow Connector 89"/>
            <p:cNvCxnSpPr/>
            <p:nvPr/>
          </p:nvCxnSpPr>
          <p:spPr>
            <a:xfrm>
              <a:off x="7783656" y="1474180"/>
              <a:ext cx="1345939" cy="24227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78" idx="3"/>
              <a:endCxn id="89" idx="2"/>
            </p:cNvCxnSpPr>
            <p:nvPr/>
          </p:nvCxnSpPr>
          <p:spPr>
            <a:xfrm>
              <a:off x="6270959" y="4648373"/>
              <a:ext cx="1016808" cy="147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88" idx="2"/>
            </p:cNvCxnSpPr>
            <p:nvPr/>
          </p:nvCxnSpPr>
          <p:spPr>
            <a:xfrm>
              <a:off x="6270958" y="4014380"/>
              <a:ext cx="1036716" cy="1140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270958" y="2716464"/>
              <a:ext cx="103671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endCxn id="86" idx="2"/>
            </p:cNvCxnSpPr>
            <p:nvPr/>
          </p:nvCxnSpPr>
          <p:spPr>
            <a:xfrm>
              <a:off x="6270958" y="2098658"/>
              <a:ext cx="1019125"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270958" y="1474180"/>
              <a:ext cx="1014073"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7783656" y="2109932"/>
              <a:ext cx="1345939" cy="2232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71" idx="2"/>
            </p:cNvCxnSpPr>
            <p:nvPr/>
          </p:nvCxnSpPr>
          <p:spPr>
            <a:xfrm>
              <a:off x="7829889" y="2828008"/>
              <a:ext cx="1318429" cy="948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8" idx="4"/>
              <a:endCxn id="73" idx="2"/>
            </p:cNvCxnSpPr>
            <p:nvPr/>
          </p:nvCxnSpPr>
          <p:spPr>
            <a:xfrm>
              <a:off x="7798355" y="4025786"/>
              <a:ext cx="1349963" cy="63547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74" idx="2"/>
            </p:cNvCxnSpPr>
            <p:nvPr/>
          </p:nvCxnSpPr>
          <p:spPr>
            <a:xfrm>
              <a:off x="7775712" y="4693087"/>
              <a:ext cx="1372606" cy="52003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rot="5400000">
              <a:off x="7209855" y="3006315"/>
              <a:ext cx="731521" cy="677770"/>
            </a:xfrm>
            <a:prstGeom prst="rect">
              <a:avLst/>
            </a:prstGeom>
            <a:noFill/>
          </p:spPr>
          <p:txBody>
            <a:bodyPr wrap="none" lIns="171426" tIns="137140" rIns="171426" bIns="137140" rtlCol="0">
              <a:spAutoFit/>
            </a:bodyPr>
            <a:lstStyle/>
            <a:p>
              <a:pPr defTabSz="857213">
                <a:lnSpc>
                  <a:spcPct val="90000"/>
                </a:lnSpc>
                <a:spcAft>
                  <a:spcPts val="562"/>
                </a:spcAft>
                <a:defRPr/>
              </a:pPr>
              <a:r>
                <a:rPr lang="en-US" sz="1875" kern="0" dirty="0">
                  <a:gradFill>
                    <a:gsLst>
                      <a:gs pos="2917">
                        <a:srgbClr val="FFFFFF"/>
                      </a:gs>
                      <a:gs pos="30000">
                        <a:srgbClr val="FFFFFF"/>
                      </a:gs>
                    </a:gsLst>
                    <a:lin ang="5400000" scaled="0"/>
                  </a:gradFill>
                  <a:latin typeface="Segoe UI Semilight"/>
                </a:rPr>
                <a:t>…</a:t>
              </a:r>
            </a:p>
          </p:txBody>
        </p:sp>
        <p:sp>
          <p:nvSpPr>
            <p:cNvPr id="101" name="TextBox 100"/>
            <p:cNvSpPr txBox="1"/>
            <p:nvPr/>
          </p:nvSpPr>
          <p:spPr>
            <a:xfrm>
              <a:off x="6549537" y="5215031"/>
              <a:ext cx="1961671" cy="1078127"/>
            </a:xfrm>
            <a:prstGeom prst="rect">
              <a:avLst/>
            </a:prstGeom>
            <a:noFill/>
          </p:spPr>
          <p:txBody>
            <a:bodyPr wrap="none" lIns="171426" tIns="137140" rIns="171426" bIns="137140" rtlCol="0">
              <a:spAutoFit/>
            </a:bodyPr>
            <a:lstStyle/>
            <a:p>
              <a:pPr algn="ctr" defTabSz="857213">
                <a:lnSpc>
                  <a:spcPct val="90000"/>
                </a:lnSpc>
                <a:spcAft>
                  <a:spcPts val="562"/>
                </a:spcAft>
                <a:defRPr/>
              </a:pPr>
              <a:r>
                <a:rPr lang="en-US" sz="1500" kern="0" dirty="0">
                  <a:solidFill>
                    <a:srgbClr val="353535">
                      <a:lumMod val="50000"/>
                    </a:srgbClr>
                  </a:solidFill>
                  <a:latin typeface="Segoe UI Semilight"/>
                </a:rPr>
                <a:t>Disk Resource </a:t>
              </a:r>
            </a:p>
            <a:p>
              <a:pPr algn="ctr" defTabSz="857213">
                <a:lnSpc>
                  <a:spcPct val="90000"/>
                </a:lnSpc>
                <a:spcAft>
                  <a:spcPts val="562"/>
                </a:spcAft>
                <a:defRPr/>
              </a:pPr>
              <a:r>
                <a:rPr lang="en-US" sz="1500" kern="0" dirty="0">
                  <a:solidFill>
                    <a:srgbClr val="353535">
                      <a:lumMod val="50000"/>
                    </a:srgbClr>
                  </a:solidFill>
                  <a:latin typeface="Segoe UI Semilight"/>
                </a:rPr>
                <a:t>Provider</a:t>
              </a:r>
            </a:p>
          </p:txBody>
        </p:sp>
        <p:sp>
          <p:nvSpPr>
            <p:cNvPr id="102" name="TextBox 101"/>
            <p:cNvSpPr txBox="1"/>
            <p:nvPr/>
          </p:nvSpPr>
          <p:spPr>
            <a:xfrm>
              <a:off x="8144198" y="5853193"/>
              <a:ext cx="3210748" cy="1078127"/>
            </a:xfrm>
            <a:prstGeom prst="rect">
              <a:avLst/>
            </a:prstGeom>
            <a:noFill/>
          </p:spPr>
          <p:txBody>
            <a:bodyPr wrap="none" lIns="171426" tIns="137140" rIns="171426" bIns="137140" rtlCol="0">
              <a:spAutoFit/>
            </a:bodyPr>
            <a:lstStyle/>
            <a:p>
              <a:pPr algn="ctr" defTabSz="857213">
                <a:lnSpc>
                  <a:spcPct val="90000"/>
                </a:lnSpc>
                <a:spcAft>
                  <a:spcPts val="562"/>
                </a:spcAft>
                <a:defRPr/>
              </a:pPr>
              <a:r>
                <a:rPr lang="en-US" sz="1500" kern="0" dirty="0">
                  <a:solidFill>
                    <a:srgbClr val="353535">
                      <a:lumMod val="50000"/>
                    </a:srgbClr>
                  </a:solidFill>
                  <a:latin typeface="Segoe UI Semilight"/>
                </a:rPr>
                <a:t>Disk Resource </a:t>
              </a:r>
            </a:p>
            <a:p>
              <a:pPr algn="ctr" defTabSz="857213">
                <a:lnSpc>
                  <a:spcPct val="90000"/>
                </a:lnSpc>
                <a:spcAft>
                  <a:spcPts val="562"/>
                </a:spcAft>
                <a:defRPr/>
              </a:pPr>
              <a:r>
                <a:rPr lang="en-US" sz="1500" kern="0" dirty="0">
                  <a:solidFill>
                    <a:srgbClr val="353535">
                      <a:lumMod val="50000"/>
                    </a:srgbClr>
                  </a:solidFill>
                  <a:latin typeface="Segoe UI Semilight"/>
                </a:rPr>
                <a:t>Provider Storage Accounts</a:t>
              </a:r>
            </a:p>
          </p:txBody>
        </p:sp>
      </p:grpSp>
    </p:spTree>
    <p:extLst>
      <p:ext uri="{BB962C8B-B14F-4D97-AF65-F5344CB8AC3E}">
        <p14:creationId xmlns:p14="http://schemas.microsoft.com/office/powerpoint/2010/main" val="3091876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75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750"/>
                                        <p:tgtEl>
                                          <p:spTgt spid="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750"/>
                                        <p:tgtEl>
                                          <p:spTgt spid="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750"/>
                                        <p:tgtEl>
                                          <p:spTgt spid="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750"/>
                                        <p:tgtEl>
                                          <p:spTgt spid="2">
                                            <p:txEl>
                                              <p:pRg st="4" end="4"/>
                                            </p:txEl>
                                          </p:spTgt>
                                        </p:tgtEl>
                                      </p:cBhvr>
                                    </p:animEffect>
                                  </p:childTnLst>
                                </p:cTn>
                              </p:par>
                              <p:par>
                                <p:cTn id="20" presetID="22" presetClass="entr" presetSubtype="8"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750"/>
                                        <p:tgtEl>
                                          <p:spTgt spid="2">
                                            <p:txEl>
                                              <p:pRg st="5" end="5"/>
                                            </p:txEl>
                                          </p:spTgt>
                                        </p:tgtEl>
                                      </p:cBhvr>
                                    </p:animEffect>
                                  </p:childTnLst>
                                </p:cTn>
                              </p:par>
                              <p:par>
                                <p:cTn id="23" presetID="1"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03"/>
                                        </p:tgtEl>
                                        <p:attrNameLst>
                                          <p:attrName>style.visibility</p:attrName>
                                        </p:attrNameLst>
                                      </p:cBhvr>
                                      <p:to>
                                        <p:strVal val="hidden"/>
                                      </p:to>
                                    </p:set>
                                  </p:childTnLst>
                                </p:cTn>
                              </p:par>
                              <p:par>
                                <p:cTn id="29" presetID="22" presetClass="entr" presetSubtype="8"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left)">
                                      <p:cBhvr>
                                        <p:cTn id="31" dur="750"/>
                                        <p:tgtEl>
                                          <p:spTgt spid="2">
                                            <p:txEl>
                                              <p:pRg st="6" end="6"/>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wipe(left)">
                                      <p:cBhvr>
                                        <p:cTn id="34" dur="750"/>
                                        <p:tgtEl>
                                          <p:spTgt spid="2">
                                            <p:txEl>
                                              <p:pRg st="7" end="7"/>
                                            </p:txEl>
                                          </p:spTgt>
                                        </p:tgtEl>
                                      </p:cBhvr>
                                    </p:animEffec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wipe(left)">
                                      <p:cBhvr>
                                        <p:cTn id="41" dur="750"/>
                                        <p:tgtEl>
                                          <p:spTgt spid="2">
                                            <p:txEl>
                                              <p:pRg st="8" end="8"/>
                                            </p:txEl>
                                          </p:spTgt>
                                        </p:tgtEl>
                                      </p:cBhvr>
                                    </p:animEffect>
                                  </p:childTnLst>
                                </p:cTn>
                              </p:par>
                              <p:par>
                                <p:cTn id="42" presetID="22" presetClass="entr" presetSubtype="8" fill="hold" nodeType="withEffect">
                                  <p:stCondLst>
                                    <p:cond delay="0"/>
                                  </p:stCondLst>
                                  <p:childTnLst>
                                    <p:set>
                                      <p:cBhvr>
                                        <p:cTn id="43" dur="1" fill="hold">
                                          <p:stCondLst>
                                            <p:cond delay="0"/>
                                          </p:stCondLst>
                                        </p:cTn>
                                        <p:tgtEl>
                                          <p:spTgt spid="2">
                                            <p:txEl>
                                              <p:pRg st="9" end="9"/>
                                            </p:txEl>
                                          </p:spTgt>
                                        </p:tgtEl>
                                        <p:attrNameLst>
                                          <p:attrName>style.visibility</p:attrName>
                                        </p:attrNameLst>
                                      </p:cBhvr>
                                      <p:to>
                                        <p:strVal val="visible"/>
                                      </p:to>
                                    </p:set>
                                    <p:animEffect transition="in" filter="wipe(left)">
                                      <p:cBhvr>
                                        <p:cTn id="44" dur="75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17743" y="4215866"/>
            <a:ext cx="4969897" cy="1387362"/>
          </a:xfrm>
          <a:prstGeom prst="rect">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4" name="Title 3"/>
          <p:cNvSpPr>
            <a:spLocks noGrp="1"/>
          </p:cNvSpPr>
          <p:nvPr>
            <p:ph type="title"/>
          </p:nvPr>
        </p:nvSpPr>
        <p:spPr/>
        <p:txBody>
          <a:bodyPr/>
          <a:lstStyle/>
          <a:p>
            <a:r>
              <a:rPr lang="en-US" sz="4800" dirty="0"/>
              <a:t>Enhanced Availability - Availability set isolation</a:t>
            </a:r>
          </a:p>
        </p:txBody>
      </p:sp>
      <p:sp>
        <p:nvSpPr>
          <p:cNvPr id="56" name="Rounded Rectangle 55"/>
          <p:cNvSpPr/>
          <p:nvPr/>
        </p:nvSpPr>
        <p:spPr>
          <a:xfrm>
            <a:off x="717745" y="2080264"/>
            <a:ext cx="4969896" cy="1539158"/>
          </a:xfrm>
          <a:prstGeom prst="roundRect">
            <a:avLst>
              <a:gd name="adj" fmla="val 7213"/>
            </a:avLst>
          </a:prstGeom>
          <a:solidFill>
            <a:schemeClr val="bg2"/>
          </a:solidFill>
          <a:ln w="19050" cap="flat" cmpd="sng" algn="ctr">
            <a:solidFill>
              <a:schemeClr val="tx1"/>
            </a:solidFill>
            <a:prstDash val="sysDot"/>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7" name="Text Box 5"/>
          <p:cNvSpPr txBox="1"/>
          <p:nvPr/>
        </p:nvSpPr>
        <p:spPr>
          <a:xfrm>
            <a:off x="2119086" y="1660053"/>
            <a:ext cx="2072023" cy="320537"/>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399" dirty="0">
                <a:gradFill>
                  <a:gsLst>
                    <a:gs pos="2917">
                      <a:srgbClr val="505050"/>
                    </a:gs>
                    <a:gs pos="100000">
                      <a:srgbClr val="505050"/>
                    </a:gs>
                  </a:gsLst>
                  <a:lin ang="5400000" scaled="0"/>
                </a:gradFill>
                <a:latin typeface="Segoe UI Semibold" panose="020B0702040204020203" pitchFamily="34" charset="0"/>
              </a:rPr>
              <a:t>Unmanaged ARM availability set</a:t>
            </a:r>
          </a:p>
        </p:txBody>
      </p:sp>
      <p:sp>
        <p:nvSpPr>
          <p:cNvPr id="89" name="Text Box 5"/>
          <p:cNvSpPr txBox="1"/>
          <p:nvPr/>
        </p:nvSpPr>
        <p:spPr>
          <a:xfrm>
            <a:off x="2521115" y="5661969"/>
            <a:ext cx="1205873" cy="316424"/>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399" dirty="0">
                <a:gradFill>
                  <a:gsLst>
                    <a:gs pos="2917">
                      <a:srgbClr val="505050"/>
                    </a:gs>
                    <a:gs pos="100000">
                      <a:srgbClr val="505050"/>
                    </a:gs>
                  </a:gsLst>
                  <a:lin ang="5400000" scaled="0"/>
                </a:gradFill>
                <a:latin typeface="Segoe UI Semibold" panose="020B0702040204020203" pitchFamily="34" charset="0"/>
              </a:rPr>
              <a:t>Storage unit 1</a:t>
            </a:r>
          </a:p>
        </p:txBody>
      </p:sp>
      <p:sp>
        <p:nvSpPr>
          <p:cNvPr id="111" name="Text Box 5"/>
          <p:cNvSpPr txBox="1"/>
          <p:nvPr/>
        </p:nvSpPr>
        <p:spPr>
          <a:xfrm>
            <a:off x="8139587" y="1660053"/>
            <a:ext cx="2072023" cy="320537"/>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399" dirty="0">
                <a:gradFill>
                  <a:gsLst>
                    <a:gs pos="2917">
                      <a:srgbClr val="505050"/>
                    </a:gs>
                    <a:gs pos="100000">
                      <a:srgbClr val="505050"/>
                    </a:gs>
                  </a:gsLst>
                  <a:lin ang="5400000" scaled="0"/>
                </a:gradFill>
                <a:latin typeface="Segoe UI Semibold" panose="020B0702040204020203" pitchFamily="34" charset="0"/>
              </a:rPr>
              <a:t>Managed ARM availability set</a:t>
            </a:r>
          </a:p>
        </p:txBody>
      </p:sp>
      <p:cxnSp>
        <p:nvCxnSpPr>
          <p:cNvPr id="18" name="Straight Connector 17"/>
          <p:cNvCxnSpPr>
            <a:cxnSpLocks/>
          </p:cNvCxnSpPr>
          <p:nvPr/>
        </p:nvCxnSpPr>
        <p:spPr>
          <a:xfrm>
            <a:off x="6216462" y="1698821"/>
            <a:ext cx="0" cy="4523073"/>
          </a:xfrm>
          <a:prstGeom prst="line">
            <a:avLst/>
          </a:prstGeom>
          <a:solidFill>
            <a:schemeClr val="bg2"/>
          </a:solidFill>
          <a:ln w="12700" cap="flat" cmpd="sng" algn="ctr">
            <a:solidFill>
              <a:schemeClr val="accent5"/>
            </a:solidFill>
            <a:prstDash val="solid"/>
            <a:headEnd type="none" w="med" len="med"/>
            <a:tailEnd type="none" w="med" len="med"/>
          </a:ln>
          <a:effectLst/>
        </p:spPr>
      </p:cxnSp>
      <p:sp>
        <p:nvSpPr>
          <p:cNvPr id="20" name="TextBox 19"/>
          <p:cNvSpPr txBox="1"/>
          <p:nvPr/>
        </p:nvSpPr>
        <p:spPr>
          <a:xfrm>
            <a:off x="2001573" y="1329541"/>
            <a:ext cx="2307050" cy="376684"/>
          </a:xfrm>
          <a:prstGeom prst="rect">
            <a:avLst/>
          </a:prstGeom>
          <a:noFill/>
        </p:spPr>
        <p:txBody>
          <a:bodyPr wrap="square" rtlCol="0">
            <a:spAutoFit/>
          </a:bodyPr>
          <a:lstStyle/>
          <a:p>
            <a:pPr algn="ctr"/>
            <a:r>
              <a:rPr lang="en-US" kern="0" dirty="0">
                <a:solidFill>
                  <a:schemeClr val="tx2"/>
                </a:solidFill>
                <a:latin typeface="Segoe UI Semibold" panose="020B0702040204020203" pitchFamily="34" charset="0"/>
              </a:rPr>
              <a:t>Unmanaged</a:t>
            </a:r>
          </a:p>
        </p:txBody>
      </p:sp>
      <p:sp>
        <p:nvSpPr>
          <p:cNvPr id="112" name="TextBox 111"/>
          <p:cNvSpPr txBox="1"/>
          <p:nvPr/>
        </p:nvSpPr>
        <p:spPr>
          <a:xfrm>
            <a:off x="8022074" y="1329541"/>
            <a:ext cx="2307050" cy="376684"/>
          </a:xfrm>
          <a:prstGeom prst="rect">
            <a:avLst/>
          </a:prstGeom>
          <a:noFill/>
        </p:spPr>
        <p:txBody>
          <a:bodyPr wrap="square" rtlCol="0">
            <a:spAutoFit/>
          </a:bodyPr>
          <a:lstStyle/>
          <a:p>
            <a:pPr algn="ctr"/>
            <a:r>
              <a:rPr lang="en-US" kern="0" dirty="0">
                <a:solidFill>
                  <a:schemeClr val="tx2"/>
                </a:solidFill>
                <a:latin typeface="Segoe UI Semibold" panose="020B0702040204020203" pitchFamily="34" charset="0"/>
              </a:rPr>
              <a:t>Managed</a:t>
            </a:r>
          </a:p>
        </p:txBody>
      </p:sp>
      <p:sp>
        <p:nvSpPr>
          <p:cNvPr id="113" name="TextBox 112"/>
          <p:cNvSpPr txBox="1"/>
          <p:nvPr/>
        </p:nvSpPr>
        <p:spPr>
          <a:xfrm>
            <a:off x="5065389" y="1329541"/>
            <a:ext cx="2307050" cy="376684"/>
          </a:xfrm>
          <a:prstGeom prst="rect">
            <a:avLst/>
          </a:prstGeom>
          <a:noFill/>
        </p:spPr>
        <p:txBody>
          <a:bodyPr wrap="square" rtlCol="0">
            <a:spAutoFit/>
          </a:bodyPr>
          <a:lstStyle/>
          <a:p>
            <a:pPr algn="ctr"/>
            <a:r>
              <a:rPr lang="en-US" kern="0" dirty="0">
                <a:latin typeface="Segoe UI Semibold" panose="020B0702040204020203" pitchFamily="34" charset="0"/>
              </a:rPr>
              <a:t>VS</a:t>
            </a:r>
          </a:p>
        </p:txBody>
      </p:sp>
      <p:grpSp>
        <p:nvGrpSpPr>
          <p:cNvPr id="22" name="Group 21"/>
          <p:cNvGrpSpPr/>
          <p:nvPr/>
        </p:nvGrpSpPr>
        <p:grpSpPr>
          <a:xfrm>
            <a:off x="4073142" y="4251440"/>
            <a:ext cx="843997" cy="879099"/>
            <a:chOff x="3847216" y="4816150"/>
            <a:chExt cx="827641" cy="862063"/>
          </a:xfrm>
        </p:grpSpPr>
        <p:pic>
          <p:nvPicPr>
            <p:cNvPr id="99" name="Picture 9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47216" y="5069675"/>
              <a:ext cx="608538" cy="608538"/>
            </a:xfrm>
            <a:prstGeom prst="rect">
              <a:avLst/>
            </a:prstGeom>
          </p:spPr>
        </p:pic>
        <p:pic>
          <p:nvPicPr>
            <p:cNvPr id="79" name="Picture 7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22173" y="4816150"/>
              <a:ext cx="352684" cy="352684"/>
            </a:xfrm>
            <a:prstGeom prst="rect">
              <a:avLst/>
            </a:prstGeom>
          </p:spPr>
        </p:pic>
      </p:grpSp>
      <p:grpSp>
        <p:nvGrpSpPr>
          <p:cNvPr id="81" name="Group 80"/>
          <p:cNvGrpSpPr/>
          <p:nvPr/>
        </p:nvGrpSpPr>
        <p:grpSpPr>
          <a:xfrm>
            <a:off x="1507117" y="4251444"/>
            <a:ext cx="867687" cy="879090"/>
            <a:chOff x="3837885" y="4816158"/>
            <a:chExt cx="850871" cy="862055"/>
          </a:xfrm>
        </p:grpSpPr>
        <p:pic>
          <p:nvPicPr>
            <p:cNvPr id="90" name="Picture 8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37885" y="5069675"/>
              <a:ext cx="608538" cy="608538"/>
            </a:xfrm>
            <a:prstGeom prst="rect">
              <a:avLst/>
            </a:prstGeom>
          </p:spPr>
        </p:pic>
        <p:pic>
          <p:nvPicPr>
            <p:cNvPr id="92" name="Picture 9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36072" y="4816158"/>
              <a:ext cx="352684" cy="352684"/>
            </a:xfrm>
            <a:prstGeom prst="rect">
              <a:avLst/>
            </a:prstGeom>
          </p:spPr>
        </p:pic>
      </p:grpSp>
      <p:grpSp>
        <p:nvGrpSpPr>
          <p:cNvPr id="93" name="Group 92"/>
          <p:cNvGrpSpPr/>
          <p:nvPr/>
        </p:nvGrpSpPr>
        <p:grpSpPr>
          <a:xfrm>
            <a:off x="2838985" y="4257008"/>
            <a:ext cx="850928" cy="873536"/>
            <a:chOff x="3837885" y="4821606"/>
            <a:chExt cx="834437" cy="856607"/>
          </a:xfrm>
        </p:grpSpPr>
        <p:pic>
          <p:nvPicPr>
            <p:cNvPr id="98" name="Picture 9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837885" y="5069675"/>
              <a:ext cx="608538" cy="608538"/>
            </a:xfrm>
            <a:prstGeom prst="rect">
              <a:avLst/>
            </a:prstGeom>
          </p:spPr>
        </p:pic>
        <p:pic>
          <p:nvPicPr>
            <p:cNvPr id="100" name="Picture 9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19638" y="4821606"/>
              <a:ext cx="352684" cy="352684"/>
            </a:xfrm>
            <a:prstGeom prst="rect">
              <a:avLst/>
            </a:prstGeom>
          </p:spPr>
        </p:pic>
      </p:grpSp>
      <p:sp>
        <p:nvSpPr>
          <p:cNvPr id="26" name="TextBox 25"/>
          <p:cNvSpPr txBox="1"/>
          <p:nvPr/>
        </p:nvSpPr>
        <p:spPr>
          <a:xfrm>
            <a:off x="1287939" y="5124854"/>
            <a:ext cx="1070154" cy="470593"/>
          </a:xfrm>
          <a:prstGeom prst="rect">
            <a:avLst/>
          </a:prstGeom>
          <a:noFill/>
        </p:spPr>
        <p:txBody>
          <a:bodyPr wrap="square" rtlCol="0">
            <a:spAutoFit/>
          </a:bodyPr>
          <a:lstStyle/>
          <a:p>
            <a:pPr algn="ctr"/>
            <a:r>
              <a:rPr lang="en-US" sz="1199" dirty="0">
                <a:solidFill>
                  <a:schemeClr val="accent6"/>
                </a:solidFill>
                <a:latin typeface="Segoe UI Semibold" panose="020B0702040204020203" pitchFamily="34" charset="0"/>
              </a:rPr>
              <a:t>Storage account 1</a:t>
            </a:r>
          </a:p>
        </p:txBody>
      </p:sp>
      <p:sp>
        <p:nvSpPr>
          <p:cNvPr id="109" name="TextBox 108"/>
          <p:cNvSpPr txBox="1"/>
          <p:nvPr/>
        </p:nvSpPr>
        <p:spPr>
          <a:xfrm>
            <a:off x="2550069" y="5124854"/>
            <a:ext cx="1197514" cy="470593"/>
          </a:xfrm>
          <a:prstGeom prst="rect">
            <a:avLst/>
          </a:prstGeom>
          <a:noFill/>
        </p:spPr>
        <p:txBody>
          <a:bodyPr wrap="square" rtlCol="0">
            <a:spAutoFit/>
          </a:bodyPr>
          <a:lstStyle/>
          <a:p>
            <a:pPr algn="ctr"/>
            <a:r>
              <a:rPr lang="en-US" sz="1199" dirty="0">
                <a:solidFill>
                  <a:schemeClr val="accent6"/>
                </a:solidFill>
                <a:latin typeface="Segoe UI Semibold" panose="020B0702040204020203" pitchFamily="34" charset="0"/>
              </a:rPr>
              <a:t>Storage account 2</a:t>
            </a:r>
          </a:p>
        </p:txBody>
      </p:sp>
      <p:sp>
        <p:nvSpPr>
          <p:cNvPr id="110" name="TextBox 109"/>
          <p:cNvSpPr txBox="1"/>
          <p:nvPr/>
        </p:nvSpPr>
        <p:spPr>
          <a:xfrm>
            <a:off x="3817965" y="5124854"/>
            <a:ext cx="1099175" cy="470593"/>
          </a:xfrm>
          <a:prstGeom prst="rect">
            <a:avLst/>
          </a:prstGeom>
          <a:noFill/>
        </p:spPr>
        <p:txBody>
          <a:bodyPr wrap="square" rtlCol="0">
            <a:spAutoFit/>
          </a:bodyPr>
          <a:lstStyle/>
          <a:p>
            <a:pPr algn="ctr"/>
            <a:r>
              <a:rPr lang="en-US" sz="1199" dirty="0">
                <a:solidFill>
                  <a:schemeClr val="accent6"/>
                </a:solidFill>
                <a:latin typeface="Segoe UI Semibold" panose="020B0702040204020203" pitchFamily="34" charset="0"/>
              </a:rPr>
              <a:t>Storage account 3</a:t>
            </a:r>
          </a:p>
        </p:txBody>
      </p:sp>
      <p:sp>
        <p:nvSpPr>
          <p:cNvPr id="91" name="Text Box 5"/>
          <p:cNvSpPr txBox="1"/>
          <p:nvPr/>
        </p:nvSpPr>
        <p:spPr>
          <a:xfrm>
            <a:off x="2201244" y="2178241"/>
            <a:ext cx="1910352" cy="333946"/>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tabLst>
                <a:tab pos="58727" algn="l"/>
              </a:tabLst>
            </a:pPr>
            <a:r>
              <a:rPr lang="en-US" sz="1399" dirty="0">
                <a:gradFill>
                  <a:gsLst>
                    <a:gs pos="2917">
                      <a:srgbClr val="505050"/>
                    </a:gs>
                    <a:gs pos="100000">
                      <a:srgbClr val="505050"/>
                    </a:gs>
                  </a:gsLst>
                  <a:lin ang="5400000" scaled="0"/>
                </a:gradFill>
                <a:latin typeface="Segoe UI Semibold" panose="020B0702040204020203" pitchFamily="34" charset="0"/>
              </a:rPr>
              <a:t>VMs susceptible to storage single point of failure</a:t>
            </a:r>
          </a:p>
        </p:txBody>
      </p:sp>
      <p:grpSp>
        <p:nvGrpSpPr>
          <p:cNvPr id="8" name="Group 7"/>
          <p:cNvGrpSpPr/>
          <p:nvPr/>
        </p:nvGrpSpPr>
        <p:grpSpPr>
          <a:xfrm>
            <a:off x="1442639" y="2577265"/>
            <a:ext cx="796638" cy="862406"/>
            <a:chOff x="1357806" y="2206463"/>
            <a:chExt cx="796751" cy="862529"/>
          </a:xfrm>
        </p:grpSpPr>
        <p:sp>
          <p:nvSpPr>
            <p:cNvPr id="124" name="Rectangle: Rounded Corners 123"/>
            <p:cNvSpPr/>
            <p:nvPr/>
          </p:nvSpPr>
          <p:spPr bwMode="auto">
            <a:xfrm>
              <a:off x="1357806" y="2206463"/>
              <a:ext cx="796751" cy="861293"/>
            </a:xfrm>
            <a:prstGeom prst="roundRect">
              <a:avLst>
                <a:gd name="adj" fmla="val 595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25" name="Picture 124"/>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1513829" y="2293153"/>
              <a:ext cx="484704" cy="484704"/>
            </a:xfrm>
            <a:prstGeom prst="rect">
              <a:avLst/>
            </a:prstGeom>
          </p:spPr>
        </p:pic>
        <p:sp>
          <p:nvSpPr>
            <p:cNvPr id="83" name="Text Box 5"/>
            <p:cNvSpPr txBox="1"/>
            <p:nvPr/>
          </p:nvSpPr>
          <p:spPr>
            <a:xfrm>
              <a:off x="1557032" y="2778849"/>
              <a:ext cx="398299" cy="290143"/>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199" dirty="0">
                  <a:solidFill>
                    <a:schemeClr val="bg1"/>
                  </a:solidFill>
                  <a:latin typeface="Segoe UI Semibold" panose="020B0702040204020203" pitchFamily="34" charset="0"/>
                </a:rPr>
                <a:t>FD0</a:t>
              </a:r>
            </a:p>
          </p:txBody>
        </p:sp>
      </p:grpSp>
      <p:grpSp>
        <p:nvGrpSpPr>
          <p:cNvPr id="126" name="Group 125"/>
          <p:cNvGrpSpPr/>
          <p:nvPr/>
        </p:nvGrpSpPr>
        <p:grpSpPr>
          <a:xfrm>
            <a:off x="2725735" y="2577264"/>
            <a:ext cx="796638" cy="861171"/>
            <a:chOff x="1357806" y="2206463"/>
            <a:chExt cx="796751" cy="861293"/>
          </a:xfrm>
        </p:grpSpPr>
        <p:sp>
          <p:nvSpPr>
            <p:cNvPr id="127" name="Rectangle: Rounded Corners 126"/>
            <p:cNvSpPr/>
            <p:nvPr/>
          </p:nvSpPr>
          <p:spPr bwMode="auto">
            <a:xfrm>
              <a:off x="1357806" y="2206463"/>
              <a:ext cx="796751" cy="861293"/>
            </a:xfrm>
            <a:prstGeom prst="roundRect">
              <a:avLst>
                <a:gd name="adj" fmla="val 595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28" name="Picture 127"/>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1513829" y="2293153"/>
              <a:ext cx="484704" cy="484704"/>
            </a:xfrm>
            <a:prstGeom prst="rect">
              <a:avLst/>
            </a:prstGeom>
          </p:spPr>
        </p:pic>
        <p:sp>
          <p:nvSpPr>
            <p:cNvPr id="129" name="Text Box 5"/>
            <p:cNvSpPr txBox="1"/>
            <p:nvPr/>
          </p:nvSpPr>
          <p:spPr>
            <a:xfrm>
              <a:off x="1557032" y="2769017"/>
              <a:ext cx="398299" cy="290143"/>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199" dirty="0">
                  <a:solidFill>
                    <a:schemeClr val="bg1"/>
                  </a:solidFill>
                  <a:latin typeface="Segoe UI Semibold" panose="020B0702040204020203" pitchFamily="34" charset="0"/>
                </a:rPr>
                <a:t>FD1</a:t>
              </a:r>
            </a:p>
          </p:txBody>
        </p:sp>
      </p:grpSp>
      <p:grpSp>
        <p:nvGrpSpPr>
          <p:cNvPr id="130" name="Group 129"/>
          <p:cNvGrpSpPr/>
          <p:nvPr/>
        </p:nvGrpSpPr>
        <p:grpSpPr>
          <a:xfrm>
            <a:off x="4008829" y="2577264"/>
            <a:ext cx="796638" cy="861171"/>
            <a:chOff x="1357806" y="2206463"/>
            <a:chExt cx="796751" cy="861293"/>
          </a:xfrm>
        </p:grpSpPr>
        <p:sp>
          <p:nvSpPr>
            <p:cNvPr id="131" name="Rectangle: Rounded Corners 130"/>
            <p:cNvSpPr/>
            <p:nvPr/>
          </p:nvSpPr>
          <p:spPr bwMode="auto">
            <a:xfrm>
              <a:off x="1357806" y="2206463"/>
              <a:ext cx="796751" cy="861293"/>
            </a:xfrm>
            <a:prstGeom prst="roundRect">
              <a:avLst>
                <a:gd name="adj" fmla="val 595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32" name="Picture 131"/>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1513829" y="2293153"/>
              <a:ext cx="484704" cy="484704"/>
            </a:xfrm>
            <a:prstGeom prst="rect">
              <a:avLst/>
            </a:prstGeom>
          </p:spPr>
        </p:pic>
        <p:sp>
          <p:nvSpPr>
            <p:cNvPr id="133" name="Text Box 5"/>
            <p:cNvSpPr txBox="1"/>
            <p:nvPr/>
          </p:nvSpPr>
          <p:spPr>
            <a:xfrm>
              <a:off x="1557032" y="2769017"/>
              <a:ext cx="398299" cy="290143"/>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199" dirty="0">
                  <a:solidFill>
                    <a:schemeClr val="bg1"/>
                  </a:solidFill>
                  <a:latin typeface="Segoe UI Semibold" panose="020B0702040204020203" pitchFamily="34" charset="0"/>
                </a:rPr>
                <a:t>FD3</a:t>
              </a:r>
            </a:p>
          </p:txBody>
        </p:sp>
      </p:grpSp>
      <p:cxnSp>
        <p:nvCxnSpPr>
          <p:cNvPr id="140" name="Straight Connector 139"/>
          <p:cNvCxnSpPr>
            <a:cxnSpLocks/>
          </p:cNvCxnSpPr>
          <p:nvPr/>
        </p:nvCxnSpPr>
        <p:spPr>
          <a:xfrm flipH="1" flipV="1">
            <a:off x="4381465" y="3447952"/>
            <a:ext cx="1958" cy="1062017"/>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1" name="Rectangle 140"/>
          <p:cNvSpPr/>
          <p:nvPr/>
        </p:nvSpPr>
        <p:spPr>
          <a:xfrm>
            <a:off x="7096693" y="4215867"/>
            <a:ext cx="1137043" cy="1419955"/>
          </a:xfrm>
          <a:prstGeom prst="rect">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42" name="Rounded Rectangle 55"/>
          <p:cNvSpPr/>
          <p:nvPr/>
        </p:nvSpPr>
        <p:spPr>
          <a:xfrm>
            <a:off x="6706906" y="2086538"/>
            <a:ext cx="4969896" cy="1539158"/>
          </a:xfrm>
          <a:prstGeom prst="roundRect">
            <a:avLst>
              <a:gd name="adj" fmla="val 7213"/>
            </a:avLst>
          </a:prstGeom>
          <a:solidFill>
            <a:schemeClr val="bg2"/>
          </a:solidFill>
          <a:ln w="19050" cap="flat" cmpd="sng" algn="ctr">
            <a:solidFill>
              <a:schemeClr val="tx1"/>
            </a:solidFill>
            <a:prstDash val="sysDot"/>
            <a:headEnd type="none" w="med" len="med"/>
            <a:tailEnd type="none" w="med" len="med"/>
          </a:ln>
          <a:effectLst/>
        </p:spPr>
        <p:txBody>
          <a:bodyPr rot="0" spcFirstLastPara="0" vertOverflow="overflow" horzOverflow="overflow" vert="horz" wrap="square" lIns="186494" tIns="149196" rIns="186494" bIns="149196" numCol="1" spcCol="0" rtlCol="0" fromWordArt="0" anchor="t" anchorCtr="0" forceAA="0" compatLnSpc="1">
            <a:prstTxWarp prst="textNoShape">
              <a:avLst/>
            </a:prstTxWarp>
            <a:noAutofit/>
          </a:bodyPr>
          <a:lstStyle/>
          <a:p>
            <a:pPr algn="ctr" defTabSz="950846" fontAlgn="base">
              <a:lnSpc>
                <a:spcPct val="90000"/>
              </a:lnSpc>
              <a:spcBef>
                <a:spcPct val="0"/>
              </a:spcBef>
              <a:spcAft>
                <a:spcPct val="0"/>
              </a:spcAft>
            </a:pPr>
            <a:endParaRPr lang="en-US" sz="2448" kern="0"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6" name="Group 35"/>
          <p:cNvGrpSpPr/>
          <p:nvPr/>
        </p:nvGrpSpPr>
        <p:grpSpPr>
          <a:xfrm>
            <a:off x="7051550" y="4557660"/>
            <a:ext cx="1183645" cy="1382115"/>
            <a:chOff x="6766559" y="4853624"/>
            <a:chExt cx="1183813" cy="1382312"/>
          </a:xfrm>
        </p:grpSpPr>
        <p:pic>
          <p:nvPicPr>
            <p:cNvPr id="148" name="Picture 14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66618" y="4853624"/>
              <a:ext cx="620653" cy="620652"/>
            </a:xfrm>
            <a:prstGeom prst="rect">
              <a:avLst/>
            </a:prstGeom>
          </p:spPr>
        </p:pic>
        <p:sp>
          <p:nvSpPr>
            <p:cNvPr id="153" name="TextBox 152"/>
            <p:cNvSpPr txBox="1"/>
            <p:nvPr/>
          </p:nvSpPr>
          <p:spPr>
            <a:xfrm>
              <a:off x="6766559" y="5953513"/>
              <a:ext cx="1183813" cy="282423"/>
            </a:xfrm>
            <a:prstGeom prst="rect">
              <a:avLst/>
            </a:prstGeom>
            <a:noFill/>
          </p:spPr>
          <p:txBody>
            <a:bodyPr wrap="square" rtlCol="0">
              <a:spAutoFit/>
            </a:bodyPr>
            <a:lstStyle/>
            <a:p>
              <a:pPr algn="ctr"/>
              <a:r>
                <a:rPr lang="en-US" sz="1199" dirty="0">
                  <a:solidFill>
                    <a:schemeClr val="accent6"/>
                  </a:solidFill>
                  <a:latin typeface="Segoe UI Semibold" panose="020B0702040204020203" pitchFamily="34" charset="0"/>
                </a:rPr>
                <a:t>Storage unit 1</a:t>
              </a:r>
            </a:p>
          </p:txBody>
        </p:sp>
      </p:grpSp>
      <p:sp>
        <p:nvSpPr>
          <p:cNvPr id="156" name="Text Box 5"/>
          <p:cNvSpPr txBox="1"/>
          <p:nvPr/>
        </p:nvSpPr>
        <p:spPr>
          <a:xfrm>
            <a:off x="8241817" y="6001553"/>
            <a:ext cx="1910352" cy="333946"/>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tabLst>
                <a:tab pos="58727" algn="l"/>
              </a:tabLst>
            </a:pPr>
            <a:r>
              <a:rPr lang="en-US" sz="1399" dirty="0">
                <a:gradFill>
                  <a:gsLst>
                    <a:gs pos="2917">
                      <a:srgbClr val="505050"/>
                    </a:gs>
                    <a:gs pos="100000">
                      <a:srgbClr val="505050"/>
                    </a:gs>
                  </a:gsLst>
                  <a:lin ang="5400000" scaled="0"/>
                </a:gradFill>
                <a:latin typeface="Segoe UI Semibold" panose="020B0702040204020203" pitchFamily="34" charset="0"/>
              </a:rPr>
              <a:t>Isolated managed disks</a:t>
            </a:r>
          </a:p>
        </p:txBody>
      </p:sp>
      <p:grpSp>
        <p:nvGrpSpPr>
          <p:cNvPr id="192" name="Group 191"/>
          <p:cNvGrpSpPr/>
          <p:nvPr/>
        </p:nvGrpSpPr>
        <p:grpSpPr>
          <a:xfrm>
            <a:off x="7267732" y="2577265"/>
            <a:ext cx="796638" cy="862406"/>
            <a:chOff x="1357806" y="2206463"/>
            <a:chExt cx="796751" cy="862529"/>
          </a:xfrm>
        </p:grpSpPr>
        <p:sp>
          <p:nvSpPr>
            <p:cNvPr id="193" name="Rectangle: Rounded Corners 192"/>
            <p:cNvSpPr/>
            <p:nvPr/>
          </p:nvSpPr>
          <p:spPr bwMode="auto">
            <a:xfrm>
              <a:off x="1357806" y="2206463"/>
              <a:ext cx="796751" cy="861293"/>
            </a:xfrm>
            <a:prstGeom prst="roundRect">
              <a:avLst>
                <a:gd name="adj" fmla="val 595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94" name="Picture 193"/>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1513829" y="2293153"/>
              <a:ext cx="484704" cy="484704"/>
            </a:xfrm>
            <a:prstGeom prst="rect">
              <a:avLst/>
            </a:prstGeom>
          </p:spPr>
        </p:pic>
        <p:sp>
          <p:nvSpPr>
            <p:cNvPr id="195" name="Text Box 5"/>
            <p:cNvSpPr txBox="1"/>
            <p:nvPr/>
          </p:nvSpPr>
          <p:spPr>
            <a:xfrm>
              <a:off x="1557032" y="2778849"/>
              <a:ext cx="398299" cy="290143"/>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199" dirty="0">
                  <a:solidFill>
                    <a:schemeClr val="bg1"/>
                  </a:solidFill>
                  <a:latin typeface="Segoe UI Semibold" panose="020B0702040204020203" pitchFamily="34" charset="0"/>
                </a:rPr>
                <a:t>FD0</a:t>
              </a:r>
            </a:p>
          </p:txBody>
        </p:sp>
      </p:grpSp>
      <p:grpSp>
        <p:nvGrpSpPr>
          <p:cNvPr id="196" name="Group 195"/>
          <p:cNvGrpSpPr/>
          <p:nvPr/>
        </p:nvGrpSpPr>
        <p:grpSpPr>
          <a:xfrm>
            <a:off x="8777280" y="2577264"/>
            <a:ext cx="796638" cy="861171"/>
            <a:chOff x="1357806" y="2206463"/>
            <a:chExt cx="796751" cy="861293"/>
          </a:xfrm>
        </p:grpSpPr>
        <p:sp>
          <p:nvSpPr>
            <p:cNvPr id="197" name="Rectangle: Rounded Corners 196"/>
            <p:cNvSpPr/>
            <p:nvPr/>
          </p:nvSpPr>
          <p:spPr bwMode="auto">
            <a:xfrm>
              <a:off x="1357806" y="2206463"/>
              <a:ext cx="796751" cy="861293"/>
            </a:xfrm>
            <a:prstGeom prst="roundRect">
              <a:avLst>
                <a:gd name="adj" fmla="val 595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198" name="Picture 197"/>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1513829" y="2293153"/>
              <a:ext cx="484704" cy="484704"/>
            </a:xfrm>
            <a:prstGeom prst="rect">
              <a:avLst/>
            </a:prstGeom>
          </p:spPr>
        </p:pic>
        <p:sp>
          <p:nvSpPr>
            <p:cNvPr id="199" name="Text Box 5"/>
            <p:cNvSpPr txBox="1"/>
            <p:nvPr/>
          </p:nvSpPr>
          <p:spPr>
            <a:xfrm>
              <a:off x="1557032" y="2769017"/>
              <a:ext cx="398299" cy="290143"/>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199" dirty="0">
                  <a:solidFill>
                    <a:schemeClr val="bg1"/>
                  </a:solidFill>
                  <a:latin typeface="Segoe UI Semibold" panose="020B0702040204020203" pitchFamily="34" charset="0"/>
                </a:rPr>
                <a:t>FD1</a:t>
              </a:r>
            </a:p>
          </p:txBody>
        </p:sp>
      </p:grpSp>
      <p:cxnSp>
        <p:nvCxnSpPr>
          <p:cNvPr id="78" name="Straight Connector 77">
            <a:extLst>
              <a:ext uri="{FF2B5EF4-FFF2-40B4-BE49-F238E27FC236}">
                <a16:creationId xmlns:a16="http://schemas.microsoft.com/office/drawing/2014/main" id="{5EFDCD66-9EC9-4CF5-9DF0-33831C6D81C8}"/>
              </a:ext>
            </a:extLst>
          </p:cNvPr>
          <p:cNvCxnSpPr>
            <a:cxnSpLocks/>
          </p:cNvCxnSpPr>
          <p:nvPr/>
        </p:nvCxnSpPr>
        <p:spPr>
          <a:xfrm flipV="1">
            <a:off x="3148826" y="3447952"/>
            <a:ext cx="0" cy="1062017"/>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FFA704C9-8ED0-4A34-9219-44E705C3DE10}"/>
              </a:ext>
            </a:extLst>
          </p:cNvPr>
          <p:cNvSpPr/>
          <p:nvPr/>
        </p:nvSpPr>
        <p:spPr>
          <a:xfrm>
            <a:off x="8575323" y="4218342"/>
            <a:ext cx="1137043" cy="1385121"/>
          </a:xfrm>
          <a:prstGeom prst="rect">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cxnSp>
        <p:nvCxnSpPr>
          <p:cNvPr id="80" name="Straight Connector 79">
            <a:extLst>
              <a:ext uri="{FF2B5EF4-FFF2-40B4-BE49-F238E27FC236}">
                <a16:creationId xmlns:a16="http://schemas.microsoft.com/office/drawing/2014/main" id="{39BABF1F-C096-4E49-90DD-71132376EAB2}"/>
              </a:ext>
            </a:extLst>
          </p:cNvPr>
          <p:cNvCxnSpPr>
            <a:cxnSpLocks/>
          </p:cNvCxnSpPr>
          <p:nvPr/>
        </p:nvCxnSpPr>
        <p:spPr>
          <a:xfrm flipV="1">
            <a:off x="1817398" y="3447950"/>
            <a:ext cx="4137" cy="1062019"/>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B1F8F2F2-9D39-4B95-A199-3E7D83A208BE}"/>
              </a:ext>
            </a:extLst>
          </p:cNvPr>
          <p:cNvSpPr/>
          <p:nvPr/>
        </p:nvSpPr>
        <p:spPr>
          <a:xfrm>
            <a:off x="10024075" y="4215866"/>
            <a:ext cx="1137043" cy="1385121"/>
          </a:xfrm>
          <a:prstGeom prst="rect">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grpSp>
        <p:nvGrpSpPr>
          <p:cNvPr id="35" name="Group 34"/>
          <p:cNvGrpSpPr/>
          <p:nvPr/>
        </p:nvGrpSpPr>
        <p:grpSpPr>
          <a:xfrm>
            <a:off x="8543179" y="4557660"/>
            <a:ext cx="1197514" cy="1382115"/>
            <a:chOff x="8590235" y="4685830"/>
            <a:chExt cx="1197684" cy="1382312"/>
          </a:xfrm>
        </p:grpSpPr>
        <p:pic>
          <p:nvPicPr>
            <p:cNvPr id="151" name="Picture 15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865718" y="4685830"/>
              <a:ext cx="620653" cy="620652"/>
            </a:xfrm>
            <a:prstGeom prst="rect">
              <a:avLst/>
            </a:prstGeom>
          </p:spPr>
        </p:pic>
        <p:sp>
          <p:nvSpPr>
            <p:cNvPr id="154" name="TextBox 153"/>
            <p:cNvSpPr txBox="1"/>
            <p:nvPr/>
          </p:nvSpPr>
          <p:spPr>
            <a:xfrm>
              <a:off x="8590235" y="5785719"/>
              <a:ext cx="1197684" cy="282423"/>
            </a:xfrm>
            <a:prstGeom prst="rect">
              <a:avLst/>
            </a:prstGeom>
            <a:noFill/>
          </p:spPr>
          <p:txBody>
            <a:bodyPr wrap="square" rtlCol="0">
              <a:spAutoFit/>
            </a:bodyPr>
            <a:lstStyle/>
            <a:p>
              <a:pPr algn="ctr"/>
              <a:r>
                <a:rPr lang="en-US" sz="1199" dirty="0">
                  <a:solidFill>
                    <a:schemeClr val="accent6"/>
                  </a:solidFill>
                  <a:latin typeface="Segoe UI Semibold" panose="020B0702040204020203" pitchFamily="34" charset="0"/>
                </a:rPr>
                <a:t>Storage unit 2</a:t>
              </a:r>
            </a:p>
          </p:txBody>
        </p:sp>
      </p:grpSp>
      <p:grpSp>
        <p:nvGrpSpPr>
          <p:cNvPr id="34" name="Group 33"/>
          <p:cNvGrpSpPr/>
          <p:nvPr/>
        </p:nvGrpSpPr>
        <p:grpSpPr>
          <a:xfrm>
            <a:off x="10017818" y="4562456"/>
            <a:ext cx="1227887" cy="1377320"/>
            <a:chOff x="10372215" y="4677583"/>
            <a:chExt cx="1228061" cy="1377515"/>
          </a:xfrm>
        </p:grpSpPr>
        <p:pic>
          <p:nvPicPr>
            <p:cNvPr id="145" name="Picture 14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92776" y="4677583"/>
              <a:ext cx="620653" cy="620652"/>
            </a:xfrm>
            <a:prstGeom prst="rect">
              <a:avLst/>
            </a:prstGeom>
          </p:spPr>
        </p:pic>
        <p:sp>
          <p:nvSpPr>
            <p:cNvPr id="155" name="TextBox 154"/>
            <p:cNvSpPr txBox="1"/>
            <p:nvPr/>
          </p:nvSpPr>
          <p:spPr>
            <a:xfrm>
              <a:off x="10372215" y="5772675"/>
              <a:ext cx="1228061" cy="282423"/>
            </a:xfrm>
            <a:prstGeom prst="rect">
              <a:avLst/>
            </a:prstGeom>
            <a:noFill/>
          </p:spPr>
          <p:txBody>
            <a:bodyPr wrap="square" rtlCol="0">
              <a:spAutoFit/>
            </a:bodyPr>
            <a:lstStyle/>
            <a:p>
              <a:pPr algn="ctr"/>
              <a:r>
                <a:rPr lang="en-US" sz="1199" dirty="0">
                  <a:solidFill>
                    <a:schemeClr val="accent6"/>
                  </a:solidFill>
                  <a:latin typeface="Segoe UI Semibold" panose="020B0702040204020203" pitchFamily="34" charset="0"/>
                </a:rPr>
                <a:t>Storage unit 3</a:t>
              </a:r>
            </a:p>
          </p:txBody>
        </p:sp>
      </p:grpSp>
      <p:cxnSp>
        <p:nvCxnSpPr>
          <p:cNvPr id="85" name="Straight Connector 84">
            <a:extLst>
              <a:ext uri="{FF2B5EF4-FFF2-40B4-BE49-F238E27FC236}">
                <a16:creationId xmlns:a16="http://schemas.microsoft.com/office/drawing/2014/main" id="{3774E88F-D2ED-4ED0-B8B8-FA3C8091F536}"/>
              </a:ext>
            </a:extLst>
          </p:cNvPr>
          <p:cNvCxnSpPr>
            <a:cxnSpLocks/>
            <a:stCxn id="148" idx="0"/>
          </p:cNvCxnSpPr>
          <p:nvPr/>
        </p:nvCxnSpPr>
        <p:spPr>
          <a:xfrm flipV="1">
            <a:off x="7661850" y="3440793"/>
            <a:ext cx="3993" cy="1116868"/>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C6CD6B2-D047-497B-8AC5-DCFB459445D5}"/>
              </a:ext>
            </a:extLst>
          </p:cNvPr>
          <p:cNvCxnSpPr>
            <a:cxnSpLocks/>
            <a:stCxn id="151" idx="0"/>
          </p:cNvCxnSpPr>
          <p:nvPr/>
        </p:nvCxnSpPr>
        <p:spPr>
          <a:xfrm flipV="1">
            <a:off x="9128906" y="3429841"/>
            <a:ext cx="12873" cy="1127820"/>
          </a:xfrm>
          <a:prstGeom prst="line">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2B890687-F533-423D-A96C-A7C3B3221E72}"/>
              </a:ext>
            </a:extLst>
          </p:cNvPr>
          <p:cNvGrpSpPr/>
          <p:nvPr/>
        </p:nvGrpSpPr>
        <p:grpSpPr>
          <a:xfrm>
            <a:off x="10140373" y="2593919"/>
            <a:ext cx="796638" cy="861171"/>
            <a:chOff x="1357806" y="2206463"/>
            <a:chExt cx="796751" cy="861293"/>
          </a:xfrm>
        </p:grpSpPr>
        <p:sp>
          <p:nvSpPr>
            <p:cNvPr id="88" name="Rectangle: Rounded Corners 87">
              <a:extLst>
                <a:ext uri="{FF2B5EF4-FFF2-40B4-BE49-F238E27FC236}">
                  <a16:creationId xmlns:a16="http://schemas.microsoft.com/office/drawing/2014/main" id="{B7C1A851-C9E5-437A-9426-F00508C6D50C}"/>
                </a:ext>
              </a:extLst>
            </p:cNvPr>
            <p:cNvSpPr/>
            <p:nvPr/>
          </p:nvSpPr>
          <p:spPr bwMode="auto">
            <a:xfrm>
              <a:off x="1357806" y="2206463"/>
              <a:ext cx="796751" cy="861293"/>
            </a:xfrm>
            <a:prstGeom prst="roundRect">
              <a:avLst>
                <a:gd name="adj" fmla="val 5954"/>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94" name="Picture 93">
              <a:extLst>
                <a:ext uri="{FF2B5EF4-FFF2-40B4-BE49-F238E27FC236}">
                  <a16:creationId xmlns:a16="http://schemas.microsoft.com/office/drawing/2014/main" id="{2A54EA3F-AC5C-42F3-AF89-D7001F2B8B44}"/>
                </a:ext>
              </a:extLst>
            </p:cNvPr>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1513829" y="2293153"/>
              <a:ext cx="484704" cy="484704"/>
            </a:xfrm>
            <a:prstGeom prst="rect">
              <a:avLst/>
            </a:prstGeom>
          </p:spPr>
        </p:pic>
        <p:sp>
          <p:nvSpPr>
            <p:cNvPr id="95" name="Text Box 5">
              <a:extLst>
                <a:ext uri="{FF2B5EF4-FFF2-40B4-BE49-F238E27FC236}">
                  <a16:creationId xmlns:a16="http://schemas.microsoft.com/office/drawing/2014/main" id="{6A1169EA-5C80-4340-958F-D4B7DDCC8107}"/>
                </a:ext>
              </a:extLst>
            </p:cNvPr>
            <p:cNvSpPr txBox="1"/>
            <p:nvPr/>
          </p:nvSpPr>
          <p:spPr>
            <a:xfrm>
              <a:off x="1557032" y="2769017"/>
              <a:ext cx="398299" cy="290143"/>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pPr>
              <a:r>
                <a:rPr lang="en-US" sz="1199" dirty="0">
                  <a:solidFill>
                    <a:schemeClr val="bg1"/>
                  </a:solidFill>
                  <a:latin typeface="Segoe UI Semibold" panose="020B0702040204020203" pitchFamily="34" charset="0"/>
                </a:rPr>
                <a:t>FD3</a:t>
              </a:r>
            </a:p>
          </p:txBody>
        </p:sp>
      </p:grpSp>
      <p:sp>
        <p:nvSpPr>
          <p:cNvPr id="96" name="Text Box 5">
            <a:extLst>
              <a:ext uri="{FF2B5EF4-FFF2-40B4-BE49-F238E27FC236}">
                <a16:creationId xmlns:a16="http://schemas.microsoft.com/office/drawing/2014/main" id="{3736EE59-9DDD-41A7-ABE2-874374EADCA3}"/>
              </a:ext>
            </a:extLst>
          </p:cNvPr>
          <p:cNvSpPr txBox="1"/>
          <p:nvPr/>
        </p:nvSpPr>
        <p:spPr>
          <a:xfrm>
            <a:off x="8298498" y="2178241"/>
            <a:ext cx="1910352" cy="333946"/>
          </a:xfrm>
          <a:prstGeom prst="rect">
            <a:avLst/>
          </a:prstGeom>
          <a:noFill/>
          <a:ln w="6350">
            <a:noFill/>
          </a:ln>
        </p:spPr>
        <p:txBody>
          <a:bodyPr rot="0" spcFirstLastPara="0" vert="horz" wrap="none" lIns="93247" tIns="46623" rIns="93247" bIns="46623" numCol="1" spcCol="0" rtlCol="0" fromWordArt="0" anchor="t" anchorCtr="0" forceAA="0" compatLnSpc="1">
            <a:prstTxWarp prst="textNoShape">
              <a:avLst/>
            </a:prstTxWarp>
            <a:noAutofit/>
          </a:bodyPr>
          <a:lstStyle/>
          <a:p>
            <a:pPr algn="ctr">
              <a:lnSpc>
                <a:spcPct val="105000"/>
              </a:lnSpc>
              <a:tabLst>
                <a:tab pos="58727" algn="l"/>
              </a:tabLst>
            </a:pPr>
            <a:r>
              <a:rPr lang="en-US" sz="1399" dirty="0">
                <a:gradFill>
                  <a:gsLst>
                    <a:gs pos="2917">
                      <a:srgbClr val="505050"/>
                    </a:gs>
                    <a:gs pos="100000">
                      <a:srgbClr val="505050"/>
                    </a:gs>
                  </a:gsLst>
                  <a:lin ang="5400000" scaled="0"/>
                </a:gradFill>
                <a:latin typeface="Segoe UI Semibold" panose="020B0702040204020203" pitchFamily="34" charset="0"/>
              </a:rPr>
              <a:t>Separated storage units align to fault domains</a:t>
            </a:r>
          </a:p>
        </p:txBody>
      </p:sp>
      <p:cxnSp>
        <p:nvCxnSpPr>
          <p:cNvPr id="9" name="Straight Arrow Connector 8"/>
          <p:cNvCxnSpPr>
            <a:stCxn id="145" idx="0"/>
            <a:endCxn id="88" idx="2"/>
          </p:cNvCxnSpPr>
          <p:nvPr/>
        </p:nvCxnSpPr>
        <p:spPr>
          <a:xfrm flipH="1" flipV="1">
            <a:off x="10538692" y="3455090"/>
            <a:ext cx="9940" cy="110736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76737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9" y="1212851"/>
            <a:ext cx="11555538" cy="4007251"/>
          </a:xfrm>
        </p:spPr>
        <p:txBody>
          <a:bodyPr/>
          <a:lstStyle/>
          <a:p>
            <a:pPr marL="0" indent="0">
              <a:lnSpc>
                <a:spcPct val="100000"/>
              </a:lnSpc>
              <a:buNone/>
            </a:pPr>
            <a:r>
              <a:rPr lang="en-US" dirty="0">
                <a:solidFill>
                  <a:srgbClr val="0078D7"/>
                </a:solidFill>
              </a:rPr>
              <a:t>Simplified service management experience</a:t>
            </a:r>
          </a:p>
          <a:p>
            <a:pPr marL="342900" lvl="1" indent="-342900"/>
            <a:r>
              <a:rPr lang="en-US" dirty="0"/>
              <a:t>Just create the VMs/disks and manage them – No need to manage the storage account/Blobs</a:t>
            </a:r>
          </a:p>
          <a:p>
            <a:pPr marL="342900" lvl="1" indent="-342900"/>
            <a:r>
              <a:rPr lang="en-US" dirty="0"/>
              <a:t>Eliminates the need to upload Custom Images to every storage account</a:t>
            </a:r>
          </a:p>
          <a:p>
            <a:pPr marL="342900" lvl="1" indent="-342900"/>
            <a:r>
              <a:rPr lang="en-US" dirty="0"/>
              <a:t>Managed Disk will support typical disk operations like copying, snapshots, etc. at disk level</a:t>
            </a:r>
          </a:p>
          <a:p>
            <a:pPr marL="257168" lvl="1" indent="0">
              <a:lnSpc>
                <a:spcPct val="100000"/>
              </a:lnSpc>
              <a:buNone/>
            </a:pPr>
            <a:endParaRPr lang="en-US" sz="1600" dirty="0"/>
          </a:p>
          <a:p>
            <a:pPr marL="0" indent="0">
              <a:lnSpc>
                <a:spcPct val="100000"/>
              </a:lnSpc>
              <a:buNone/>
            </a:pPr>
            <a:r>
              <a:rPr lang="en-US" dirty="0">
                <a:solidFill>
                  <a:srgbClr val="0078D7"/>
                </a:solidFill>
              </a:rPr>
              <a:t>No dependency on Storage Account limits</a:t>
            </a:r>
          </a:p>
          <a:p>
            <a:pPr marL="342900" lvl="1" indent="-342900"/>
            <a:r>
              <a:rPr lang="en-US" dirty="0"/>
              <a:t>VM/Disks creations are not constrained by storage account IOPS limits</a:t>
            </a:r>
          </a:p>
          <a:p>
            <a:pPr marL="342900" lvl="1" indent="-342900"/>
            <a:r>
              <a:rPr lang="en-US" dirty="0"/>
              <a:t>VM deployments are not constrained by limited number of storage accounts allowed per subscription</a:t>
            </a:r>
          </a:p>
          <a:p>
            <a:pPr marL="342900" lvl="1" indent="-342900"/>
            <a:r>
              <a:rPr lang="en-US" dirty="0"/>
              <a:t>There will be separate subscription quotas for Managed Disks</a:t>
            </a:r>
          </a:p>
        </p:txBody>
      </p:sp>
      <p:sp>
        <p:nvSpPr>
          <p:cNvPr id="3" name="Title 2"/>
          <p:cNvSpPr>
            <a:spLocks noGrp="1"/>
          </p:cNvSpPr>
          <p:nvPr>
            <p:ph type="title"/>
          </p:nvPr>
        </p:nvSpPr>
        <p:spPr/>
        <p:txBody>
          <a:bodyPr/>
          <a:lstStyle/>
          <a:p>
            <a:r>
              <a:rPr lang="en-US" dirty="0"/>
              <a:t>Feature highlights – Service management</a:t>
            </a:r>
          </a:p>
        </p:txBody>
      </p:sp>
    </p:spTree>
    <p:extLst>
      <p:ext uri="{BB962C8B-B14F-4D97-AF65-F5344CB8AC3E}">
        <p14:creationId xmlns:p14="http://schemas.microsoft.com/office/powerpoint/2010/main" val="178287513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4081117"/>
          </a:xfrm>
        </p:spPr>
        <p:txBody>
          <a:bodyPr/>
          <a:lstStyle/>
          <a:p>
            <a:pPr marL="0" indent="0">
              <a:lnSpc>
                <a:spcPct val="100000"/>
              </a:lnSpc>
              <a:buNone/>
            </a:pPr>
            <a:r>
              <a:rPr lang="en-US" dirty="0">
                <a:solidFill>
                  <a:srgbClr val="0078D7"/>
                </a:solidFill>
              </a:rPr>
              <a:t>VM/Disk performance and scalability</a:t>
            </a:r>
          </a:p>
          <a:p>
            <a:pPr marL="342900" lvl="1" indent="-342900"/>
            <a:r>
              <a:rPr lang="en-US" dirty="0"/>
              <a:t>Disk performance is not impacted by storage account IOPS limits</a:t>
            </a:r>
          </a:p>
          <a:p>
            <a:pPr marL="342900" lvl="1" indent="-342900"/>
            <a:r>
              <a:rPr lang="en-US" dirty="0"/>
              <a:t>Avoids VM crashes caused by storage account IOPS limits</a:t>
            </a:r>
          </a:p>
          <a:p>
            <a:pPr marL="342900" lvl="1" indent="-342900"/>
            <a:r>
              <a:rPr lang="en-US" dirty="0"/>
              <a:t>Optimized network connectivity for Premium Storage disks and VMs for better performance</a:t>
            </a:r>
          </a:p>
          <a:p>
            <a:pPr marL="342900" lvl="1" indent="-342900"/>
            <a:r>
              <a:rPr lang="en-US" dirty="0"/>
              <a:t>Overall improvements to VM/disk deployments and scalability</a:t>
            </a:r>
          </a:p>
          <a:p>
            <a:pPr marL="257168" lvl="1" indent="0">
              <a:lnSpc>
                <a:spcPct val="100000"/>
              </a:lnSpc>
              <a:buNone/>
            </a:pPr>
            <a:endParaRPr lang="en-US" dirty="0"/>
          </a:p>
          <a:p>
            <a:pPr marL="0" indent="0">
              <a:lnSpc>
                <a:spcPct val="100000"/>
              </a:lnSpc>
              <a:buNone/>
            </a:pPr>
            <a:r>
              <a:rPr lang="en-US" dirty="0">
                <a:solidFill>
                  <a:srgbClr val="0078D7"/>
                </a:solidFill>
              </a:rPr>
              <a:t>Availability set isolation</a:t>
            </a:r>
          </a:p>
          <a:p>
            <a:pPr marL="342900" lvl="1" indent="-342900"/>
            <a:r>
              <a:rPr lang="en-US" dirty="0"/>
              <a:t>Disks for different VMs in the availability set are placed in different fault domains for isolation of failure points</a:t>
            </a:r>
          </a:p>
          <a:p>
            <a:pPr marL="342900" lvl="1" indent="-342900"/>
            <a:r>
              <a:rPr lang="en-US" dirty="0"/>
              <a:t>Provides better reliability for availability sets</a:t>
            </a:r>
          </a:p>
        </p:txBody>
      </p:sp>
      <p:sp>
        <p:nvSpPr>
          <p:cNvPr id="3" name="Title 2"/>
          <p:cNvSpPr>
            <a:spLocks noGrp="1"/>
          </p:cNvSpPr>
          <p:nvPr>
            <p:ph type="title"/>
          </p:nvPr>
        </p:nvSpPr>
        <p:spPr/>
        <p:txBody>
          <a:bodyPr/>
          <a:lstStyle/>
          <a:p>
            <a:r>
              <a:rPr lang="en-US" dirty="0"/>
              <a:t>Performance and reliability</a:t>
            </a:r>
          </a:p>
        </p:txBody>
      </p:sp>
    </p:spTree>
    <p:extLst>
      <p:ext uri="{BB962C8B-B14F-4D97-AF65-F5344CB8AC3E}">
        <p14:creationId xmlns:p14="http://schemas.microsoft.com/office/powerpoint/2010/main" val="12184441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Overall Simplicity</a:t>
            </a:r>
          </a:p>
          <a:p>
            <a:r>
              <a:rPr lang="en-US" dirty="0"/>
              <a:t>Competitive Parity with Azure Web Service (AWS) Elastic Block Store (EBS)</a:t>
            </a:r>
          </a:p>
          <a:p>
            <a:r>
              <a:rPr lang="en-US" dirty="0"/>
              <a:t>Do not need to understand storage accounts to use Azure Virtual Machine (VM)</a:t>
            </a:r>
          </a:p>
          <a:p>
            <a:r>
              <a:rPr lang="en-US" dirty="0"/>
              <a:t>Do not need to understand fault domains to benefit from aligning VM and storage fault domains</a:t>
            </a:r>
          </a:p>
          <a:p>
            <a:endParaRPr lang="en-US" dirty="0"/>
          </a:p>
        </p:txBody>
      </p:sp>
      <p:sp>
        <p:nvSpPr>
          <p:cNvPr id="2" name="Title 1"/>
          <p:cNvSpPr>
            <a:spLocks noGrp="1"/>
          </p:cNvSpPr>
          <p:nvPr>
            <p:ph type="title"/>
          </p:nvPr>
        </p:nvSpPr>
        <p:spPr/>
        <p:txBody>
          <a:bodyPr/>
          <a:lstStyle/>
          <a:p>
            <a:r>
              <a:rPr lang="en-US" dirty="0"/>
              <a:t>Competitive Value</a:t>
            </a:r>
          </a:p>
        </p:txBody>
      </p:sp>
    </p:spTree>
    <p:extLst>
      <p:ext uri="{BB962C8B-B14F-4D97-AF65-F5344CB8AC3E}">
        <p14:creationId xmlns:p14="http://schemas.microsoft.com/office/powerpoint/2010/main" val="2227563977"/>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Managed Disks Sizes</a:t>
            </a:r>
          </a:p>
        </p:txBody>
      </p:sp>
      <p:graphicFrame>
        <p:nvGraphicFramePr>
          <p:cNvPr id="22" name="Table 21">
            <a:extLst>
              <a:ext uri="{FF2B5EF4-FFF2-40B4-BE49-F238E27FC236}">
                <a16:creationId xmlns:a16="http://schemas.microsoft.com/office/drawing/2014/main" id="{138D6BAE-117B-41A1-8F05-17C9A6E5D7D9}"/>
              </a:ext>
            </a:extLst>
          </p:cNvPr>
          <p:cNvGraphicFramePr>
            <a:graphicFrameLocks noGrp="1"/>
          </p:cNvGraphicFramePr>
          <p:nvPr>
            <p:extLst>
              <p:ext uri="{D42A27DB-BD31-4B8C-83A1-F6EECF244321}">
                <p14:modId xmlns:p14="http://schemas.microsoft.com/office/powerpoint/2010/main" val="3726154648"/>
              </p:ext>
            </p:extLst>
          </p:nvPr>
        </p:nvGraphicFramePr>
        <p:xfrm>
          <a:off x="366712" y="1763554"/>
          <a:ext cx="11701464" cy="1554480"/>
        </p:xfrm>
        <a:graphic>
          <a:graphicData uri="http://schemas.openxmlformats.org/drawingml/2006/table">
            <a:tbl>
              <a:tblPr/>
              <a:tblGrid>
                <a:gridCol w="1462683">
                  <a:extLst>
                    <a:ext uri="{9D8B030D-6E8A-4147-A177-3AD203B41FA5}">
                      <a16:colId xmlns:a16="http://schemas.microsoft.com/office/drawing/2014/main" val="589597265"/>
                    </a:ext>
                  </a:extLst>
                </a:gridCol>
                <a:gridCol w="1462683">
                  <a:extLst>
                    <a:ext uri="{9D8B030D-6E8A-4147-A177-3AD203B41FA5}">
                      <a16:colId xmlns:a16="http://schemas.microsoft.com/office/drawing/2014/main" val="2979292366"/>
                    </a:ext>
                  </a:extLst>
                </a:gridCol>
                <a:gridCol w="1462683">
                  <a:extLst>
                    <a:ext uri="{9D8B030D-6E8A-4147-A177-3AD203B41FA5}">
                      <a16:colId xmlns:a16="http://schemas.microsoft.com/office/drawing/2014/main" val="2467696156"/>
                    </a:ext>
                  </a:extLst>
                </a:gridCol>
                <a:gridCol w="1462683">
                  <a:extLst>
                    <a:ext uri="{9D8B030D-6E8A-4147-A177-3AD203B41FA5}">
                      <a16:colId xmlns:a16="http://schemas.microsoft.com/office/drawing/2014/main" val="82309714"/>
                    </a:ext>
                  </a:extLst>
                </a:gridCol>
                <a:gridCol w="1462683">
                  <a:extLst>
                    <a:ext uri="{9D8B030D-6E8A-4147-A177-3AD203B41FA5}">
                      <a16:colId xmlns:a16="http://schemas.microsoft.com/office/drawing/2014/main" val="1213363160"/>
                    </a:ext>
                  </a:extLst>
                </a:gridCol>
                <a:gridCol w="1462683">
                  <a:extLst>
                    <a:ext uri="{9D8B030D-6E8A-4147-A177-3AD203B41FA5}">
                      <a16:colId xmlns:a16="http://schemas.microsoft.com/office/drawing/2014/main" val="723156289"/>
                    </a:ext>
                  </a:extLst>
                </a:gridCol>
                <a:gridCol w="1462683">
                  <a:extLst>
                    <a:ext uri="{9D8B030D-6E8A-4147-A177-3AD203B41FA5}">
                      <a16:colId xmlns:a16="http://schemas.microsoft.com/office/drawing/2014/main" val="1627709327"/>
                    </a:ext>
                  </a:extLst>
                </a:gridCol>
                <a:gridCol w="1462683">
                  <a:extLst>
                    <a:ext uri="{9D8B030D-6E8A-4147-A177-3AD203B41FA5}">
                      <a16:colId xmlns:a16="http://schemas.microsoft.com/office/drawing/2014/main" val="3278894626"/>
                    </a:ext>
                  </a:extLst>
                </a:gridCol>
              </a:tblGrid>
              <a:tr h="914400">
                <a:tc>
                  <a:txBody>
                    <a:bodyPr/>
                    <a:lstStyle/>
                    <a:p>
                      <a:pPr rtl="0"/>
                      <a:r>
                        <a:rPr lang="en-US" sz="1800" b="1" dirty="0"/>
                        <a:t>Premium Managed </a:t>
                      </a:r>
                      <a:br>
                        <a:rPr lang="en-US" sz="1800" b="1" dirty="0"/>
                      </a:br>
                      <a:r>
                        <a:rPr lang="en-US" sz="1800" b="1" dirty="0"/>
                        <a:t>Disk Type</a:t>
                      </a:r>
                      <a:endParaRPr lang="en-US" sz="1800" dirty="0"/>
                    </a:p>
                  </a:txBody>
                  <a:tcPr anchor="ctr">
                    <a:lnL>
                      <a:noFill/>
                    </a:lnL>
                    <a:lnR>
                      <a:noFill/>
                    </a:lnR>
                    <a:lnT>
                      <a:noFill/>
                    </a:lnT>
                    <a:lnB>
                      <a:noFill/>
                    </a:lnB>
                  </a:tcPr>
                </a:tc>
                <a:tc>
                  <a:txBody>
                    <a:bodyPr/>
                    <a:lstStyle/>
                    <a:p>
                      <a:pPr rtl="0"/>
                      <a:r>
                        <a:rPr lang="en-US" sz="1800" b="1" dirty="0"/>
                        <a:t>P4</a:t>
                      </a:r>
                      <a:endParaRPr lang="en-US" sz="1800" dirty="0"/>
                    </a:p>
                  </a:txBody>
                  <a:tcPr anchor="ctr">
                    <a:lnL>
                      <a:noFill/>
                    </a:lnL>
                    <a:lnR>
                      <a:noFill/>
                    </a:lnR>
                    <a:lnT>
                      <a:noFill/>
                    </a:lnT>
                    <a:lnB>
                      <a:noFill/>
                    </a:lnB>
                  </a:tcPr>
                </a:tc>
                <a:tc>
                  <a:txBody>
                    <a:bodyPr/>
                    <a:lstStyle/>
                    <a:p>
                      <a:pPr rtl="0"/>
                      <a:r>
                        <a:rPr lang="en-US" sz="1800" b="1" dirty="0"/>
                        <a:t>P6</a:t>
                      </a:r>
                      <a:endParaRPr lang="en-US" sz="1800" dirty="0"/>
                    </a:p>
                  </a:txBody>
                  <a:tcPr anchor="ctr">
                    <a:lnL>
                      <a:noFill/>
                    </a:lnL>
                    <a:lnR>
                      <a:noFill/>
                    </a:lnR>
                    <a:lnT>
                      <a:noFill/>
                    </a:lnT>
                    <a:lnB>
                      <a:noFill/>
                    </a:lnB>
                  </a:tcPr>
                </a:tc>
                <a:tc>
                  <a:txBody>
                    <a:bodyPr/>
                    <a:lstStyle/>
                    <a:p>
                      <a:pPr rtl="0"/>
                      <a:r>
                        <a:rPr lang="en-US" sz="1800" b="1" dirty="0"/>
                        <a:t>P10</a:t>
                      </a:r>
                      <a:endParaRPr lang="en-US" sz="1800" dirty="0"/>
                    </a:p>
                  </a:txBody>
                  <a:tcPr anchor="ctr">
                    <a:lnL>
                      <a:noFill/>
                    </a:lnL>
                    <a:lnR>
                      <a:noFill/>
                    </a:lnR>
                    <a:lnT>
                      <a:noFill/>
                    </a:lnT>
                    <a:lnB>
                      <a:noFill/>
                    </a:lnB>
                  </a:tcPr>
                </a:tc>
                <a:tc>
                  <a:txBody>
                    <a:bodyPr/>
                    <a:lstStyle/>
                    <a:p>
                      <a:pPr rtl="0"/>
                      <a:r>
                        <a:rPr lang="en-US" sz="1800" b="1" dirty="0"/>
                        <a:t>P20</a:t>
                      </a:r>
                      <a:endParaRPr lang="en-US" sz="1800" dirty="0"/>
                    </a:p>
                  </a:txBody>
                  <a:tcPr anchor="ctr">
                    <a:lnL>
                      <a:noFill/>
                    </a:lnL>
                    <a:lnR>
                      <a:noFill/>
                    </a:lnR>
                    <a:lnT>
                      <a:noFill/>
                    </a:lnT>
                    <a:lnB>
                      <a:noFill/>
                    </a:lnB>
                  </a:tcPr>
                </a:tc>
                <a:tc>
                  <a:txBody>
                    <a:bodyPr/>
                    <a:lstStyle/>
                    <a:p>
                      <a:pPr rtl="0"/>
                      <a:r>
                        <a:rPr lang="en-US" sz="1800" b="1" dirty="0"/>
                        <a:t>P30</a:t>
                      </a:r>
                      <a:endParaRPr lang="en-US" sz="1800" dirty="0"/>
                    </a:p>
                  </a:txBody>
                  <a:tcPr anchor="ctr">
                    <a:lnL>
                      <a:noFill/>
                    </a:lnL>
                    <a:lnR>
                      <a:noFill/>
                    </a:lnR>
                    <a:lnT>
                      <a:noFill/>
                    </a:lnT>
                    <a:lnB>
                      <a:noFill/>
                    </a:lnB>
                  </a:tcPr>
                </a:tc>
                <a:tc>
                  <a:txBody>
                    <a:bodyPr/>
                    <a:lstStyle/>
                    <a:p>
                      <a:pPr rtl="0"/>
                      <a:r>
                        <a:rPr lang="en-US" sz="1800" b="1" dirty="0"/>
                        <a:t>P40</a:t>
                      </a:r>
                      <a:endParaRPr lang="en-US" sz="1800" dirty="0"/>
                    </a:p>
                  </a:txBody>
                  <a:tcPr anchor="ctr">
                    <a:lnL>
                      <a:noFill/>
                    </a:lnL>
                    <a:lnR>
                      <a:noFill/>
                    </a:lnR>
                    <a:lnT>
                      <a:noFill/>
                    </a:lnT>
                    <a:lnB>
                      <a:noFill/>
                    </a:lnB>
                  </a:tcPr>
                </a:tc>
                <a:tc>
                  <a:txBody>
                    <a:bodyPr/>
                    <a:lstStyle/>
                    <a:p>
                      <a:pPr rtl="0"/>
                      <a:r>
                        <a:rPr lang="en-US" sz="1800" b="1" dirty="0"/>
                        <a:t>P50</a:t>
                      </a:r>
                      <a:endParaRPr lang="en-US" sz="1800" dirty="0"/>
                    </a:p>
                  </a:txBody>
                  <a:tcPr anchor="ctr">
                    <a:lnL>
                      <a:noFill/>
                    </a:lnL>
                    <a:lnR>
                      <a:noFill/>
                    </a:lnR>
                    <a:lnT>
                      <a:noFill/>
                    </a:lnT>
                    <a:lnB>
                      <a:noFill/>
                    </a:lnB>
                  </a:tcPr>
                </a:tc>
                <a:extLst>
                  <a:ext uri="{0D108BD9-81ED-4DB2-BD59-A6C34878D82A}">
                    <a16:rowId xmlns:a16="http://schemas.microsoft.com/office/drawing/2014/main" val="1459548768"/>
                  </a:ext>
                </a:extLst>
              </a:tr>
              <a:tr h="640080">
                <a:tc>
                  <a:txBody>
                    <a:bodyPr/>
                    <a:lstStyle/>
                    <a:p>
                      <a:pPr rtl="0"/>
                      <a:r>
                        <a:rPr lang="en-US" sz="1800" dirty="0"/>
                        <a:t>Disk Size</a:t>
                      </a:r>
                    </a:p>
                  </a:txBody>
                  <a:tcPr anchor="ctr">
                    <a:lnL>
                      <a:noFill/>
                    </a:lnL>
                    <a:lnR>
                      <a:noFill/>
                    </a:lnR>
                    <a:lnT>
                      <a:noFill/>
                    </a:lnT>
                    <a:lnB>
                      <a:noFill/>
                    </a:lnB>
                  </a:tcPr>
                </a:tc>
                <a:tc>
                  <a:txBody>
                    <a:bodyPr/>
                    <a:lstStyle/>
                    <a:p>
                      <a:pPr rtl="0"/>
                      <a:r>
                        <a:rPr lang="en-US" sz="1800" dirty="0"/>
                        <a:t>32 GB</a:t>
                      </a:r>
                    </a:p>
                  </a:txBody>
                  <a:tcPr anchor="ctr">
                    <a:lnL>
                      <a:noFill/>
                    </a:lnL>
                    <a:lnR>
                      <a:noFill/>
                    </a:lnR>
                    <a:lnT>
                      <a:noFill/>
                    </a:lnT>
                    <a:lnB>
                      <a:noFill/>
                    </a:lnB>
                  </a:tcPr>
                </a:tc>
                <a:tc>
                  <a:txBody>
                    <a:bodyPr/>
                    <a:lstStyle/>
                    <a:p>
                      <a:pPr rtl="0"/>
                      <a:r>
                        <a:rPr lang="en-US" sz="1800" dirty="0"/>
                        <a:t>64 GB</a:t>
                      </a:r>
                    </a:p>
                  </a:txBody>
                  <a:tcPr anchor="ctr">
                    <a:lnL>
                      <a:noFill/>
                    </a:lnL>
                    <a:lnR>
                      <a:noFill/>
                    </a:lnR>
                    <a:lnT>
                      <a:noFill/>
                    </a:lnT>
                    <a:lnB>
                      <a:noFill/>
                    </a:lnB>
                  </a:tcPr>
                </a:tc>
                <a:tc>
                  <a:txBody>
                    <a:bodyPr/>
                    <a:lstStyle/>
                    <a:p>
                      <a:pPr rtl="0"/>
                      <a:r>
                        <a:rPr lang="en-US" sz="1800" dirty="0"/>
                        <a:t>128 GB</a:t>
                      </a:r>
                    </a:p>
                  </a:txBody>
                  <a:tcPr anchor="ctr">
                    <a:lnL>
                      <a:noFill/>
                    </a:lnL>
                    <a:lnR>
                      <a:noFill/>
                    </a:lnR>
                    <a:lnT>
                      <a:noFill/>
                    </a:lnT>
                    <a:lnB>
                      <a:noFill/>
                    </a:lnB>
                  </a:tcPr>
                </a:tc>
                <a:tc>
                  <a:txBody>
                    <a:bodyPr/>
                    <a:lstStyle/>
                    <a:p>
                      <a:pPr rtl="0"/>
                      <a:r>
                        <a:rPr lang="en-US" sz="1800" dirty="0"/>
                        <a:t>512 GB</a:t>
                      </a:r>
                    </a:p>
                  </a:txBody>
                  <a:tcPr anchor="ctr">
                    <a:lnL>
                      <a:noFill/>
                    </a:lnL>
                    <a:lnR>
                      <a:noFill/>
                    </a:lnR>
                    <a:lnT>
                      <a:noFill/>
                    </a:lnT>
                    <a:lnB>
                      <a:noFill/>
                    </a:lnB>
                  </a:tcPr>
                </a:tc>
                <a:tc>
                  <a:txBody>
                    <a:bodyPr/>
                    <a:lstStyle/>
                    <a:p>
                      <a:pPr rtl="0"/>
                      <a:r>
                        <a:rPr lang="en-US" sz="1800" dirty="0"/>
                        <a:t>1024 GB (1 TB)</a:t>
                      </a:r>
                    </a:p>
                  </a:txBody>
                  <a:tcPr anchor="ctr">
                    <a:lnL>
                      <a:noFill/>
                    </a:lnL>
                    <a:lnR>
                      <a:noFill/>
                    </a:lnR>
                    <a:lnT>
                      <a:noFill/>
                    </a:lnT>
                    <a:lnB>
                      <a:noFill/>
                    </a:lnB>
                  </a:tcPr>
                </a:tc>
                <a:tc>
                  <a:txBody>
                    <a:bodyPr/>
                    <a:lstStyle/>
                    <a:p>
                      <a:pPr rtl="0"/>
                      <a:r>
                        <a:rPr lang="en-US" sz="1800" dirty="0"/>
                        <a:t>2048 GB (2 TB)</a:t>
                      </a:r>
                    </a:p>
                  </a:txBody>
                  <a:tcPr anchor="ctr">
                    <a:lnL>
                      <a:noFill/>
                    </a:lnL>
                    <a:lnR>
                      <a:noFill/>
                    </a:lnR>
                    <a:lnT>
                      <a:noFill/>
                    </a:lnT>
                    <a:lnB>
                      <a:noFill/>
                    </a:lnB>
                  </a:tcPr>
                </a:tc>
                <a:tc>
                  <a:txBody>
                    <a:bodyPr/>
                    <a:lstStyle/>
                    <a:p>
                      <a:pPr rtl="0"/>
                      <a:r>
                        <a:rPr lang="en-US" sz="1800" dirty="0"/>
                        <a:t>4095 GB (4 TB)</a:t>
                      </a:r>
                    </a:p>
                  </a:txBody>
                  <a:tcPr anchor="ctr">
                    <a:lnL>
                      <a:noFill/>
                    </a:lnL>
                    <a:lnR>
                      <a:noFill/>
                    </a:lnR>
                    <a:lnT>
                      <a:noFill/>
                    </a:lnT>
                    <a:lnB>
                      <a:noFill/>
                    </a:lnB>
                  </a:tcPr>
                </a:tc>
                <a:extLst>
                  <a:ext uri="{0D108BD9-81ED-4DB2-BD59-A6C34878D82A}">
                    <a16:rowId xmlns:a16="http://schemas.microsoft.com/office/drawing/2014/main" val="2867575795"/>
                  </a:ext>
                </a:extLst>
              </a:tr>
            </a:tbl>
          </a:graphicData>
        </a:graphic>
      </p:graphicFrame>
      <p:graphicFrame>
        <p:nvGraphicFramePr>
          <p:cNvPr id="23" name="Table 22">
            <a:extLst>
              <a:ext uri="{FF2B5EF4-FFF2-40B4-BE49-F238E27FC236}">
                <a16:creationId xmlns:a16="http://schemas.microsoft.com/office/drawing/2014/main" id="{2BAF1033-B112-4B4F-AD4B-4B02178B5B2B}"/>
              </a:ext>
            </a:extLst>
          </p:cNvPr>
          <p:cNvGraphicFramePr>
            <a:graphicFrameLocks noGrp="1"/>
          </p:cNvGraphicFramePr>
          <p:nvPr>
            <p:extLst>
              <p:ext uri="{D42A27DB-BD31-4B8C-83A1-F6EECF244321}">
                <p14:modId xmlns:p14="http://schemas.microsoft.com/office/powerpoint/2010/main" val="2804348965"/>
              </p:ext>
            </p:extLst>
          </p:nvPr>
        </p:nvGraphicFramePr>
        <p:xfrm>
          <a:off x="366712" y="3868735"/>
          <a:ext cx="11701464" cy="1554480"/>
        </p:xfrm>
        <a:graphic>
          <a:graphicData uri="http://schemas.openxmlformats.org/drawingml/2006/table">
            <a:tbl>
              <a:tblPr/>
              <a:tblGrid>
                <a:gridCol w="1462683">
                  <a:extLst>
                    <a:ext uri="{9D8B030D-6E8A-4147-A177-3AD203B41FA5}">
                      <a16:colId xmlns:a16="http://schemas.microsoft.com/office/drawing/2014/main" val="2197128553"/>
                    </a:ext>
                  </a:extLst>
                </a:gridCol>
                <a:gridCol w="1462683">
                  <a:extLst>
                    <a:ext uri="{9D8B030D-6E8A-4147-A177-3AD203B41FA5}">
                      <a16:colId xmlns:a16="http://schemas.microsoft.com/office/drawing/2014/main" val="3934270231"/>
                    </a:ext>
                  </a:extLst>
                </a:gridCol>
                <a:gridCol w="1462683">
                  <a:extLst>
                    <a:ext uri="{9D8B030D-6E8A-4147-A177-3AD203B41FA5}">
                      <a16:colId xmlns:a16="http://schemas.microsoft.com/office/drawing/2014/main" val="1983671904"/>
                    </a:ext>
                  </a:extLst>
                </a:gridCol>
                <a:gridCol w="1462683">
                  <a:extLst>
                    <a:ext uri="{9D8B030D-6E8A-4147-A177-3AD203B41FA5}">
                      <a16:colId xmlns:a16="http://schemas.microsoft.com/office/drawing/2014/main" val="2412190954"/>
                    </a:ext>
                  </a:extLst>
                </a:gridCol>
                <a:gridCol w="1462683">
                  <a:extLst>
                    <a:ext uri="{9D8B030D-6E8A-4147-A177-3AD203B41FA5}">
                      <a16:colId xmlns:a16="http://schemas.microsoft.com/office/drawing/2014/main" val="2538843721"/>
                    </a:ext>
                  </a:extLst>
                </a:gridCol>
                <a:gridCol w="1462683">
                  <a:extLst>
                    <a:ext uri="{9D8B030D-6E8A-4147-A177-3AD203B41FA5}">
                      <a16:colId xmlns:a16="http://schemas.microsoft.com/office/drawing/2014/main" val="1275360545"/>
                    </a:ext>
                  </a:extLst>
                </a:gridCol>
                <a:gridCol w="1462683">
                  <a:extLst>
                    <a:ext uri="{9D8B030D-6E8A-4147-A177-3AD203B41FA5}">
                      <a16:colId xmlns:a16="http://schemas.microsoft.com/office/drawing/2014/main" val="1320795015"/>
                    </a:ext>
                  </a:extLst>
                </a:gridCol>
                <a:gridCol w="1462683">
                  <a:extLst>
                    <a:ext uri="{9D8B030D-6E8A-4147-A177-3AD203B41FA5}">
                      <a16:colId xmlns:a16="http://schemas.microsoft.com/office/drawing/2014/main" val="1983271462"/>
                    </a:ext>
                  </a:extLst>
                </a:gridCol>
              </a:tblGrid>
              <a:tr h="914400">
                <a:tc>
                  <a:txBody>
                    <a:bodyPr/>
                    <a:lstStyle/>
                    <a:p>
                      <a:pPr rtl="0"/>
                      <a:r>
                        <a:rPr lang="en-US" sz="1800" b="1" dirty="0"/>
                        <a:t>Standard Managed </a:t>
                      </a:r>
                      <a:br>
                        <a:rPr lang="en-US" sz="1800" b="1" dirty="0"/>
                      </a:br>
                      <a:r>
                        <a:rPr lang="en-US" sz="1800" b="1" dirty="0"/>
                        <a:t>Disk Type</a:t>
                      </a:r>
                      <a:endParaRPr lang="en-US" sz="1800" dirty="0"/>
                    </a:p>
                  </a:txBody>
                  <a:tcPr anchor="ctr">
                    <a:lnL>
                      <a:noFill/>
                    </a:lnL>
                    <a:lnR>
                      <a:noFill/>
                    </a:lnR>
                    <a:lnT>
                      <a:noFill/>
                    </a:lnT>
                    <a:lnB>
                      <a:noFill/>
                    </a:lnB>
                  </a:tcPr>
                </a:tc>
                <a:tc>
                  <a:txBody>
                    <a:bodyPr/>
                    <a:lstStyle/>
                    <a:p>
                      <a:pPr rtl="0"/>
                      <a:r>
                        <a:rPr lang="en-US" sz="1800" b="1" dirty="0"/>
                        <a:t>S4</a:t>
                      </a:r>
                      <a:endParaRPr lang="en-US" sz="1800" dirty="0"/>
                    </a:p>
                  </a:txBody>
                  <a:tcPr anchor="ctr">
                    <a:lnL>
                      <a:noFill/>
                    </a:lnL>
                    <a:lnR>
                      <a:noFill/>
                    </a:lnR>
                    <a:lnT>
                      <a:noFill/>
                    </a:lnT>
                    <a:lnB>
                      <a:noFill/>
                    </a:lnB>
                  </a:tcPr>
                </a:tc>
                <a:tc>
                  <a:txBody>
                    <a:bodyPr/>
                    <a:lstStyle/>
                    <a:p>
                      <a:pPr rtl="0"/>
                      <a:r>
                        <a:rPr lang="en-US" sz="1800" b="1" dirty="0"/>
                        <a:t>S6</a:t>
                      </a:r>
                      <a:endParaRPr lang="en-US" sz="1800" dirty="0"/>
                    </a:p>
                  </a:txBody>
                  <a:tcPr anchor="ctr">
                    <a:lnL>
                      <a:noFill/>
                    </a:lnL>
                    <a:lnR>
                      <a:noFill/>
                    </a:lnR>
                    <a:lnT>
                      <a:noFill/>
                    </a:lnT>
                    <a:lnB>
                      <a:noFill/>
                    </a:lnB>
                  </a:tcPr>
                </a:tc>
                <a:tc>
                  <a:txBody>
                    <a:bodyPr/>
                    <a:lstStyle/>
                    <a:p>
                      <a:pPr rtl="0"/>
                      <a:r>
                        <a:rPr lang="en-US" sz="1800" b="1" dirty="0"/>
                        <a:t>S10</a:t>
                      </a:r>
                      <a:endParaRPr lang="en-US" sz="1800" dirty="0"/>
                    </a:p>
                  </a:txBody>
                  <a:tcPr anchor="ctr">
                    <a:lnL>
                      <a:noFill/>
                    </a:lnL>
                    <a:lnR>
                      <a:noFill/>
                    </a:lnR>
                    <a:lnT>
                      <a:noFill/>
                    </a:lnT>
                    <a:lnB>
                      <a:noFill/>
                    </a:lnB>
                  </a:tcPr>
                </a:tc>
                <a:tc>
                  <a:txBody>
                    <a:bodyPr/>
                    <a:lstStyle/>
                    <a:p>
                      <a:pPr rtl="0"/>
                      <a:r>
                        <a:rPr lang="en-US" sz="1800" b="1" dirty="0"/>
                        <a:t>S20</a:t>
                      </a:r>
                      <a:endParaRPr lang="en-US" sz="1800" dirty="0"/>
                    </a:p>
                  </a:txBody>
                  <a:tcPr anchor="ctr">
                    <a:lnL>
                      <a:noFill/>
                    </a:lnL>
                    <a:lnR>
                      <a:noFill/>
                    </a:lnR>
                    <a:lnT>
                      <a:noFill/>
                    </a:lnT>
                    <a:lnB>
                      <a:noFill/>
                    </a:lnB>
                  </a:tcPr>
                </a:tc>
                <a:tc>
                  <a:txBody>
                    <a:bodyPr/>
                    <a:lstStyle/>
                    <a:p>
                      <a:pPr rtl="0"/>
                      <a:r>
                        <a:rPr lang="en-US" sz="1800" b="1" dirty="0"/>
                        <a:t>S30</a:t>
                      </a:r>
                      <a:endParaRPr lang="en-US" sz="1800" dirty="0"/>
                    </a:p>
                  </a:txBody>
                  <a:tcPr anchor="ctr">
                    <a:lnL>
                      <a:noFill/>
                    </a:lnL>
                    <a:lnR>
                      <a:noFill/>
                    </a:lnR>
                    <a:lnT>
                      <a:noFill/>
                    </a:lnT>
                    <a:lnB>
                      <a:noFill/>
                    </a:lnB>
                  </a:tcPr>
                </a:tc>
                <a:tc>
                  <a:txBody>
                    <a:bodyPr/>
                    <a:lstStyle/>
                    <a:p>
                      <a:pPr rtl="0"/>
                      <a:r>
                        <a:rPr lang="en-US" sz="1800" b="1" dirty="0"/>
                        <a:t>S40</a:t>
                      </a:r>
                      <a:endParaRPr lang="en-US" sz="1800" dirty="0"/>
                    </a:p>
                  </a:txBody>
                  <a:tcPr anchor="ctr">
                    <a:lnL>
                      <a:noFill/>
                    </a:lnL>
                    <a:lnR>
                      <a:noFill/>
                    </a:lnR>
                    <a:lnT>
                      <a:noFill/>
                    </a:lnT>
                    <a:lnB>
                      <a:noFill/>
                    </a:lnB>
                  </a:tcPr>
                </a:tc>
                <a:tc>
                  <a:txBody>
                    <a:bodyPr/>
                    <a:lstStyle/>
                    <a:p>
                      <a:pPr rtl="0"/>
                      <a:r>
                        <a:rPr lang="en-US" sz="1800" b="1" dirty="0"/>
                        <a:t>S50</a:t>
                      </a:r>
                      <a:endParaRPr lang="en-US" sz="1800" dirty="0"/>
                    </a:p>
                  </a:txBody>
                  <a:tcPr anchor="ctr">
                    <a:lnL>
                      <a:noFill/>
                    </a:lnL>
                    <a:lnR>
                      <a:noFill/>
                    </a:lnR>
                    <a:lnT>
                      <a:noFill/>
                    </a:lnT>
                    <a:lnB>
                      <a:noFill/>
                    </a:lnB>
                  </a:tcPr>
                </a:tc>
                <a:extLst>
                  <a:ext uri="{0D108BD9-81ED-4DB2-BD59-A6C34878D82A}">
                    <a16:rowId xmlns:a16="http://schemas.microsoft.com/office/drawing/2014/main" val="9344985"/>
                  </a:ext>
                </a:extLst>
              </a:tr>
              <a:tr h="640080">
                <a:tc>
                  <a:txBody>
                    <a:bodyPr/>
                    <a:lstStyle/>
                    <a:p>
                      <a:pPr rtl="0"/>
                      <a:r>
                        <a:rPr lang="en-US" sz="1800" dirty="0"/>
                        <a:t>Disk Size</a:t>
                      </a:r>
                    </a:p>
                  </a:txBody>
                  <a:tcPr anchor="ctr">
                    <a:lnL>
                      <a:noFill/>
                    </a:lnL>
                    <a:lnR>
                      <a:noFill/>
                    </a:lnR>
                    <a:lnT>
                      <a:noFill/>
                    </a:lnT>
                    <a:lnB>
                      <a:noFill/>
                    </a:lnB>
                  </a:tcPr>
                </a:tc>
                <a:tc>
                  <a:txBody>
                    <a:bodyPr/>
                    <a:lstStyle/>
                    <a:p>
                      <a:pPr rtl="0"/>
                      <a:r>
                        <a:rPr lang="en-US" sz="1800" dirty="0"/>
                        <a:t>32 GB</a:t>
                      </a:r>
                    </a:p>
                  </a:txBody>
                  <a:tcPr anchor="ctr">
                    <a:lnL>
                      <a:noFill/>
                    </a:lnL>
                    <a:lnR>
                      <a:noFill/>
                    </a:lnR>
                    <a:lnT>
                      <a:noFill/>
                    </a:lnT>
                    <a:lnB>
                      <a:noFill/>
                    </a:lnB>
                  </a:tcPr>
                </a:tc>
                <a:tc>
                  <a:txBody>
                    <a:bodyPr/>
                    <a:lstStyle/>
                    <a:p>
                      <a:pPr rtl="0"/>
                      <a:r>
                        <a:rPr lang="en-US" sz="1800" dirty="0"/>
                        <a:t>64 GB</a:t>
                      </a:r>
                    </a:p>
                  </a:txBody>
                  <a:tcPr anchor="ctr">
                    <a:lnL>
                      <a:noFill/>
                    </a:lnL>
                    <a:lnR>
                      <a:noFill/>
                    </a:lnR>
                    <a:lnT>
                      <a:noFill/>
                    </a:lnT>
                    <a:lnB>
                      <a:noFill/>
                    </a:lnB>
                  </a:tcPr>
                </a:tc>
                <a:tc>
                  <a:txBody>
                    <a:bodyPr/>
                    <a:lstStyle/>
                    <a:p>
                      <a:pPr rtl="0"/>
                      <a:r>
                        <a:rPr lang="en-US" sz="1800" dirty="0"/>
                        <a:t>128 GB</a:t>
                      </a:r>
                    </a:p>
                  </a:txBody>
                  <a:tcPr anchor="ctr">
                    <a:lnL>
                      <a:noFill/>
                    </a:lnL>
                    <a:lnR>
                      <a:noFill/>
                    </a:lnR>
                    <a:lnT>
                      <a:noFill/>
                    </a:lnT>
                    <a:lnB>
                      <a:noFill/>
                    </a:lnB>
                  </a:tcPr>
                </a:tc>
                <a:tc>
                  <a:txBody>
                    <a:bodyPr/>
                    <a:lstStyle/>
                    <a:p>
                      <a:pPr rtl="0"/>
                      <a:r>
                        <a:rPr lang="en-US" sz="1800" dirty="0"/>
                        <a:t>512 GB</a:t>
                      </a:r>
                    </a:p>
                  </a:txBody>
                  <a:tcPr anchor="ctr">
                    <a:lnL>
                      <a:noFill/>
                    </a:lnL>
                    <a:lnR>
                      <a:noFill/>
                    </a:lnR>
                    <a:lnT>
                      <a:noFill/>
                    </a:lnT>
                    <a:lnB>
                      <a:noFill/>
                    </a:lnB>
                  </a:tcPr>
                </a:tc>
                <a:tc>
                  <a:txBody>
                    <a:bodyPr/>
                    <a:lstStyle/>
                    <a:p>
                      <a:pPr rtl="0"/>
                      <a:r>
                        <a:rPr lang="en-US" sz="1800" dirty="0"/>
                        <a:t>1024 GB (1 TB)</a:t>
                      </a:r>
                    </a:p>
                  </a:txBody>
                  <a:tcPr anchor="ctr">
                    <a:lnL>
                      <a:noFill/>
                    </a:lnL>
                    <a:lnR>
                      <a:noFill/>
                    </a:lnR>
                    <a:lnT>
                      <a:noFill/>
                    </a:lnT>
                    <a:lnB>
                      <a:noFill/>
                    </a:lnB>
                  </a:tcPr>
                </a:tc>
                <a:tc>
                  <a:txBody>
                    <a:bodyPr/>
                    <a:lstStyle/>
                    <a:p>
                      <a:pPr rtl="0"/>
                      <a:r>
                        <a:rPr lang="en-US" sz="1800" dirty="0"/>
                        <a:t>2048 GB (2 TB)</a:t>
                      </a:r>
                    </a:p>
                  </a:txBody>
                  <a:tcPr anchor="ctr">
                    <a:lnL>
                      <a:noFill/>
                    </a:lnL>
                    <a:lnR>
                      <a:noFill/>
                    </a:lnR>
                    <a:lnT>
                      <a:noFill/>
                    </a:lnT>
                    <a:lnB>
                      <a:noFill/>
                    </a:lnB>
                  </a:tcPr>
                </a:tc>
                <a:tc>
                  <a:txBody>
                    <a:bodyPr/>
                    <a:lstStyle/>
                    <a:p>
                      <a:pPr rtl="0"/>
                      <a:r>
                        <a:rPr lang="en-US" sz="1800" dirty="0"/>
                        <a:t>4095 GB (4 TB)</a:t>
                      </a:r>
                    </a:p>
                  </a:txBody>
                  <a:tcPr anchor="ctr">
                    <a:lnL>
                      <a:noFill/>
                    </a:lnL>
                    <a:lnR>
                      <a:noFill/>
                    </a:lnR>
                    <a:lnT>
                      <a:noFill/>
                    </a:lnT>
                    <a:lnB>
                      <a:noFill/>
                    </a:lnB>
                  </a:tcPr>
                </a:tc>
                <a:extLst>
                  <a:ext uri="{0D108BD9-81ED-4DB2-BD59-A6C34878D82A}">
                    <a16:rowId xmlns:a16="http://schemas.microsoft.com/office/drawing/2014/main" val="193967729"/>
                  </a:ext>
                </a:extLst>
              </a:tr>
            </a:tbl>
          </a:graphicData>
        </a:graphic>
      </p:graphicFrame>
    </p:spTree>
    <p:extLst>
      <p:ext uri="{BB962C8B-B14F-4D97-AF65-F5344CB8AC3E}">
        <p14:creationId xmlns:p14="http://schemas.microsoft.com/office/powerpoint/2010/main" val="300956440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0"/>
            <a:ext cx="11702553" cy="4832092"/>
          </a:xfrm>
        </p:spPr>
        <p:txBody>
          <a:bodyPr/>
          <a:lstStyle/>
          <a:p>
            <a:pPr>
              <a:lnSpc>
                <a:spcPct val="100000"/>
              </a:lnSpc>
              <a:spcBef>
                <a:spcPts val="600"/>
              </a:spcBef>
              <a:spcAft>
                <a:spcPts val="600"/>
              </a:spcAft>
            </a:pPr>
            <a:r>
              <a:rPr lang="en-US" dirty="0"/>
              <a:t>Storage Service Encryption (SSE)</a:t>
            </a:r>
          </a:p>
          <a:p>
            <a:pPr marL="342900" indent="-342900">
              <a:lnSpc>
                <a:spcPct val="100000"/>
              </a:lnSpc>
              <a:spcBef>
                <a:spcPts val="600"/>
              </a:spcBef>
              <a:spcAft>
                <a:spcPts val="600"/>
              </a:spcAft>
              <a:buFont typeface="Arial" panose="020B0604020202020204" pitchFamily="34" charset="0"/>
              <a:buChar char="•"/>
            </a:pPr>
            <a:r>
              <a:rPr lang="en-US" sz="2000" dirty="0">
                <a:solidFill>
                  <a:schemeClr val="tx1"/>
                </a:solidFill>
                <a:latin typeface="+mn-lt"/>
              </a:rPr>
              <a:t>Provides encryption-at-rest and safeguard your data to meet your organizational security and compliance commitments.</a:t>
            </a:r>
          </a:p>
          <a:p>
            <a:pPr marL="342900" indent="-342900">
              <a:lnSpc>
                <a:spcPct val="100000"/>
              </a:lnSpc>
              <a:spcBef>
                <a:spcPts val="600"/>
              </a:spcBef>
              <a:spcAft>
                <a:spcPts val="600"/>
              </a:spcAft>
              <a:buFont typeface="Arial" panose="020B0604020202020204" pitchFamily="34" charset="0"/>
              <a:buChar char="•"/>
            </a:pPr>
            <a:r>
              <a:rPr lang="en-US" sz="2000" b="1" dirty="0">
                <a:solidFill>
                  <a:schemeClr val="tx1"/>
                </a:solidFill>
                <a:latin typeface="+mn-lt"/>
              </a:rPr>
              <a:t>Enabled by default for all Managed Disks, Snapshots and Images</a:t>
            </a:r>
            <a:endParaRPr lang="en-US" sz="2000" dirty="0">
              <a:solidFill>
                <a:schemeClr val="tx1"/>
              </a:solidFill>
              <a:latin typeface="+mn-lt"/>
            </a:endParaRPr>
          </a:p>
          <a:p>
            <a:pPr>
              <a:lnSpc>
                <a:spcPct val="100000"/>
              </a:lnSpc>
              <a:spcBef>
                <a:spcPts val="600"/>
              </a:spcBef>
              <a:spcAft>
                <a:spcPts val="600"/>
              </a:spcAft>
            </a:pPr>
            <a:r>
              <a:rPr lang="en-US" dirty="0"/>
              <a:t>Azure Disk Encryption (ADE)</a:t>
            </a:r>
          </a:p>
          <a:p>
            <a:pPr marL="342900" indent="-342900">
              <a:lnSpc>
                <a:spcPct val="100000"/>
              </a:lnSpc>
              <a:spcBef>
                <a:spcPts val="600"/>
              </a:spcBef>
              <a:spcAft>
                <a:spcPts val="600"/>
              </a:spcAft>
              <a:buFont typeface="Arial" panose="020B0604020202020204" pitchFamily="34" charset="0"/>
              <a:buChar char="•"/>
            </a:pPr>
            <a:r>
              <a:rPr lang="en-US" sz="2000" dirty="0">
                <a:solidFill>
                  <a:schemeClr val="tx1"/>
                </a:solidFill>
                <a:latin typeface="+mn-lt"/>
              </a:rPr>
              <a:t>Allows you to encrypt the OS and Data disks used by an IaaS Virtual Machine, including managed disks.</a:t>
            </a:r>
          </a:p>
          <a:p>
            <a:pPr marL="342900" indent="-342900">
              <a:lnSpc>
                <a:spcPct val="100000"/>
              </a:lnSpc>
              <a:spcBef>
                <a:spcPts val="600"/>
              </a:spcBef>
              <a:spcAft>
                <a:spcPts val="600"/>
              </a:spcAft>
              <a:buFont typeface="Arial" panose="020B0604020202020204" pitchFamily="34" charset="0"/>
              <a:buChar char="•"/>
            </a:pPr>
            <a:r>
              <a:rPr lang="en-US" sz="2000" dirty="0">
                <a:solidFill>
                  <a:schemeClr val="tx1"/>
                </a:solidFill>
                <a:latin typeface="+mn-lt"/>
              </a:rPr>
              <a:t>For Windows, the drives are encrypted using BitLocker encryption technology.</a:t>
            </a:r>
          </a:p>
          <a:p>
            <a:pPr marL="342900" indent="-342900">
              <a:lnSpc>
                <a:spcPct val="100000"/>
              </a:lnSpc>
              <a:spcBef>
                <a:spcPts val="600"/>
              </a:spcBef>
              <a:spcAft>
                <a:spcPts val="600"/>
              </a:spcAft>
              <a:buFont typeface="Arial" panose="020B0604020202020204" pitchFamily="34" charset="0"/>
              <a:buChar char="•"/>
            </a:pPr>
            <a:r>
              <a:rPr lang="en-US" sz="2000" dirty="0">
                <a:solidFill>
                  <a:schemeClr val="tx1"/>
                </a:solidFill>
                <a:latin typeface="+mn-lt"/>
              </a:rPr>
              <a:t>For Linux, the disks are encrypted using the DM-Crypt technology.</a:t>
            </a:r>
          </a:p>
          <a:p>
            <a:pPr marL="342900" indent="-342900">
              <a:lnSpc>
                <a:spcPct val="100000"/>
              </a:lnSpc>
              <a:spcBef>
                <a:spcPts val="600"/>
              </a:spcBef>
              <a:spcAft>
                <a:spcPts val="600"/>
              </a:spcAft>
              <a:buFont typeface="Arial" panose="020B0604020202020204" pitchFamily="34" charset="0"/>
              <a:buChar char="•"/>
            </a:pPr>
            <a:r>
              <a:rPr lang="en-US" sz="2000" dirty="0">
                <a:solidFill>
                  <a:schemeClr val="tx1"/>
                </a:solidFill>
                <a:latin typeface="+mn-lt"/>
              </a:rPr>
              <a:t>Integrated with Azure Key Vault to allow you to control and manage the disk encryption keys. </a:t>
            </a:r>
          </a:p>
        </p:txBody>
      </p:sp>
      <p:sp>
        <p:nvSpPr>
          <p:cNvPr id="3" name="Title 2"/>
          <p:cNvSpPr>
            <a:spLocks noGrp="1"/>
          </p:cNvSpPr>
          <p:nvPr>
            <p:ph type="title"/>
          </p:nvPr>
        </p:nvSpPr>
        <p:spPr/>
        <p:txBody>
          <a:bodyPr/>
          <a:lstStyle/>
          <a:p>
            <a:r>
              <a:rPr lang="en-US" dirty="0"/>
              <a:t>Managed Disks and Encryption </a:t>
            </a:r>
          </a:p>
        </p:txBody>
      </p:sp>
    </p:spTree>
    <p:extLst>
      <p:ext uri="{BB962C8B-B14F-4D97-AF65-F5344CB8AC3E}">
        <p14:creationId xmlns:p14="http://schemas.microsoft.com/office/powerpoint/2010/main" val="57105267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overview</a:t>
            </a:r>
          </a:p>
        </p:txBody>
      </p:sp>
    </p:spTree>
    <p:extLst>
      <p:ext uri="{BB962C8B-B14F-4D97-AF65-F5344CB8AC3E}">
        <p14:creationId xmlns:p14="http://schemas.microsoft.com/office/powerpoint/2010/main" val="76061194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Easy upgrade from Standard to Premium</a:t>
            </a:r>
          </a:p>
        </p:txBody>
      </p:sp>
      <p:grpSp>
        <p:nvGrpSpPr>
          <p:cNvPr id="7" name="Group 6"/>
          <p:cNvGrpSpPr/>
          <p:nvPr/>
        </p:nvGrpSpPr>
        <p:grpSpPr>
          <a:xfrm>
            <a:off x="143404" y="1302876"/>
            <a:ext cx="2575689" cy="1025370"/>
            <a:chOff x="143334" y="1302565"/>
            <a:chExt cx="2576055" cy="1025515"/>
          </a:xfrm>
        </p:grpSpPr>
        <p:grpSp>
          <p:nvGrpSpPr>
            <p:cNvPr id="6" name="Group 5"/>
            <p:cNvGrpSpPr/>
            <p:nvPr/>
          </p:nvGrpSpPr>
          <p:grpSpPr>
            <a:xfrm>
              <a:off x="143334" y="1302565"/>
              <a:ext cx="2576055" cy="1025515"/>
              <a:chOff x="143334" y="1302565"/>
              <a:chExt cx="2576055" cy="1025515"/>
            </a:xfrm>
          </p:grpSpPr>
          <p:grpSp>
            <p:nvGrpSpPr>
              <p:cNvPr id="5" name="Group 4"/>
              <p:cNvGrpSpPr/>
              <p:nvPr/>
            </p:nvGrpSpPr>
            <p:grpSpPr>
              <a:xfrm>
                <a:off x="143334" y="1302565"/>
                <a:ext cx="2576055" cy="1025515"/>
                <a:chOff x="143334" y="5378714"/>
                <a:chExt cx="2576055" cy="1025515"/>
              </a:xfrm>
            </p:grpSpPr>
            <p:sp>
              <p:nvSpPr>
                <p:cNvPr id="58" name="Freeform: Shape 57"/>
                <p:cNvSpPr/>
                <p:nvPr/>
              </p:nvSpPr>
              <p:spPr bwMode="auto">
                <a:xfrm>
                  <a:off x="145735" y="5540687"/>
                  <a:ext cx="2573654" cy="863542"/>
                </a:xfrm>
                <a:custGeom>
                  <a:avLst/>
                  <a:gdLst>
                    <a:gd name="connsiteX0" fmla="*/ 0 w 3652967"/>
                    <a:gd name="connsiteY0" fmla="*/ 0 h 863542"/>
                    <a:gd name="connsiteX1" fmla="*/ 3652967 w 3652967"/>
                    <a:gd name="connsiteY1" fmla="*/ 0 h 863542"/>
                    <a:gd name="connsiteX2" fmla="*/ 3652967 w 3652967"/>
                    <a:gd name="connsiteY2" fmla="*/ 522831 h 863542"/>
                    <a:gd name="connsiteX3" fmla="*/ 3257742 w 3652967"/>
                    <a:gd name="connsiteY3" fmla="*/ 863542 h 863542"/>
                    <a:gd name="connsiteX4" fmla="*/ 0 w 3652967"/>
                    <a:gd name="connsiteY4" fmla="*/ 863542 h 863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2967" h="863542">
                      <a:moveTo>
                        <a:pt x="0" y="0"/>
                      </a:moveTo>
                      <a:lnTo>
                        <a:pt x="3652967" y="0"/>
                      </a:lnTo>
                      <a:lnTo>
                        <a:pt x="3652967" y="522831"/>
                      </a:lnTo>
                      <a:lnTo>
                        <a:pt x="3257742" y="863542"/>
                      </a:lnTo>
                      <a:lnTo>
                        <a:pt x="0" y="863542"/>
                      </a:lnTo>
                      <a:close/>
                    </a:path>
                  </a:pathLst>
                </a:custGeom>
                <a:solidFill>
                  <a:schemeClr val="accent4"/>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61" name="Isosceles Triangle 60"/>
                <p:cNvSpPr/>
                <p:nvPr/>
              </p:nvSpPr>
              <p:spPr bwMode="auto">
                <a:xfrm>
                  <a:off x="143334" y="5378714"/>
                  <a:ext cx="130457" cy="163024"/>
                </a:xfrm>
                <a:prstGeom prst="triangle">
                  <a:avLst>
                    <a:gd name="adj" fmla="val 100000"/>
                  </a:avLst>
                </a:prstGeom>
                <a:solidFill>
                  <a:schemeClr val="accent4">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algn="ctr" defTabSz="932293" fontAlgn="base">
                    <a:spcBef>
                      <a:spcPct val="0"/>
                    </a:spcBef>
                    <a:spcAft>
                      <a:spcPct val="0"/>
                    </a:spcAft>
                  </a:pPr>
                  <a:endParaRPr lang="en-US" sz="2000" dirty="0">
                    <a:gradFill>
                      <a:gsLst>
                        <a:gs pos="0">
                          <a:srgbClr val="FFFFFF"/>
                        </a:gs>
                        <a:gs pos="100000">
                          <a:srgbClr val="FFFFFF"/>
                        </a:gs>
                      </a:gsLst>
                      <a:lin ang="5400000" scaled="0"/>
                    </a:gradFill>
                  </a:endParaRPr>
                </a:p>
              </p:txBody>
            </p:sp>
          </p:grpSp>
          <p:sp>
            <p:nvSpPr>
              <p:cNvPr id="59" name="TextBox 58"/>
              <p:cNvSpPr txBox="1"/>
              <p:nvPr/>
            </p:nvSpPr>
            <p:spPr>
              <a:xfrm>
                <a:off x="829240" y="1581222"/>
                <a:ext cx="1733475" cy="659291"/>
              </a:xfrm>
              <a:prstGeom prst="rect">
                <a:avLst/>
              </a:prstGeom>
              <a:noFill/>
            </p:spPr>
            <p:txBody>
              <a:bodyPr wrap="square" rtlCol="0">
                <a:spAutoFit/>
              </a:bodyPr>
              <a:lstStyle/>
              <a:p>
                <a:r>
                  <a:rPr lang="en-US" dirty="0">
                    <a:solidFill>
                      <a:schemeClr val="bg1"/>
                    </a:solidFill>
                  </a:rPr>
                  <a:t>3-5 minutes of downtime</a:t>
                </a:r>
              </a:p>
            </p:txBody>
          </p:sp>
        </p:grpSp>
        <p:pic>
          <p:nvPicPr>
            <p:cNvPr id="60" name="Graphic 59" descr="Hourglass"/>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349861" y="1632312"/>
              <a:ext cx="544153" cy="544153"/>
            </a:xfrm>
            <a:prstGeom prst="rect">
              <a:avLst/>
            </a:prstGeom>
          </p:spPr>
        </p:pic>
      </p:grpSp>
      <p:pic>
        <p:nvPicPr>
          <p:cNvPr id="353" name="Picture 352">
            <a:extLst>
              <a:ext uri="{FF2B5EF4-FFF2-40B4-BE49-F238E27FC236}">
                <a16:creationId xmlns:a16="http://schemas.microsoft.com/office/drawing/2014/main" id="{870D013D-2ED6-4C6B-AF7B-919131777DA5}"/>
              </a:ext>
            </a:extLst>
          </p:cNvPr>
          <p:cNvPicPr>
            <a:picLocks noChangeAspect="1"/>
          </p:cNvPicPr>
          <p:nvPr/>
        </p:nvPicPr>
        <p:blipFill>
          <a:blip r:embed="rId5"/>
          <a:stretch>
            <a:fillRect/>
          </a:stretch>
        </p:blipFill>
        <p:spPr>
          <a:xfrm>
            <a:off x="2282374" y="4221651"/>
            <a:ext cx="304756" cy="304756"/>
          </a:xfrm>
          <a:prstGeom prst="rect">
            <a:avLst/>
          </a:prstGeom>
        </p:spPr>
      </p:pic>
      <p:graphicFrame>
        <p:nvGraphicFramePr>
          <p:cNvPr id="354" name="Diagram 353">
            <a:extLst>
              <a:ext uri="{FF2B5EF4-FFF2-40B4-BE49-F238E27FC236}">
                <a16:creationId xmlns:a16="http://schemas.microsoft.com/office/drawing/2014/main" id="{DBAAFAD8-1164-4C36-8545-2AE3471136E9}"/>
              </a:ext>
            </a:extLst>
          </p:cNvPr>
          <p:cNvGraphicFramePr/>
          <p:nvPr>
            <p:extLst>
              <p:ext uri="{D42A27DB-BD31-4B8C-83A1-F6EECF244321}">
                <p14:modId xmlns:p14="http://schemas.microsoft.com/office/powerpoint/2010/main" val="2158614401"/>
              </p:ext>
            </p:extLst>
          </p:nvPr>
        </p:nvGraphicFramePr>
        <p:xfrm>
          <a:off x="2676549" y="1302877"/>
          <a:ext cx="8745680" cy="369940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355" name="Group 354">
            <a:extLst>
              <a:ext uri="{FF2B5EF4-FFF2-40B4-BE49-F238E27FC236}">
                <a16:creationId xmlns:a16="http://schemas.microsoft.com/office/drawing/2014/main" id="{64BBB7B6-F6DB-4E2C-BDBE-1A28D5B2A474}"/>
              </a:ext>
            </a:extLst>
          </p:cNvPr>
          <p:cNvGrpSpPr/>
          <p:nvPr/>
        </p:nvGrpSpPr>
        <p:grpSpPr>
          <a:xfrm>
            <a:off x="9690468" y="4222896"/>
            <a:ext cx="1655840" cy="1980511"/>
            <a:chOff x="8901722" y="4094389"/>
            <a:chExt cx="1656075" cy="1980792"/>
          </a:xfrm>
        </p:grpSpPr>
        <p:pic>
          <p:nvPicPr>
            <p:cNvPr id="356" name="Picture 355">
              <a:extLst>
                <a:ext uri="{FF2B5EF4-FFF2-40B4-BE49-F238E27FC236}">
                  <a16:creationId xmlns:a16="http://schemas.microsoft.com/office/drawing/2014/main" id="{0701EDD5-A6D1-4D5F-A994-4F46011C4083}"/>
                </a:ext>
              </a:extLst>
            </p:cNvPr>
            <p:cNvPicPr>
              <a:picLocks noChangeAspect="1"/>
            </p:cNvPicPr>
            <p:nvPr/>
          </p:nvPicPr>
          <p:blipFill>
            <a:blip r:embed="rId5"/>
            <a:stretch>
              <a:fillRect/>
            </a:stretch>
          </p:blipFill>
          <p:spPr>
            <a:xfrm>
              <a:off x="10252997" y="4094389"/>
              <a:ext cx="304800" cy="304800"/>
            </a:xfrm>
            <a:prstGeom prst="rect">
              <a:avLst/>
            </a:prstGeom>
          </p:spPr>
        </p:pic>
        <p:grpSp>
          <p:nvGrpSpPr>
            <p:cNvPr id="357" name="Group 356">
              <a:extLst>
                <a:ext uri="{FF2B5EF4-FFF2-40B4-BE49-F238E27FC236}">
                  <a16:creationId xmlns:a16="http://schemas.microsoft.com/office/drawing/2014/main" id="{5CB504DE-5134-4F09-8A9D-72469458E805}"/>
                </a:ext>
              </a:extLst>
            </p:cNvPr>
            <p:cNvGrpSpPr/>
            <p:nvPr/>
          </p:nvGrpSpPr>
          <p:grpSpPr>
            <a:xfrm>
              <a:off x="8901722" y="4278687"/>
              <a:ext cx="1379268" cy="1796494"/>
              <a:chOff x="10104546" y="2799713"/>
              <a:chExt cx="1379268" cy="1796494"/>
            </a:xfrm>
          </p:grpSpPr>
          <p:pic>
            <p:nvPicPr>
              <p:cNvPr id="358" name="Picture 357">
                <a:extLst>
                  <a:ext uri="{FF2B5EF4-FFF2-40B4-BE49-F238E27FC236}">
                    <a16:creationId xmlns:a16="http://schemas.microsoft.com/office/drawing/2014/main" id="{F295FC55-8FD6-45DE-9964-0EFFF752DF53}"/>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145485" y="2799713"/>
                <a:ext cx="1319667" cy="1319667"/>
              </a:xfrm>
              <a:prstGeom prst="rect">
                <a:avLst/>
              </a:prstGeom>
            </p:spPr>
          </p:pic>
          <p:pic>
            <p:nvPicPr>
              <p:cNvPr id="359" name="Picture 358">
                <a:extLst>
                  <a:ext uri="{FF2B5EF4-FFF2-40B4-BE49-F238E27FC236}">
                    <a16:creationId xmlns:a16="http://schemas.microsoft.com/office/drawing/2014/main" id="{06746A72-C9F7-41B7-8B99-AEB7BE6F7D24}"/>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958653" y="4103948"/>
                <a:ext cx="525161" cy="487278"/>
              </a:xfrm>
              <a:prstGeom prst="rect">
                <a:avLst/>
              </a:prstGeom>
            </p:spPr>
          </p:pic>
          <p:pic>
            <p:nvPicPr>
              <p:cNvPr id="360" name="Picture 359">
                <a:extLst>
                  <a:ext uri="{FF2B5EF4-FFF2-40B4-BE49-F238E27FC236}">
                    <a16:creationId xmlns:a16="http://schemas.microsoft.com/office/drawing/2014/main" id="{ADB9341A-E437-4C1C-B2E7-853B6BF4CA9A}"/>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514744" y="4108929"/>
                <a:ext cx="525161" cy="487278"/>
              </a:xfrm>
              <a:prstGeom prst="rect">
                <a:avLst/>
              </a:prstGeom>
            </p:spPr>
          </p:pic>
          <p:pic>
            <p:nvPicPr>
              <p:cNvPr id="361" name="Picture 360">
                <a:extLst>
                  <a:ext uri="{FF2B5EF4-FFF2-40B4-BE49-F238E27FC236}">
                    <a16:creationId xmlns:a16="http://schemas.microsoft.com/office/drawing/2014/main" id="{E52F6CC7-61B6-4E5B-9587-0D40C5433E16}"/>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104546" y="4103948"/>
                <a:ext cx="476544" cy="452069"/>
              </a:xfrm>
              <a:prstGeom prst="rect">
                <a:avLst/>
              </a:prstGeom>
            </p:spPr>
          </p:pic>
        </p:grpSp>
      </p:grpSp>
      <p:grpSp>
        <p:nvGrpSpPr>
          <p:cNvPr id="362" name="Group 361">
            <a:extLst>
              <a:ext uri="{FF2B5EF4-FFF2-40B4-BE49-F238E27FC236}">
                <a16:creationId xmlns:a16="http://schemas.microsoft.com/office/drawing/2014/main" id="{CDA5FA97-97A1-41D3-9947-B843BCE2B5C2}"/>
              </a:ext>
            </a:extLst>
          </p:cNvPr>
          <p:cNvGrpSpPr/>
          <p:nvPr/>
        </p:nvGrpSpPr>
        <p:grpSpPr>
          <a:xfrm>
            <a:off x="3031976" y="4221651"/>
            <a:ext cx="1560844" cy="1957712"/>
            <a:chOff x="2114827" y="4246789"/>
            <a:chExt cx="1561065" cy="1957990"/>
          </a:xfrm>
        </p:grpSpPr>
        <p:pic>
          <p:nvPicPr>
            <p:cNvPr id="363" name="Picture 362">
              <a:extLst>
                <a:ext uri="{FF2B5EF4-FFF2-40B4-BE49-F238E27FC236}">
                  <a16:creationId xmlns:a16="http://schemas.microsoft.com/office/drawing/2014/main" id="{68A4D619-F821-4086-A490-9BBC00EC8FA5}"/>
                </a:ext>
              </a:extLst>
            </p:cNvPr>
            <p:cNvPicPr>
              <a:picLocks noChangeAspect="1"/>
            </p:cNvPicPr>
            <p:nvPr/>
          </p:nvPicPr>
          <p:blipFill>
            <a:blip r:embed="rId14"/>
            <a:stretch>
              <a:fillRect/>
            </a:stretch>
          </p:blipFill>
          <p:spPr>
            <a:xfrm>
              <a:off x="3371092" y="4246789"/>
              <a:ext cx="304800" cy="304800"/>
            </a:xfrm>
            <a:prstGeom prst="rect">
              <a:avLst/>
            </a:prstGeom>
          </p:spPr>
        </p:pic>
        <p:grpSp>
          <p:nvGrpSpPr>
            <p:cNvPr id="364" name="Group 363">
              <a:extLst>
                <a:ext uri="{FF2B5EF4-FFF2-40B4-BE49-F238E27FC236}">
                  <a16:creationId xmlns:a16="http://schemas.microsoft.com/office/drawing/2014/main" id="{B8AF2454-378B-41D5-B2EE-1AE4922F20BF}"/>
                </a:ext>
              </a:extLst>
            </p:cNvPr>
            <p:cNvGrpSpPr/>
            <p:nvPr/>
          </p:nvGrpSpPr>
          <p:grpSpPr>
            <a:xfrm>
              <a:off x="2114827" y="4461319"/>
              <a:ext cx="1408665" cy="1743460"/>
              <a:chOff x="1916041" y="2453218"/>
              <a:chExt cx="1408665" cy="1743460"/>
            </a:xfrm>
          </p:grpSpPr>
          <p:grpSp>
            <p:nvGrpSpPr>
              <p:cNvPr id="365" name="Group 364">
                <a:extLst>
                  <a:ext uri="{FF2B5EF4-FFF2-40B4-BE49-F238E27FC236}">
                    <a16:creationId xmlns:a16="http://schemas.microsoft.com/office/drawing/2014/main" id="{C508EFC2-672C-4593-9CF9-58233A70CB73}"/>
                  </a:ext>
                </a:extLst>
              </p:cNvPr>
              <p:cNvGrpSpPr/>
              <p:nvPr/>
            </p:nvGrpSpPr>
            <p:grpSpPr>
              <a:xfrm>
                <a:off x="1916041" y="2453218"/>
                <a:ext cx="1307964" cy="1743460"/>
                <a:chOff x="932127" y="1759515"/>
                <a:chExt cx="1307964" cy="1743460"/>
              </a:xfrm>
            </p:grpSpPr>
            <p:pic>
              <p:nvPicPr>
                <p:cNvPr id="367" name="Picture 366">
                  <a:extLst>
                    <a:ext uri="{FF2B5EF4-FFF2-40B4-BE49-F238E27FC236}">
                      <a16:creationId xmlns:a16="http://schemas.microsoft.com/office/drawing/2014/main" id="{49AC4ACF-D546-4453-93C8-4C69EF8031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983654" y="1759515"/>
                  <a:ext cx="1256437" cy="1256437"/>
                </a:xfrm>
                <a:prstGeom prst="rect">
                  <a:avLst/>
                </a:prstGeom>
              </p:spPr>
            </p:pic>
            <p:pic>
              <p:nvPicPr>
                <p:cNvPr id="368" name="Picture 367">
                  <a:extLst>
                    <a:ext uri="{FF2B5EF4-FFF2-40B4-BE49-F238E27FC236}">
                      <a16:creationId xmlns:a16="http://schemas.microsoft.com/office/drawing/2014/main" id="{16A33266-B79E-432A-AD01-E1A3553D734D}"/>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355565" y="3015697"/>
                  <a:ext cx="524051" cy="487278"/>
                </a:xfrm>
                <a:prstGeom prst="rect">
                  <a:avLst/>
                </a:prstGeom>
              </p:spPr>
            </p:pic>
            <p:pic>
              <p:nvPicPr>
                <p:cNvPr id="369" name="Picture 368">
                  <a:extLst>
                    <a:ext uri="{FF2B5EF4-FFF2-40B4-BE49-F238E27FC236}">
                      <a16:creationId xmlns:a16="http://schemas.microsoft.com/office/drawing/2014/main" id="{2AFF4833-A9A2-4675-A358-C1BD8485834A}"/>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932127" y="3015697"/>
                  <a:ext cx="452486" cy="450598"/>
                </a:xfrm>
                <a:prstGeom prst="rect">
                  <a:avLst/>
                </a:prstGeom>
              </p:spPr>
            </p:pic>
          </p:grpSp>
          <p:pic>
            <p:nvPicPr>
              <p:cNvPr id="366" name="Picture 365">
                <a:extLst>
                  <a:ext uri="{FF2B5EF4-FFF2-40B4-BE49-F238E27FC236}">
                    <a16:creationId xmlns:a16="http://schemas.microsoft.com/office/drawing/2014/main" id="{E7106C99-B72D-4CF2-B4A6-36B1F9624B9B}"/>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2800655" y="3709400"/>
                <a:ext cx="524051" cy="487278"/>
              </a:xfrm>
              <a:prstGeom prst="rect">
                <a:avLst/>
              </a:prstGeom>
            </p:spPr>
          </p:pic>
        </p:grpSp>
      </p:grpSp>
      <p:grpSp>
        <p:nvGrpSpPr>
          <p:cNvPr id="2" name="Group 1"/>
          <p:cNvGrpSpPr/>
          <p:nvPr/>
        </p:nvGrpSpPr>
        <p:grpSpPr>
          <a:xfrm>
            <a:off x="5271533" y="4221651"/>
            <a:ext cx="1560844" cy="1957712"/>
            <a:chOff x="5272191" y="4221754"/>
            <a:chExt cx="1561065" cy="1957990"/>
          </a:xfrm>
        </p:grpSpPr>
        <p:grpSp>
          <p:nvGrpSpPr>
            <p:cNvPr id="370" name="Group 369">
              <a:extLst>
                <a:ext uri="{FF2B5EF4-FFF2-40B4-BE49-F238E27FC236}">
                  <a16:creationId xmlns:a16="http://schemas.microsoft.com/office/drawing/2014/main" id="{F6EC3933-DB2C-4EC6-82D3-B9EC9CA4250E}"/>
                </a:ext>
              </a:extLst>
            </p:cNvPr>
            <p:cNvGrpSpPr/>
            <p:nvPr/>
          </p:nvGrpSpPr>
          <p:grpSpPr>
            <a:xfrm>
              <a:off x="5272191" y="4221754"/>
              <a:ext cx="1561065" cy="1957990"/>
              <a:chOff x="2114827" y="4246789"/>
              <a:chExt cx="1561065" cy="1957990"/>
            </a:xfrm>
          </p:grpSpPr>
          <p:pic>
            <p:nvPicPr>
              <p:cNvPr id="371" name="Picture 370">
                <a:extLst>
                  <a:ext uri="{FF2B5EF4-FFF2-40B4-BE49-F238E27FC236}">
                    <a16:creationId xmlns:a16="http://schemas.microsoft.com/office/drawing/2014/main" id="{BE35D77B-EE2C-427C-ABD2-C8F8D23826F6}"/>
                  </a:ext>
                </a:extLst>
              </p:cNvPr>
              <p:cNvPicPr>
                <a:picLocks noChangeAspect="1"/>
              </p:cNvPicPr>
              <p:nvPr/>
            </p:nvPicPr>
            <p:blipFill>
              <a:blip r:embed="rId14"/>
              <a:stretch>
                <a:fillRect/>
              </a:stretch>
            </p:blipFill>
            <p:spPr>
              <a:xfrm>
                <a:off x="3371092" y="4246789"/>
                <a:ext cx="304800" cy="304800"/>
              </a:xfrm>
              <a:prstGeom prst="rect">
                <a:avLst/>
              </a:prstGeom>
            </p:spPr>
          </p:pic>
          <p:grpSp>
            <p:nvGrpSpPr>
              <p:cNvPr id="372" name="Group 371">
                <a:extLst>
                  <a:ext uri="{FF2B5EF4-FFF2-40B4-BE49-F238E27FC236}">
                    <a16:creationId xmlns:a16="http://schemas.microsoft.com/office/drawing/2014/main" id="{353DDF4E-0741-4359-8E39-8DF933D8002B}"/>
                  </a:ext>
                </a:extLst>
              </p:cNvPr>
              <p:cNvGrpSpPr/>
              <p:nvPr/>
            </p:nvGrpSpPr>
            <p:grpSpPr>
              <a:xfrm>
                <a:off x="2114827" y="5717501"/>
                <a:ext cx="1408665" cy="487278"/>
                <a:chOff x="1916041" y="3709400"/>
                <a:chExt cx="1408665" cy="487278"/>
              </a:xfrm>
            </p:grpSpPr>
            <p:grpSp>
              <p:nvGrpSpPr>
                <p:cNvPr id="373" name="Group 372">
                  <a:extLst>
                    <a:ext uri="{FF2B5EF4-FFF2-40B4-BE49-F238E27FC236}">
                      <a16:creationId xmlns:a16="http://schemas.microsoft.com/office/drawing/2014/main" id="{E01BF03A-D5F3-4982-84C9-026A3C4B247C}"/>
                    </a:ext>
                  </a:extLst>
                </p:cNvPr>
                <p:cNvGrpSpPr/>
                <p:nvPr/>
              </p:nvGrpSpPr>
              <p:grpSpPr>
                <a:xfrm>
                  <a:off x="1916041" y="3709400"/>
                  <a:ext cx="947489" cy="487278"/>
                  <a:chOff x="932127" y="3015697"/>
                  <a:chExt cx="947489" cy="487278"/>
                </a:xfrm>
              </p:grpSpPr>
              <p:pic>
                <p:nvPicPr>
                  <p:cNvPr id="375" name="Picture 374">
                    <a:extLst>
                      <a:ext uri="{FF2B5EF4-FFF2-40B4-BE49-F238E27FC236}">
                        <a16:creationId xmlns:a16="http://schemas.microsoft.com/office/drawing/2014/main" id="{5BA31127-FEC5-4AC3-A661-BF4A13333B61}"/>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355565" y="3015697"/>
                    <a:ext cx="524051" cy="487278"/>
                  </a:xfrm>
                  <a:prstGeom prst="rect">
                    <a:avLst/>
                  </a:prstGeom>
                </p:spPr>
              </p:pic>
              <p:pic>
                <p:nvPicPr>
                  <p:cNvPr id="376" name="Picture 375">
                    <a:extLst>
                      <a:ext uri="{FF2B5EF4-FFF2-40B4-BE49-F238E27FC236}">
                        <a16:creationId xmlns:a16="http://schemas.microsoft.com/office/drawing/2014/main" id="{70EECF25-7E87-45EE-BC52-50E1AA296736}"/>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932127" y="3015697"/>
                    <a:ext cx="452486" cy="450598"/>
                  </a:xfrm>
                  <a:prstGeom prst="rect">
                    <a:avLst/>
                  </a:prstGeom>
                </p:spPr>
              </p:pic>
            </p:grpSp>
            <p:pic>
              <p:nvPicPr>
                <p:cNvPr id="374" name="Picture 373">
                  <a:extLst>
                    <a:ext uri="{FF2B5EF4-FFF2-40B4-BE49-F238E27FC236}">
                      <a16:creationId xmlns:a16="http://schemas.microsoft.com/office/drawing/2014/main" id="{26702956-075B-4A28-BF39-C21CCF43A457}"/>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2800655" y="3709400"/>
                  <a:ext cx="524051" cy="487278"/>
                </a:xfrm>
                <a:prstGeom prst="rect">
                  <a:avLst/>
                </a:prstGeom>
              </p:spPr>
            </p:pic>
          </p:grpSp>
        </p:grpSp>
        <p:pic>
          <p:nvPicPr>
            <p:cNvPr id="377" name="Picture 376">
              <a:extLst>
                <a:ext uri="{FF2B5EF4-FFF2-40B4-BE49-F238E27FC236}">
                  <a16:creationId xmlns:a16="http://schemas.microsoft.com/office/drawing/2014/main" id="{2AFD1893-6F52-4E5C-98B0-691B8FDF6756}"/>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289930" y="4436284"/>
              <a:ext cx="1319667" cy="1269024"/>
            </a:xfrm>
            <a:prstGeom prst="rect">
              <a:avLst/>
            </a:prstGeom>
          </p:spPr>
        </p:pic>
      </p:grpSp>
      <p:grpSp>
        <p:nvGrpSpPr>
          <p:cNvPr id="3" name="Group 2"/>
          <p:cNvGrpSpPr/>
          <p:nvPr/>
        </p:nvGrpSpPr>
        <p:grpSpPr>
          <a:xfrm>
            <a:off x="7560546" y="4249017"/>
            <a:ext cx="1613256" cy="1979428"/>
            <a:chOff x="7561529" y="4249123"/>
            <a:chExt cx="1613485" cy="1979709"/>
          </a:xfrm>
        </p:grpSpPr>
        <p:pic>
          <p:nvPicPr>
            <p:cNvPr id="378" name="Picture 377">
              <a:extLst>
                <a:ext uri="{FF2B5EF4-FFF2-40B4-BE49-F238E27FC236}">
                  <a16:creationId xmlns:a16="http://schemas.microsoft.com/office/drawing/2014/main" id="{81BC7872-6F66-41CD-AFC5-4CCC0891EF7E}"/>
                </a:ext>
              </a:extLst>
            </p:cNvPr>
            <p:cNvPicPr>
              <a:picLocks noChangeAspect="1"/>
            </p:cNvPicPr>
            <p:nvPr/>
          </p:nvPicPr>
          <p:blipFill>
            <a:blip r:embed="rId14"/>
            <a:stretch>
              <a:fillRect/>
            </a:stretch>
          </p:blipFill>
          <p:spPr>
            <a:xfrm>
              <a:off x="8870214" y="4249123"/>
              <a:ext cx="304800" cy="304800"/>
            </a:xfrm>
            <a:prstGeom prst="rect">
              <a:avLst/>
            </a:prstGeom>
          </p:spPr>
        </p:pic>
        <p:grpSp>
          <p:nvGrpSpPr>
            <p:cNvPr id="379" name="Group 378">
              <a:extLst>
                <a:ext uri="{FF2B5EF4-FFF2-40B4-BE49-F238E27FC236}">
                  <a16:creationId xmlns:a16="http://schemas.microsoft.com/office/drawing/2014/main" id="{E32ACEDD-9A2A-4112-ACCF-BED972869BE6}"/>
                </a:ext>
              </a:extLst>
            </p:cNvPr>
            <p:cNvGrpSpPr/>
            <p:nvPr/>
          </p:nvGrpSpPr>
          <p:grpSpPr>
            <a:xfrm>
              <a:off x="7561529" y="4432338"/>
              <a:ext cx="1379268" cy="1796494"/>
              <a:chOff x="10104546" y="2799713"/>
              <a:chExt cx="1379268" cy="1796494"/>
            </a:xfrm>
          </p:grpSpPr>
          <p:pic>
            <p:nvPicPr>
              <p:cNvPr id="380" name="Picture 379">
                <a:extLst>
                  <a:ext uri="{FF2B5EF4-FFF2-40B4-BE49-F238E27FC236}">
                    <a16:creationId xmlns:a16="http://schemas.microsoft.com/office/drawing/2014/main" id="{E0C21B73-00F0-427D-83C6-7D9C1AAF9AC0}"/>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10145485" y="2799713"/>
                <a:ext cx="1319667" cy="1319667"/>
              </a:xfrm>
              <a:prstGeom prst="rect">
                <a:avLst/>
              </a:prstGeom>
            </p:spPr>
          </p:pic>
          <p:pic>
            <p:nvPicPr>
              <p:cNvPr id="381" name="Picture 380">
                <a:extLst>
                  <a:ext uri="{FF2B5EF4-FFF2-40B4-BE49-F238E27FC236}">
                    <a16:creationId xmlns:a16="http://schemas.microsoft.com/office/drawing/2014/main" id="{7D853776-4C0A-497F-8654-7C293E2E4318}"/>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958653" y="4103948"/>
                <a:ext cx="525161" cy="487278"/>
              </a:xfrm>
              <a:prstGeom prst="rect">
                <a:avLst/>
              </a:prstGeom>
            </p:spPr>
          </p:pic>
          <p:pic>
            <p:nvPicPr>
              <p:cNvPr id="382" name="Picture 381">
                <a:extLst>
                  <a:ext uri="{FF2B5EF4-FFF2-40B4-BE49-F238E27FC236}">
                    <a16:creationId xmlns:a16="http://schemas.microsoft.com/office/drawing/2014/main" id="{4541141C-4477-442D-A57C-6FD7905D0276}"/>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10514744" y="4108929"/>
                <a:ext cx="525161" cy="487278"/>
              </a:xfrm>
              <a:prstGeom prst="rect">
                <a:avLst/>
              </a:prstGeom>
            </p:spPr>
          </p:pic>
          <p:pic>
            <p:nvPicPr>
              <p:cNvPr id="383" name="Picture 382">
                <a:extLst>
                  <a:ext uri="{FF2B5EF4-FFF2-40B4-BE49-F238E27FC236}">
                    <a16:creationId xmlns:a16="http://schemas.microsoft.com/office/drawing/2014/main" id="{5AEFA7C9-6F90-4BA7-ABF3-BEBF156CE6D9}"/>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0104546" y="4103948"/>
                <a:ext cx="476544" cy="452069"/>
              </a:xfrm>
              <a:prstGeom prst="rect">
                <a:avLst/>
              </a:prstGeom>
            </p:spPr>
          </p:pic>
        </p:grpSp>
      </p:grpSp>
      <p:grpSp>
        <p:nvGrpSpPr>
          <p:cNvPr id="384" name="Group 383">
            <a:extLst>
              <a:ext uri="{FF2B5EF4-FFF2-40B4-BE49-F238E27FC236}">
                <a16:creationId xmlns:a16="http://schemas.microsoft.com/office/drawing/2014/main" id="{1E8E2F69-8C5D-4F91-A8EA-165FB9A2631B}"/>
              </a:ext>
            </a:extLst>
          </p:cNvPr>
          <p:cNvGrpSpPr/>
          <p:nvPr/>
        </p:nvGrpSpPr>
        <p:grpSpPr>
          <a:xfrm>
            <a:off x="1027286" y="4436152"/>
            <a:ext cx="1408466" cy="1743212"/>
            <a:chOff x="1916041" y="2453218"/>
            <a:chExt cx="1408665" cy="1743460"/>
          </a:xfrm>
        </p:grpSpPr>
        <p:grpSp>
          <p:nvGrpSpPr>
            <p:cNvPr id="385" name="Group 384">
              <a:extLst>
                <a:ext uri="{FF2B5EF4-FFF2-40B4-BE49-F238E27FC236}">
                  <a16:creationId xmlns:a16="http://schemas.microsoft.com/office/drawing/2014/main" id="{272FC369-DE8F-47D1-BEAE-E30720F22180}"/>
                </a:ext>
              </a:extLst>
            </p:cNvPr>
            <p:cNvGrpSpPr/>
            <p:nvPr/>
          </p:nvGrpSpPr>
          <p:grpSpPr>
            <a:xfrm>
              <a:off x="1916041" y="2453218"/>
              <a:ext cx="1307964" cy="1743460"/>
              <a:chOff x="932127" y="1759515"/>
              <a:chExt cx="1307964" cy="1743460"/>
            </a:xfrm>
          </p:grpSpPr>
          <p:pic>
            <p:nvPicPr>
              <p:cNvPr id="387" name="Picture 386">
                <a:extLst>
                  <a:ext uri="{FF2B5EF4-FFF2-40B4-BE49-F238E27FC236}">
                    <a16:creationId xmlns:a16="http://schemas.microsoft.com/office/drawing/2014/main" id="{9BDE16B4-17F8-4421-AAA9-72215654A9FC}"/>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983654" y="1759515"/>
                <a:ext cx="1256437" cy="1256437"/>
              </a:xfrm>
              <a:prstGeom prst="rect">
                <a:avLst/>
              </a:prstGeom>
            </p:spPr>
          </p:pic>
          <p:pic>
            <p:nvPicPr>
              <p:cNvPr id="388" name="Picture 387">
                <a:extLst>
                  <a:ext uri="{FF2B5EF4-FFF2-40B4-BE49-F238E27FC236}">
                    <a16:creationId xmlns:a16="http://schemas.microsoft.com/office/drawing/2014/main" id="{EB8A2E5E-BD0B-4F8E-BD7D-897566FF748A}"/>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355565" y="3015697"/>
                <a:ext cx="524051" cy="487278"/>
              </a:xfrm>
              <a:prstGeom prst="rect">
                <a:avLst/>
              </a:prstGeom>
            </p:spPr>
          </p:pic>
          <p:pic>
            <p:nvPicPr>
              <p:cNvPr id="389" name="Picture 388">
                <a:extLst>
                  <a:ext uri="{FF2B5EF4-FFF2-40B4-BE49-F238E27FC236}">
                    <a16:creationId xmlns:a16="http://schemas.microsoft.com/office/drawing/2014/main" id="{E818576D-AC7B-48A5-B61F-37962E860433}"/>
                  </a:ext>
                </a:extLst>
              </p:cNvPr>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932127" y="3015697"/>
                <a:ext cx="452486" cy="450598"/>
              </a:xfrm>
              <a:prstGeom prst="rect">
                <a:avLst/>
              </a:prstGeom>
            </p:spPr>
          </p:pic>
        </p:grpSp>
        <p:pic>
          <p:nvPicPr>
            <p:cNvPr id="386" name="Picture 385">
              <a:extLst>
                <a:ext uri="{FF2B5EF4-FFF2-40B4-BE49-F238E27FC236}">
                  <a16:creationId xmlns:a16="http://schemas.microsoft.com/office/drawing/2014/main" id="{9F7FF882-6657-449C-94D0-0329BF232ACE}"/>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2800655" y="3709400"/>
              <a:ext cx="524051" cy="487278"/>
            </a:xfrm>
            <a:prstGeom prst="rect">
              <a:avLst/>
            </a:prstGeom>
          </p:spPr>
        </p:pic>
      </p:grpSp>
    </p:spTree>
    <p:extLst>
      <p:ext uri="{BB962C8B-B14F-4D97-AF65-F5344CB8AC3E}">
        <p14:creationId xmlns:p14="http://schemas.microsoft.com/office/powerpoint/2010/main" val="3032499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6600" dirty="0"/>
              <a:t>Performance considerations</a:t>
            </a:r>
          </a:p>
        </p:txBody>
      </p:sp>
    </p:spTree>
    <p:extLst>
      <p:ext uri="{BB962C8B-B14F-4D97-AF65-F5344CB8AC3E}">
        <p14:creationId xmlns:p14="http://schemas.microsoft.com/office/powerpoint/2010/main" val="70437357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account structure and targets</a:t>
            </a:r>
          </a:p>
        </p:txBody>
      </p:sp>
      <p:sp>
        <p:nvSpPr>
          <p:cNvPr id="3" name="Rectangle 2"/>
          <p:cNvSpPr/>
          <p:nvPr/>
        </p:nvSpPr>
        <p:spPr>
          <a:xfrm>
            <a:off x="609600" y="1213141"/>
            <a:ext cx="11051228" cy="447713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p>
        </p:txBody>
      </p:sp>
      <p:sp>
        <p:nvSpPr>
          <p:cNvPr id="5" name="Rectangle 4"/>
          <p:cNvSpPr/>
          <p:nvPr/>
        </p:nvSpPr>
        <p:spPr>
          <a:xfrm>
            <a:off x="4510513" y="1327929"/>
            <a:ext cx="3685347" cy="670426"/>
          </a:xfrm>
          <a:prstGeom prst="rect">
            <a:avLst/>
          </a:prstGeom>
        </p:spPr>
        <p:txBody>
          <a:bodyPr wrap="none">
            <a:spAutoFit/>
          </a:bodyPr>
          <a:lstStyle/>
          <a:p>
            <a:r>
              <a:rPr lang="en-US" sz="3672" dirty="0"/>
              <a:t>Storage account</a:t>
            </a:r>
          </a:p>
        </p:txBody>
      </p:sp>
      <p:sp>
        <p:nvSpPr>
          <p:cNvPr id="6" name="Rectangle 5"/>
          <p:cNvSpPr/>
          <p:nvPr/>
        </p:nvSpPr>
        <p:spPr>
          <a:xfrm>
            <a:off x="4953353" y="2065086"/>
            <a:ext cx="1674266" cy="414300"/>
          </a:xfrm>
          <a:prstGeom prst="rect">
            <a:avLst/>
          </a:prstGeom>
        </p:spPr>
        <p:txBody>
          <a:bodyPr wrap="none">
            <a:spAutoFit/>
          </a:bodyPr>
          <a:lstStyle/>
          <a:p>
            <a:r>
              <a:rPr lang="en-US" sz="2040" dirty="0"/>
              <a:t>IOPS: 20000 </a:t>
            </a:r>
          </a:p>
        </p:txBody>
      </p:sp>
      <p:sp>
        <p:nvSpPr>
          <p:cNvPr id="7" name="Rectangle 6"/>
          <p:cNvSpPr/>
          <p:nvPr/>
        </p:nvSpPr>
        <p:spPr>
          <a:xfrm>
            <a:off x="1215357" y="2074347"/>
            <a:ext cx="2115375" cy="414300"/>
          </a:xfrm>
          <a:prstGeom prst="rect">
            <a:avLst/>
          </a:prstGeom>
        </p:spPr>
        <p:txBody>
          <a:bodyPr wrap="none">
            <a:spAutoFit/>
          </a:bodyPr>
          <a:lstStyle/>
          <a:p>
            <a:r>
              <a:rPr lang="en-US" sz="2040" dirty="0"/>
              <a:t>Capacity: 500 TB</a:t>
            </a:r>
          </a:p>
        </p:txBody>
      </p:sp>
      <p:sp>
        <p:nvSpPr>
          <p:cNvPr id="8" name="Rectangle 7"/>
          <p:cNvSpPr/>
          <p:nvPr/>
        </p:nvSpPr>
        <p:spPr>
          <a:xfrm>
            <a:off x="7853813" y="2090961"/>
            <a:ext cx="3249318" cy="406213"/>
          </a:xfrm>
          <a:prstGeom prst="rect">
            <a:avLst/>
          </a:prstGeom>
        </p:spPr>
        <p:txBody>
          <a:bodyPr wrap="square">
            <a:spAutoFit/>
          </a:bodyPr>
          <a:lstStyle/>
          <a:p>
            <a:r>
              <a:rPr lang="en-US" sz="2040" dirty="0"/>
              <a:t>Bandwidth: Up to 30 Gbps</a:t>
            </a:r>
          </a:p>
        </p:txBody>
      </p:sp>
      <p:sp>
        <p:nvSpPr>
          <p:cNvPr id="9" name="Rectangle 8"/>
          <p:cNvSpPr/>
          <p:nvPr/>
        </p:nvSpPr>
        <p:spPr>
          <a:xfrm>
            <a:off x="1225006" y="2776887"/>
            <a:ext cx="1787263" cy="27606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p>
        </p:txBody>
      </p:sp>
      <p:sp>
        <p:nvSpPr>
          <p:cNvPr id="15" name="Rectangle 14"/>
          <p:cNvSpPr/>
          <p:nvPr/>
        </p:nvSpPr>
        <p:spPr>
          <a:xfrm>
            <a:off x="1225006" y="4732116"/>
            <a:ext cx="1741239" cy="670491"/>
          </a:xfrm>
          <a:prstGeom prst="rect">
            <a:avLst/>
          </a:prstGeom>
        </p:spPr>
        <p:txBody>
          <a:bodyPr wrap="square">
            <a:spAutoFit/>
          </a:bodyPr>
          <a:lstStyle/>
          <a:p>
            <a:r>
              <a:rPr lang="en-US" sz="1224" dirty="0">
                <a:solidFill>
                  <a:schemeClr val="bg1"/>
                </a:solidFill>
              </a:rPr>
              <a:t>Throughput: 60MB/s or 500 request/s</a:t>
            </a:r>
          </a:p>
          <a:p>
            <a:r>
              <a:rPr lang="en-US" sz="1224" dirty="0">
                <a:solidFill>
                  <a:schemeClr val="bg1"/>
                </a:solidFill>
              </a:rPr>
              <a:t>Max size: 200 GB</a:t>
            </a:r>
          </a:p>
        </p:txBody>
      </p:sp>
      <p:sp>
        <p:nvSpPr>
          <p:cNvPr id="17" name="Rectangle 16"/>
          <p:cNvSpPr/>
          <p:nvPr/>
        </p:nvSpPr>
        <p:spPr>
          <a:xfrm>
            <a:off x="5250136" y="2767960"/>
            <a:ext cx="1787263" cy="27606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p>
        </p:txBody>
      </p:sp>
      <p:sp>
        <p:nvSpPr>
          <p:cNvPr id="19" name="Rectangle 18"/>
          <p:cNvSpPr/>
          <p:nvPr/>
        </p:nvSpPr>
        <p:spPr>
          <a:xfrm>
            <a:off x="5250135" y="4708366"/>
            <a:ext cx="1793639" cy="657404"/>
          </a:xfrm>
          <a:prstGeom prst="rect">
            <a:avLst/>
          </a:prstGeom>
        </p:spPr>
        <p:txBody>
          <a:bodyPr wrap="square">
            <a:spAutoFit/>
          </a:bodyPr>
          <a:lstStyle/>
          <a:p>
            <a:r>
              <a:rPr lang="en-US" sz="1224" dirty="0">
                <a:solidFill>
                  <a:schemeClr val="bg1"/>
                </a:solidFill>
              </a:rPr>
              <a:t>Throughput: 60MB/s</a:t>
            </a:r>
          </a:p>
          <a:p>
            <a:r>
              <a:rPr lang="en-US" sz="1224" dirty="0">
                <a:solidFill>
                  <a:schemeClr val="bg1"/>
                </a:solidFill>
              </a:rPr>
              <a:t>Max file size: 1TB</a:t>
            </a:r>
          </a:p>
          <a:p>
            <a:r>
              <a:rPr lang="en-US" sz="1224" dirty="0">
                <a:solidFill>
                  <a:schemeClr val="bg1"/>
                </a:solidFill>
              </a:rPr>
              <a:t>Max file share size: 5TB</a:t>
            </a:r>
          </a:p>
        </p:txBody>
      </p:sp>
      <p:sp>
        <p:nvSpPr>
          <p:cNvPr id="20" name="Rectangle 19"/>
          <p:cNvSpPr/>
          <p:nvPr/>
        </p:nvSpPr>
        <p:spPr>
          <a:xfrm>
            <a:off x="7229265" y="2787073"/>
            <a:ext cx="1787263" cy="276066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accent3">
                  <a:lumMod val="20000"/>
                  <a:lumOff val="80000"/>
                </a:schemeClr>
              </a:solidFill>
            </a:endParaRPr>
          </a:p>
        </p:txBody>
      </p:sp>
      <p:sp>
        <p:nvSpPr>
          <p:cNvPr id="22" name="Rectangle 21"/>
          <p:cNvSpPr/>
          <p:nvPr/>
        </p:nvSpPr>
        <p:spPr>
          <a:xfrm>
            <a:off x="7192999" y="4735664"/>
            <a:ext cx="1911470" cy="670491"/>
          </a:xfrm>
          <a:prstGeom prst="rect">
            <a:avLst/>
          </a:prstGeom>
        </p:spPr>
        <p:txBody>
          <a:bodyPr wrap="square">
            <a:spAutoFit/>
          </a:bodyPr>
          <a:lstStyle/>
          <a:p>
            <a:r>
              <a:rPr lang="en-US" sz="1224" dirty="0">
                <a:solidFill>
                  <a:schemeClr val="bg1"/>
                </a:solidFill>
              </a:rPr>
              <a:t>Throughput: 2000 1KB messages/s</a:t>
            </a:r>
          </a:p>
          <a:p>
            <a:r>
              <a:rPr lang="en-US" sz="1224" dirty="0">
                <a:solidFill>
                  <a:schemeClr val="bg1"/>
                </a:solidFill>
              </a:rPr>
              <a:t>Max message size: 64KB</a:t>
            </a:r>
          </a:p>
        </p:txBody>
      </p:sp>
      <p:sp>
        <p:nvSpPr>
          <p:cNvPr id="23" name="Rectangle 22"/>
          <p:cNvSpPr/>
          <p:nvPr/>
        </p:nvSpPr>
        <p:spPr>
          <a:xfrm>
            <a:off x="9217376" y="2787073"/>
            <a:ext cx="1787263" cy="27606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p>
        </p:txBody>
      </p:sp>
      <p:sp>
        <p:nvSpPr>
          <p:cNvPr id="25" name="Rectangle 24"/>
          <p:cNvSpPr/>
          <p:nvPr/>
        </p:nvSpPr>
        <p:spPr>
          <a:xfrm>
            <a:off x="9192412" y="4667032"/>
            <a:ext cx="1787263" cy="862602"/>
          </a:xfrm>
          <a:prstGeom prst="rect">
            <a:avLst/>
          </a:prstGeom>
        </p:spPr>
        <p:txBody>
          <a:bodyPr wrap="square">
            <a:spAutoFit/>
          </a:bodyPr>
          <a:lstStyle/>
          <a:p>
            <a:r>
              <a:rPr lang="en-US" sz="1224" dirty="0">
                <a:solidFill>
                  <a:schemeClr val="bg1"/>
                </a:solidFill>
              </a:rPr>
              <a:t>Throughput for single partition : 2000 1KB Entities/s</a:t>
            </a:r>
          </a:p>
          <a:p>
            <a:r>
              <a:rPr lang="en-US" sz="1224" dirty="0">
                <a:solidFill>
                  <a:schemeClr val="bg1"/>
                </a:solidFill>
              </a:rPr>
              <a:t>Max entity size: 1 MB</a:t>
            </a:r>
          </a:p>
        </p:txBody>
      </p:sp>
      <p:sp>
        <p:nvSpPr>
          <p:cNvPr id="32" name="Rectangle 31"/>
          <p:cNvSpPr/>
          <p:nvPr/>
        </p:nvSpPr>
        <p:spPr>
          <a:xfrm>
            <a:off x="739345" y="6021780"/>
            <a:ext cx="10956198" cy="63028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33" name="Rectangle 32"/>
          <p:cNvSpPr/>
          <p:nvPr/>
        </p:nvSpPr>
        <p:spPr>
          <a:xfrm>
            <a:off x="1700079" y="6105875"/>
            <a:ext cx="908390" cy="312073"/>
          </a:xfrm>
          <a:prstGeom prst="rect">
            <a:avLst/>
          </a:prstGeom>
        </p:spPr>
        <p:txBody>
          <a:bodyPr wrap="none">
            <a:spAutoFit/>
          </a:bodyPr>
          <a:lstStyle/>
          <a:p>
            <a:r>
              <a:rPr lang="en-US" sz="1428" dirty="0">
                <a:solidFill>
                  <a:schemeClr val="bg1"/>
                </a:solidFill>
              </a:rPr>
              <a:t>Premium</a:t>
            </a:r>
          </a:p>
        </p:txBody>
      </p:sp>
      <p:sp>
        <p:nvSpPr>
          <p:cNvPr id="35" name="Rectangle 34"/>
          <p:cNvSpPr/>
          <p:nvPr/>
        </p:nvSpPr>
        <p:spPr>
          <a:xfrm>
            <a:off x="3597479" y="6142573"/>
            <a:ext cx="2325075" cy="318245"/>
          </a:xfrm>
          <a:prstGeom prst="rect">
            <a:avLst/>
          </a:prstGeom>
        </p:spPr>
        <p:txBody>
          <a:bodyPr wrap="none">
            <a:spAutoFit/>
          </a:bodyPr>
          <a:lstStyle/>
          <a:p>
            <a:r>
              <a:rPr lang="en-US" sz="1428" dirty="0">
                <a:solidFill>
                  <a:schemeClr val="bg1"/>
                </a:solidFill>
              </a:rPr>
              <a:t>Bandwidth: up to 50 Gbps</a:t>
            </a:r>
          </a:p>
        </p:txBody>
      </p:sp>
      <p:sp>
        <p:nvSpPr>
          <p:cNvPr id="41" name="Rectangle 40"/>
          <p:cNvSpPr/>
          <p:nvPr/>
        </p:nvSpPr>
        <p:spPr>
          <a:xfrm>
            <a:off x="8891208" y="6143078"/>
            <a:ext cx="2310248" cy="312073"/>
          </a:xfrm>
          <a:prstGeom prst="rect">
            <a:avLst/>
          </a:prstGeom>
        </p:spPr>
        <p:txBody>
          <a:bodyPr wrap="none">
            <a:spAutoFit/>
          </a:bodyPr>
          <a:lstStyle/>
          <a:p>
            <a:r>
              <a:rPr lang="en-US" sz="1428" dirty="0">
                <a:solidFill>
                  <a:schemeClr val="bg1"/>
                </a:solidFill>
              </a:rPr>
              <a:t>Max IOPS/ per VHD:  5000</a:t>
            </a:r>
          </a:p>
        </p:txBody>
      </p:sp>
      <p:sp>
        <p:nvSpPr>
          <p:cNvPr id="42" name="Rectangle 41"/>
          <p:cNvSpPr/>
          <p:nvPr/>
        </p:nvSpPr>
        <p:spPr>
          <a:xfrm>
            <a:off x="6285680" y="6170582"/>
            <a:ext cx="2227974" cy="318245"/>
          </a:xfrm>
          <a:prstGeom prst="rect">
            <a:avLst/>
          </a:prstGeom>
        </p:spPr>
        <p:txBody>
          <a:bodyPr wrap="none">
            <a:spAutoFit/>
          </a:bodyPr>
          <a:lstStyle/>
          <a:p>
            <a:r>
              <a:rPr lang="en-US" sz="1428" dirty="0">
                <a:solidFill>
                  <a:schemeClr val="bg1"/>
                </a:solidFill>
              </a:rPr>
              <a:t>Total disk capacity: 35 TB</a:t>
            </a:r>
          </a:p>
        </p:txBody>
      </p:sp>
      <p:sp>
        <p:nvSpPr>
          <p:cNvPr id="30" name="Rectangle 29"/>
          <p:cNvSpPr/>
          <p:nvPr/>
        </p:nvSpPr>
        <p:spPr>
          <a:xfrm>
            <a:off x="9633474" y="3020022"/>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Table</a:t>
            </a:r>
          </a:p>
        </p:txBody>
      </p:sp>
      <p:sp>
        <p:nvSpPr>
          <p:cNvPr id="31" name="Rectangle 30"/>
          <p:cNvSpPr/>
          <p:nvPr/>
        </p:nvSpPr>
        <p:spPr>
          <a:xfrm>
            <a:off x="9627096" y="3840550"/>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Entity</a:t>
            </a:r>
          </a:p>
        </p:txBody>
      </p:sp>
      <p:cxnSp>
        <p:nvCxnSpPr>
          <p:cNvPr id="10" name="Straight Arrow Connector 9"/>
          <p:cNvCxnSpPr>
            <a:endCxn id="31" idx="0"/>
          </p:cNvCxnSpPr>
          <p:nvPr/>
        </p:nvCxnSpPr>
        <p:spPr>
          <a:xfrm flipH="1">
            <a:off x="10117227" y="3495294"/>
            <a:ext cx="6376" cy="345256"/>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658436" y="3020022"/>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Queue</a:t>
            </a:r>
          </a:p>
        </p:txBody>
      </p:sp>
      <p:sp>
        <p:nvSpPr>
          <p:cNvPr id="37" name="Rectangle 36"/>
          <p:cNvSpPr/>
          <p:nvPr/>
        </p:nvSpPr>
        <p:spPr>
          <a:xfrm>
            <a:off x="7652059" y="3840550"/>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Message</a:t>
            </a:r>
          </a:p>
        </p:txBody>
      </p:sp>
      <p:cxnSp>
        <p:nvCxnSpPr>
          <p:cNvPr id="38" name="Straight Arrow Connector 37"/>
          <p:cNvCxnSpPr>
            <a:endCxn id="37" idx="0"/>
          </p:cNvCxnSpPr>
          <p:nvPr/>
        </p:nvCxnSpPr>
        <p:spPr>
          <a:xfrm flipH="1">
            <a:off x="8142189" y="3495294"/>
            <a:ext cx="6376" cy="345256"/>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618187" y="3010188"/>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File share</a:t>
            </a:r>
          </a:p>
        </p:txBody>
      </p:sp>
      <p:sp>
        <p:nvSpPr>
          <p:cNvPr id="43" name="Rectangle 42"/>
          <p:cNvSpPr/>
          <p:nvPr/>
        </p:nvSpPr>
        <p:spPr>
          <a:xfrm>
            <a:off x="5611810" y="3830715"/>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File</a:t>
            </a:r>
          </a:p>
        </p:txBody>
      </p:sp>
      <p:cxnSp>
        <p:nvCxnSpPr>
          <p:cNvPr id="44" name="Straight Arrow Connector 43"/>
          <p:cNvCxnSpPr>
            <a:endCxn id="43" idx="0"/>
          </p:cNvCxnSpPr>
          <p:nvPr/>
        </p:nvCxnSpPr>
        <p:spPr>
          <a:xfrm flipH="1">
            <a:off x="6101940" y="3485459"/>
            <a:ext cx="6378" cy="345256"/>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1631584" y="2993241"/>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Container</a:t>
            </a:r>
          </a:p>
        </p:txBody>
      </p:sp>
      <p:sp>
        <p:nvSpPr>
          <p:cNvPr id="46" name="Rectangle 45"/>
          <p:cNvSpPr/>
          <p:nvPr/>
        </p:nvSpPr>
        <p:spPr>
          <a:xfrm>
            <a:off x="1404130" y="3802425"/>
            <a:ext cx="1422681" cy="4925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Block Blob/ Append Blob</a:t>
            </a:r>
          </a:p>
        </p:txBody>
      </p:sp>
      <p:cxnSp>
        <p:nvCxnSpPr>
          <p:cNvPr id="47" name="Straight Arrow Connector 46"/>
          <p:cNvCxnSpPr>
            <a:stCxn id="45" idx="2"/>
            <a:endCxn id="46" idx="0"/>
          </p:cNvCxnSpPr>
          <p:nvPr/>
        </p:nvCxnSpPr>
        <p:spPr>
          <a:xfrm flipH="1">
            <a:off x="2115471" y="3457491"/>
            <a:ext cx="6243" cy="344935"/>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3240325" y="2772150"/>
            <a:ext cx="1787263" cy="276066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p>
        </p:txBody>
      </p:sp>
      <p:sp>
        <p:nvSpPr>
          <p:cNvPr id="49" name="Rectangle 48"/>
          <p:cNvSpPr/>
          <p:nvPr/>
        </p:nvSpPr>
        <p:spPr>
          <a:xfrm>
            <a:off x="3229462" y="4744305"/>
            <a:ext cx="1781041" cy="657488"/>
          </a:xfrm>
          <a:prstGeom prst="rect">
            <a:avLst/>
          </a:prstGeom>
        </p:spPr>
        <p:txBody>
          <a:bodyPr wrap="square">
            <a:spAutoFit/>
          </a:bodyPr>
          <a:lstStyle/>
          <a:p>
            <a:r>
              <a:rPr lang="en-US" sz="1224" dirty="0">
                <a:solidFill>
                  <a:schemeClr val="bg1"/>
                </a:solidFill>
              </a:rPr>
              <a:t>Throughput: 500 8K IOPS</a:t>
            </a:r>
          </a:p>
          <a:p>
            <a:r>
              <a:rPr lang="en-US" sz="1224" dirty="0">
                <a:solidFill>
                  <a:schemeClr val="bg1"/>
                </a:solidFill>
              </a:rPr>
              <a:t>Max size: 1 TB</a:t>
            </a:r>
          </a:p>
        </p:txBody>
      </p:sp>
      <p:sp>
        <p:nvSpPr>
          <p:cNvPr id="50" name="Rectangle 49"/>
          <p:cNvSpPr/>
          <p:nvPr/>
        </p:nvSpPr>
        <p:spPr>
          <a:xfrm>
            <a:off x="3601236" y="3025572"/>
            <a:ext cx="980257" cy="46425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Container</a:t>
            </a:r>
          </a:p>
        </p:txBody>
      </p:sp>
      <p:sp>
        <p:nvSpPr>
          <p:cNvPr id="51" name="Rectangle 50"/>
          <p:cNvSpPr/>
          <p:nvPr/>
        </p:nvSpPr>
        <p:spPr>
          <a:xfrm>
            <a:off x="3550438" y="3777653"/>
            <a:ext cx="1067346" cy="5173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24" dirty="0"/>
              <a:t>Disk / Page Blob</a:t>
            </a:r>
          </a:p>
        </p:txBody>
      </p:sp>
      <p:cxnSp>
        <p:nvCxnSpPr>
          <p:cNvPr id="52" name="Straight Arrow Connector 51"/>
          <p:cNvCxnSpPr>
            <a:stCxn id="50" idx="2"/>
            <a:endCxn id="51" idx="0"/>
          </p:cNvCxnSpPr>
          <p:nvPr/>
        </p:nvCxnSpPr>
        <p:spPr>
          <a:xfrm flipH="1">
            <a:off x="4084111" y="3489822"/>
            <a:ext cx="7253" cy="287832"/>
          </a:xfrm>
          <a:prstGeom prst="straightConnector1">
            <a:avLst/>
          </a:prstGeom>
          <a:ln>
            <a:solidFill>
              <a:schemeClr val="bg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8305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down)">
                                      <p:cBhvr>
                                        <p:cTn id="10" dur="500"/>
                                        <p:tgtEl>
                                          <p:spTgt spid="3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500"/>
                                        <p:tgtEl>
                                          <p:spTgt spid="4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down)">
                                      <p:cBhvr>
                                        <p:cTn id="1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5" grpId="0"/>
      <p:bldP spid="41" grpId="0"/>
      <p:bldP spid="4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366168" y="1212851"/>
            <a:ext cx="11702553" cy="4068806"/>
          </a:xfrm>
        </p:spPr>
        <p:txBody>
          <a:bodyPr/>
          <a:lstStyle/>
          <a:p>
            <a:r>
              <a:rPr lang="en-US" dirty="0">
                <a:solidFill>
                  <a:srgbClr val="0078D7"/>
                </a:solidFill>
              </a:rPr>
              <a:t>Shared across multiple accounts for large capacity, IOPS</a:t>
            </a:r>
          </a:p>
          <a:p>
            <a:r>
              <a:rPr lang="en-US" dirty="0">
                <a:solidFill>
                  <a:srgbClr val="0078D7"/>
                </a:solidFill>
              </a:rPr>
              <a:t>Leverage partitioning effectively to manage read/write</a:t>
            </a:r>
          </a:p>
          <a:p>
            <a:r>
              <a:rPr lang="en-US" dirty="0">
                <a:solidFill>
                  <a:srgbClr val="0078D7"/>
                </a:solidFill>
              </a:rPr>
              <a:t>Use CreateIfNotExists judiciously</a:t>
            </a:r>
          </a:p>
          <a:p>
            <a:r>
              <a:rPr lang="en-US" dirty="0">
                <a:solidFill>
                  <a:srgbClr val="0078D7"/>
                </a:solidFill>
              </a:rPr>
              <a:t>Leverage exponential backoff</a:t>
            </a:r>
          </a:p>
          <a:p>
            <a:r>
              <a:rPr lang="en-US" dirty="0">
                <a:solidFill>
                  <a:srgbClr val="0078D7"/>
                </a:solidFill>
              </a:rPr>
              <a:t>Storage account IOPS will dictate number of disks</a:t>
            </a:r>
          </a:p>
          <a:p>
            <a:pPr marL="342891" lvl="1" indent="0">
              <a:buNone/>
            </a:pPr>
            <a:r>
              <a:rPr lang="en-US" dirty="0"/>
              <a:t>20,000 IOPs/500 IOPs per disk = ~40 VHDs per storage account</a:t>
            </a:r>
          </a:p>
          <a:p>
            <a:endParaRPr lang="en-US" dirty="0"/>
          </a:p>
        </p:txBody>
      </p:sp>
      <p:sp>
        <p:nvSpPr>
          <p:cNvPr id="2" name="Title 1"/>
          <p:cNvSpPr>
            <a:spLocks noGrp="1"/>
          </p:cNvSpPr>
          <p:nvPr>
            <p:ph type="title"/>
          </p:nvPr>
        </p:nvSpPr>
        <p:spPr>
          <a:xfrm>
            <a:off x="366169" y="295278"/>
            <a:ext cx="11952831" cy="917575"/>
          </a:xfrm>
        </p:spPr>
        <p:txBody>
          <a:bodyPr/>
          <a:lstStyle/>
          <a:p>
            <a:r>
              <a:rPr lang="en-US" dirty="0"/>
              <a:t>Perf and scale considerations – Storage account</a:t>
            </a:r>
          </a:p>
        </p:txBody>
      </p:sp>
      <p:sp>
        <p:nvSpPr>
          <p:cNvPr id="3" name="TextBox 2"/>
          <p:cNvSpPr txBox="1"/>
          <p:nvPr/>
        </p:nvSpPr>
        <p:spPr>
          <a:xfrm>
            <a:off x="1419113" y="5935662"/>
            <a:ext cx="9905873" cy="555539"/>
          </a:xfrm>
          <a:prstGeom prst="rect">
            <a:avLst/>
          </a:prstGeom>
          <a:noFill/>
          <a:ln>
            <a:noFill/>
          </a:ln>
        </p:spPr>
        <p:txBody>
          <a:bodyPr wrap="square" lIns="186497" tIns="149198" rIns="186497" bIns="149198" rtlCol="0">
            <a:spAutoFit/>
          </a:bodyPr>
          <a:lstStyle/>
          <a:p>
            <a:pPr algn="ctr">
              <a:lnSpc>
                <a:spcPct val="90000"/>
              </a:lnSpc>
              <a:spcAft>
                <a:spcPts val="612"/>
              </a:spcAft>
            </a:pPr>
            <a:r>
              <a:rPr lang="en-US" sz="1836" dirty="0">
                <a:gradFill>
                  <a:gsLst>
                    <a:gs pos="2917">
                      <a:schemeClr val="tx1"/>
                    </a:gs>
                    <a:gs pos="30000">
                      <a:schemeClr val="tx1"/>
                    </a:gs>
                  </a:gsLst>
                  <a:lin ang="5400000" scaled="0"/>
                </a:gradFill>
                <a:hlinkClick r:id="rId3"/>
              </a:rPr>
              <a:t>https://docs.microsoft.com/en-us/azure/storage/storage-performance-checklist</a:t>
            </a:r>
            <a:r>
              <a:rPr lang="en-US" sz="1836"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62144491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 and scale considerations – Blobs </a:t>
            </a:r>
          </a:p>
        </p:txBody>
      </p:sp>
      <p:sp>
        <p:nvSpPr>
          <p:cNvPr id="5" name="TextBox 4"/>
          <p:cNvSpPr txBox="1"/>
          <p:nvPr/>
        </p:nvSpPr>
        <p:spPr>
          <a:xfrm>
            <a:off x="930584" y="5741933"/>
            <a:ext cx="10723569" cy="555539"/>
          </a:xfrm>
          <a:prstGeom prst="rect">
            <a:avLst/>
          </a:prstGeom>
          <a:noFill/>
          <a:ln>
            <a:noFill/>
          </a:ln>
        </p:spPr>
        <p:txBody>
          <a:bodyPr wrap="square" lIns="186497" tIns="149198" rIns="186497" bIns="149198" rtlCol="0">
            <a:spAutoFit/>
          </a:bodyPr>
          <a:lstStyle/>
          <a:p>
            <a:pPr algn="ctr">
              <a:lnSpc>
                <a:spcPct val="90000"/>
              </a:lnSpc>
              <a:spcAft>
                <a:spcPts val="612"/>
              </a:spcAft>
            </a:pPr>
            <a:r>
              <a:rPr lang="en-US" sz="1836" dirty="0">
                <a:gradFill>
                  <a:gsLst>
                    <a:gs pos="2917">
                      <a:schemeClr val="tx1"/>
                    </a:gs>
                    <a:gs pos="30000">
                      <a:schemeClr val="tx1"/>
                    </a:gs>
                  </a:gsLst>
                  <a:lin ang="5400000" scaled="0"/>
                </a:gradFill>
                <a:hlinkClick r:id="rId3"/>
              </a:rPr>
              <a:t>https://docs.microsoft.com/en-us/azure/storage/storage-performance-checklist#blobs</a:t>
            </a:r>
            <a:r>
              <a:rPr lang="en-US" sz="1836" dirty="0">
                <a:gradFill>
                  <a:gsLst>
                    <a:gs pos="2917">
                      <a:schemeClr val="tx1"/>
                    </a:gs>
                    <a:gs pos="30000">
                      <a:schemeClr val="tx1"/>
                    </a:gs>
                  </a:gsLst>
                  <a:lin ang="5400000" scaled="0"/>
                </a:gradFill>
              </a:rPr>
              <a:t> </a:t>
            </a:r>
          </a:p>
        </p:txBody>
      </p:sp>
      <p:sp>
        <p:nvSpPr>
          <p:cNvPr id="7" name="Text Placeholder 5"/>
          <p:cNvSpPr txBox="1">
            <a:spLocks/>
          </p:cNvSpPr>
          <p:nvPr/>
        </p:nvSpPr>
        <p:spPr>
          <a:xfrm>
            <a:off x="366169" y="1212851"/>
            <a:ext cx="4982208" cy="2923877"/>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78D7"/>
                </a:solidFill>
              </a:rPr>
              <a:t>Small Blobs</a:t>
            </a:r>
          </a:p>
          <a:p>
            <a:pPr marL="342900" lvl="1" indent="-342900"/>
            <a:r>
              <a:rPr lang="en-US" dirty="0"/>
              <a:t>Disable Nagle algorithm</a:t>
            </a:r>
          </a:p>
          <a:p>
            <a:pPr marL="342900" lvl="1" indent="-342900"/>
            <a:r>
              <a:rPr lang="en-US" dirty="0"/>
              <a:t>Turn off Proxy Auto Detection</a:t>
            </a:r>
          </a:p>
          <a:p>
            <a:pPr marL="342900" lvl="1" indent="-342900"/>
            <a:r>
              <a:rPr lang="en-US" dirty="0"/>
              <a:t>Treat parallelization with caution</a:t>
            </a:r>
          </a:p>
          <a:p>
            <a:pPr marL="342900" lvl="1" indent="-342900"/>
            <a:r>
              <a:rPr lang="en-US" dirty="0"/>
              <a:t>Complete upload/download in single call</a:t>
            </a:r>
          </a:p>
          <a:p>
            <a:endParaRPr lang="en-US" dirty="0"/>
          </a:p>
        </p:txBody>
      </p:sp>
      <p:sp>
        <p:nvSpPr>
          <p:cNvPr id="8" name="Text Placeholder 6"/>
          <p:cNvSpPr txBox="1">
            <a:spLocks/>
          </p:cNvSpPr>
          <p:nvPr/>
        </p:nvSpPr>
        <p:spPr>
          <a:xfrm>
            <a:off x="6292836" y="1212851"/>
            <a:ext cx="5775884" cy="3939540"/>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48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667"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dirty="0">
                <a:solidFill>
                  <a:srgbClr val="0078D7"/>
                </a:solidFill>
              </a:rPr>
              <a:t>Large Blobs</a:t>
            </a:r>
          </a:p>
          <a:p>
            <a:pPr marL="342900" lvl="1" indent="-342900"/>
            <a:r>
              <a:rPr lang="en-US" sz="2000" dirty="0"/>
              <a:t>Split one Blob into many to get more IOPS</a:t>
            </a:r>
          </a:p>
          <a:p>
            <a:pPr marL="342900" lvl="1" indent="-342900"/>
            <a:r>
              <a:rPr lang="en-US" sz="2000" dirty="0"/>
              <a:t>Chunk prior to download and parallelize</a:t>
            </a:r>
          </a:p>
          <a:p>
            <a:pPr marL="342900" lvl="1" indent="-342900"/>
            <a:r>
              <a:rPr lang="en-US" sz="2000" dirty="0"/>
              <a:t>Leverage range downloads as appropriate</a:t>
            </a:r>
          </a:p>
          <a:p>
            <a:pPr marL="342900" lvl="1" indent="-342900"/>
            <a:r>
              <a:rPr lang="en-US" sz="2000" dirty="0"/>
              <a:t>Turn off proxy auto detection</a:t>
            </a:r>
          </a:p>
          <a:p>
            <a:pPr marL="342900" lvl="1" indent="-342900"/>
            <a:r>
              <a:rPr lang="en-US" sz="2000" dirty="0"/>
              <a:t>Disable Expect100Continue </a:t>
            </a:r>
          </a:p>
          <a:p>
            <a:pPr marL="342900" lvl="1" indent="-342900"/>
            <a:r>
              <a:rPr lang="en-US" sz="2000" dirty="0"/>
              <a:t>Increase DefaultConnectionLimit property</a:t>
            </a:r>
          </a:p>
          <a:p>
            <a:pPr marL="342900" lvl="1" indent="-342900"/>
            <a:r>
              <a:rPr lang="en-US" sz="2000" dirty="0"/>
              <a:t>Create replica of your Blobs for many (&gt;25) readers</a:t>
            </a:r>
          </a:p>
          <a:p>
            <a:endParaRPr lang="en-US" sz="3600" dirty="0"/>
          </a:p>
        </p:txBody>
      </p:sp>
    </p:spTree>
    <p:extLst>
      <p:ext uri="{BB962C8B-B14F-4D97-AF65-F5344CB8AC3E}">
        <p14:creationId xmlns:p14="http://schemas.microsoft.com/office/powerpoint/2010/main" val="258637361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366168" y="1212851"/>
            <a:ext cx="11702553" cy="3120854"/>
          </a:xfrm>
        </p:spPr>
        <p:txBody>
          <a:bodyPr/>
          <a:lstStyle/>
          <a:p>
            <a:r>
              <a:rPr lang="en-US" dirty="0">
                <a:solidFill>
                  <a:srgbClr val="0078D7"/>
                </a:solidFill>
              </a:rPr>
              <a:t>Plan your partition keys and row keys</a:t>
            </a:r>
          </a:p>
          <a:p>
            <a:r>
              <a:rPr lang="en-US" dirty="0">
                <a:solidFill>
                  <a:srgbClr val="0078D7"/>
                </a:solidFill>
              </a:rPr>
              <a:t>Specify both partition keys and row keys to avoid scans</a:t>
            </a:r>
          </a:p>
          <a:p>
            <a:r>
              <a:rPr lang="en-US" dirty="0">
                <a:solidFill>
                  <a:srgbClr val="0078D7"/>
                </a:solidFill>
              </a:rPr>
              <a:t>Use compound key values</a:t>
            </a:r>
          </a:p>
          <a:p>
            <a:r>
              <a:rPr lang="en-US" dirty="0">
                <a:solidFill>
                  <a:srgbClr val="0078D7"/>
                </a:solidFill>
              </a:rPr>
              <a:t>Use query projection</a:t>
            </a:r>
          </a:p>
          <a:p>
            <a:r>
              <a:rPr lang="en-US" dirty="0">
                <a:solidFill>
                  <a:srgbClr val="0078D7"/>
                </a:solidFill>
              </a:rPr>
              <a:t>Avoid spiky traffic if possible</a:t>
            </a:r>
          </a:p>
        </p:txBody>
      </p:sp>
      <p:sp>
        <p:nvSpPr>
          <p:cNvPr id="2" name="Title 1"/>
          <p:cNvSpPr>
            <a:spLocks noGrp="1"/>
          </p:cNvSpPr>
          <p:nvPr>
            <p:ph type="title"/>
          </p:nvPr>
        </p:nvSpPr>
        <p:spPr/>
        <p:txBody>
          <a:bodyPr/>
          <a:lstStyle/>
          <a:p>
            <a:r>
              <a:rPr lang="en-US" dirty="0"/>
              <a:t>Perf and scale considerations – Tables </a:t>
            </a:r>
          </a:p>
        </p:txBody>
      </p:sp>
      <p:sp>
        <p:nvSpPr>
          <p:cNvPr id="4" name="TextBox 3"/>
          <p:cNvSpPr txBox="1"/>
          <p:nvPr/>
        </p:nvSpPr>
        <p:spPr>
          <a:xfrm>
            <a:off x="933367" y="5362231"/>
            <a:ext cx="10568155" cy="809783"/>
          </a:xfrm>
          <a:prstGeom prst="rect">
            <a:avLst/>
          </a:prstGeom>
          <a:noFill/>
          <a:ln>
            <a:noFill/>
          </a:ln>
        </p:spPr>
        <p:txBody>
          <a:bodyPr wrap="square" lIns="186497" tIns="149198" rIns="186497" bIns="149198" rtlCol="0">
            <a:spAutoFit/>
          </a:bodyPr>
          <a:lstStyle/>
          <a:p>
            <a:pPr>
              <a:lnSpc>
                <a:spcPct val="90000"/>
              </a:lnSpc>
              <a:spcAft>
                <a:spcPts val="612"/>
              </a:spcAft>
            </a:pPr>
            <a:r>
              <a:rPr lang="en-US" sz="1836" dirty="0">
                <a:gradFill>
                  <a:gsLst>
                    <a:gs pos="2917">
                      <a:schemeClr val="tx1"/>
                    </a:gs>
                    <a:gs pos="30000">
                      <a:schemeClr val="tx1"/>
                    </a:gs>
                  </a:gsLst>
                  <a:lin ang="5400000" scaled="0"/>
                </a:gradFill>
                <a:hlinkClick r:id="rId3"/>
              </a:rPr>
              <a:t>https://docs.microsoft.com/en-us/azure/storage/storage-table-design-guide</a:t>
            </a:r>
            <a:r>
              <a:rPr lang="en-US" sz="1836" dirty="0">
                <a:gradFill>
                  <a:gsLst>
                    <a:gs pos="2917">
                      <a:schemeClr val="tx1"/>
                    </a:gs>
                    <a:gs pos="30000">
                      <a:schemeClr val="tx1"/>
                    </a:gs>
                  </a:gsLst>
                  <a:lin ang="5400000" scaled="0"/>
                </a:gradFill>
              </a:rPr>
              <a:t> </a:t>
            </a:r>
            <a:r>
              <a:rPr lang="en-US" sz="1836" dirty="0">
                <a:gradFill>
                  <a:gsLst>
                    <a:gs pos="2917">
                      <a:schemeClr val="tx1"/>
                    </a:gs>
                    <a:gs pos="30000">
                      <a:schemeClr val="tx1"/>
                    </a:gs>
                  </a:gsLst>
                  <a:lin ang="5400000" scaled="0"/>
                </a:gradFill>
                <a:hlinkClick r:id="rId4"/>
              </a:rPr>
              <a:t>https://docs.microsoft.com/en-us/azure/storage/storage-performance-checklist#tables</a:t>
            </a:r>
            <a:r>
              <a:rPr lang="en-US" sz="1836"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3176644351"/>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4779770"/>
          </a:xfrm>
        </p:spPr>
        <p:txBody>
          <a:bodyPr/>
          <a:lstStyle/>
          <a:p>
            <a:pPr marL="0" indent="0">
              <a:buNone/>
            </a:pPr>
            <a:r>
              <a:rPr lang="en-US" dirty="0">
                <a:solidFill>
                  <a:srgbClr val="0078D7"/>
                </a:solidFill>
              </a:rPr>
              <a:t>Queues:</a:t>
            </a:r>
          </a:p>
          <a:p>
            <a:pPr marL="342900" lvl="1" indent="-342900"/>
            <a:r>
              <a:rPr lang="en-US" sz="1800" dirty="0"/>
              <a:t>PeekMessage over GetMessage</a:t>
            </a:r>
          </a:p>
          <a:p>
            <a:pPr marL="342900" lvl="1" indent="-342900"/>
            <a:r>
              <a:rPr lang="en-US" sz="1800" dirty="0"/>
              <a:t>Create multiple queues and round robin to get greater IOPS</a:t>
            </a:r>
          </a:p>
          <a:p>
            <a:pPr marL="0" indent="0">
              <a:buNone/>
            </a:pPr>
            <a:r>
              <a:rPr lang="en-US" dirty="0">
                <a:solidFill>
                  <a:srgbClr val="0078D7"/>
                </a:solidFill>
              </a:rPr>
              <a:t>Disks/Page Blobs:</a:t>
            </a:r>
          </a:p>
          <a:p>
            <a:pPr marL="342900" lvl="1" indent="-342900"/>
            <a:r>
              <a:rPr lang="en-US" sz="1800" dirty="0"/>
              <a:t>Download a snapshot instead of downloading disk</a:t>
            </a:r>
          </a:p>
          <a:p>
            <a:pPr marL="342900" lvl="1" indent="-342900"/>
            <a:r>
              <a:rPr lang="en-US" sz="1800" dirty="0"/>
              <a:t>Split into multiple disks to get more IOPS</a:t>
            </a:r>
          </a:p>
          <a:p>
            <a:pPr marL="342900" lvl="1" indent="-342900"/>
            <a:r>
              <a:rPr lang="en-US" sz="1800" dirty="0"/>
              <a:t>Use GetPageRanges to download only what you need</a:t>
            </a:r>
          </a:p>
          <a:p>
            <a:pPr marL="0" indent="0">
              <a:buNone/>
            </a:pPr>
            <a:r>
              <a:rPr lang="en-US" dirty="0">
                <a:solidFill>
                  <a:srgbClr val="0078D7"/>
                </a:solidFill>
              </a:rPr>
              <a:t>Files:</a:t>
            </a:r>
          </a:p>
          <a:p>
            <a:pPr marL="342900" lvl="1" indent="-342900"/>
            <a:r>
              <a:rPr lang="en-US" sz="1800" dirty="0"/>
              <a:t>Use SMB V REST appropriately</a:t>
            </a:r>
          </a:p>
          <a:p>
            <a:pPr marL="342900" lvl="1" indent="-342900"/>
            <a:r>
              <a:rPr lang="en-US" sz="1800" dirty="0"/>
              <a:t>Leverage many shares for greater throughput</a:t>
            </a:r>
          </a:p>
          <a:p>
            <a:pPr marL="342900" lvl="1" indent="-342900"/>
            <a:r>
              <a:rPr lang="en-US" sz="1800" dirty="0"/>
              <a:t>Use CORS for direct access from browsers</a:t>
            </a:r>
          </a:p>
          <a:p>
            <a:pPr lvl="1"/>
            <a:endParaRPr lang="en-US" dirty="0"/>
          </a:p>
        </p:txBody>
      </p:sp>
      <p:sp>
        <p:nvSpPr>
          <p:cNvPr id="3" name="Title 2"/>
          <p:cNvSpPr>
            <a:spLocks noGrp="1"/>
          </p:cNvSpPr>
          <p:nvPr>
            <p:ph type="title"/>
          </p:nvPr>
        </p:nvSpPr>
        <p:spPr/>
        <p:txBody>
          <a:bodyPr/>
          <a:lstStyle/>
          <a:p>
            <a:r>
              <a:rPr lang="en-US" dirty="0"/>
              <a:t>Perf and scale considerations – Other services</a:t>
            </a:r>
          </a:p>
        </p:txBody>
      </p:sp>
      <p:sp>
        <p:nvSpPr>
          <p:cNvPr id="4" name="TextBox 3"/>
          <p:cNvSpPr txBox="1"/>
          <p:nvPr/>
        </p:nvSpPr>
        <p:spPr>
          <a:xfrm>
            <a:off x="622538" y="5892149"/>
            <a:ext cx="9905873" cy="555539"/>
          </a:xfrm>
          <a:prstGeom prst="rect">
            <a:avLst/>
          </a:prstGeom>
          <a:noFill/>
          <a:ln>
            <a:noFill/>
          </a:ln>
        </p:spPr>
        <p:txBody>
          <a:bodyPr wrap="square" lIns="186497" tIns="149198" rIns="186497" bIns="149198" rtlCol="0">
            <a:spAutoFit/>
          </a:bodyPr>
          <a:lstStyle/>
          <a:p>
            <a:pPr algn="ctr">
              <a:lnSpc>
                <a:spcPct val="90000"/>
              </a:lnSpc>
              <a:spcAft>
                <a:spcPts val="612"/>
              </a:spcAft>
            </a:pPr>
            <a:r>
              <a:rPr lang="en-US" sz="1836" dirty="0">
                <a:gradFill>
                  <a:gsLst>
                    <a:gs pos="2917">
                      <a:schemeClr val="tx1"/>
                    </a:gs>
                    <a:gs pos="30000">
                      <a:schemeClr val="tx1"/>
                    </a:gs>
                  </a:gsLst>
                  <a:lin ang="5400000" scaled="0"/>
                </a:gradFill>
                <a:hlinkClick r:id="rId3"/>
              </a:rPr>
              <a:t>https://docs.microsoft.com/en-us/azure/storage/storage-performance-checklist</a:t>
            </a:r>
            <a:r>
              <a:rPr lang="en-US" sz="1836"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1903884820"/>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6168" y="1212851"/>
            <a:ext cx="11702553" cy="4750788"/>
          </a:xfrm>
        </p:spPr>
        <p:txBody>
          <a:bodyPr/>
          <a:lstStyle/>
          <a:p>
            <a:pPr marL="571217" indent="-571217">
              <a:buFont typeface="+mj-lt"/>
              <a:buAutoNum type="arabicPeriod"/>
            </a:pPr>
            <a:r>
              <a:rPr lang="en-US" sz="2799" dirty="0"/>
              <a:t>Review the Storage Performance and Scalability checklist</a:t>
            </a:r>
          </a:p>
          <a:p>
            <a:pPr marL="571217" indent="-571217">
              <a:buFont typeface="+mj-lt"/>
              <a:buAutoNum type="arabicPeriod"/>
            </a:pPr>
            <a:r>
              <a:rPr lang="en-US" sz="2799" dirty="0"/>
              <a:t>Enable analytics metrics and logs during testing and in production – duration aligns with your bug resolution window</a:t>
            </a:r>
          </a:p>
          <a:p>
            <a:pPr marL="571217" indent="-571217">
              <a:buFont typeface="+mj-lt"/>
              <a:buAutoNum type="arabicPeriod"/>
            </a:pPr>
            <a:r>
              <a:rPr lang="en-US" sz="2799" dirty="0"/>
              <a:t>Establish baselines during testing measure against those as you launch </a:t>
            </a:r>
          </a:p>
          <a:p>
            <a:pPr marL="571217" indent="-571217">
              <a:buFont typeface="+mj-lt"/>
              <a:buAutoNum type="arabicPeriod"/>
            </a:pPr>
            <a:r>
              <a:rPr lang="en-US" sz="2799" dirty="0"/>
              <a:t>Introduce errors during testing, fail gracefully </a:t>
            </a:r>
          </a:p>
          <a:p>
            <a:pPr marL="571217" indent="-571217">
              <a:buFont typeface="+mj-lt"/>
              <a:buAutoNum type="arabicPeriod"/>
            </a:pPr>
            <a:r>
              <a:rPr lang="en-US" sz="2799" dirty="0"/>
              <a:t>Select the right resource for right problem – Tables vs. Blobs</a:t>
            </a:r>
          </a:p>
          <a:p>
            <a:pPr marL="571217" indent="-571217">
              <a:buFont typeface="+mj-lt"/>
              <a:buAutoNum type="arabicPeriod"/>
            </a:pPr>
            <a:r>
              <a:rPr lang="en-US" sz="2799" dirty="0"/>
              <a:t>Consider scalability targets while designing your application</a:t>
            </a:r>
          </a:p>
          <a:p>
            <a:pPr marL="571217" indent="-571217">
              <a:buFont typeface="+mj-lt"/>
              <a:buAutoNum type="arabicPeriod"/>
            </a:pPr>
            <a:r>
              <a:rPr lang="en-US" sz="2799" dirty="0"/>
              <a:t>Use RA-GRS to provide 99.99% read availability </a:t>
            </a:r>
          </a:p>
          <a:p>
            <a:pPr marL="571217" indent="-571217">
              <a:buFont typeface="+mj-lt"/>
              <a:buAutoNum type="arabicPeriod"/>
            </a:pPr>
            <a:r>
              <a:rPr lang="en-US" sz="2799" dirty="0"/>
              <a:t>Review storage guidance for patterns from our largest customers</a:t>
            </a:r>
          </a:p>
          <a:p>
            <a:pPr marL="0" indent="0">
              <a:buNone/>
            </a:pPr>
            <a:endParaRPr lang="en-US" sz="2799" dirty="0"/>
          </a:p>
        </p:txBody>
      </p:sp>
      <p:sp>
        <p:nvSpPr>
          <p:cNvPr id="3" name="Title 2"/>
          <p:cNvSpPr>
            <a:spLocks noGrp="1"/>
          </p:cNvSpPr>
          <p:nvPr>
            <p:ph type="title"/>
          </p:nvPr>
        </p:nvSpPr>
        <p:spPr/>
        <p:txBody>
          <a:bodyPr/>
          <a:lstStyle/>
          <a:p>
            <a:r>
              <a:rPr lang="en-US" dirty="0"/>
              <a:t>Recommendations</a:t>
            </a:r>
          </a:p>
        </p:txBody>
      </p:sp>
    </p:spTree>
    <p:extLst>
      <p:ext uri="{BB962C8B-B14F-4D97-AF65-F5344CB8AC3E}">
        <p14:creationId xmlns:p14="http://schemas.microsoft.com/office/powerpoint/2010/main" val="280022067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management</a:t>
            </a:r>
          </a:p>
        </p:txBody>
      </p:sp>
    </p:spTree>
    <p:extLst>
      <p:ext uri="{BB962C8B-B14F-4D97-AF65-F5344CB8AC3E}">
        <p14:creationId xmlns:p14="http://schemas.microsoft.com/office/powerpoint/2010/main" val="2776748440"/>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3213187"/>
          </a:xfrm>
        </p:spPr>
        <p:txBody>
          <a:bodyPr/>
          <a:lstStyle/>
          <a:p>
            <a:pPr marL="0" indent="0">
              <a:buNone/>
            </a:pPr>
            <a:r>
              <a:rPr lang="en-US" dirty="0">
                <a:solidFill>
                  <a:srgbClr val="0078D7"/>
                </a:solidFill>
              </a:rPr>
              <a:t>Data in Azure Storage can be accessed and managed in </a:t>
            </a:r>
            <a:br>
              <a:rPr lang="en-US" dirty="0">
                <a:solidFill>
                  <a:srgbClr val="0078D7"/>
                </a:solidFill>
              </a:rPr>
            </a:br>
            <a:r>
              <a:rPr lang="en-US" dirty="0">
                <a:solidFill>
                  <a:srgbClr val="0078D7"/>
                </a:solidFill>
              </a:rPr>
              <a:t>a variety of ways, through numerous tools and processes.</a:t>
            </a:r>
          </a:p>
          <a:p>
            <a:pPr marL="342900" lvl="1" indent="-342900"/>
            <a:r>
              <a:rPr lang="en-US" dirty="0"/>
              <a:t>Graphical user interface</a:t>
            </a:r>
          </a:p>
          <a:p>
            <a:pPr marL="342900" lvl="1" indent="-342900"/>
            <a:r>
              <a:rPr lang="en-US" dirty="0"/>
              <a:t>Command-line interface</a:t>
            </a:r>
          </a:p>
          <a:p>
            <a:pPr marL="342900" lvl="1" indent="-342900"/>
            <a:r>
              <a:rPr lang="en-US" dirty="0"/>
              <a:t>REST interface</a:t>
            </a:r>
          </a:p>
          <a:p>
            <a:pPr marL="342900" lvl="1" indent="-342900"/>
            <a:r>
              <a:rPr lang="en-US" dirty="0"/>
              <a:t>Client libraries</a:t>
            </a:r>
          </a:p>
          <a:p>
            <a:pPr marL="342900" lvl="1" indent="-342900"/>
            <a:r>
              <a:rPr lang="en-US" dirty="0"/>
              <a:t>Cross-platform</a:t>
            </a:r>
          </a:p>
          <a:p>
            <a:pPr marL="342900" lvl="1" indent="-342900"/>
            <a:r>
              <a:rPr lang="en-US" dirty="0"/>
              <a:t>Vendor solutions</a:t>
            </a:r>
          </a:p>
        </p:txBody>
      </p:sp>
      <p:sp>
        <p:nvSpPr>
          <p:cNvPr id="3" name="Title 2"/>
          <p:cNvSpPr>
            <a:spLocks noGrp="1"/>
          </p:cNvSpPr>
          <p:nvPr>
            <p:ph type="title"/>
          </p:nvPr>
        </p:nvSpPr>
        <p:spPr/>
        <p:txBody>
          <a:bodyPr/>
          <a:lstStyle/>
          <a:p>
            <a:r>
              <a:rPr lang="en-US" dirty="0"/>
              <a:t>Storage management</a:t>
            </a:r>
          </a:p>
        </p:txBody>
      </p:sp>
      <p:grpSp>
        <p:nvGrpSpPr>
          <p:cNvPr id="7" name="Group 6"/>
          <p:cNvGrpSpPr/>
          <p:nvPr/>
        </p:nvGrpSpPr>
        <p:grpSpPr>
          <a:xfrm>
            <a:off x="8113523" y="2808881"/>
            <a:ext cx="2789726" cy="2853292"/>
            <a:chOff x="6621304" y="2740948"/>
            <a:chExt cx="2789726" cy="2853292"/>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21304" y="2740948"/>
              <a:ext cx="1295400" cy="1295400"/>
            </a:xfrm>
            <a:prstGeom prst="rect">
              <a:avLst/>
            </a:prstGeom>
          </p:spPr>
        </p:pic>
        <p:pic>
          <p:nvPicPr>
            <p:cNvPr id="5" name="Picture 4"/>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91830" y="3388648"/>
              <a:ext cx="1219200" cy="1219200"/>
            </a:xfrm>
            <a:prstGeom prst="rect">
              <a:avLst/>
            </a:prstGeom>
          </p:spPr>
        </p:pic>
        <p:pic>
          <p:nvPicPr>
            <p:cNvPr id="6" name="Picture 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789596" y="4298840"/>
              <a:ext cx="1295400" cy="1295400"/>
            </a:xfrm>
            <a:prstGeom prst="rect">
              <a:avLst/>
            </a:prstGeom>
          </p:spPr>
        </p:pic>
      </p:grpSp>
    </p:spTree>
    <p:extLst>
      <p:ext uri="{BB962C8B-B14F-4D97-AF65-F5344CB8AC3E}">
        <p14:creationId xmlns:p14="http://schemas.microsoft.com/office/powerpoint/2010/main" val="36436602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Storage foundations</a:t>
            </a:r>
          </a:p>
        </p:txBody>
      </p:sp>
      <p:sp>
        <p:nvSpPr>
          <p:cNvPr id="4" name="Rectangle 3"/>
          <p:cNvSpPr/>
          <p:nvPr/>
        </p:nvSpPr>
        <p:spPr>
          <a:xfrm>
            <a:off x="564438" y="3696417"/>
            <a:ext cx="2522051" cy="1976643"/>
          </a:xfrm>
          <a:prstGeom prst="rect">
            <a:avLst/>
          </a:prstGeom>
          <a:solidFill>
            <a:schemeClr val="tx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6" name="Rectangle 5"/>
          <p:cNvSpPr/>
          <p:nvPr/>
        </p:nvSpPr>
        <p:spPr>
          <a:xfrm>
            <a:off x="564438" y="1633385"/>
            <a:ext cx="2522051" cy="1937875"/>
          </a:xfrm>
          <a:prstGeom prst="rect">
            <a:avLst/>
          </a:prstGeom>
          <a:solidFill>
            <a:schemeClr val="tx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b="-26"/>
          <a:stretch/>
        </p:blipFill>
        <p:spPr>
          <a:xfrm>
            <a:off x="1181664" y="4031804"/>
            <a:ext cx="1481181" cy="953989"/>
          </a:xfrm>
          <a:prstGeom prst="rect">
            <a:avLst/>
          </a:prstGeom>
          <a:solidFill>
            <a:schemeClr val="tx1">
              <a:lumMod val="50000"/>
            </a:schemeClr>
          </a:solidFill>
        </p:spPr>
      </p:pic>
      <p:sp>
        <p:nvSpPr>
          <p:cNvPr id="8" name="TextBox 7"/>
          <p:cNvSpPr txBox="1"/>
          <p:nvPr/>
        </p:nvSpPr>
        <p:spPr>
          <a:xfrm>
            <a:off x="1240027" y="3047920"/>
            <a:ext cx="1794962" cy="414300"/>
          </a:xfrm>
          <a:prstGeom prst="rect">
            <a:avLst/>
          </a:prstGeom>
          <a:solidFill>
            <a:schemeClr val="tx1">
              <a:lumMod val="50000"/>
            </a:schemeClr>
          </a:solidFill>
        </p:spPr>
        <p:txBody>
          <a:bodyPr wrap="square" rtlCol="0">
            <a:spAutoFit/>
          </a:bodyPr>
          <a:lstStyle/>
          <a:p>
            <a:r>
              <a:rPr lang="en-US" sz="2040" dirty="0">
                <a:solidFill>
                  <a:schemeClr val="bg1"/>
                </a:solidFill>
              </a:rPr>
              <a:t>Available</a:t>
            </a:r>
          </a:p>
        </p:txBody>
      </p:sp>
      <p:sp>
        <p:nvSpPr>
          <p:cNvPr id="9" name="Rectangle 8"/>
          <p:cNvSpPr/>
          <p:nvPr/>
        </p:nvSpPr>
        <p:spPr>
          <a:xfrm>
            <a:off x="3223653" y="1643339"/>
            <a:ext cx="2434816" cy="1927921"/>
          </a:xfrm>
          <a:prstGeom prst="rect">
            <a:avLst/>
          </a:prstGeom>
          <a:solidFill>
            <a:schemeClr val="tx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0" name="Rectangle 9"/>
          <p:cNvSpPr/>
          <p:nvPr/>
        </p:nvSpPr>
        <p:spPr>
          <a:xfrm>
            <a:off x="3197676" y="3696416"/>
            <a:ext cx="2485329" cy="1968845"/>
          </a:xfrm>
          <a:prstGeom prst="rect">
            <a:avLst/>
          </a:prstGeom>
          <a:solidFill>
            <a:schemeClr val="tx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1" name="Rectangle 10"/>
          <p:cNvSpPr/>
          <p:nvPr/>
        </p:nvSpPr>
        <p:spPr>
          <a:xfrm>
            <a:off x="5815225" y="1655476"/>
            <a:ext cx="2468538" cy="1911503"/>
          </a:xfrm>
          <a:prstGeom prst="rect">
            <a:avLst/>
          </a:prstGeom>
          <a:solidFill>
            <a:schemeClr val="tx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12" name="TextBox 11"/>
          <p:cNvSpPr txBox="1"/>
          <p:nvPr/>
        </p:nvSpPr>
        <p:spPr>
          <a:xfrm>
            <a:off x="3710578" y="3054739"/>
            <a:ext cx="1794962" cy="414300"/>
          </a:xfrm>
          <a:prstGeom prst="rect">
            <a:avLst/>
          </a:prstGeom>
          <a:solidFill>
            <a:schemeClr val="tx1">
              <a:lumMod val="50000"/>
            </a:schemeClr>
          </a:solidFill>
        </p:spPr>
        <p:txBody>
          <a:bodyPr wrap="square" rtlCol="0">
            <a:spAutoFit/>
          </a:bodyPr>
          <a:lstStyle/>
          <a:p>
            <a:r>
              <a:rPr lang="en-US" sz="2040" dirty="0">
                <a:solidFill>
                  <a:schemeClr val="bg1"/>
                </a:solidFill>
              </a:rPr>
              <a:t>Durable</a:t>
            </a:r>
          </a:p>
        </p:txBody>
      </p:sp>
      <p:sp>
        <p:nvSpPr>
          <p:cNvPr id="13" name="TextBox 12"/>
          <p:cNvSpPr txBox="1"/>
          <p:nvPr/>
        </p:nvSpPr>
        <p:spPr>
          <a:xfrm>
            <a:off x="3967005" y="5126464"/>
            <a:ext cx="1226650" cy="414300"/>
          </a:xfrm>
          <a:prstGeom prst="rect">
            <a:avLst/>
          </a:prstGeom>
          <a:solidFill>
            <a:schemeClr val="tx1">
              <a:lumMod val="50000"/>
            </a:schemeClr>
          </a:solidFill>
        </p:spPr>
        <p:txBody>
          <a:bodyPr wrap="square" rtlCol="0">
            <a:spAutoFit/>
          </a:bodyPr>
          <a:lstStyle/>
          <a:p>
            <a:r>
              <a:rPr lang="en-US" sz="2040" dirty="0">
                <a:solidFill>
                  <a:schemeClr val="bg1"/>
                </a:solidFill>
              </a:rPr>
              <a:t>Secure</a:t>
            </a:r>
          </a:p>
        </p:txBody>
      </p:sp>
      <p:sp>
        <p:nvSpPr>
          <p:cNvPr id="14" name="TextBox 13"/>
          <p:cNvSpPr txBox="1"/>
          <p:nvPr/>
        </p:nvSpPr>
        <p:spPr>
          <a:xfrm>
            <a:off x="1291526" y="5110952"/>
            <a:ext cx="1794962" cy="414300"/>
          </a:xfrm>
          <a:prstGeom prst="rect">
            <a:avLst/>
          </a:prstGeom>
          <a:solidFill>
            <a:schemeClr val="tx1">
              <a:lumMod val="50000"/>
            </a:schemeClr>
          </a:solidFill>
        </p:spPr>
        <p:txBody>
          <a:bodyPr wrap="square" rtlCol="0">
            <a:spAutoFit/>
          </a:bodyPr>
          <a:lstStyle/>
          <a:p>
            <a:r>
              <a:rPr lang="en-US" sz="2040" dirty="0">
                <a:solidFill>
                  <a:schemeClr val="bg1"/>
                </a:solidFill>
              </a:rPr>
              <a:t>Scalable</a:t>
            </a:r>
          </a:p>
        </p:txBody>
      </p:sp>
      <p:sp>
        <p:nvSpPr>
          <p:cNvPr id="15" name="TextBox 14"/>
          <p:cNvSpPr txBox="1"/>
          <p:nvPr/>
        </p:nvSpPr>
        <p:spPr>
          <a:xfrm>
            <a:off x="6205894" y="3034181"/>
            <a:ext cx="1794962" cy="414300"/>
          </a:xfrm>
          <a:prstGeom prst="rect">
            <a:avLst/>
          </a:prstGeom>
          <a:solidFill>
            <a:schemeClr val="tx1">
              <a:lumMod val="50000"/>
            </a:schemeClr>
          </a:solidFill>
        </p:spPr>
        <p:txBody>
          <a:bodyPr wrap="square" rtlCol="0">
            <a:spAutoFit/>
          </a:bodyPr>
          <a:lstStyle/>
          <a:p>
            <a:r>
              <a:rPr lang="en-US" sz="2040" dirty="0">
                <a:solidFill>
                  <a:schemeClr val="bg1"/>
                </a:solidFill>
              </a:rPr>
              <a:t>Cost-effective</a:t>
            </a:r>
          </a:p>
        </p:txBody>
      </p:sp>
      <p:pic>
        <p:nvPicPr>
          <p:cNvPr id="16" name="Picture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085523" y="1911255"/>
            <a:ext cx="1907657" cy="897721"/>
          </a:xfrm>
          <a:prstGeom prst="rect">
            <a:avLst/>
          </a:prstGeom>
          <a:solidFill>
            <a:schemeClr val="tx1">
              <a:lumMod val="50000"/>
            </a:schemeClr>
          </a:solidFill>
        </p:spPr>
      </p:pic>
      <p:pic>
        <p:nvPicPr>
          <p:cNvPr id="17" name="Picture 16"/>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975508" y="1976057"/>
            <a:ext cx="1740892" cy="967162"/>
          </a:xfrm>
          <a:prstGeom prst="rect">
            <a:avLst/>
          </a:prstGeom>
          <a:solidFill>
            <a:schemeClr val="tx1">
              <a:lumMod val="50000"/>
            </a:schemeClr>
          </a:solidFill>
        </p:spPr>
      </p:pic>
      <p:pic>
        <p:nvPicPr>
          <p:cNvPr id="18" name="Picture 17"/>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394299" y="1752145"/>
            <a:ext cx="2167563" cy="1145127"/>
          </a:xfrm>
          <a:prstGeom prst="rect">
            <a:avLst/>
          </a:prstGeom>
          <a:solidFill>
            <a:schemeClr val="tx1">
              <a:lumMod val="50000"/>
            </a:schemeClr>
          </a:solidFill>
          <a:ln>
            <a:noFill/>
          </a:ln>
        </p:spPr>
      </p:pic>
      <p:sp>
        <p:nvSpPr>
          <p:cNvPr id="19" name="Rectangle 18"/>
          <p:cNvSpPr/>
          <p:nvPr/>
        </p:nvSpPr>
        <p:spPr>
          <a:xfrm>
            <a:off x="5794193" y="3710677"/>
            <a:ext cx="2485329" cy="1962381"/>
          </a:xfrm>
          <a:prstGeom prst="rect">
            <a:avLst/>
          </a:prstGeom>
          <a:solidFill>
            <a:schemeClr val="tx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24" name="Rectangle 23"/>
          <p:cNvSpPr/>
          <p:nvPr/>
        </p:nvSpPr>
        <p:spPr>
          <a:xfrm>
            <a:off x="8801382" y="1655477"/>
            <a:ext cx="2331364" cy="1940157"/>
          </a:xfrm>
          <a:prstGeom prst="rect">
            <a:avLst/>
          </a:prstGeom>
          <a:solidFill>
            <a:schemeClr val="bg1">
              <a:lumMod val="8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80" dirty="0">
                <a:solidFill>
                  <a:schemeClr val="bg1"/>
                </a:solidFill>
              </a:rPr>
              <a:t>75 trillion</a:t>
            </a:r>
          </a:p>
        </p:txBody>
      </p:sp>
      <p:sp>
        <p:nvSpPr>
          <p:cNvPr id="25" name="Rectangle 24"/>
          <p:cNvSpPr/>
          <p:nvPr/>
        </p:nvSpPr>
        <p:spPr>
          <a:xfrm>
            <a:off x="8801381" y="3710677"/>
            <a:ext cx="2306993" cy="1962381"/>
          </a:xfrm>
          <a:prstGeom prst="rect">
            <a:avLst/>
          </a:prstGeom>
          <a:solidFill>
            <a:schemeClr val="bg1">
              <a:lumMod val="85000"/>
            </a:schemeClr>
          </a:solidFill>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080" dirty="0">
                <a:solidFill>
                  <a:schemeClr val="bg1"/>
                </a:solidFill>
              </a:rPr>
              <a:t>11 million</a:t>
            </a:r>
          </a:p>
        </p:txBody>
      </p:sp>
      <p:sp>
        <p:nvSpPr>
          <p:cNvPr id="26" name="Rectangle 25"/>
          <p:cNvSpPr/>
          <p:nvPr/>
        </p:nvSpPr>
        <p:spPr>
          <a:xfrm>
            <a:off x="9491044" y="3152679"/>
            <a:ext cx="1554141" cy="414300"/>
          </a:xfrm>
          <a:prstGeom prst="rect">
            <a:avLst/>
          </a:prstGeom>
          <a:solidFill>
            <a:schemeClr val="bg1">
              <a:lumMod val="85000"/>
            </a:schemeClr>
          </a:solidFill>
        </p:spPr>
        <p:txBody>
          <a:bodyPr wrap="square">
            <a:spAutoFit/>
          </a:bodyPr>
          <a:lstStyle/>
          <a:p>
            <a:r>
              <a:rPr lang="en-US" sz="2040" dirty="0">
                <a:solidFill>
                  <a:schemeClr val="bg1"/>
                </a:solidFill>
              </a:rPr>
              <a:t>objects</a:t>
            </a:r>
          </a:p>
        </p:txBody>
      </p:sp>
      <p:sp>
        <p:nvSpPr>
          <p:cNvPr id="27" name="Rectangle 26"/>
          <p:cNvSpPr/>
          <p:nvPr/>
        </p:nvSpPr>
        <p:spPr>
          <a:xfrm>
            <a:off x="8934779" y="5258758"/>
            <a:ext cx="2110406" cy="414300"/>
          </a:xfrm>
          <a:prstGeom prst="rect">
            <a:avLst/>
          </a:prstGeom>
          <a:solidFill>
            <a:schemeClr val="bg1">
              <a:lumMod val="85000"/>
            </a:schemeClr>
          </a:solidFill>
        </p:spPr>
        <p:txBody>
          <a:bodyPr wrap="none">
            <a:spAutoFit/>
          </a:bodyPr>
          <a:lstStyle/>
          <a:p>
            <a:r>
              <a:rPr lang="en-US" sz="2040" dirty="0">
                <a:solidFill>
                  <a:schemeClr val="bg1"/>
                </a:solidFill>
              </a:rPr>
              <a:t>Transactions/sec</a:t>
            </a:r>
          </a:p>
        </p:txBody>
      </p:sp>
      <p:sp>
        <p:nvSpPr>
          <p:cNvPr id="28" name="TextBox 27"/>
          <p:cNvSpPr txBox="1"/>
          <p:nvPr/>
        </p:nvSpPr>
        <p:spPr>
          <a:xfrm>
            <a:off x="6274805" y="5121337"/>
            <a:ext cx="1794962" cy="414300"/>
          </a:xfrm>
          <a:prstGeom prst="rect">
            <a:avLst/>
          </a:prstGeom>
          <a:solidFill>
            <a:schemeClr val="tx1">
              <a:lumMod val="50000"/>
            </a:schemeClr>
          </a:solidFill>
        </p:spPr>
        <p:txBody>
          <a:bodyPr wrap="square" rtlCol="0">
            <a:spAutoFit/>
          </a:bodyPr>
          <a:lstStyle/>
          <a:p>
            <a:r>
              <a:rPr lang="en-US" sz="2040" dirty="0">
                <a:solidFill>
                  <a:schemeClr val="bg1"/>
                </a:solidFill>
              </a:rPr>
              <a:t>User friendly</a:t>
            </a:r>
          </a:p>
        </p:txBody>
      </p:sp>
      <p:pic>
        <p:nvPicPr>
          <p:cNvPr id="2052" name="Picture 4" descr="https://acom.azurecomcdn.net/80C57D/cdn/cvt-e4a8d52409ff9f1537638e9b9796dffbe6240b9e84f5a564e81ca9c37a342155/images/page/services/key-vault/enhance-data-protection.png"/>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3570366" y="3960888"/>
            <a:ext cx="1591606" cy="1107205"/>
          </a:xfrm>
          <a:prstGeom prst="rect">
            <a:avLst/>
          </a:prstGeom>
          <a:solidFill>
            <a:schemeClr val="tx1">
              <a:lumMod val="50000"/>
            </a:schemeClr>
          </a:solidFill>
          <a:extLst/>
        </p:spPr>
      </p:pic>
      <p:pic>
        <p:nvPicPr>
          <p:cNvPr id="2058" name="Picture 2057"/>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483931" y="3955873"/>
            <a:ext cx="1105851" cy="1105851"/>
          </a:xfrm>
          <a:prstGeom prst="rect">
            <a:avLst/>
          </a:prstGeom>
          <a:solidFill>
            <a:schemeClr val="tx1">
              <a:lumMod val="50000"/>
            </a:schemeClr>
          </a:solidFill>
          <a:ln>
            <a:noFill/>
          </a:ln>
          <a:effectLst>
            <a:softEdge rad="112500"/>
          </a:effectLst>
        </p:spPr>
      </p:pic>
    </p:spTree>
    <p:extLst>
      <p:ext uri="{BB962C8B-B14F-4D97-AF65-F5344CB8AC3E}">
        <p14:creationId xmlns:p14="http://schemas.microsoft.com/office/powerpoint/2010/main" val="4157075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Storage monitoring and diagnostics</a:t>
            </a:r>
          </a:p>
        </p:txBody>
      </p:sp>
      <p:sp>
        <p:nvSpPr>
          <p:cNvPr id="5" name="Rectangle 4"/>
          <p:cNvSpPr/>
          <p:nvPr/>
        </p:nvSpPr>
        <p:spPr bwMode="auto">
          <a:xfrm>
            <a:off x="1750411" y="2982959"/>
            <a:ext cx="8810067" cy="3027693"/>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Analytics Metrics</a:t>
            </a:r>
          </a:p>
          <a:p>
            <a:pPr marL="342845" indent="-342845">
              <a:buFont typeface="Arial" panose="020B0604020202020204" pitchFamily="34" charset="0"/>
              <a:buChar char="•"/>
            </a:pPr>
            <a:r>
              <a:rPr lang="en-US" sz="2400" dirty="0">
                <a:solidFill>
                  <a:srgbClr val="FFFFFF"/>
                </a:solidFill>
              </a:rPr>
              <a:t>PerfMon for Storage</a:t>
            </a:r>
          </a:p>
          <a:p>
            <a:pPr marL="342845" indent="-342845">
              <a:buFont typeface="Arial" panose="020B0604020202020204" pitchFamily="34" charset="0"/>
              <a:buChar char="•"/>
            </a:pPr>
            <a:r>
              <a:rPr lang="en-US" sz="2400" dirty="0">
                <a:solidFill>
                  <a:srgbClr val="FFFFFF"/>
                </a:solidFill>
              </a:rPr>
              <a:t>&gt;40 metric types for Blobs, Tables, and Queues</a:t>
            </a:r>
          </a:p>
          <a:p>
            <a:pPr marL="342845" indent="-342845">
              <a:buFont typeface="Arial" panose="020B0604020202020204" pitchFamily="34" charset="0"/>
              <a:buChar char="•"/>
            </a:pPr>
            <a:r>
              <a:rPr lang="en-US" sz="2400" dirty="0">
                <a:solidFill>
                  <a:srgbClr val="FFFFFF"/>
                </a:solidFill>
              </a:rPr>
              <a:t>Summarized by hour and minute (w/ &lt; 5 min delay)</a:t>
            </a:r>
          </a:p>
          <a:p>
            <a:pPr marL="342845" indent="-342845">
              <a:buFont typeface="Arial" panose="020B0604020202020204" pitchFamily="34" charset="0"/>
              <a:buChar char="•"/>
            </a:pPr>
            <a:r>
              <a:rPr lang="en-US" sz="2400" dirty="0">
                <a:solidFill>
                  <a:srgbClr val="FFFFFF"/>
                </a:solidFill>
              </a:rPr>
              <a:t>Granularity and retention policies</a:t>
            </a:r>
          </a:p>
          <a:p>
            <a:pPr marL="342845" indent="-342845">
              <a:buFont typeface="Arial" panose="020B0604020202020204" pitchFamily="34" charset="0"/>
              <a:buChar char="•"/>
            </a:pPr>
            <a:r>
              <a:rPr lang="en-US" sz="2400" dirty="0">
                <a:solidFill>
                  <a:srgbClr val="FFFFFF"/>
                </a:solidFill>
              </a:rPr>
              <a:t>Stored in tables – e.g. $MetricsMinuteTransactionsBlob</a:t>
            </a:r>
          </a:p>
          <a:p>
            <a:pPr defTabSz="655379"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a:p>
            <a:pPr defTabSz="655379" fontAlgn="base">
              <a:spcBef>
                <a:spcPct val="0"/>
              </a:spcBef>
              <a:spcAft>
                <a:spcPct val="0"/>
              </a:spcAft>
            </a:pPr>
            <a:endParaRPr lang="en-US" sz="135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p:nvSpPr>
        <p:spPr bwMode="auto">
          <a:xfrm>
            <a:off x="1750410" y="1744662"/>
            <a:ext cx="1602185" cy="11926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Metrics</a:t>
            </a:r>
          </a:p>
          <a:p>
            <a:pPr defTabSz="65537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"Service health statistics"</a:t>
            </a:r>
          </a:p>
          <a:p>
            <a:pPr defTabSz="655379" fontAlgn="base">
              <a:spcBef>
                <a:spcPct val="0"/>
              </a:spcBef>
              <a:spcAft>
                <a:spcPct val="0"/>
              </a:spcAft>
            </a:pPr>
            <a:endParaRPr lang="en-US" sz="2530" dirty="0">
              <a:gradFill>
                <a:gsLst>
                  <a:gs pos="0">
                    <a:srgbClr val="FFFFFF"/>
                  </a:gs>
                  <a:gs pos="100000">
                    <a:srgbClr val="FFFFFF"/>
                  </a:gs>
                </a:gsLst>
                <a:lin ang="5400000" scaled="0"/>
              </a:gradFill>
              <a:ea typeface="Segoe UI" pitchFamily="34" charset="0"/>
              <a:cs typeface="Segoe UI" pitchFamily="34" charset="0"/>
            </a:endParaRP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31871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9" y="1212850"/>
            <a:ext cx="5344518" cy="3939284"/>
          </a:xfrm>
        </p:spPr>
        <p:txBody>
          <a:bodyPr/>
          <a:lstStyle/>
          <a:p>
            <a:pPr marL="0" indent="0">
              <a:lnSpc>
                <a:spcPct val="110000"/>
              </a:lnSpc>
              <a:buNone/>
            </a:pPr>
            <a:r>
              <a:rPr lang="en-US" sz="2800" dirty="0">
                <a:solidFill>
                  <a:srgbClr val="0078D7"/>
                </a:solidFill>
              </a:rPr>
              <a:t>The storage metrics feature is available in the Azure portal to help you monitor your storage performance. Storage metrics can be thought of as an equivalent to the “Windows Performance Monitor” counters in the Microsoft Azure service. </a:t>
            </a:r>
          </a:p>
        </p:txBody>
      </p:sp>
      <p:sp>
        <p:nvSpPr>
          <p:cNvPr id="3" name="Title 2"/>
          <p:cNvSpPr>
            <a:spLocks noGrp="1"/>
          </p:cNvSpPr>
          <p:nvPr>
            <p:ph type="title"/>
          </p:nvPr>
        </p:nvSpPr>
        <p:spPr/>
        <p:txBody>
          <a:bodyPr/>
          <a:lstStyle/>
          <a:p>
            <a:r>
              <a:rPr lang="en-US" dirty="0"/>
              <a:t>Storage metrics</a:t>
            </a:r>
          </a:p>
        </p:txBody>
      </p:sp>
      <p:pic>
        <p:nvPicPr>
          <p:cNvPr id="6" name="Picture 5"/>
          <p:cNvPicPr>
            <a:picLocks noChangeAspect="1"/>
          </p:cNvPicPr>
          <p:nvPr/>
        </p:nvPicPr>
        <p:blipFill>
          <a:blip r:embed="rId3"/>
          <a:stretch>
            <a:fillRect/>
          </a:stretch>
        </p:blipFill>
        <p:spPr>
          <a:xfrm>
            <a:off x="5710687" y="-29190"/>
            <a:ext cx="6777065" cy="7023715"/>
          </a:xfrm>
          <a:prstGeom prst="rect">
            <a:avLst/>
          </a:prstGeom>
        </p:spPr>
      </p:pic>
    </p:spTree>
    <p:extLst>
      <p:ext uri="{BB962C8B-B14F-4D97-AF65-F5344CB8AC3E}">
        <p14:creationId xmlns:p14="http://schemas.microsoft.com/office/powerpoint/2010/main" val="377315269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availability</a:t>
            </a:r>
          </a:p>
        </p:txBody>
      </p:sp>
      <p:sp>
        <p:nvSpPr>
          <p:cNvPr id="7" name="Text Placeholder 1"/>
          <p:cNvSpPr txBox="1">
            <a:spLocks/>
          </p:cNvSpPr>
          <p:nvPr/>
        </p:nvSpPr>
        <p:spPr>
          <a:xfrm>
            <a:off x="366169" y="1212850"/>
            <a:ext cx="5344518" cy="2554545"/>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dirty="0">
                <a:solidFill>
                  <a:srgbClr val="0078D7"/>
                </a:solidFill>
              </a:rPr>
              <a:t>Monitor the availability of the storage services in your storage account by monitoring the value in the “Availability” column in the hourly or minute metrics tables.</a:t>
            </a:r>
          </a:p>
        </p:txBody>
      </p:sp>
      <p:pic>
        <p:nvPicPr>
          <p:cNvPr id="9" name="Picture 8"/>
          <p:cNvPicPr>
            <a:picLocks noChangeAspect="1"/>
          </p:cNvPicPr>
          <p:nvPr/>
        </p:nvPicPr>
        <p:blipFill>
          <a:blip r:embed="rId3"/>
          <a:stretch>
            <a:fillRect/>
          </a:stretch>
        </p:blipFill>
        <p:spPr>
          <a:xfrm>
            <a:off x="6064214" y="700345"/>
            <a:ext cx="6004506" cy="6134100"/>
          </a:xfrm>
          <a:prstGeom prst="rect">
            <a:avLst/>
          </a:prstGeom>
        </p:spPr>
      </p:pic>
    </p:spTree>
    <p:extLst>
      <p:ext uri="{BB962C8B-B14F-4D97-AF65-F5344CB8AC3E}">
        <p14:creationId xmlns:p14="http://schemas.microsoft.com/office/powerpoint/2010/main" val="2676966673"/>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Monitoring performance</a:t>
            </a:r>
          </a:p>
        </p:txBody>
      </p:sp>
      <p:pic>
        <p:nvPicPr>
          <p:cNvPr id="5" name="Picture 4"/>
          <p:cNvPicPr>
            <a:picLocks noChangeAspect="1"/>
          </p:cNvPicPr>
          <p:nvPr/>
        </p:nvPicPr>
        <p:blipFill>
          <a:blip r:embed="rId3"/>
          <a:stretch>
            <a:fillRect/>
          </a:stretch>
        </p:blipFill>
        <p:spPr>
          <a:xfrm>
            <a:off x="6781799" y="1212850"/>
            <a:ext cx="5518863" cy="2654772"/>
          </a:xfrm>
          <a:prstGeom prst="rect">
            <a:avLst/>
          </a:prstGeom>
        </p:spPr>
      </p:pic>
      <p:pic>
        <p:nvPicPr>
          <p:cNvPr id="6" name="Picture 5"/>
          <p:cNvPicPr>
            <a:picLocks noChangeAspect="1"/>
          </p:cNvPicPr>
          <p:nvPr/>
        </p:nvPicPr>
        <p:blipFill>
          <a:blip r:embed="rId4"/>
          <a:stretch>
            <a:fillRect/>
          </a:stretch>
        </p:blipFill>
        <p:spPr>
          <a:xfrm>
            <a:off x="6781800" y="3962400"/>
            <a:ext cx="5599316" cy="2937346"/>
          </a:xfrm>
          <a:prstGeom prst="rect">
            <a:avLst/>
          </a:prstGeom>
        </p:spPr>
      </p:pic>
      <p:sp>
        <p:nvSpPr>
          <p:cNvPr id="8" name="Text Placeholder 1"/>
          <p:cNvSpPr txBox="1">
            <a:spLocks/>
          </p:cNvSpPr>
          <p:nvPr/>
        </p:nvSpPr>
        <p:spPr>
          <a:xfrm>
            <a:off x="366168" y="1212850"/>
            <a:ext cx="6034631" cy="3705373"/>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sz="2800" dirty="0">
                <a:solidFill>
                  <a:srgbClr val="0078D7"/>
                </a:solidFill>
              </a:rPr>
              <a:t>There are multiple areas in your storage services that you should monitor for performance trends. </a:t>
            </a:r>
          </a:p>
          <a:p>
            <a:pPr marL="0" indent="0">
              <a:lnSpc>
                <a:spcPct val="110000"/>
              </a:lnSpc>
              <a:buNone/>
            </a:pPr>
            <a:r>
              <a:rPr lang="en-US" sz="2800" dirty="0">
                <a:solidFill>
                  <a:srgbClr val="0078D7"/>
                </a:solidFill>
              </a:rPr>
              <a:t>Some of key areas to monitor include:</a:t>
            </a:r>
          </a:p>
          <a:p>
            <a:pPr marL="342900" lvl="1" indent="-342900"/>
            <a:r>
              <a:rPr lang="en-US" dirty="0"/>
              <a:t>AverageE2ELatency</a:t>
            </a:r>
          </a:p>
          <a:p>
            <a:pPr marL="342900" lvl="1" indent="-342900"/>
            <a:r>
              <a:rPr lang="en-US" dirty="0"/>
              <a:t>Total Ingress </a:t>
            </a:r>
          </a:p>
          <a:p>
            <a:pPr marL="342900" lvl="1" indent="-342900"/>
            <a:r>
              <a:rPr lang="en-US" dirty="0"/>
              <a:t>Total Egress</a:t>
            </a:r>
          </a:p>
          <a:p>
            <a:pPr marL="0" indent="0">
              <a:lnSpc>
                <a:spcPct val="110000"/>
              </a:lnSpc>
              <a:buNone/>
            </a:pPr>
            <a:endParaRPr lang="en-US" sz="2800" dirty="0">
              <a:solidFill>
                <a:srgbClr val="0078D7"/>
              </a:solidFill>
            </a:endParaRPr>
          </a:p>
        </p:txBody>
      </p:sp>
      <p:sp>
        <p:nvSpPr>
          <p:cNvPr id="9" name="Rectangle 8"/>
          <p:cNvSpPr/>
          <p:nvPr/>
        </p:nvSpPr>
        <p:spPr bwMode="auto">
          <a:xfrm>
            <a:off x="6781800" y="1212850"/>
            <a:ext cx="5653088" cy="578167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3957312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765214" y="1791025"/>
            <a:ext cx="1602185" cy="11926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Metrics</a:t>
            </a:r>
          </a:p>
          <a:p>
            <a:pPr defTabSz="655379" fontAlgn="base">
              <a:spcBef>
                <a:spcPct val="0"/>
              </a:spcBef>
              <a:spcAft>
                <a:spcPct val="0"/>
              </a:spcAft>
            </a:pPr>
            <a:r>
              <a:rPr lang="en-US" sz="1500" dirty="0">
                <a:gradFill>
                  <a:gsLst>
                    <a:gs pos="0">
                      <a:srgbClr val="FFFFFF"/>
                    </a:gs>
                    <a:gs pos="100000">
                      <a:srgbClr val="FFFFFF"/>
                    </a:gs>
                  </a:gsLst>
                  <a:lin ang="5400000" scaled="0"/>
                </a:gradFill>
                <a:ea typeface="Segoe UI" pitchFamily="34" charset="0"/>
                <a:cs typeface="Segoe UI" pitchFamily="34" charset="0"/>
              </a:rPr>
              <a:t>"Service health statistics"</a:t>
            </a:r>
          </a:p>
          <a:p>
            <a:pPr defTabSz="655379" fontAlgn="base">
              <a:spcBef>
                <a:spcPct val="0"/>
              </a:spcBef>
              <a:spcAft>
                <a:spcPct val="0"/>
              </a:spcAft>
            </a:pPr>
            <a:endParaRPr lang="en-US" sz="2530" dirty="0">
              <a:gradFill>
                <a:gsLst>
                  <a:gs pos="0">
                    <a:srgbClr val="FFFFFF"/>
                  </a:gs>
                  <a:gs pos="100000">
                    <a:srgbClr val="FFFFFF"/>
                  </a:gs>
                </a:gsLst>
                <a:lin ang="5400000" scaled="0"/>
              </a:gradFill>
              <a:ea typeface="Segoe UI" pitchFamily="34" charset="0"/>
              <a:cs typeface="Segoe UI" pitchFamily="34" charset="0"/>
            </a:endParaRP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Azure Storage monitoring and diagnostics</a:t>
            </a:r>
          </a:p>
        </p:txBody>
      </p:sp>
      <p:sp>
        <p:nvSpPr>
          <p:cNvPr id="5" name="Rectangle 4"/>
          <p:cNvSpPr/>
          <p:nvPr/>
        </p:nvSpPr>
        <p:spPr bwMode="auto">
          <a:xfrm>
            <a:off x="1758288" y="3029668"/>
            <a:ext cx="8859335" cy="3027693"/>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Analytics logs</a:t>
            </a:r>
          </a:p>
          <a:p>
            <a:pPr marL="342845" indent="-342845">
              <a:buFont typeface="Arial" panose="020B0604020202020204" pitchFamily="34" charset="0"/>
              <a:buChar char="•"/>
            </a:pPr>
            <a:r>
              <a:rPr lang="en-US" sz="2400" dirty="0">
                <a:solidFill>
                  <a:srgbClr val="FFFFFF"/>
                </a:solidFill>
              </a:rPr>
              <a:t>Storage equiv. of IIS logs</a:t>
            </a:r>
          </a:p>
          <a:p>
            <a:pPr marL="342845" indent="-342845">
              <a:buFont typeface="Arial" panose="020B0604020202020204" pitchFamily="34" charset="0"/>
              <a:buChar char="•"/>
            </a:pPr>
            <a:r>
              <a:rPr lang="en-US" sz="2400" dirty="0">
                <a:solidFill>
                  <a:srgbClr val="FFFFFF"/>
                </a:solidFill>
              </a:rPr>
              <a:t>All REST operations are logged</a:t>
            </a:r>
          </a:p>
          <a:p>
            <a:pPr marL="342845" indent="-342845">
              <a:buFont typeface="Arial" panose="020B0604020202020204" pitchFamily="34" charset="0"/>
              <a:buChar char="•"/>
            </a:pPr>
            <a:r>
              <a:rPr lang="en-US" sz="2400" dirty="0">
                <a:solidFill>
                  <a:srgbClr val="FFFFFF"/>
                </a:solidFill>
              </a:rPr>
              <a:t>Includes most request characteristics</a:t>
            </a:r>
          </a:p>
          <a:p>
            <a:pPr marL="564002" lvl="1" indent="-214279">
              <a:buFont typeface="Arial" panose="020B0604020202020204" pitchFamily="34" charset="0"/>
              <a:buChar char="•"/>
            </a:pPr>
            <a:r>
              <a:rPr lang="en-US" sz="1500" dirty="0">
                <a:solidFill>
                  <a:srgbClr val="FFFFFF"/>
                </a:solidFill>
              </a:rPr>
              <a:t>Timestamp, Status Code, Operation, E2ELatency, etc.</a:t>
            </a:r>
            <a:endParaRPr lang="en-US" sz="1350" dirty="0">
              <a:solidFill>
                <a:srgbClr val="FFFFFF"/>
              </a:solidFill>
            </a:endParaRPr>
          </a:p>
          <a:p>
            <a:pPr marL="342845" indent="-342845">
              <a:buFont typeface="Arial" panose="020B0604020202020204" pitchFamily="34" charset="0"/>
              <a:buChar char="•"/>
            </a:pPr>
            <a:r>
              <a:rPr lang="en-US" sz="2400" dirty="0">
                <a:solidFill>
                  <a:srgbClr val="FFFFFF"/>
                </a:solidFill>
              </a:rPr>
              <a:t>Granularity and retention policies</a:t>
            </a:r>
          </a:p>
          <a:p>
            <a:pPr marL="342845" indent="-342845">
              <a:buFont typeface="Arial" panose="020B0604020202020204" pitchFamily="34" charset="0"/>
              <a:buChar char="•"/>
            </a:pPr>
            <a:r>
              <a:rPr lang="en-US" sz="2400" dirty="0">
                <a:solidFill>
                  <a:srgbClr val="FFFFFF"/>
                </a:solidFill>
              </a:rPr>
              <a:t>Use this for diagnosis and troubleshooting</a:t>
            </a:r>
          </a:p>
          <a:p>
            <a:pPr marL="342845" indent="-342845">
              <a:buFont typeface="Arial" panose="020B0604020202020204" pitchFamily="34" charset="0"/>
              <a:buChar char="•"/>
            </a:pPr>
            <a:r>
              <a:rPr lang="en-US" sz="2400" dirty="0">
                <a:solidFill>
                  <a:srgbClr val="FFFFFF"/>
                </a:solidFill>
              </a:rPr>
              <a:t>Stored in Blobs in a container called $logs</a:t>
            </a:r>
            <a:r>
              <a:rPr lang="en-US" sz="1350" dirty="0">
                <a:gradFill>
                  <a:gsLst>
                    <a:gs pos="0">
                      <a:srgbClr val="FFFFFF"/>
                    </a:gs>
                    <a:gs pos="100000">
                      <a:srgbClr val="FFFFFF"/>
                    </a:gs>
                  </a:gsLst>
                  <a:lin ang="5400000" scaled="0"/>
                </a:gradFill>
                <a:ea typeface="Segoe UI" pitchFamily="34" charset="0"/>
                <a:cs typeface="Segoe UI" pitchFamily="34" charset="0"/>
              </a:rPr>
              <a:t> </a:t>
            </a:r>
          </a:p>
        </p:txBody>
      </p:sp>
      <p:sp>
        <p:nvSpPr>
          <p:cNvPr id="7" name="Rectangle 6"/>
          <p:cNvSpPr/>
          <p:nvPr/>
        </p:nvSpPr>
        <p:spPr bwMode="auto">
          <a:xfrm>
            <a:off x="3410107" y="1791244"/>
            <a:ext cx="1694394" cy="119264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Logs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"Service trace logs"</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6828697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765214" y="1791025"/>
            <a:ext cx="1602185" cy="11926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Metrics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"Service health statistics"</a:t>
            </a:r>
          </a:p>
        </p:txBody>
      </p:sp>
      <p:sp>
        <p:nvSpPr>
          <p:cNvPr id="3" name="Title 2"/>
          <p:cNvSpPr>
            <a:spLocks noGrp="1"/>
          </p:cNvSpPr>
          <p:nvPr>
            <p:ph type="title"/>
          </p:nvPr>
        </p:nvSpPr>
        <p:spPr/>
        <p:txBody>
          <a:bodyPr/>
          <a:lstStyle/>
          <a:p>
            <a:r>
              <a:rPr lang="en-US" dirty="0"/>
              <a:t>Azure Storage monitoring and diagnostics</a:t>
            </a:r>
          </a:p>
        </p:txBody>
      </p:sp>
      <p:sp>
        <p:nvSpPr>
          <p:cNvPr id="5" name="Rectangle 4"/>
          <p:cNvSpPr/>
          <p:nvPr/>
        </p:nvSpPr>
        <p:spPr bwMode="auto">
          <a:xfrm>
            <a:off x="1758284" y="3027468"/>
            <a:ext cx="8802190" cy="3027693"/>
          </a:xfrm>
          <a:prstGeom prst="rect">
            <a:avLst/>
          </a:prstGeom>
          <a:solidFill>
            <a:schemeClr val="bg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Client Logs</a:t>
            </a:r>
          </a:p>
          <a:p>
            <a:pPr marL="428558" indent="-428558">
              <a:buFont typeface="Arial" panose="020B0604020202020204" pitchFamily="34" charset="0"/>
              <a:buChar char="•"/>
            </a:pPr>
            <a:r>
              <a:rPr lang="en-US" sz="2700" dirty="0">
                <a:solidFill>
                  <a:schemeClr val="bg1"/>
                </a:solidFill>
              </a:rPr>
              <a:t>Detailed tracing for client operations</a:t>
            </a:r>
          </a:p>
          <a:p>
            <a:pPr marL="428558" indent="-428558">
              <a:buFont typeface="Arial" panose="020B0604020202020204" pitchFamily="34" charset="0"/>
              <a:buChar char="•"/>
            </a:pPr>
            <a:r>
              <a:rPr lang="en-US" sz="2700" dirty="0">
                <a:solidFill>
                  <a:schemeClr val="bg1"/>
                </a:solidFill>
              </a:rPr>
              <a:t>All libraries include logging</a:t>
            </a:r>
          </a:p>
          <a:p>
            <a:pPr marL="428558" indent="-428558">
              <a:buFont typeface="Arial" panose="020B0604020202020204" pitchFamily="34" charset="0"/>
              <a:buChar char="•"/>
            </a:pPr>
            <a:r>
              <a:rPr lang="en-US" sz="2700" dirty="0">
                <a:solidFill>
                  <a:schemeClr val="bg1"/>
                </a:solidFill>
              </a:rPr>
              <a:t>Use platform appropriate logging conventions</a:t>
            </a:r>
          </a:p>
          <a:p>
            <a:pPr marL="428558" indent="-428558">
              <a:buFont typeface="Arial" panose="020B0604020202020204" pitchFamily="34" charset="0"/>
              <a:buChar char="•"/>
            </a:pPr>
            <a:r>
              <a:rPr lang="en-US" sz="2700" dirty="0">
                <a:solidFill>
                  <a:schemeClr val="bg1"/>
                </a:solidFill>
              </a:rPr>
              <a:t>Useful for investigating client, network, SAS errors</a:t>
            </a:r>
          </a:p>
        </p:txBody>
      </p:sp>
      <p:sp>
        <p:nvSpPr>
          <p:cNvPr id="11" name="Rectangle 10"/>
          <p:cNvSpPr/>
          <p:nvPr/>
        </p:nvSpPr>
        <p:spPr bwMode="auto">
          <a:xfrm>
            <a:off x="3410107" y="1791244"/>
            <a:ext cx="1694394" cy="119264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Logs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"Service trace logs"</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5147128" y="1791766"/>
            <a:ext cx="1685472" cy="1192645"/>
          </a:xfrm>
          <a:prstGeom prst="rect">
            <a:avLst/>
          </a:prstGeom>
          <a:solidFill>
            <a:schemeClr val="bg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Client logs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"Client trace logs"</a:t>
            </a:r>
          </a:p>
        </p:txBody>
      </p:sp>
    </p:spTree>
    <p:extLst>
      <p:ext uri="{BB962C8B-B14F-4D97-AF65-F5344CB8AC3E}">
        <p14:creationId xmlns:p14="http://schemas.microsoft.com/office/powerpoint/2010/main" val="4210564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765214" y="1791025"/>
            <a:ext cx="1602185" cy="11926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Metrics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"Service health statistics"</a:t>
            </a:r>
          </a:p>
        </p:txBody>
      </p:sp>
      <p:sp>
        <p:nvSpPr>
          <p:cNvPr id="3" name="Title 2"/>
          <p:cNvSpPr>
            <a:spLocks noGrp="1"/>
          </p:cNvSpPr>
          <p:nvPr>
            <p:ph type="title"/>
          </p:nvPr>
        </p:nvSpPr>
        <p:spPr/>
        <p:txBody>
          <a:bodyPr/>
          <a:lstStyle/>
          <a:p>
            <a:r>
              <a:rPr lang="en-US" dirty="0"/>
              <a:t>Azure Storage monitoring and diagnostics</a:t>
            </a:r>
          </a:p>
        </p:txBody>
      </p:sp>
      <p:sp>
        <p:nvSpPr>
          <p:cNvPr id="5" name="Rectangle 4"/>
          <p:cNvSpPr/>
          <p:nvPr/>
        </p:nvSpPr>
        <p:spPr bwMode="auto">
          <a:xfrm>
            <a:off x="1758288" y="3027468"/>
            <a:ext cx="8745045" cy="302769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Network logs</a:t>
            </a:r>
          </a:p>
          <a:p>
            <a:pPr marL="428558" indent="-428558">
              <a:buFont typeface="Arial" panose="020B0604020202020204" pitchFamily="34" charset="0"/>
              <a:buChar char="•"/>
            </a:pPr>
            <a:r>
              <a:rPr lang="en-US" sz="2700" dirty="0">
                <a:solidFill>
                  <a:schemeClr val="bg1"/>
                </a:solidFill>
              </a:rPr>
              <a:t>Familiarity with network logging tools useful – especially for client performance issues</a:t>
            </a:r>
          </a:p>
          <a:p>
            <a:pPr marL="428558" indent="-428558">
              <a:buFont typeface="Arial" panose="020B0604020202020204" pitchFamily="34" charset="0"/>
              <a:buChar char="•"/>
            </a:pPr>
            <a:r>
              <a:rPr lang="en-US" sz="2700" dirty="0">
                <a:solidFill>
                  <a:schemeClr val="bg1"/>
                </a:solidFill>
              </a:rPr>
              <a:t>Fiddler – useful for simple HTTP / HTTPS</a:t>
            </a:r>
          </a:p>
          <a:p>
            <a:pPr marL="428558" indent="-428558">
              <a:buFont typeface="Arial" panose="020B0604020202020204" pitchFamily="34" charset="0"/>
              <a:buChar char="•"/>
            </a:pPr>
            <a:r>
              <a:rPr lang="en-US" sz="2700" dirty="0">
                <a:solidFill>
                  <a:schemeClr val="bg1"/>
                </a:solidFill>
              </a:rPr>
              <a:t>Wireshark / Message Analyzer – useful for lower level network issues</a:t>
            </a:r>
          </a:p>
          <a:p>
            <a:pPr defTabSz="655379" fontAlgn="base">
              <a:spcBef>
                <a:spcPct val="0"/>
              </a:spcBef>
              <a:spcAft>
                <a:spcPct val="0"/>
              </a:spcAft>
            </a:pPr>
            <a:endParaRPr lang="en-US" sz="2530" dirty="0">
              <a:solidFill>
                <a:srgbClr val="000000"/>
              </a:solidFill>
              <a:ea typeface="Segoe UI" pitchFamily="34" charset="0"/>
              <a:cs typeface="Segoe UI" pitchFamily="34" charset="0"/>
            </a:endParaRPr>
          </a:p>
        </p:txBody>
      </p:sp>
      <p:sp>
        <p:nvSpPr>
          <p:cNvPr id="10" name="Rectangle 9"/>
          <p:cNvSpPr/>
          <p:nvPr/>
        </p:nvSpPr>
        <p:spPr bwMode="auto">
          <a:xfrm>
            <a:off x="5147129" y="1791766"/>
            <a:ext cx="1698172" cy="1192645"/>
          </a:xfrm>
          <a:prstGeom prst="rect">
            <a:avLst/>
          </a:prstGeom>
          <a:solidFill>
            <a:schemeClr val="bg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Client logs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"Client trace logs"</a:t>
            </a:r>
          </a:p>
        </p:txBody>
      </p:sp>
      <p:sp>
        <p:nvSpPr>
          <p:cNvPr id="11" name="Rectangle 10"/>
          <p:cNvSpPr/>
          <p:nvPr/>
        </p:nvSpPr>
        <p:spPr bwMode="auto">
          <a:xfrm>
            <a:off x="3410107" y="1791244"/>
            <a:ext cx="1694394" cy="119264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Logs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"Service trace logs"</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6884231" y="1791766"/>
            <a:ext cx="1694394" cy="119264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Network</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"Network trace logs"</a:t>
            </a:r>
          </a:p>
        </p:txBody>
      </p:sp>
    </p:spTree>
    <p:extLst>
      <p:ext uri="{BB962C8B-B14F-4D97-AF65-F5344CB8AC3E}">
        <p14:creationId xmlns:p14="http://schemas.microsoft.com/office/powerpoint/2010/main" val="3456234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765214" y="1791025"/>
            <a:ext cx="1602185" cy="1192644"/>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Metrics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"Service health statistics"</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p:cNvSpPr>
            <a:spLocks noGrp="1"/>
          </p:cNvSpPr>
          <p:nvPr>
            <p:ph type="title"/>
          </p:nvPr>
        </p:nvSpPr>
        <p:spPr/>
        <p:txBody>
          <a:bodyPr/>
          <a:lstStyle/>
          <a:p>
            <a:r>
              <a:rPr lang="en-US" dirty="0"/>
              <a:t>Azure Storage monitoring and diagnostics</a:t>
            </a:r>
          </a:p>
        </p:txBody>
      </p:sp>
      <p:sp>
        <p:nvSpPr>
          <p:cNvPr id="5" name="Rectangle 4"/>
          <p:cNvSpPr/>
          <p:nvPr/>
        </p:nvSpPr>
        <p:spPr bwMode="auto">
          <a:xfrm>
            <a:off x="1758285" y="3027468"/>
            <a:ext cx="8688426" cy="3027693"/>
          </a:xfrm>
          <a:prstGeom prst="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Correlation</a:t>
            </a:r>
          </a:p>
          <a:p>
            <a:pPr marL="428474" indent="-428474">
              <a:buFont typeface="Arial" panose="020B0604020202020204" pitchFamily="34" charset="0"/>
              <a:buChar char="•"/>
            </a:pPr>
            <a:r>
              <a:rPr lang="en-US" sz="2100" dirty="0">
                <a:solidFill>
                  <a:schemeClr val="bg1"/>
                </a:solidFill>
              </a:rPr>
              <a:t>Often need to analyze storage, client, and network logs together</a:t>
            </a:r>
          </a:p>
          <a:p>
            <a:pPr marL="428474" indent="-428474">
              <a:buFont typeface="Arial" panose="020B0604020202020204" pitchFamily="34" charset="0"/>
              <a:buChar char="•"/>
            </a:pPr>
            <a:r>
              <a:rPr lang="en-US" sz="2100" dirty="0">
                <a:solidFill>
                  <a:schemeClr val="bg1"/>
                </a:solidFill>
              </a:rPr>
              <a:t>ClientRequestId – Unique Id per logical operation – batch and retries use same ClientRequestId</a:t>
            </a:r>
          </a:p>
          <a:p>
            <a:pPr marL="785537" lvl="3" indent="-428474">
              <a:buFont typeface="Arial" panose="020B0604020202020204" pitchFamily="34" charset="0"/>
              <a:buChar char="•"/>
            </a:pPr>
            <a:r>
              <a:rPr lang="en-US" sz="1200" dirty="0">
                <a:solidFill>
                  <a:schemeClr val="bg1"/>
                </a:solidFill>
              </a:rPr>
              <a:t>Client - Appears in OperationText field</a:t>
            </a:r>
          </a:p>
          <a:p>
            <a:pPr marL="785537" lvl="3" indent="-428474">
              <a:buFont typeface="Arial" panose="020B0604020202020204" pitchFamily="34" charset="0"/>
              <a:buChar char="•"/>
            </a:pPr>
            <a:r>
              <a:rPr lang="en-US" sz="1200" dirty="0">
                <a:solidFill>
                  <a:schemeClr val="bg1"/>
                </a:solidFill>
              </a:rPr>
              <a:t>Network – x-ms-client-request-id</a:t>
            </a:r>
          </a:p>
          <a:p>
            <a:pPr marL="785537" lvl="3" indent="-428474">
              <a:buFont typeface="Arial" panose="020B0604020202020204" pitchFamily="34" charset="0"/>
              <a:buChar char="•"/>
            </a:pPr>
            <a:r>
              <a:rPr lang="en-US" sz="1200" dirty="0">
                <a:solidFill>
                  <a:schemeClr val="bg1"/>
                </a:solidFill>
              </a:rPr>
              <a:t>Storage – Client-Request-Id</a:t>
            </a:r>
          </a:p>
          <a:p>
            <a:pPr marL="428474" indent="-428474">
              <a:buFont typeface="Arial" panose="020B0604020202020204" pitchFamily="34" charset="0"/>
              <a:buChar char="•"/>
            </a:pPr>
            <a:r>
              <a:rPr lang="en-US" sz="2100" dirty="0">
                <a:solidFill>
                  <a:schemeClr val="bg1"/>
                </a:solidFill>
              </a:rPr>
              <a:t>ServerRequestId – Unique Id per operation</a:t>
            </a:r>
          </a:p>
          <a:p>
            <a:pPr marL="785537" lvl="3" indent="-428474">
              <a:buFont typeface="Arial" panose="020B0604020202020204" pitchFamily="34" charset="0"/>
              <a:buChar char="•"/>
            </a:pPr>
            <a:r>
              <a:rPr lang="en-US" sz="1200" dirty="0">
                <a:solidFill>
                  <a:schemeClr val="bg1"/>
                </a:solidFill>
              </a:rPr>
              <a:t>Client – Appears in OperationText field</a:t>
            </a:r>
          </a:p>
          <a:p>
            <a:pPr marL="785537" lvl="3" indent="-428474">
              <a:buFont typeface="Arial" panose="020B0604020202020204" pitchFamily="34" charset="0"/>
              <a:buChar char="•"/>
            </a:pPr>
            <a:r>
              <a:rPr lang="en-US" sz="1200" dirty="0">
                <a:solidFill>
                  <a:schemeClr val="bg1"/>
                </a:solidFill>
              </a:rPr>
              <a:t>Network – x-ms-request-id</a:t>
            </a:r>
          </a:p>
          <a:p>
            <a:pPr marL="785537" lvl="3" indent="-428474">
              <a:buFont typeface="Arial" panose="020B0604020202020204" pitchFamily="34" charset="0"/>
              <a:buChar char="•"/>
            </a:pPr>
            <a:r>
              <a:rPr lang="en-US" sz="1200" dirty="0">
                <a:solidFill>
                  <a:schemeClr val="bg1"/>
                </a:solidFill>
              </a:rPr>
              <a:t>Storage – request-id-header</a:t>
            </a:r>
          </a:p>
        </p:txBody>
      </p:sp>
      <p:sp>
        <p:nvSpPr>
          <p:cNvPr id="10" name="Rectangle 9"/>
          <p:cNvSpPr/>
          <p:nvPr/>
        </p:nvSpPr>
        <p:spPr bwMode="auto">
          <a:xfrm>
            <a:off x="5147128" y="1791766"/>
            <a:ext cx="1685472" cy="1192645"/>
          </a:xfrm>
          <a:prstGeom prst="rect">
            <a:avLst/>
          </a:prstGeom>
          <a:solidFill>
            <a:schemeClr val="bg2"/>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Client logs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"Client trace logs"</a:t>
            </a:r>
          </a:p>
        </p:txBody>
      </p:sp>
      <p:sp>
        <p:nvSpPr>
          <p:cNvPr id="11" name="Rectangle 10"/>
          <p:cNvSpPr/>
          <p:nvPr/>
        </p:nvSpPr>
        <p:spPr bwMode="auto">
          <a:xfrm>
            <a:off x="3410107" y="1791244"/>
            <a:ext cx="1694394" cy="1192645"/>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Logs</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"Service trace logs"</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6875227" y="1791766"/>
            <a:ext cx="1694394" cy="1192645"/>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Network</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"Network trace logs“</a:t>
            </a:r>
          </a:p>
        </p:txBody>
      </p:sp>
      <p:sp>
        <p:nvSpPr>
          <p:cNvPr id="8" name="Rectangle 7"/>
          <p:cNvSpPr/>
          <p:nvPr/>
        </p:nvSpPr>
        <p:spPr bwMode="auto">
          <a:xfrm>
            <a:off x="8612248" y="1791028"/>
            <a:ext cx="1834462" cy="1192645"/>
          </a:xfrm>
          <a:prstGeom prst="rect">
            <a:avLst/>
          </a:prstGeom>
          <a:solidFill>
            <a:schemeClr val="accent6"/>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400" dirty="0">
                <a:gradFill>
                  <a:gsLst>
                    <a:gs pos="0">
                      <a:srgbClr val="FFFFFF"/>
                    </a:gs>
                    <a:gs pos="100000">
                      <a:srgbClr val="FFFFFF"/>
                    </a:gs>
                  </a:gsLst>
                  <a:lin ang="5400000" scaled="0"/>
                </a:gradFill>
                <a:cs typeface="Segoe UI" pitchFamily="34" charset="0"/>
              </a:rPr>
              <a:t>Correlation</a:t>
            </a:r>
          </a:p>
          <a:p>
            <a:pPr defTabSz="655379" fontAlgn="base">
              <a:spcBef>
                <a:spcPct val="0"/>
              </a:spcBef>
              <a:spcAft>
                <a:spcPct val="0"/>
              </a:spcAft>
            </a:pPr>
            <a:r>
              <a:rPr lang="en-US" sz="1500" dirty="0">
                <a:gradFill>
                  <a:gsLst>
                    <a:gs pos="0">
                      <a:srgbClr val="FFFFFF"/>
                    </a:gs>
                    <a:gs pos="100000">
                      <a:srgbClr val="FFFFFF"/>
                    </a:gs>
                  </a:gsLst>
                  <a:lin ang="5400000" scaled="0"/>
                </a:gradFill>
                <a:cs typeface="Segoe UI" pitchFamily="34" charset="0"/>
              </a:rPr>
              <a:t>"End-to-end tracing"</a:t>
            </a:r>
          </a:p>
        </p:txBody>
      </p:sp>
    </p:spTree>
    <p:extLst>
      <p:ext uri="{BB962C8B-B14F-4D97-AF65-F5344CB8AC3E}">
        <p14:creationId xmlns:p14="http://schemas.microsoft.com/office/powerpoint/2010/main" val="38072883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1292662"/>
          </a:xfrm>
        </p:spPr>
        <p:txBody>
          <a:bodyPr/>
          <a:lstStyle/>
          <a:p>
            <a:pPr marL="0" indent="0">
              <a:lnSpc>
                <a:spcPct val="100000"/>
              </a:lnSpc>
              <a:buNone/>
            </a:pPr>
            <a:r>
              <a:rPr lang="en-US" dirty="0">
                <a:hlinkClick r:id="rId3"/>
              </a:rPr>
              <a:t>https://azure.microsoft.com/en-us/blog/microsoft-azure-storage-explorer-preview-january-update-and-roadmap/</a:t>
            </a:r>
            <a:r>
              <a:rPr lang="en-US" dirty="0"/>
              <a:t> </a:t>
            </a:r>
          </a:p>
        </p:txBody>
      </p:sp>
      <p:sp>
        <p:nvSpPr>
          <p:cNvPr id="3" name="Title 2"/>
          <p:cNvSpPr>
            <a:spLocks noGrp="1"/>
          </p:cNvSpPr>
          <p:nvPr>
            <p:ph type="title"/>
          </p:nvPr>
        </p:nvSpPr>
        <p:spPr/>
        <p:txBody>
          <a:bodyPr/>
          <a:lstStyle/>
          <a:p>
            <a:r>
              <a:rPr lang="en-US" dirty="0"/>
              <a:t>Azure Storage Explorer</a:t>
            </a:r>
          </a:p>
        </p:txBody>
      </p:sp>
    </p:spTree>
    <p:extLst>
      <p:ext uri="{BB962C8B-B14F-4D97-AF65-F5344CB8AC3E}">
        <p14:creationId xmlns:p14="http://schemas.microsoft.com/office/powerpoint/2010/main" val="2031218002"/>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Data protection</a:t>
            </a:r>
          </a:p>
        </p:txBody>
      </p:sp>
    </p:spTree>
    <p:extLst>
      <p:ext uri="{BB962C8B-B14F-4D97-AF65-F5344CB8AC3E}">
        <p14:creationId xmlns:p14="http://schemas.microsoft.com/office/powerpoint/2010/main" val="336326927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74605" y="295683"/>
            <a:ext cx="11888046" cy="1093589"/>
          </a:xfrm>
        </p:spPr>
        <p:txBody>
          <a:bodyPr/>
          <a:lstStyle/>
          <a:p>
            <a:r>
              <a:rPr lang="en-US" dirty="0"/>
              <a:t>Azure Storage Services</a:t>
            </a:r>
          </a:p>
        </p:txBody>
      </p:sp>
      <p:sp>
        <p:nvSpPr>
          <p:cNvPr id="5" name="Rectangle 4"/>
          <p:cNvSpPr/>
          <p:nvPr/>
        </p:nvSpPr>
        <p:spPr bwMode="auto">
          <a:xfrm>
            <a:off x="2753783" y="2513145"/>
            <a:ext cx="2331422" cy="31822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11" tIns="134408" rIns="168011" bIns="134408" numCol="1" spcCol="0" rtlCol="0" fromWordArt="0" anchor="t" anchorCtr="0" forceAA="0" compatLnSpc="1">
            <a:prstTxWarp prst="textNoShape">
              <a:avLst/>
            </a:prstTxWarp>
            <a:noAutofit/>
          </a:bodyPr>
          <a:lstStyle/>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Files</a:t>
            </a:r>
          </a:p>
          <a:p>
            <a:pPr marL="0" marR="0" lvl="0" indent="0" algn="l" defTabSz="856678"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Fully Managed File Shares in the Cloud</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SMB and REST access</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“Lift and shift” legacy apps</a:t>
            </a:r>
          </a:p>
        </p:txBody>
      </p:sp>
      <p:sp>
        <p:nvSpPr>
          <p:cNvPr id="6" name="Rectangle 5"/>
          <p:cNvSpPr/>
          <p:nvPr/>
        </p:nvSpPr>
        <p:spPr bwMode="auto">
          <a:xfrm>
            <a:off x="380228" y="2513145"/>
            <a:ext cx="2331422" cy="318228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11" tIns="134408" rIns="168011" bIns="134408" numCol="1" spcCol="0" rtlCol="0" fromWordArt="0" anchor="t" anchorCtr="0" forceAA="0" compatLnSpc="1">
            <a:prstTxWarp prst="textNoShape">
              <a:avLst/>
            </a:prstTxWarp>
            <a:noAutofit/>
          </a:bodyPr>
          <a:lstStyle/>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Disks</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Persistent disks for Azure IaaS VMs</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Premium Storage Disks option: SSD based, high IOPS, low latency</a:t>
            </a:r>
          </a:p>
        </p:txBody>
      </p:sp>
      <p:sp>
        <p:nvSpPr>
          <p:cNvPr id="7" name="Rectangle 6"/>
          <p:cNvSpPr/>
          <p:nvPr/>
        </p:nvSpPr>
        <p:spPr bwMode="auto">
          <a:xfrm>
            <a:off x="380228" y="5751126"/>
            <a:ext cx="11825648" cy="946127"/>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11" tIns="134408" rIns="168011" bIns="134408" numCol="1" spcCol="0" rtlCol="0" fromWordArt="0" anchor="ctr" anchorCtr="0" forceAA="0" compatLnSpc="1">
            <a:prstTxWarp prst="textNoShape">
              <a:avLst/>
            </a:prstTxWarp>
            <a:noAutofit/>
          </a:bodyPr>
          <a:lstStyle/>
          <a:p>
            <a:pPr marL="0" marR="0" lvl="0" indent="0" algn="ctr" defTabSz="85677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Built on a unified Distributed Storage System</a:t>
            </a:r>
          </a:p>
          <a:p>
            <a:pPr marL="0" marR="0" lvl="0" indent="0" algn="ctr" defTabSz="856773"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Durability, Encryption at Rest, Strongly Consistent Replication, Fault Tolerance, Auto Load-Balancing</a:t>
            </a: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8" name="Group 7"/>
          <p:cNvGrpSpPr/>
          <p:nvPr/>
        </p:nvGrpSpPr>
        <p:grpSpPr>
          <a:xfrm>
            <a:off x="148893" y="1211554"/>
            <a:ext cx="5500245" cy="1394304"/>
            <a:chOff x="148911" y="1211262"/>
            <a:chExt cx="5500947" cy="1394482"/>
          </a:xfrm>
        </p:grpSpPr>
        <p:sp>
          <p:nvSpPr>
            <p:cNvPr id="9" name="Rectangle 8"/>
            <p:cNvSpPr/>
            <p:nvPr/>
          </p:nvSpPr>
          <p:spPr bwMode="auto">
            <a:xfrm>
              <a:off x="380276" y="1211262"/>
              <a:ext cx="4705578" cy="1258715"/>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marL="0" marR="0" lvl="0" indent="0" algn="l" defTabSz="932504" rtl="0" eaLnBrk="1" fontAlgn="auto" latinLnBrk="0" hangingPunct="1">
                <a:lnSpc>
                  <a:spcPct val="90000"/>
                </a:lnSpc>
                <a:spcBef>
                  <a:spcPts val="0"/>
                </a:spcBef>
                <a:spcAft>
                  <a:spcPts val="0"/>
                </a:spcAft>
                <a:buClrTx/>
                <a:buSzTx/>
                <a:buFontTx/>
                <a:buNone/>
                <a:tabLst/>
                <a:defRPr/>
              </a:pPr>
              <a:r>
                <a:rPr kumimoji="0" lang="en-US" sz="2800" b="1" i="0" u="none" strike="noStrike" kern="0" cap="none" spc="-30" normalizeH="0" baseline="0" noProof="0" dirty="0">
                  <a:ln w="3175">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IaaS</a:t>
              </a:r>
            </a:p>
          </p:txBody>
        </p:sp>
        <p:grpSp>
          <p:nvGrpSpPr>
            <p:cNvPr id="10" name="Group 9"/>
            <p:cNvGrpSpPr/>
            <p:nvPr/>
          </p:nvGrpSpPr>
          <p:grpSpPr>
            <a:xfrm>
              <a:off x="1209908" y="1673113"/>
              <a:ext cx="2377141" cy="932631"/>
              <a:chOff x="8107511" y="4954363"/>
              <a:chExt cx="2377141" cy="932631"/>
            </a:xfrm>
          </p:grpSpPr>
          <p:sp>
            <p:nvSpPr>
              <p:cNvPr id="17" name="TextBox 16"/>
              <p:cNvSpPr txBox="1"/>
              <p:nvPr/>
            </p:nvSpPr>
            <p:spPr>
              <a:xfrm>
                <a:off x="8107511" y="5139811"/>
                <a:ext cx="2377141" cy="747183"/>
              </a:xfrm>
              <a:prstGeom prst="rect">
                <a:avLst/>
              </a:prstGeom>
              <a:noFill/>
            </p:spPr>
            <p:txBody>
              <a:bodyPr wrap="square" lIns="639907" tIns="146264" rIns="182831" bIns="146264" rtlCol="0">
                <a:spAutoFit/>
              </a:bodyPr>
              <a:lstStyle/>
              <a:p>
                <a:pPr marL="0" marR="0" lvl="0" indent="0" algn="ctr" defTabSz="932504"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Virtual </a:t>
                </a:r>
                <a:b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machines</a:t>
                </a:r>
              </a:p>
            </p:txBody>
          </p:sp>
          <p:sp>
            <p:nvSpPr>
              <p:cNvPr id="18" name="Freeform 30"/>
              <p:cNvSpPr>
                <a:spLocks noChangeAspect="1" noEditPoints="1"/>
              </p:cNvSpPr>
              <p:nvPr/>
            </p:nvSpPr>
            <p:spPr bwMode="auto">
              <a:xfrm>
                <a:off x="9345141" y="4954363"/>
                <a:ext cx="376358" cy="211739"/>
              </a:xfrm>
              <a:custGeom>
                <a:avLst/>
                <a:gdLst>
                  <a:gd name="T0" fmla="*/ 155 w 259"/>
                  <a:gd name="T1" fmla="*/ 53 h 143"/>
                  <a:gd name="T2" fmla="*/ 146 w 259"/>
                  <a:gd name="T3" fmla="*/ 56 h 143"/>
                  <a:gd name="T4" fmla="*/ 146 w 259"/>
                  <a:gd name="T5" fmla="*/ 55 h 143"/>
                  <a:gd name="T6" fmla="*/ 130 w 259"/>
                  <a:gd name="T7" fmla="*/ 44 h 143"/>
                  <a:gd name="T8" fmla="*/ 113 w 259"/>
                  <a:gd name="T9" fmla="*/ 58 h 143"/>
                  <a:gd name="T10" fmla="*/ 113 w 259"/>
                  <a:gd name="T11" fmla="*/ 60 h 143"/>
                  <a:gd name="T12" fmla="*/ 112 w 259"/>
                  <a:gd name="T13" fmla="*/ 60 h 143"/>
                  <a:gd name="T14" fmla="*/ 102 w 259"/>
                  <a:gd name="T15" fmla="*/ 69 h 143"/>
                  <a:gd name="T16" fmla="*/ 110 w 259"/>
                  <a:gd name="T17" fmla="*/ 79 h 143"/>
                  <a:gd name="T18" fmla="*/ 112 w 259"/>
                  <a:gd name="T19" fmla="*/ 79 h 143"/>
                  <a:gd name="T20" fmla="*/ 155 w 259"/>
                  <a:gd name="T21" fmla="*/ 79 h 143"/>
                  <a:gd name="T22" fmla="*/ 168 w 259"/>
                  <a:gd name="T23" fmla="*/ 66 h 143"/>
                  <a:gd name="T24" fmla="*/ 155 w 259"/>
                  <a:gd name="T25" fmla="*/ 53 h 143"/>
                  <a:gd name="T26" fmla="*/ 34 w 259"/>
                  <a:gd name="T27" fmla="*/ 0 h 143"/>
                  <a:gd name="T28" fmla="*/ 34 w 259"/>
                  <a:gd name="T29" fmla="*/ 126 h 143"/>
                  <a:gd name="T30" fmla="*/ 230 w 259"/>
                  <a:gd name="T31" fmla="*/ 126 h 143"/>
                  <a:gd name="T32" fmla="*/ 230 w 259"/>
                  <a:gd name="T33" fmla="*/ 0 h 143"/>
                  <a:gd name="T34" fmla="*/ 34 w 259"/>
                  <a:gd name="T35" fmla="*/ 0 h 143"/>
                  <a:gd name="T36" fmla="*/ 221 w 259"/>
                  <a:gd name="T37" fmla="*/ 118 h 143"/>
                  <a:gd name="T38" fmla="*/ 42 w 259"/>
                  <a:gd name="T39" fmla="*/ 118 h 143"/>
                  <a:gd name="T40" fmla="*/ 42 w 259"/>
                  <a:gd name="T41" fmla="*/ 8 h 143"/>
                  <a:gd name="T42" fmla="*/ 221 w 259"/>
                  <a:gd name="T43" fmla="*/ 8 h 143"/>
                  <a:gd name="T44" fmla="*/ 221 w 259"/>
                  <a:gd name="T45" fmla="*/ 118 h 143"/>
                  <a:gd name="T46" fmla="*/ 150 w 259"/>
                  <a:gd name="T47" fmla="*/ 132 h 143"/>
                  <a:gd name="T48" fmla="*/ 150 w 259"/>
                  <a:gd name="T49" fmla="*/ 135 h 143"/>
                  <a:gd name="T50" fmla="*/ 114 w 259"/>
                  <a:gd name="T51" fmla="*/ 135 h 143"/>
                  <a:gd name="T52" fmla="*/ 114 w 259"/>
                  <a:gd name="T53" fmla="*/ 132 h 143"/>
                  <a:gd name="T54" fmla="*/ 4 w 259"/>
                  <a:gd name="T55" fmla="*/ 132 h 143"/>
                  <a:gd name="T56" fmla="*/ 12 w 259"/>
                  <a:gd name="T57" fmla="*/ 143 h 143"/>
                  <a:gd name="T58" fmla="*/ 251 w 259"/>
                  <a:gd name="T59" fmla="*/ 143 h 143"/>
                  <a:gd name="T60" fmla="*/ 259 w 259"/>
                  <a:gd name="T61" fmla="*/ 132 h 143"/>
                  <a:gd name="T62" fmla="*/ 150 w 259"/>
                  <a:gd name="T63" fmla="*/ 132 h 143"/>
                  <a:gd name="T64" fmla="*/ 150 w 259"/>
                  <a:gd name="T65" fmla="*/ 13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59" h="143">
                    <a:moveTo>
                      <a:pt x="155" y="53"/>
                    </a:moveTo>
                    <a:cubicBezTo>
                      <a:pt x="152" y="53"/>
                      <a:pt x="149" y="54"/>
                      <a:pt x="146" y="56"/>
                    </a:cubicBezTo>
                    <a:cubicBezTo>
                      <a:pt x="146" y="55"/>
                      <a:pt x="146" y="55"/>
                      <a:pt x="146" y="55"/>
                    </a:cubicBezTo>
                    <a:cubicBezTo>
                      <a:pt x="143" y="49"/>
                      <a:pt x="137" y="44"/>
                      <a:pt x="130" y="44"/>
                    </a:cubicBezTo>
                    <a:cubicBezTo>
                      <a:pt x="122" y="44"/>
                      <a:pt x="115" y="50"/>
                      <a:pt x="113" y="58"/>
                    </a:cubicBezTo>
                    <a:cubicBezTo>
                      <a:pt x="113" y="60"/>
                      <a:pt x="113" y="60"/>
                      <a:pt x="113" y="60"/>
                    </a:cubicBezTo>
                    <a:cubicBezTo>
                      <a:pt x="112" y="60"/>
                      <a:pt x="112" y="60"/>
                      <a:pt x="112" y="60"/>
                    </a:cubicBezTo>
                    <a:cubicBezTo>
                      <a:pt x="107" y="60"/>
                      <a:pt x="102" y="64"/>
                      <a:pt x="102" y="69"/>
                    </a:cubicBezTo>
                    <a:cubicBezTo>
                      <a:pt x="102" y="74"/>
                      <a:pt x="106" y="78"/>
                      <a:pt x="110" y="79"/>
                    </a:cubicBezTo>
                    <a:cubicBezTo>
                      <a:pt x="112" y="79"/>
                      <a:pt x="112" y="79"/>
                      <a:pt x="112" y="79"/>
                    </a:cubicBezTo>
                    <a:cubicBezTo>
                      <a:pt x="155" y="79"/>
                      <a:pt x="155" y="79"/>
                      <a:pt x="155" y="79"/>
                    </a:cubicBezTo>
                    <a:cubicBezTo>
                      <a:pt x="162" y="79"/>
                      <a:pt x="168" y="73"/>
                      <a:pt x="168" y="66"/>
                    </a:cubicBezTo>
                    <a:cubicBezTo>
                      <a:pt x="168" y="59"/>
                      <a:pt x="162" y="53"/>
                      <a:pt x="155" y="53"/>
                    </a:cubicBezTo>
                    <a:close/>
                    <a:moveTo>
                      <a:pt x="34" y="0"/>
                    </a:moveTo>
                    <a:cubicBezTo>
                      <a:pt x="34" y="126"/>
                      <a:pt x="34" y="126"/>
                      <a:pt x="34" y="126"/>
                    </a:cubicBezTo>
                    <a:cubicBezTo>
                      <a:pt x="230" y="126"/>
                      <a:pt x="230" y="126"/>
                      <a:pt x="230" y="126"/>
                    </a:cubicBezTo>
                    <a:cubicBezTo>
                      <a:pt x="230" y="0"/>
                      <a:pt x="230" y="0"/>
                      <a:pt x="230" y="0"/>
                    </a:cubicBezTo>
                    <a:lnTo>
                      <a:pt x="34" y="0"/>
                    </a:lnTo>
                    <a:close/>
                    <a:moveTo>
                      <a:pt x="221" y="118"/>
                    </a:moveTo>
                    <a:cubicBezTo>
                      <a:pt x="42" y="118"/>
                      <a:pt x="42" y="118"/>
                      <a:pt x="42" y="118"/>
                    </a:cubicBezTo>
                    <a:cubicBezTo>
                      <a:pt x="42" y="8"/>
                      <a:pt x="42" y="8"/>
                      <a:pt x="42" y="8"/>
                    </a:cubicBezTo>
                    <a:cubicBezTo>
                      <a:pt x="221" y="8"/>
                      <a:pt x="221" y="8"/>
                      <a:pt x="221" y="8"/>
                    </a:cubicBezTo>
                    <a:cubicBezTo>
                      <a:pt x="221" y="118"/>
                      <a:pt x="221" y="118"/>
                      <a:pt x="221" y="118"/>
                    </a:cubicBezTo>
                    <a:close/>
                    <a:moveTo>
                      <a:pt x="150" y="132"/>
                    </a:moveTo>
                    <a:cubicBezTo>
                      <a:pt x="150" y="133"/>
                      <a:pt x="150" y="135"/>
                      <a:pt x="150" y="135"/>
                    </a:cubicBezTo>
                    <a:cubicBezTo>
                      <a:pt x="114" y="135"/>
                      <a:pt x="114" y="135"/>
                      <a:pt x="114" y="135"/>
                    </a:cubicBezTo>
                    <a:cubicBezTo>
                      <a:pt x="114" y="132"/>
                      <a:pt x="114" y="132"/>
                      <a:pt x="114" y="132"/>
                    </a:cubicBezTo>
                    <a:cubicBezTo>
                      <a:pt x="0" y="132"/>
                      <a:pt x="4" y="132"/>
                      <a:pt x="4" y="132"/>
                    </a:cubicBezTo>
                    <a:cubicBezTo>
                      <a:pt x="12" y="143"/>
                      <a:pt x="12" y="143"/>
                      <a:pt x="12" y="143"/>
                    </a:cubicBezTo>
                    <a:cubicBezTo>
                      <a:pt x="251" y="143"/>
                      <a:pt x="251" y="143"/>
                      <a:pt x="251" y="143"/>
                    </a:cubicBezTo>
                    <a:cubicBezTo>
                      <a:pt x="259" y="132"/>
                      <a:pt x="259" y="132"/>
                      <a:pt x="259" y="132"/>
                    </a:cubicBezTo>
                    <a:cubicBezTo>
                      <a:pt x="150" y="132"/>
                      <a:pt x="150" y="132"/>
                      <a:pt x="150" y="132"/>
                    </a:cubicBezTo>
                    <a:cubicBezTo>
                      <a:pt x="150" y="132"/>
                      <a:pt x="150" y="132"/>
                      <a:pt x="150" y="132"/>
                    </a:cubicBezTo>
                    <a:close/>
                  </a:path>
                </a:pathLst>
              </a:custGeom>
              <a:solidFill>
                <a:schemeClr val="tx1"/>
              </a:solidFill>
              <a:ln>
                <a:noFill/>
              </a:ln>
            </p:spPr>
            <p:txBody>
              <a:bodyPr vert="horz" wrap="square" lIns="91415" tIns="45707" rIns="91415" bIns="4570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11" name="Group 10"/>
            <p:cNvGrpSpPr/>
            <p:nvPr/>
          </p:nvGrpSpPr>
          <p:grpSpPr>
            <a:xfrm>
              <a:off x="148911" y="1742616"/>
              <a:ext cx="1718120" cy="793625"/>
              <a:chOff x="7270490" y="4989638"/>
              <a:chExt cx="1718120" cy="793625"/>
            </a:xfrm>
          </p:grpSpPr>
          <p:sp>
            <p:nvSpPr>
              <p:cNvPr id="15" name="Freeform 21"/>
              <p:cNvSpPr>
                <a:spLocks noChangeAspect="1" noEditPoints="1"/>
              </p:cNvSpPr>
              <p:nvPr/>
            </p:nvSpPr>
            <p:spPr bwMode="auto">
              <a:xfrm>
                <a:off x="8164456" y="4989638"/>
                <a:ext cx="223248" cy="192242"/>
              </a:xfrm>
              <a:custGeom>
                <a:avLst/>
                <a:gdLst>
                  <a:gd name="T0" fmla="*/ 143 w 288"/>
                  <a:gd name="T1" fmla="*/ 175 h 248"/>
                  <a:gd name="T2" fmla="*/ 3 w 288"/>
                  <a:gd name="T3" fmla="*/ 139 h 248"/>
                  <a:gd name="T4" fmla="*/ 3 w 288"/>
                  <a:gd name="T5" fmla="*/ 117 h 248"/>
                  <a:gd name="T6" fmla="*/ 141 w 288"/>
                  <a:gd name="T7" fmla="*/ 151 h 248"/>
                  <a:gd name="T8" fmla="*/ 143 w 288"/>
                  <a:gd name="T9" fmla="*/ 151 h 248"/>
                  <a:gd name="T10" fmla="*/ 145 w 288"/>
                  <a:gd name="T11" fmla="*/ 151 h 248"/>
                  <a:gd name="T12" fmla="*/ 283 w 288"/>
                  <a:gd name="T13" fmla="*/ 117 h 248"/>
                  <a:gd name="T14" fmla="*/ 283 w 288"/>
                  <a:gd name="T15" fmla="*/ 139 h 248"/>
                  <a:gd name="T16" fmla="*/ 143 w 288"/>
                  <a:gd name="T17" fmla="*/ 175 h 248"/>
                  <a:gd name="T18" fmla="*/ 283 w 288"/>
                  <a:gd name="T19" fmla="*/ 214 h 248"/>
                  <a:gd name="T20" fmla="*/ 283 w 288"/>
                  <a:gd name="T21" fmla="*/ 190 h 248"/>
                  <a:gd name="T22" fmla="*/ 145 w 288"/>
                  <a:gd name="T23" fmla="*/ 227 h 248"/>
                  <a:gd name="T24" fmla="*/ 143 w 288"/>
                  <a:gd name="T25" fmla="*/ 227 h 248"/>
                  <a:gd name="T26" fmla="*/ 141 w 288"/>
                  <a:gd name="T27" fmla="*/ 227 h 248"/>
                  <a:gd name="T28" fmla="*/ 3 w 288"/>
                  <a:gd name="T29" fmla="*/ 190 h 248"/>
                  <a:gd name="T30" fmla="*/ 3 w 288"/>
                  <a:gd name="T31" fmla="*/ 214 h 248"/>
                  <a:gd name="T32" fmla="*/ 143 w 288"/>
                  <a:gd name="T33" fmla="*/ 248 h 248"/>
                  <a:gd name="T34" fmla="*/ 283 w 288"/>
                  <a:gd name="T35" fmla="*/ 214 h 248"/>
                  <a:gd name="T36" fmla="*/ 288 w 288"/>
                  <a:gd name="T37" fmla="*/ 68 h 248"/>
                  <a:gd name="T38" fmla="*/ 288 w 288"/>
                  <a:gd name="T39" fmla="*/ 37 h 248"/>
                  <a:gd name="T40" fmla="*/ 143 w 288"/>
                  <a:gd name="T41" fmla="*/ 0 h 248"/>
                  <a:gd name="T42" fmla="*/ 0 w 288"/>
                  <a:gd name="T43" fmla="*/ 37 h 248"/>
                  <a:gd name="T44" fmla="*/ 0 w 288"/>
                  <a:gd name="T45" fmla="*/ 68 h 248"/>
                  <a:gd name="T46" fmla="*/ 143 w 288"/>
                  <a:gd name="T47" fmla="*/ 103 h 248"/>
                  <a:gd name="T48" fmla="*/ 288 w 288"/>
                  <a:gd name="T49" fmla="*/ 68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48">
                    <a:moveTo>
                      <a:pt x="143" y="175"/>
                    </a:moveTo>
                    <a:lnTo>
                      <a:pt x="3" y="139"/>
                    </a:lnTo>
                    <a:lnTo>
                      <a:pt x="3" y="117"/>
                    </a:lnTo>
                    <a:lnTo>
                      <a:pt x="141" y="151"/>
                    </a:lnTo>
                    <a:lnTo>
                      <a:pt x="143" y="151"/>
                    </a:lnTo>
                    <a:lnTo>
                      <a:pt x="145" y="151"/>
                    </a:lnTo>
                    <a:lnTo>
                      <a:pt x="283" y="117"/>
                    </a:lnTo>
                    <a:lnTo>
                      <a:pt x="283" y="139"/>
                    </a:lnTo>
                    <a:lnTo>
                      <a:pt x="143" y="175"/>
                    </a:lnTo>
                    <a:close/>
                    <a:moveTo>
                      <a:pt x="283" y="214"/>
                    </a:moveTo>
                    <a:lnTo>
                      <a:pt x="283" y="190"/>
                    </a:lnTo>
                    <a:lnTo>
                      <a:pt x="145" y="227"/>
                    </a:lnTo>
                    <a:lnTo>
                      <a:pt x="143" y="227"/>
                    </a:lnTo>
                    <a:lnTo>
                      <a:pt x="141" y="227"/>
                    </a:lnTo>
                    <a:lnTo>
                      <a:pt x="3" y="190"/>
                    </a:lnTo>
                    <a:lnTo>
                      <a:pt x="3" y="214"/>
                    </a:lnTo>
                    <a:lnTo>
                      <a:pt x="143" y="248"/>
                    </a:lnTo>
                    <a:lnTo>
                      <a:pt x="283" y="214"/>
                    </a:lnTo>
                    <a:close/>
                    <a:moveTo>
                      <a:pt x="288" y="68"/>
                    </a:moveTo>
                    <a:lnTo>
                      <a:pt x="288" y="37"/>
                    </a:lnTo>
                    <a:lnTo>
                      <a:pt x="143" y="0"/>
                    </a:lnTo>
                    <a:lnTo>
                      <a:pt x="0" y="37"/>
                    </a:lnTo>
                    <a:lnTo>
                      <a:pt x="0" y="68"/>
                    </a:lnTo>
                    <a:lnTo>
                      <a:pt x="143" y="103"/>
                    </a:lnTo>
                    <a:lnTo>
                      <a:pt x="288" y="68"/>
                    </a:lnTo>
                    <a:close/>
                  </a:path>
                </a:pathLst>
              </a:custGeom>
              <a:solidFill>
                <a:schemeClr val="tx1"/>
              </a:solidFill>
              <a:ln>
                <a:noFill/>
              </a:ln>
            </p:spPr>
            <p:txBody>
              <a:bodyPr vert="horz" wrap="square" lIns="91415" tIns="45707" rIns="91415" bIns="4570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a typeface="+mn-ea"/>
                  <a:cs typeface="+mn-cs"/>
                </a:endParaRPr>
              </a:p>
            </p:txBody>
          </p:sp>
          <p:sp>
            <p:nvSpPr>
              <p:cNvPr id="16" name="TextBox 15"/>
              <p:cNvSpPr txBox="1"/>
              <p:nvPr/>
            </p:nvSpPr>
            <p:spPr>
              <a:xfrm>
                <a:off x="7270490" y="5266271"/>
                <a:ext cx="1718120" cy="516992"/>
              </a:xfrm>
              <a:prstGeom prst="rect">
                <a:avLst/>
              </a:prstGeom>
              <a:noFill/>
            </p:spPr>
            <p:txBody>
              <a:bodyPr wrap="square" lIns="639907" tIns="146264" rIns="182831" bIns="146264" rtlCol="0">
                <a:spAutoFit/>
              </a:bodyPr>
              <a:lstStyle/>
              <a:p>
                <a:pPr marL="0" marR="0" lvl="0" indent="0" algn="l" defTabSz="932504"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Storage</a:t>
                </a:r>
              </a:p>
            </p:txBody>
          </p:sp>
        </p:grpSp>
        <p:grpSp>
          <p:nvGrpSpPr>
            <p:cNvPr id="12" name="Group 11"/>
            <p:cNvGrpSpPr/>
            <p:nvPr/>
          </p:nvGrpSpPr>
          <p:grpSpPr>
            <a:xfrm>
              <a:off x="2929925" y="1720328"/>
              <a:ext cx="2719933" cy="838201"/>
              <a:chOff x="9659512" y="4945062"/>
              <a:chExt cx="2719933" cy="838201"/>
            </a:xfrm>
          </p:grpSpPr>
          <p:sp>
            <p:nvSpPr>
              <p:cNvPr id="13" name="Freeform 21"/>
              <p:cNvSpPr>
                <a:spLocks noChangeAspect="1" noEditPoints="1"/>
              </p:cNvSpPr>
              <p:nvPr/>
            </p:nvSpPr>
            <p:spPr bwMode="auto">
              <a:xfrm>
                <a:off x="10676210" y="4945062"/>
                <a:ext cx="330579" cy="230339"/>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1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78 w 128"/>
                  <a:gd name="T45" fmla="*/ 57 h 88"/>
                  <a:gd name="T46" fmla="*/ 72 w 128"/>
                  <a:gd name="T47" fmla="*/ 60 h 88"/>
                  <a:gd name="T48" fmla="*/ 56 w 128"/>
                  <a:gd name="T49" fmla="*/ 54 h 88"/>
                  <a:gd name="T50" fmla="*/ 56 w 128"/>
                  <a:gd name="T51" fmla="*/ 52 h 88"/>
                  <a:gd name="T52" fmla="*/ 56 w 128"/>
                  <a:gd name="T53" fmla="*/ 51 h 88"/>
                  <a:gd name="T54" fmla="*/ 72 w 128"/>
                  <a:gd name="T55" fmla="*/ 41 h 88"/>
                  <a:gd name="T56" fmla="*/ 78 w 128"/>
                  <a:gd name="T57" fmla="*/ 44 h 88"/>
                  <a:gd name="T58" fmla="*/ 84 w 128"/>
                  <a:gd name="T59" fmla="*/ 38 h 88"/>
                  <a:gd name="T60" fmla="*/ 78 w 128"/>
                  <a:gd name="T61" fmla="*/ 31 h 88"/>
                  <a:gd name="T62" fmla="*/ 71 w 128"/>
                  <a:gd name="T63" fmla="*/ 36 h 88"/>
                  <a:gd name="T64" fmla="*/ 53 w 128"/>
                  <a:gd name="T65" fmla="*/ 47 h 88"/>
                  <a:gd name="T66" fmla="*/ 50 w 128"/>
                  <a:gd name="T67" fmla="*/ 46 h 88"/>
                  <a:gd name="T68" fmla="*/ 43 w 128"/>
                  <a:gd name="T69" fmla="*/ 52 h 88"/>
                  <a:gd name="T70" fmla="*/ 50 w 128"/>
                  <a:gd name="T71" fmla="*/ 59 h 88"/>
                  <a:gd name="T72" fmla="*/ 53 w 128"/>
                  <a:gd name="T73" fmla="*/ 58 h 88"/>
                  <a:gd name="T74" fmla="*/ 71 w 128"/>
                  <a:gd name="T75" fmla="*/ 65 h 88"/>
                  <a:gd name="T76" fmla="*/ 78 w 128"/>
                  <a:gd name="T77" fmla="*/ 70 h 88"/>
                  <a:gd name="T78" fmla="*/ 84 w 128"/>
                  <a:gd name="T79" fmla="*/ 64 h 88"/>
                  <a:gd name="T80" fmla="*/ 78 w 128"/>
                  <a:gd name="T81" fmla="*/ 5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8" h="88">
                    <a:moveTo>
                      <a:pt x="28" y="88"/>
                    </a:moveTo>
                    <a:cubicBezTo>
                      <a:pt x="94" y="88"/>
                      <a:pt x="94" y="88"/>
                      <a:pt x="94" y="88"/>
                    </a:cubicBezTo>
                    <a:cubicBezTo>
                      <a:pt x="112" y="88"/>
                      <a:pt x="128" y="73"/>
                      <a:pt x="128" y="54"/>
                    </a:cubicBezTo>
                    <a:cubicBezTo>
                      <a:pt x="128" y="36"/>
                      <a:pt x="114" y="21"/>
                      <a:pt x="96" y="20"/>
                    </a:cubicBezTo>
                    <a:cubicBezTo>
                      <a:pt x="90" y="8"/>
                      <a:pt x="77" y="0"/>
                      <a:pt x="64" y="0"/>
                    </a:cubicBezTo>
                    <a:cubicBezTo>
                      <a:pt x="45" y="0"/>
                      <a:pt x="30" y="14"/>
                      <a:pt x="28" y="32"/>
                    </a:cubicBezTo>
                    <a:cubicBezTo>
                      <a:pt x="28" y="32"/>
                      <a:pt x="28" y="32"/>
                      <a:pt x="28" y="32"/>
                    </a:cubicBezTo>
                    <a:cubicBezTo>
                      <a:pt x="12" y="32"/>
                      <a:pt x="0" y="45"/>
                      <a:pt x="0" y="60"/>
                    </a:cubicBezTo>
                    <a:cubicBezTo>
                      <a:pt x="0" y="76"/>
                      <a:pt x="12" y="88"/>
                      <a:pt x="28" y="88"/>
                    </a:cubicBezTo>
                    <a:close/>
                    <a:moveTo>
                      <a:pt x="28" y="40"/>
                    </a:moveTo>
                    <a:cubicBezTo>
                      <a:pt x="29" y="40"/>
                      <a:pt x="30" y="40"/>
                      <a:pt x="31" y="41"/>
                    </a:cubicBezTo>
                    <a:cubicBezTo>
                      <a:pt x="36" y="41"/>
                      <a:pt x="36" y="41"/>
                      <a:pt x="36" y="41"/>
                    </a:cubicBezTo>
                    <a:cubicBezTo>
                      <a:pt x="36" y="36"/>
                      <a:pt x="36" y="36"/>
                      <a:pt x="36" y="36"/>
                    </a:cubicBezTo>
                    <a:cubicBezTo>
                      <a:pt x="36" y="21"/>
                      <a:pt x="48" y="8"/>
                      <a:pt x="64" y="8"/>
                    </a:cubicBezTo>
                    <a:cubicBezTo>
                      <a:pt x="75" y="8"/>
                      <a:pt x="85" y="15"/>
                      <a:pt x="90" y="26"/>
                    </a:cubicBezTo>
                    <a:cubicBezTo>
                      <a:pt x="91" y="28"/>
                      <a:pt x="91" y="28"/>
                      <a:pt x="91" y="28"/>
                    </a:cubicBezTo>
                    <a:cubicBezTo>
                      <a:pt x="94" y="28"/>
                      <a:pt x="94" y="28"/>
                      <a:pt x="94" y="28"/>
                    </a:cubicBezTo>
                    <a:cubicBezTo>
                      <a:pt x="108" y="28"/>
                      <a:pt x="120" y="40"/>
                      <a:pt x="120" y="54"/>
                    </a:cubicBezTo>
                    <a:cubicBezTo>
                      <a:pt x="120" y="69"/>
                      <a:pt x="108" y="80"/>
                      <a:pt x="94" y="80"/>
                    </a:cubicBezTo>
                    <a:cubicBezTo>
                      <a:pt x="28" y="80"/>
                      <a:pt x="28" y="80"/>
                      <a:pt x="28" y="80"/>
                    </a:cubicBezTo>
                    <a:cubicBezTo>
                      <a:pt x="17" y="80"/>
                      <a:pt x="8" y="71"/>
                      <a:pt x="8" y="60"/>
                    </a:cubicBezTo>
                    <a:cubicBezTo>
                      <a:pt x="8" y="49"/>
                      <a:pt x="17" y="40"/>
                      <a:pt x="28" y="40"/>
                    </a:cubicBezTo>
                    <a:close/>
                    <a:moveTo>
                      <a:pt x="78" y="57"/>
                    </a:moveTo>
                    <a:cubicBezTo>
                      <a:pt x="75" y="57"/>
                      <a:pt x="73" y="58"/>
                      <a:pt x="72" y="60"/>
                    </a:cubicBezTo>
                    <a:cubicBezTo>
                      <a:pt x="56" y="54"/>
                      <a:pt x="56" y="54"/>
                      <a:pt x="56" y="54"/>
                    </a:cubicBezTo>
                    <a:cubicBezTo>
                      <a:pt x="56" y="54"/>
                      <a:pt x="56" y="53"/>
                      <a:pt x="56" y="52"/>
                    </a:cubicBezTo>
                    <a:cubicBezTo>
                      <a:pt x="56" y="52"/>
                      <a:pt x="56" y="51"/>
                      <a:pt x="56" y="51"/>
                    </a:cubicBezTo>
                    <a:cubicBezTo>
                      <a:pt x="72" y="41"/>
                      <a:pt x="72" y="41"/>
                      <a:pt x="72" y="41"/>
                    </a:cubicBezTo>
                    <a:cubicBezTo>
                      <a:pt x="73" y="43"/>
                      <a:pt x="75" y="44"/>
                      <a:pt x="78" y="44"/>
                    </a:cubicBezTo>
                    <a:cubicBezTo>
                      <a:pt x="81" y="44"/>
                      <a:pt x="84" y="41"/>
                      <a:pt x="84" y="38"/>
                    </a:cubicBezTo>
                    <a:cubicBezTo>
                      <a:pt x="84" y="34"/>
                      <a:pt x="81" y="31"/>
                      <a:pt x="78" y="31"/>
                    </a:cubicBezTo>
                    <a:cubicBezTo>
                      <a:pt x="75" y="31"/>
                      <a:pt x="72" y="33"/>
                      <a:pt x="71" y="36"/>
                    </a:cubicBezTo>
                    <a:cubicBezTo>
                      <a:pt x="53" y="47"/>
                      <a:pt x="53" y="47"/>
                      <a:pt x="53" y="47"/>
                    </a:cubicBezTo>
                    <a:cubicBezTo>
                      <a:pt x="52" y="46"/>
                      <a:pt x="51" y="46"/>
                      <a:pt x="50" y="46"/>
                    </a:cubicBezTo>
                    <a:cubicBezTo>
                      <a:pt x="46" y="46"/>
                      <a:pt x="43" y="49"/>
                      <a:pt x="43" y="52"/>
                    </a:cubicBezTo>
                    <a:cubicBezTo>
                      <a:pt x="43" y="56"/>
                      <a:pt x="46" y="59"/>
                      <a:pt x="50" y="59"/>
                    </a:cubicBezTo>
                    <a:cubicBezTo>
                      <a:pt x="51" y="59"/>
                      <a:pt x="52" y="59"/>
                      <a:pt x="53" y="58"/>
                    </a:cubicBezTo>
                    <a:cubicBezTo>
                      <a:pt x="71" y="65"/>
                      <a:pt x="71" y="65"/>
                      <a:pt x="71" y="65"/>
                    </a:cubicBezTo>
                    <a:cubicBezTo>
                      <a:pt x="72" y="68"/>
                      <a:pt x="75" y="70"/>
                      <a:pt x="78" y="70"/>
                    </a:cubicBezTo>
                    <a:cubicBezTo>
                      <a:pt x="81" y="70"/>
                      <a:pt x="84" y="67"/>
                      <a:pt x="84" y="64"/>
                    </a:cubicBezTo>
                    <a:cubicBezTo>
                      <a:pt x="84" y="60"/>
                      <a:pt x="81" y="57"/>
                      <a:pt x="78" y="57"/>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marL="0" marR="0" lvl="0" indent="0" algn="l" defTabSz="932504" rtl="0"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a:ln w="3175">
                    <a:noFill/>
                  </a:ln>
                  <a:gradFill>
                    <a:gsLst>
                      <a:gs pos="83772">
                        <a:srgbClr val="353535"/>
                      </a:gs>
                      <a:gs pos="42857">
                        <a:srgbClr val="353535"/>
                      </a:gs>
                    </a:gsLst>
                    <a:lin ang="5400000" scaled="0"/>
                  </a:gradFill>
                  <a:effectLst/>
                  <a:uLnTx/>
                  <a:uFillTx/>
                  <a:latin typeface="Segoe UI Semilight"/>
                  <a:ea typeface="+mn-ea"/>
                  <a:cs typeface="Segoe UI" pitchFamily="34" charset="0"/>
                </a:endParaRPr>
              </a:p>
            </p:txBody>
          </p:sp>
          <p:sp>
            <p:nvSpPr>
              <p:cNvPr id="14" name="TextBox 13"/>
              <p:cNvSpPr txBox="1"/>
              <p:nvPr/>
            </p:nvSpPr>
            <p:spPr>
              <a:xfrm>
                <a:off x="9659512" y="5266271"/>
                <a:ext cx="2719933" cy="516992"/>
              </a:xfrm>
              <a:prstGeom prst="rect">
                <a:avLst/>
              </a:prstGeom>
              <a:noFill/>
            </p:spPr>
            <p:txBody>
              <a:bodyPr wrap="square" lIns="639907" tIns="146264" rIns="182831" bIns="146264" rtlCol="0">
                <a:spAutoFit/>
              </a:bodyPr>
              <a:lstStyle/>
              <a:p>
                <a:pPr marL="0" marR="0" lvl="0" indent="0" algn="l" defTabSz="932504"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Networking</a:t>
                </a:r>
              </a:p>
            </p:txBody>
          </p:sp>
        </p:grpSp>
      </p:grpSp>
      <p:sp>
        <p:nvSpPr>
          <p:cNvPr id="19" name="Rectangle 18"/>
          <p:cNvSpPr/>
          <p:nvPr/>
        </p:nvSpPr>
        <p:spPr bwMode="auto">
          <a:xfrm>
            <a:off x="5127338" y="2513145"/>
            <a:ext cx="2331422" cy="31822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11" tIns="134408" rIns="168011" bIns="134408" numCol="1" spcCol="0" rtlCol="0" fromWordArt="0" anchor="t" anchorCtr="0" forceAA="0" compatLnSpc="1">
            <a:prstTxWarp prst="textNoShape">
              <a:avLst/>
            </a:prstTxWarp>
            <a:noAutofit/>
          </a:bodyPr>
          <a:lstStyle/>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Objects</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Highly scalable, REST based cloud object store</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Block Blobs: Sequential file I/O</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Cool Tier Available</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Page Blobs: Random-write pattern data</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Append Blobs</a:t>
            </a:r>
          </a:p>
        </p:txBody>
      </p:sp>
      <p:sp>
        <p:nvSpPr>
          <p:cNvPr id="20" name="Rectangle 19"/>
          <p:cNvSpPr/>
          <p:nvPr/>
        </p:nvSpPr>
        <p:spPr bwMode="auto">
          <a:xfrm>
            <a:off x="9874452" y="2513145"/>
            <a:ext cx="2331422" cy="31822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11" tIns="134408" rIns="168011" bIns="134408" numCol="1" spcCol="0" rtlCol="0" fromWordArt="0" anchor="t" anchorCtr="0" forceAA="0" compatLnSpc="1">
            <a:prstTxWarp prst="textNoShape">
              <a:avLst/>
            </a:prstTxWarp>
            <a:noAutofit/>
          </a:bodyPr>
          <a:lstStyle/>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Queues</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rPr>
              <a:t>Reliable queues at scale for cloud services</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Decouple and scale components</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mn-ea"/>
                <a:cs typeface="Segoe UI" pitchFamily="34" charset="0"/>
              </a:rPr>
              <a:t>Message visibility timeout and update message to protect against unreliable dequeuers </a:t>
            </a:r>
          </a:p>
        </p:txBody>
      </p:sp>
      <p:sp>
        <p:nvSpPr>
          <p:cNvPr id="21" name="Rectangle 20"/>
          <p:cNvSpPr/>
          <p:nvPr/>
        </p:nvSpPr>
        <p:spPr bwMode="auto">
          <a:xfrm>
            <a:off x="7500895" y="2513145"/>
            <a:ext cx="2331422" cy="318228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8011" tIns="134408" rIns="168011" bIns="134408" numCol="1" spcCol="0" rtlCol="0" fromWordArt="0" anchor="t" anchorCtr="0" forceAA="0" compatLnSpc="1">
            <a:prstTxWarp prst="textNoShape">
              <a:avLst/>
            </a:prstTxWarp>
            <a:noAutofit/>
          </a:bodyPr>
          <a:lstStyle/>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Tables</a:t>
            </a: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Massive auto-scaling NoSQL store</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Dynamic scaling based on load</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Scale to PBs of table data </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Fast key/value lookups</a:t>
            </a: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a:p>
            <a:pPr marL="0" marR="0" lvl="0" indent="0" algn="l" defTabSz="856773"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 name="Group 21"/>
          <p:cNvGrpSpPr/>
          <p:nvPr/>
        </p:nvGrpSpPr>
        <p:grpSpPr>
          <a:xfrm>
            <a:off x="5132504" y="1214210"/>
            <a:ext cx="7944627" cy="1298936"/>
            <a:chOff x="5133158" y="1213918"/>
            <a:chExt cx="7945641" cy="1299102"/>
          </a:xfrm>
        </p:grpSpPr>
        <p:sp>
          <p:nvSpPr>
            <p:cNvPr id="23" name="Rectangle 22"/>
            <p:cNvSpPr/>
            <p:nvPr/>
          </p:nvSpPr>
          <p:spPr bwMode="auto">
            <a:xfrm>
              <a:off x="5142474" y="1213918"/>
              <a:ext cx="7064958" cy="1256282"/>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1" tIns="146264" rIns="182831" bIns="146264" numCol="1" spcCol="0" rtlCol="0" fromWordArt="0" anchor="t" anchorCtr="0" forceAA="0" compatLnSpc="1">
              <a:prstTxWarp prst="textNoShape">
                <a:avLst/>
              </a:prstTxWarp>
              <a:noAutofit/>
            </a:bodyPr>
            <a:lstStyle/>
            <a:p>
              <a:pPr marL="0" marR="0" lvl="0" indent="0" algn="l" defTabSz="932504" rtl="0" eaLnBrk="1" fontAlgn="auto" latinLnBrk="0" hangingPunct="1">
                <a:lnSpc>
                  <a:spcPct val="90000"/>
                </a:lnSpc>
                <a:spcBef>
                  <a:spcPts val="0"/>
                </a:spcBef>
                <a:spcAft>
                  <a:spcPts val="0"/>
                </a:spcAft>
                <a:buClrTx/>
                <a:buSzTx/>
                <a:buFontTx/>
                <a:buNone/>
                <a:tabLst/>
                <a:defRPr/>
              </a:pPr>
              <a:r>
                <a:rPr kumimoji="0" lang="en-US" sz="2800" b="1" i="0" u="none" strike="noStrike" kern="0" cap="none" spc="-30" normalizeH="0" baseline="0" noProof="0" dirty="0">
                  <a:ln w="3175">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PaaS</a:t>
              </a:r>
            </a:p>
          </p:txBody>
        </p:sp>
        <p:grpSp>
          <p:nvGrpSpPr>
            <p:cNvPr id="24" name="Group 23"/>
            <p:cNvGrpSpPr/>
            <p:nvPr/>
          </p:nvGrpSpPr>
          <p:grpSpPr>
            <a:xfrm>
              <a:off x="5133158" y="1765837"/>
              <a:ext cx="2719933" cy="747183"/>
              <a:chOff x="385441" y="5036080"/>
              <a:chExt cx="2719933" cy="747183"/>
            </a:xfrm>
          </p:grpSpPr>
          <p:sp>
            <p:nvSpPr>
              <p:cNvPr id="39" name="TextBox 38"/>
              <p:cNvSpPr txBox="1"/>
              <p:nvPr/>
            </p:nvSpPr>
            <p:spPr>
              <a:xfrm>
                <a:off x="385441" y="5036080"/>
                <a:ext cx="2719933" cy="747183"/>
              </a:xfrm>
              <a:prstGeom prst="rect">
                <a:avLst/>
              </a:prstGeom>
              <a:noFill/>
            </p:spPr>
            <p:txBody>
              <a:bodyPr wrap="square" lIns="639907" tIns="146264" rIns="182831" bIns="146264" rtlCol="0">
                <a:spAutoFit/>
              </a:bodyPr>
              <a:lstStyle/>
              <a:p>
                <a:pPr marL="0" marR="0" lvl="0" indent="0" algn="l" defTabSz="932504"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Existing </a:t>
                </a:r>
                <a:b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frameworks</a:t>
                </a:r>
              </a:p>
            </p:txBody>
          </p:sp>
          <p:sp>
            <p:nvSpPr>
              <p:cNvPr id="40" name="Freeform 699"/>
              <p:cNvSpPr>
                <a:spLocks noChangeAspect="1" noEditPoints="1"/>
              </p:cNvSpPr>
              <p:nvPr/>
            </p:nvSpPr>
            <p:spPr bwMode="auto">
              <a:xfrm>
                <a:off x="567224" y="5230409"/>
                <a:ext cx="271941" cy="271941"/>
              </a:xfrm>
              <a:custGeom>
                <a:avLst/>
                <a:gdLst>
                  <a:gd name="T0" fmla="*/ 149 w 194"/>
                  <a:gd name="T1" fmla="*/ 132 h 194"/>
                  <a:gd name="T2" fmla="*/ 142 w 194"/>
                  <a:gd name="T3" fmla="*/ 147 h 194"/>
                  <a:gd name="T4" fmla="*/ 149 w 194"/>
                  <a:gd name="T5" fmla="*/ 163 h 194"/>
                  <a:gd name="T6" fmla="*/ 167 w 194"/>
                  <a:gd name="T7" fmla="*/ 167 h 194"/>
                  <a:gd name="T8" fmla="*/ 180 w 194"/>
                  <a:gd name="T9" fmla="*/ 153 h 194"/>
                  <a:gd name="T10" fmla="*/ 176 w 194"/>
                  <a:gd name="T11" fmla="*/ 136 h 194"/>
                  <a:gd name="T12" fmla="*/ 161 w 194"/>
                  <a:gd name="T13" fmla="*/ 128 h 194"/>
                  <a:gd name="T14" fmla="*/ 21 w 194"/>
                  <a:gd name="T15" fmla="*/ 132 h 194"/>
                  <a:gd name="T16" fmla="*/ 13 w 194"/>
                  <a:gd name="T17" fmla="*/ 147 h 194"/>
                  <a:gd name="T18" fmla="*/ 21 w 194"/>
                  <a:gd name="T19" fmla="*/ 163 h 194"/>
                  <a:gd name="T20" fmla="*/ 38 w 194"/>
                  <a:gd name="T21" fmla="*/ 167 h 194"/>
                  <a:gd name="T22" fmla="*/ 50 w 194"/>
                  <a:gd name="T23" fmla="*/ 153 h 194"/>
                  <a:gd name="T24" fmla="*/ 48 w 194"/>
                  <a:gd name="T25" fmla="*/ 136 h 194"/>
                  <a:gd name="T26" fmla="*/ 32 w 194"/>
                  <a:gd name="T27" fmla="*/ 128 h 194"/>
                  <a:gd name="T28" fmla="*/ 30 w 194"/>
                  <a:gd name="T29" fmla="*/ 82 h 194"/>
                  <a:gd name="T30" fmla="*/ 32 w 194"/>
                  <a:gd name="T31" fmla="*/ 115 h 194"/>
                  <a:gd name="T32" fmla="*/ 65 w 194"/>
                  <a:gd name="T33" fmla="*/ 147 h 194"/>
                  <a:gd name="T34" fmla="*/ 57 w 194"/>
                  <a:gd name="T35" fmla="*/ 169 h 194"/>
                  <a:gd name="T36" fmla="*/ 117 w 194"/>
                  <a:gd name="T37" fmla="*/ 176 h 194"/>
                  <a:gd name="T38" fmla="*/ 130 w 194"/>
                  <a:gd name="T39" fmla="*/ 155 h 194"/>
                  <a:gd name="T40" fmla="*/ 146 w 194"/>
                  <a:gd name="T41" fmla="*/ 121 h 194"/>
                  <a:gd name="T42" fmla="*/ 167 w 194"/>
                  <a:gd name="T43" fmla="*/ 109 h 194"/>
                  <a:gd name="T44" fmla="*/ 126 w 194"/>
                  <a:gd name="T45" fmla="*/ 44 h 194"/>
                  <a:gd name="T46" fmla="*/ 105 w 194"/>
                  <a:gd name="T47" fmla="*/ 63 h 194"/>
                  <a:gd name="T48" fmla="*/ 78 w 194"/>
                  <a:gd name="T49" fmla="*/ 57 h 194"/>
                  <a:gd name="T50" fmla="*/ 96 w 194"/>
                  <a:gd name="T51" fmla="*/ 11 h 194"/>
                  <a:gd name="T52" fmla="*/ 80 w 194"/>
                  <a:gd name="T53" fmla="*/ 19 h 194"/>
                  <a:gd name="T54" fmla="*/ 78 w 194"/>
                  <a:gd name="T55" fmla="*/ 38 h 194"/>
                  <a:gd name="T56" fmla="*/ 90 w 194"/>
                  <a:gd name="T57" fmla="*/ 49 h 194"/>
                  <a:gd name="T58" fmla="*/ 107 w 194"/>
                  <a:gd name="T59" fmla="*/ 48 h 194"/>
                  <a:gd name="T60" fmla="*/ 117 w 194"/>
                  <a:gd name="T61" fmla="*/ 30 h 194"/>
                  <a:gd name="T62" fmla="*/ 107 w 194"/>
                  <a:gd name="T63" fmla="*/ 15 h 194"/>
                  <a:gd name="T64" fmla="*/ 96 w 194"/>
                  <a:gd name="T65" fmla="*/ 0 h 194"/>
                  <a:gd name="T66" fmla="*/ 128 w 194"/>
                  <a:gd name="T67" fmla="*/ 30 h 194"/>
                  <a:gd name="T68" fmla="*/ 167 w 194"/>
                  <a:gd name="T69" fmla="*/ 61 h 194"/>
                  <a:gd name="T70" fmla="*/ 180 w 194"/>
                  <a:gd name="T71" fmla="*/ 121 h 194"/>
                  <a:gd name="T72" fmla="*/ 192 w 194"/>
                  <a:gd name="T73" fmla="*/ 140 h 194"/>
                  <a:gd name="T74" fmla="*/ 178 w 194"/>
                  <a:gd name="T75" fmla="*/ 176 h 194"/>
                  <a:gd name="T76" fmla="*/ 146 w 194"/>
                  <a:gd name="T77" fmla="*/ 176 h 194"/>
                  <a:gd name="T78" fmla="*/ 69 w 194"/>
                  <a:gd name="T79" fmla="*/ 188 h 194"/>
                  <a:gd name="T80" fmla="*/ 32 w 194"/>
                  <a:gd name="T81" fmla="*/ 180 h 194"/>
                  <a:gd name="T82" fmla="*/ 0 w 194"/>
                  <a:gd name="T83" fmla="*/ 147 h 194"/>
                  <a:gd name="T84" fmla="*/ 7 w 194"/>
                  <a:gd name="T85" fmla="*/ 126 h 194"/>
                  <a:gd name="T86" fmla="*/ 17 w 194"/>
                  <a:gd name="T87" fmla="*/ 84 h 194"/>
                  <a:gd name="T88" fmla="*/ 65 w 194"/>
                  <a:gd name="T89" fmla="*/ 30 h 194"/>
                  <a:gd name="T90" fmla="*/ 80 w 194"/>
                  <a:gd name="T91" fmla="*/ 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4" h="194">
                    <a:moveTo>
                      <a:pt x="161" y="128"/>
                    </a:moveTo>
                    <a:lnTo>
                      <a:pt x="155" y="128"/>
                    </a:lnTo>
                    <a:lnTo>
                      <a:pt x="149" y="132"/>
                    </a:lnTo>
                    <a:lnTo>
                      <a:pt x="146" y="136"/>
                    </a:lnTo>
                    <a:lnTo>
                      <a:pt x="144" y="142"/>
                    </a:lnTo>
                    <a:lnTo>
                      <a:pt x="142" y="147"/>
                    </a:lnTo>
                    <a:lnTo>
                      <a:pt x="144" y="153"/>
                    </a:lnTo>
                    <a:lnTo>
                      <a:pt x="146" y="159"/>
                    </a:lnTo>
                    <a:lnTo>
                      <a:pt x="149" y="163"/>
                    </a:lnTo>
                    <a:lnTo>
                      <a:pt x="155" y="167"/>
                    </a:lnTo>
                    <a:lnTo>
                      <a:pt x="161" y="167"/>
                    </a:lnTo>
                    <a:lnTo>
                      <a:pt x="167" y="167"/>
                    </a:lnTo>
                    <a:lnTo>
                      <a:pt x="172" y="163"/>
                    </a:lnTo>
                    <a:lnTo>
                      <a:pt x="176" y="159"/>
                    </a:lnTo>
                    <a:lnTo>
                      <a:pt x="180" y="153"/>
                    </a:lnTo>
                    <a:lnTo>
                      <a:pt x="180" y="147"/>
                    </a:lnTo>
                    <a:lnTo>
                      <a:pt x="180" y="142"/>
                    </a:lnTo>
                    <a:lnTo>
                      <a:pt x="176" y="136"/>
                    </a:lnTo>
                    <a:lnTo>
                      <a:pt x="172" y="132"/>
                    </a:lnTo>
                    <a:lnTo>
                      <a:pt x="167" y="128"/>
                    </a:lnTo>
                    <a:lnTo>
                      <a:pt x="161" y="128"/>
                    </a:lnTo>
                    <a:close/>
                    <a:moveTo>
                      <a:pt x="32" y="128"/>
                    </a:moveTo>
                    <a:lnTo>
                      <a:pt x="27" y="128"/>
                    </a:lnTo>
                    <a:lnTo>
                      <a:pt x="21" y="132"/>
                    </a:lnTo>
                    <a:lnTo>
                      <a:pt x="17" y="136"/>
                    </a:lnTo>
                    <a:lnTo>
                      <a:pt x="13" y="142"/>
                    </a:lnTo>
                    <a:lnTo>
                      <a:pt x="13" y="147"/>
                    </a:lnTo>
                    <a:lnTo>
                      <a:pt x="13" y="153"/>
                    </a:lnTo>
                    <a:lnTo>
                      <a:pt x="17" y="159"/>
                    </a:lnTo>
                    <a:lnTo>
                      <a:pt x="21" y="163"/>
                    </a:lnTo>
                    <a:lnTo>
                      <a:pt x="27" y="167"/>
                    </a:lnTo>
                    <a:lnTo>
                      <a:pt x="32" y="167"/>
                    </a:lnTo>
                    <a:lnTo>
                      <a:pt x="38" y="167"/>
                    </a:lnTo>
                    <a:lnTo>
                      <a:pt x="44" y="163"/>
                    </a:lnTo>
                    <a:lnTo>
                      <a:pt x="48" y="159"/>
                    </a:lnTo>
                    <a:lnTo>
                      <a:pt x="50" y="153"/>
                    </a:lnTo>
                    <a:lnTo>
                      <a:pt x="52" y="147"/>
                    </a:lnTo>
                    <a:lnTo>
                      <a:pt x="50" y="142"/>
                    </a:lnTo>
                    <a:lnTo>
                      <a:pt x="48" y="136"/>
                    </a:lnTo>
                    <a:lnTo>
                      <a:pt x="44" y="132"/>
                    </a:lnTo>
                    <a:lnTo>
                      <a:pt x="38" y="128"/>
                    </a:lnTo>
                    <a:lnTo>
                      <a:pt x="32" y="128"/>
                    </a:lnTo>
                    <a:close/>
                    <a:moveTo>
                      <a:pt x="67" y="44"/>
                    </a:moveTo>
                    <a:lnTo>
                      <a:pt x="46" y="59"/>
                    </a:lnTo>
                    <a:lnTo>
                      <a:pt x="30" y="82"/>
                    </a:lnTo>
                    <a:lnTo>
                      <a:pt x="25" y="109"/>
                    </a:lnTo>
                    <a:lnTo>
                      <a:pt x="27" y="117"/>
                    </a:lnTo>
                    <a:lnTo>
                      <a:pt x="32" y="115"/>
                    </a:lnTo>
                    <a:lnTo>
                      <a:pt x="48" y="121"/>
                    </a:lnTo>
                    <a:lnTo>
                      <a:pt x="59" y="132"/>
                    </a:lnTo>
                    <a:lnTo>
                      <a:pt x="65" y="147"/>
                    </a:lnTo>
                    <a:lnTo>
                      <a:pt x="63" y="155"/>
                    </a:lnTo>
                    <a:lnTo>
                      <a:pt x="61" y="161"/>
                    </a:lnTo>
                    <a:lnTo>
                      <a:pt x="57" y="169"/>
                    </a:lnTo>
                    <a:lnTo>
                      <a:pt x="75" y="176"/>
                    </a:lnTo>
                    <a:lnTo>
                      <a:pt x="96" y="180"/>
                    </a:lnTo>
                    <a:lnTo>
                      <a:pt x="117" y="176"/>
                    </a:lnTo>
                    <a:lnTo>
                      <a:pt x="136" y="169"/>
                    </a:lnTo>
                    <a:lnTo>
                      <a:pt x="132" y="161"/>
                    </a:lnTo>
                    <a:lnTo>
                      <a:pt x="130" y="155"/>
                    </a:lnTo>
                    <a:lnTo>
                      <a:pt x="128" y="147"/>
                    </a:lnTo>
                    <a:lnTo>
                      <a:pt x="134" y="132"/>
                    </a:lnTo>
                    <a:lnTo>
                      <a:pt x="146" y="121"/>
                    </a:lnTo>
                    <a:lnTo>
                      <a:pt x="161" y="115"/>
                    </a:lnTo>
                    <a:lnTo>
                      <a:pt x="167" y="117"/>
                    </a:lnTo>
                    <a:lnTo>
                      <a:pt x="167" y="109"/>
                    </a:lnTo>
                    <a:lnTo>
                      <a:pt x="163" y="82"/>
                    </a:lnTo>
                    <a:lnTo>
                      <a:pt x="148" y="59"/>
                    </a:lnTo>
                    <a:lnTo>
                      <a:pt x="126" y="44"/>
                    </a:lnTo>
                    <a:lnTo>
                      <a:pt x="121" y="51"/>
                    </a:lnTo>
                    <a:lnTo>
                      <a:pt x="115" y="57"/>
                    </a:lnTo>
                    <a:lnTo>
                      <a:pt x="105" y="63"/>
                    </a:lnTo>
                    <a:lnTo>
                      <a:pt x="96" y="63"/>
                    </a:lnTo>
                    <a:lnTo>
                      <a:pt x="86" y="63"/>
                    </a:lnTo>
                    <a:lnTo>
                      <a:pt x="78" y="57"/>
                    </a:lnTo>
                    <a:lnTo>
                      <a:pt x="73" y="51"/>
                    </a:lnTo>
                    <a:lnTo>
                      <a:pt x="67" y="44"/>
                    </a:lnTo>
                    <a:close/>
                    <a:moveTo>
                      <a:pt x="96" y="11"/>
                    </a:moveTo>
                    <a:lnTo>
                      <a:pt x="90" y="13"/>
                    </a:lnTo>
                    <a:lnTo>
                      <a:pt x="84" y="15"/>
                    </a:lnTo>
                    <a:lnTo>
                      <a:pt x="80" y="19"/>
                    </a:lnTo>
                    <a:lnTo>
                      <a:pt x="78" y="24"/>
                    </a:lnTo>
                    <a:lnTo>
                      <a:pt x="76" y="30"/>
                    </a:lnTo>
                    <a:lnTo>
                      <a:pt x="78" y="38"/>
                    </a:lnTo>
                    <a:lnTo>
                      <a:pt x="80" y="42"/>
                    </a:lnTo>
                    <a:lnTo>
                      <a:pt x="84" y="48"/>
                    </a:lnTo>
                    <a:lnTo>
                      <a:pt x="90" y="49"/>
                    </a:lnTo>
                    <a:lnTo>
                      <a:pt x="96" y="51"/>
                    </a:lnTo>
                    <a:lnTo>
                      <a:pt x="103" y="49"/>
                    </a:lnTo>
                    <a:lnTo>
                      <a:pt x="107" y="48"/>
                    </a:lnTo>
                    <a:lnTo>
                      <a:pt x="113" y="42"/>
                    </a:lnTo>
                    <a:lnTo>
                      <a:pt x="115" y="38"/>
                    </a:lnTo>
                    <a:lnTo>
                      <a:pt x="117" y="30"/>
                    </a:lnTo>
                    <a:lnTo>
                      <a:pt x="115" y="24"/>
                    </a:lnTo>
                    <a:lnTo>
                      <a:pt x="113" y="19"/>
                    </a:lnTo>
                    <a:lnTo>
                      <a:pt x="107" y="15"/>
                    </a:lnTo>
                    <a:lnTo>
                      <a:pt x="103" y="13"/>
                    </a:lnTo>
                    <a:lnTo>
                      <a:pt x="96" y="11"/>
                    </a:lnTo>
                    <a:close/>
                    <a:moveTo>
                      <a:pt x="96" y="0"/>
                    </a:moveTo>
                    <a:lnTo>
                      <a:pt x="113" y="3"/>
                    </a:lnTo>
                    <a:lnTo>
                      <a:pt x="124" y="15"/>
                    </a:lnTo>
                    <a:lnTo>
                      <a:pt x="128" y="30"/>
                    </a:lnTo>
                    <a:lnTo>
                      <a:pt x="128" y="30"/>
                    </a:lnTo>
                    <a:lnTo>
                      <a:pt x="149" y="44"/>
                    </a:lnTo>
                    <a:lnTo>
                      <a:pt x="167" y="61"/>
                    </a:lnTo>
                    <a:lnTo>
                      <a:pt x="176" y="84"/>
                    </a:lnTo>
                    <a:lnTo>
                      <a:pt x="180" y="109"/>
                    </a:lnTo>
                    <a:lnTo>
                      <a:pt x="180" y="121"/>
                    </a:lnTo>
                    <a:lnTo>
                      <a:pt x="186" y="126"/>
                    </a:lnTo>
                    <a:lnTo>
                      <a:pt x="190" y="132"/>
                    </a:lnTo>
                    <a:lnTo>
                      <a:pt x="192" y="140"/>
                    </a:lnTo>
                    <a:lnTo>
                      <a:pt x="194" y="147"/>
                    </a:lnTo>
                    <a:lnTo>
                      <a:pt x="190" y="165"/>
                    </a:lnTo>
                    <a:lnTo>
                      <a:pt x="178" y="176"/>
                    </a:lnTo>
                    <a:lnTo>
                      <a:pt x="161" y="180"/>
                    </a:lnTo>
                    <a:lnTo>
                      <a:pt x="153" y="178"/>
                    </a:lnTo>
                    <a:lnTo>
                      <a:pt x="146" y="176"/>
                    </a:lnTo>
                    <a:lnTo>
                      <a:pt x="123" y="188"/>
                    </a:lnTo>
                    <a:lnTo>
                      <a:pt x="96" y="194"/>
                    </a:lnTo>
                    <a:lnTo>
                      <a:pt x="69" y="188"/>
                    </a:lnTo>
                    <a:lnTo>
                      <a:pt x="46" y="176"/>
                    </a:lnTo>
                    <a:lnTo>
                      <a:pt x="40" y="178"/>
                    </a:lnTo>
                    <a:lnTo>
                      <a:pt x="32" y="180"/>
                    </a:lnTo>
                    <a:lnTo>
                      <a:pt x="15" y="176"/>
                    </a:lnTo>
                    <a:lnTo>
                      <a:pt x="4" y="165"/>
                    </a:lnTo>
                    <a:lnTo>
                      <a:pt x="0" y="147"/>
                    </a:lnTo>
                    <a:lnTo>
                      <a:pt x="0" y="140"/>
                    </a:lnTo>
                    <a:lnTo>
                      <a:pt x="4" y="132"/>
                    </a:lnTo>
                    <a:lnTo>
                      <a:pt x="7" y="126"/>
                    </a:lnTo>
                    <a:lnTo>
                      <a:pt x="13" y="121"/>
                    </a:lnTo>
                    <a:lnTo>
                      <a:pt x="13" y="109"/>
                    </a:lnTo>
                    <a:lnTo>
                      <a:pt x="17" y="84"/>
                    </a:lnTo>
                    <a:lnTo>
                      <a:pt x="27" y="61"/>
                    </a:lnTo>
                    <a:lnTo>
                      <a:pt x="44" y="44"/>
                    </a:lnTo>
                    <a:lnTo>
                      <a:pt x="65" y="30"/>
                    </a:lnTo>
                    <a:lnTo>
                      <a:pt x="65" y="30"/>
                    </a:lnTo>
                    <a:lnTo>
                      <a:pt x="69" y="15"/>
                    </a:lnTo>
                    <a:lnTo>
                      <a:pt x="80" y="3"/>
                    </a:lnTo>
                    <a:lnTo>
                      <a:pt x="96" y="0"/>
                    </a:lnTo>
                    <a:close/>
                  </a:path>
                </a:pathLst>
              </a:custGeom>
              <a:solidFill>
                <a:schemeClr val="tx1"/>
              </a:solidFill>
              <a:ln w="0">
                <a:noFill/>
                <a:prstDash val="solid"/>
                <a:round/>
                <a:headEnd/>
                <a:tailEnd/>
              </a:ln>
            </p:spPr>
            <p:txBody>
              <a:bodyPr vert="horz" wrap="square" lIns="89595" tIns="44798" rIns="89595" bIns="44798"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25" name="Group 24"/>
            <p:cNvGrpSpPr/>
            <p:nvPr/>
          </p:nvGrpSpPr>
          <p:grpSpPr>
            <a:xfrm>
              <a:off x="6935268" y="1765837"/>
              <a:ext cx="2719933" cy="747183"/>
              <a:chOff x="2187551" y="5036080"/>
              <a:chExt cx="2719933" cy="747183"/>
            </a:xfrm>
          </p:grpSpPr>
          <p:grpSp>
            <p:nvGrpSpPr>
              <p:cNvPr id="32" name="Group 31"/>
              <p:cNvGrpSpPr>
                <a:grpSpLocks noChangeAspect="1"/>
              </p:cNvGrpSpPr>
              <p:nvPr/>
            </p:nvGrpSpPr>
            <p:grpSpPr>
              <a:xfrm>
                <a:off x="2418123" y="5235396"/>
                <a:ext cx="253188" cy="254801"/>
                <a:chOff x="6512990" y="1747047"/>
                <a:chExt cx="1235956" cy="1270956"/>
              </a:xfrm>
              <a:solidFill>
                <a:schemeClr val="tx1"/>
              </a:solidFill>
            </p:grpSpPr>
            <p:sp>
              <p:nvSpPr>
                <p:cNvPr id="34" name="Rectangle 33"/>
                <p:cNvSpPr>
                  <a:spLocks noChangeArrowheads="1"/>
                </p:cNvSpPr>
                <p:nvPr/>
              </p:nvSpPr>
              <p:spPr bwMode="auto">
                <a:xfrm>
                  <a:off x="6512990" y="1747047"/>
                  <a:ext cx="522386" cy="554698"/>
                </a:xfrm>
                <a:prstGeom prst="rect">
                  <a:avLst/>
                </a:prstGeom>
                <a:noFill/>
                <a:ln w="19050" cap="flat">
                  <a:solidFill>
                    <a:schemeClr val="tx1"/>
                  </a:solidFill>
                  <a:prstDash val="solid"/>
                  <a:miter lim="800000"/>
                  <a:headEnd/>
                  <a:tailEnd/>
                </a:ln>
              </p:spPr>
              <p:txBody>
                <a:bodyPr vert="horz" wrap="square" lIns="93235" tIns="46617" rIns="93235" bIns="4661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35" name="Rectangle 34"/>
                <p:cNvSpPr>
                  <a:spLocks noChangeArrowheads="1"/>
                </p:cNvSpPr>
                <p:nvPr/>
              </p:nvSpPr>
              <p:spPr bwMode="auto">
                <a:xfrm>
                  <a:off x="7210403" y="1747047"/>
                  <a:ext cx="538542" cy="554698"/>
                </a:xfrm>
                <a:prstGeom prst="rect">
                  <a:avLst/>
                </a:prstGeom>
                <a:noFill/>
                <a:ln w="19050" cap="flat">
                  <a:solidFill>
                    <a:schemeClr val="tx1"/>
                  </a:solidFill>
                  <a:prstDash val="solid"/>
                  <a:miter lim="800000"/>
                  <a:headEnd/>
                  <a:tailEnd/>
                </a:ln>
              </p:spPr>
              <p:txBody>
                <a:bodyPr vert="horz" wrap="square" lIns="93235" tIns="46617" rIns="93235" bIns="4661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36" name="Rectangle 35"/>
                <p:cNvSpPr>
                  <a:spLocks noChangeArrowheads="1"/>
                </p:cNvSpPr>
                <p:nvPr/>
              </p:nvSpPr>
              <p:spPr bwMode="auto">
                <a:xfrm>
                  <a:off x="6512990" y="2463304"/>
                  <a:ext cx="522385" cy="554698"/>
                </a:xfrm>
                <a:prstGeom prst="rect">
                  <a:avLst/>
                </a:prstGeom>
                <a:noFill/>
                <a:ln w="19050" cap="flat">
                  <a:solidFill>
                    <a:schemeClr val="tx1"/>
                  </a:solidFill>
                  <a:prstDash val="solid"/>
                  <a:miter lim="800000"/>
                  <a:headEnd/>
                  <a:tailEnd/>
                </a:ln>
              </p:spPr>
              <p:txBody>
                <a:bodyPr vert="horz" wrap="square" lIns="93235" tIns="46617" rIns="93235" bIns="4661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37" name="Rectangle 36"/>
                <p:cNvSpPr>
                  <a:spLocks noChangeArrowheads="1"/>
                </p:cNvSpPr>
                <p:nvPr/>
              </p:nvSpPr>
              <p:spPr bwMode="auto">
                <a:xfrm>
                  <a:off x="7210404" y="2463304"/>
                  <a:ext cx="538542" cy="554699"/>
                </a:xfrm>
                <a:prstGeom prst="rect">
                  <a:avLst/>
                </a:prstGeom>
                <a:noFill/>
                <a:ln w="19050" cap="flat">
                  <a:solidFill>
                    <a:schemeClr val="tx1"/>
                  </a:solidFill>
                  <a:prstDash val="solid"/>
                  <a:miter lim="800000"/>
                  <a:headEnd/>
                  <a:tailEnd/>
                </a:ln>
              </p:spPr>
              <p:txBody>
                <a:bodyPr vert="horz" wrap="square" lIns="93235" tIns="46617" rIns="93235" bIns="4661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a typeface="+mn-ea"/>
                    <a:cs typeface="+mn-cs"/>
                  </a:endParaRPr>
                </a:p>
              </p:txBody>
            </p:sp>
            <p:sp>
              <p:nvSpPr>
                <p:cNvPr id="38" name="Freeform 37"/>
                <p:cNvSpPr>
                  <a:spLocks/>
                </p:cNvSpPr>
                <p:nvPr/>
              </p:nvSpPr>
              <p:spPr bwMode="auto">
                <a:xfrm>
                  <a:off x="6635507" y="2094629"/>
                  <a:ext cx="974766" cy="552007"/>
                </a:xfrm>
                <a:custGeom>
                  <a:avLst/>
                  <a:gdLst>
                    <a:gd name="T0" fmla="*/ 48 w 268"/>
                    <a:gd name="T1" fmla="*/ 41 h 151"/>
                    <a:gd name="T2" fmla="*/ 73 w 268"/>
                    <a:gd name="T3" fmla="*/ 49 h 151"/>
                    <a:gd name="T4" fmla="*/ 141 w 268"/>
                    <a:gd name="T5" fmla="*/ 0 h 151"/>
                    <a:gd name="T6" fmla="*/ 214 w 268"/>
                    <a:gd name="T7" fmla="*/ 67 h 151"/>
                    <a:gd name="T8" fmla="*/ 229 w 268"/>
                    <a:gd name="T9" fmla="*/ 63 h 151"/>
                    <a:gd name="T10" fmla="*/ 268 w 268"/>
                    <a:gd name="T11" fmla="*/ 107 h 151"/>
                    <a:gd name="T12" fmla="*/ 229 w 268"/>
                    <a:gd name="T13" fmla="*/ 151 h 151"/>
                    <a:gd name="T14" fmla="*/ 48 w 268"/>
                    <a:gd name="T15" fmla="*/ 151 h 151"/>
                    <a:gd name="T16" fmla="*/ 0 w 268"/>
                    <a:gd name="T17" fmla="*/ 96 h 151"/>
                    <a:gd name="T18" fmla="*/ 48 w 268"/>
                    <a:gd name="T19" fmla="*/ 4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151">
                      <a:moveTo>
                        <a:pt x="48" y="41"/>
                      </a:moveTo>
                      <a:cubicBezTo>
                        <a:pt x="57" y="41"/>
                        <a:pt x="66" y="44"/>
                        <a:pt x="73" y="49"/>
                      </a:cubicBezTo>
                      <a:cubicBezTo>
                        <a:pt x="85" y="20"/>
                        <a:pt x="111" y="0"/>
                        <a:pt x="141" y="0"/>
                      </a:cubicBezTo>
                      <a:cubicBezTo>
                        <a:pt x="177" y="0"/>
                        <a:pt x="207" y="29"/>
                        <a:pt x="214" y="67"/>
                      </a:cubicBezTo>
                      <a:cubicBezTo>
                        <a:pt x="219" y="65"/>
                        <a:pt x="224" y="63"/>
                        <a:pt x="229" y="63"/>
                      </a:cubicBezTo>
                      <a:cubicBezTo>
                        <a:pt x="251" y="63"/>
                        <a:pt x="268" y="83"/>
                        <a:pt x="268" y="107"/>
                      </a:cubicBezTo>
                      <a:cubicBezTo>
                        <a:pt x="268" y="131"/>
                        <a:pt x="251" y="151"/>
                        <a:pt x="229" y="151"/>
                      </a:cubicBezTo>
                      <a:cubicBezTo>
                        <a:pt x="48" y="151"/>
                        <a:pt x="48" y="151"/>
                        <a:pt x="48" y="151"/>
                      </a:cubicBezTo>
                      <a:cubicBezTo>
                        <a:pt x="21" y="151"/>
                        <a:pt x="0" y="126"/>
                        <a:pt x="0" y="96"/>
                      </a:cubicBezTo>
                      <a:cubicBezTo>
                        <a:pt x="0" y="66"/>
                        <a:pt x="21" y="41"/>
                        <a:pt x="48" y="41"/>
                      </a:cubicBezTo>
                      <a:close/>
                    </a:path>
                  </a:pathLst>
                </a:custGeom>
                <a:solidFill>
                  <a:srgbClr val="EAEAEA"/>
                </a:solidFill>
                <a:ln w="19050">
                  <a:solidFill>
                    <a:schemeClr val="tx1"/>
                  </a:solidFill>
                  <a:round/>
                  <a:headEnd/>
                  <a:tailEnd/>
                </a:ln>
              </p:spPr>
              <p:txBody>
                <a:bodyPr vert="horz" wrap="square" lIns="93235" tIns="46617" rIns="93235" bIns="4661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224"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Light"/>
                    <a:ea typeface="+mn-ea"/>
                    <a:cs typeface="+mn-cs"/>
                  </a:endParaRPr>
                </a:p>
              </p:txBody>
            </p:sp>
          </p:grpSp>
          <p:sp>
            <p:nvSpPr>
              <p:cNvPr id="33" name="TextBox 32"/>
              <p:cNvSpPr txBox="1"/>
              <p:nvPr/>
            </p:nvSpPr>
            <p:spPr>
              <a:xfrm>
                <a:off x="2187551" y="5036080"/>
                <a:ext cx="2719933" cy="747183"/>
              </a:xfrm>
              <a:prstGeom prst="rect">
                <a:avLst/>
              </a:prstGeom>
              <a:noFill/>
            </p:spPr>
            <p:txBody>
              <a:bodyPr wrap="square" lIns="639907" tIns="146264" rIns="182831" bIns="146264" rtlCol="0">
                <a:spAutoFit/>
              </a:bodyPr>
              <a:lstStyle/>
              <a:p>
                <a:pPr marL="0" marR="0" lvl="0" indent="0" algn="l" defTabSz="932504"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Web </a:t>
                </a:r>
                <a:b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and mobile</a:t>
                </a:r>
              </a:p>
            </p:txBody>
          </p:sp>
        </p:grpSp>
        <p:grpSp>
          <p:nvGrpSpPr>
            <p:cNvPr id="26" name="Group 25"/>
            <p:cNvGrpSpPr/>
            <p:nvPr/>
          </p:nvGrpSpPr>
          <p:grpSpPr>
            <a:xfrm>
              <a:off x="10358866" y="1765837"/>
              <a:ext cx="2719933" cy="747183"/>
              <a:chOff x="5611149" y="4984470"/>
              <a:chExt cx="2719933" cy="747183"/>
            </a:xfrm>
          </p:grpSpPr>
          <p:sp>
            <p:nvSpPr>
              <p:cNvPr id="30" name="TextBox 29"/>
              <p:cNvSpPr txBox="1"/>
              <p:nvPr/>
            </p:nvSpPr>
            <p:spPr>
              <a:xfrm>
                <a:off x="5611149" y="4984470"/>
                <a:ext cx="2719933" cy="747183"/>
              </a:xfrm>
              <a:prstGeom prst="rect">
                <a:avLst/>
              </a:prstGeom>
              <a:noFill/>
            </p:spPr>
            <p:txBody>
              <a:bodyPr wrap="square" lIns="639907" tIns="146264" rIns="182831" bIns="146264" rtlCol="0">
                <a:spAutoFit/>
              </a:bodyPr>
              <a:lstStyle/>
              <a:p>
                <a:pPr marL="0" marR="0" lvl="0" indent="0" algn="l" defTabSz="932504"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Serverless </a:t>
                </a:r>
                <a:b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b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Compute</a:t>
                </a:r>
              </a:p>
            </p:txBody>
          </p:sp>
          <p:sp>
            <p:nvSpPr>
              <p:cNvPr id="31" name="Freeform 10"/>
              <p:cNvSpPr>
                <a:spLocks noChangeAspect="1"/>
              </p:cNvSpPr>
              <p:nvPr/>
            </p:nvSpPr>
            <p:spPr bwMode="auto">
              <a:xfrm>
                <a:off x="5851114" y="5206537"/>
                <a:ext cx="158139" cy="267422"/>
              </a:xfrm>
              <a:custGeom>
                <a:avLst/>
                <a:gdLst>
                  <a:gd name="T0" fmla="*/ 123 w 123"/>
                  <a:gd name="T1" fmla="*/ 77 h 208"/>
                  <a:gd name="T2" fmla="*/ 74 w 123"/>
                  <a:gd name="T3" fmla="*/ 77 h 208"/>
                  <a:gd name="T4" fmla="*/ 115 w 123"/>
                  <a:gd name="T5" fmla="*/ 0 h 208"/>
                  <a:gd name="T6" fmla="*/ 34 w 123"/>
                  <a:gd name="T7" fmla="*/ 0 h 208"/>
                  <a:gd name="T8" fmla="*/ 0 w 123"/>
                  <a:gd name="T9" fmla="*/ 115 h 208"/>
                  <a:gd name="T10" fmla="*/ 50 w 123"/>
                  <a:gd name="T11" fmla="*/ 115 h 208"/>
                  <a:gd name="T12" fmla="*/ 32 w 123"/>
                  <a:gd name="T13" fmla="*/ 208 h 208"/>
                  <a:gd name="T14" fmla="*/ 123 w 123"/>
                  <a:gd name="T15" fmla="*/ 77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208">
                    <a:moveTo>
                      <a:pt x="123" y="77"/>
                    </a:moveTo>
                    <a:lnTo>
                      <a:pt x="74" y="77"/>
                    </a:lnTo>
                    <a:lnTo>
                      <a:pt x="115" y="0"/>
                    </a:lnTo>
                    <a:lnTo>
                      <a:pt x="34" y="0"/>
                    </a:lnTo>
                    <a:lnTo>
                      <a:pt x="0" y="115"/>
                    </a:lnTo>
                    <a:lnTo>
                      <a:pt x="50" y="115"/>
                    </a:lnTo>
                    <a:lnTo>
                      <a:pt x="32" y="208"/>
                    </a:lnTo>
                    <a:lnTo>
                      <a:pt x="123" y="77"/>
                    </a:lnTo>
                    <a:close/>
                  </a:path>
                </a:pathLst>
              </a:custGeom>
              <a:noFill/>
              <a:ln w="1905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595" tIns="44798" rIns="89595" bIns="44798"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763"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a typeface="+mn-ea"/>
                  <a:cs typeface="+mn-cs"/>
                </a:endParaRPr>
              </a:p>
            </p:txBody>
          </p:sp>
        </p:grpSp>
        <p:grpSp>
          <p:nvGrpSpPr>
            <p:cNvPr id="27" name="Group 26"/>
            <p:cNvGrpSpPr/>
            <p:nvPr/>
          </p:nvGrpSpPr>
          <p:grpSpPr>
            <a:xfrm>
              <a:off x="8538014" y="1880932"/>
              <a:ext cx="2719933" cy="516992"/>
              <a:chOff x="3790297" y="5095254"/>
              <a:chExt cx="2719933" cy="516992"/>
            </a:xfrm>
          </p:grpSpPr>
          <p:sp>
            <p:nvSpPr>
              <p:cNvPr id="28" name="Freeform 5"/>
              <p:cNvSpPr>
                <a:spLocks noChangeAspect="1" noEditPoints="1"/>
              </p:cNvSpPr>
              <p:nvPr/>
            </p:nvSpPr>
            <p:spPr bwMode="auto">
              <a:xfrm>
                <a:off x="3972080" y="5235018"/>
                <a:ext cx="332129" cy="210461"/>
              </a:xfrm>
              <a:custGeom>
                <a:avLst/>
                <a:gdLst>
                  <a:gd name="T0" fmla="*/ 916 w 925"/>
                  <a:gd name="T1" fmla="*/ 435 h 585"/>
                  <a:gd name="T2" fmla="*/ 763 w 925"/>
                  <a:gd name="T3" fmla="*/ 377 h 585"/>
                  <a:gd name="T4" fmla="*/ 567 w 925"/>
                  <a:gd name="T5" fmla="*/ 438 h 585"/>
                  <a:gd name="T6" fmla="*/ 588 w 925"/>
                  <a:gd name="T7" fmla="*/ 399 h 585"/>
                  <a:gd name="T8" fmla="*/ 523 w 925"/>
                  <a:gd name="T9" fmla="*/ 357 h 585"/>
                  <a:gd name="T10" fmla="*/ 474 w 925"/>
                  <a:gd name="T11" fmla="*/ 381 h 585"/>
                  <a:gd name="T12" fmla="*/ 458 w 925"/>
                  <a:gd name="T13" fmla="*/ 357 h 585"/>
                  <a:gd name="T14" fmla="*/ 426 w 925"/>
                  <a:gd name="T15" fmla="*/ 371 h 585"/>
                  <a:gd name="T16" fmla="*/ 369 w 925"/>
                  <a:gd name="T17" fmla="*/ 310 h 585"/>
                  <a:gd name="T18" fmla="*/ 348 w 925"/>
                  <a:gd name="T19" fmla="*/ 274 h 585"/>
                  <a:gd name="T20" fmla="*/ 306 w 925"/>
                  <a:gd name="T21" fmla="*/ 277 h 585"/>
                  <a:gd name="T22" fmla="*/ 240 w 925"/>
                  <a:gd name="T23" fmla="*/ 267 h 585"/>
                  <a:gd name="T24" fmla="*/ 0 w 925"/>
                  <a:gd name="T25" fmla="*/ 286 h 585"/>
                  <a:gd name="T26" fmla="*/ 153 w 925"/>
                  <a:gd name="T27" fmla="*/ 480 h 585"/>
                  <a:gd name="T28" fmla="*/ 596 w 925"/>
                  <a:gd name="T29" fmla="*/ 585 h 585"/>
                  <a:gd name="T30" fmla="*/ 925 w 925"/>
                  <a:gd name="T31" fmla="*/ 454 h 585"/>
                  <a:gd name="T32" fmla="*/ 710 w 925"/>
                  <a:gd name="T33" fmla="*/ 516 h 585"/>
                  <a:gd name="T34" fmla="*/ 417 w 925"/>
                  <a:gd name="T35" fmla="*/ 543 h 585"/>
                  <a:gd name="T36" fmla="*/ 165 w 925"/>
                  <a:gd name="T37" fmla="*/ 438 h 585"/>
                  <a:gd name="T38" fmla="*/ 42 w 925"/>
                  <a:gd name="T39" fmla="*/ 328 h 585"/>
                  <a:gd name="T40" fmla="*/ 244 w 925"/>
                  <a:gd name="T41" fmla="*/ 309 h 585"/>
                  <a:gd name="T42" fmla="*/ 417 w 925"/>
                  <a:gd name="T43" fmla="*/ 422 h 585"/>
                  <a:gd name="T44" fmla="*/ 534 w 925"/>
                  <a:gd name="T45" fmla="*/ 469 h 585"/>
                  <a:gd name="T46" fmla="*/ 273 w 925"/>
                  <a:gd name="T47" fmla="*/ 375 h 585"/>
                  <a:gd name="T48" fmla="*/ 236 w 925"/>
                  <a:gd name="T49" fmla="*/ 417 h 585"/>
                  <a:gd name="T50" fmla="*/ 381 w 925"/>
                  <a:gd name="T51" fmla="*/ 511 h 585"/>
                  <a:gd name="T52" fmla="*/ 578 w 925"/>
                  <a:gd name="T53" fmla="*/ 485 h 585"/>
                  <a:gd name="T54" fmla="*/ 625 w 925"/>
                  <a:gd name="T55" fmla="*/ 484 h 585"/>
                  <a:gd name="T56" fmla="*/ 781 w 925"/>
                  <a:gd name="T57" fmla="*/ 415 h 585"/>
                  <a:gd name="T58" fmla="*/ 868 w 925"/>
                  <a:gd name="T59" fmla="*/ 436 h 585"/>
                  <a:gd name="T60" fmla="*/ 348 w 925"/>
                  <a:gd name="T61" fmla="*/ 200 h 585"/>
                  <a:gd name="T62" fmla="*/ 306 w 925"/>
                  <a:gd name="T63" fmla="*/ 126 h 585"/>
                  <a:gd name="T64" fmla="*/ 348 w 925"/>
                  <a:gd name="T65" fmla="*/ 200 h 585"/>
                  <a:gd name="T66" fmla="*/ 306 w 925"/>
                  <a:gd name="T67" fmla="*/ 52 h 585"/>
                  <a:gd name="T68" fmla="*/ 359 w 925"/>
                  <a:gd name="T69" fmla="*/ 0 h 585"/>
                  <a:gd name="T70" fmla="*/ 348 w 925"/>
                  <a:gd name="T71" fmla="*/ 42 h 585"/>
                  <a:gd name="T72" fmla="*/ 594 w 925"/>
                  <a:gd name="T73" fmla="*/ 42 h 585"/>
                  <a:gd name="T74" fmla="*/ 535 w 925"/>
                  <a:gd name="T75" fmla="*/ 0 h 585"/>
                  <a:gd name="T76" fmla="*/ 594 w 925"/>
                  <a:gd name="T77" fmla="*/ 42 h 585"/>
                  <a:gd name="T78" fmla="*/ 417 w 925"/>
                  <a:gd name="T79" fmla="*/ 42 h 585"/>
                  <a:gd name="T80" fmla="*/ 476 w 925"/>
                  <a:gd name="T81" fmla="*/ 0 h 585"/>
                  <a:gd name="T82" fmla="*/ 663 w 925"/>
                  <a:gd name="T83" fmla="*/ 42 h 585"/>
                  <a:gd name="T84" fmla="*/ 653 w 925"/>
                  <a:gd name="T85" fmla="*/ 0 h 585"/>
                  <a:gd name="T86" fmla="*/ 705 w 925"/>
                  <a:gd name="T87" fmla="*/ 52 h 585"/>
                  <a:gd name="T88" fmla="*/ 663 w 925"/>
                  <a:gd name="T89" fmla="*/ 42 h 585"/>
                  <a:gd name="T90" fmla="*/ 663 w 925"/>
                  <a:gd name="T91" fmla="*/ 170 h 585"/>
                  <a:gd name="T92" fmla="*/ 705 w 925"/>
                  <a:gd name="T93" fmla="*/ 111 h 585"/>
                  <a:gd name="T94" fmla="*/ 663 w 925"/>
                  <a:gd name="T95" fmla="*/ 229 h 585"/>
                  <a:gd name="T96" fmla="*/ 705 w 925"/>
                  <a:gd name="T97" fmla="*/ 288 h 585"/>
                  <a:gd name="T98" fmla="*/ 663 w 925"/>
                  <a:gd name="T99" fmla="*/ 229 h 585"/>
                  <a:gd name="T100" fmla="*/ 653 w 925"/>
                  <a:gd name="T101" fmla="*/ 399 h 585"/>
                  <a:gd name="T102" fmla="*/ 663 w 925"/>
                  <a:gd name="T103" fmla="*/ 357 h 585"/>
                  <a:gd name="T104" fmla="*/ 705 w 925"/>
                  <a:gd name="T105" fmla="*/ 347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5" h="585">
                    <a:moveTo>
                      <a:pt x="916" y="435"/>
                    </a:moveTo>
                    <a:cubicBezTo>
                      <a:pt x="916" y="435"/>
                      <a:pt x="916" y="435"/>
                      <a:pt x="916" y="435"/>
                    </a:cubicBezTo>
                    <a:cubicBezTo>
                      <a:pt x="899" y="400"/>
                      <a:pt x="875" y="377"/>
                      <a:pt x="846" y="368"/>
                    </a:cubicBezTo>
                    <a:cubicBezTo>
                      <a:pt x="820" y="359"/>
                      <a:pt x="791" y="363"/>
                      <a:pt x="763" y="377"/>
                    </a:cubicBezTo>
                    <a:cubicBezTo>
                      <a:pt x="618" y="442"/>
                      <a:pt x="618" y="442"/>
                      <a:pt x="618" y="442"/>
                    </a:cubicBezTo>
                    <a:cubicBezTo>
                      <a:pt x="567" y="438"/>
                      <a:pt x="567" y="438"/>
                      <a:pt x="567" y="438"/>
                    </a:cubicBezTo>
                    <a:cubicBezTo>
                      <a:pt x="559" y="422"/>
                      <a:pt x="547" y="409"/>
                      <a:pt x="532" y="399"/>
                    </a:cubicBezTo>
                    <a:cubicBezTo>
                      <a:pt x="588" y="399"/>
                      <a:pt x="588" y="399"/>
                      <a:pt x="588" y="399"/>
                    </a:cubicBezTo>
                    <a:cubicBezTo>
                      <a:pt x="588" y="357"/>
                      <a:pt x="588" y="357"/>
                      <a:pt x="588" y="357"/>
                    </a:cubicBezTo>
                    <a:cubicBezTo>
                      <a:pt x="523" y="357"/>
                      <a:pt x="523" y="357"/>
                      <a:pt x="523" y="357"/>
                    </a:cubicBezTo>
                    <a:cubicBezTo>
                      <a:pt x="523" y="393"/>
                      <a:pt x="523" y="393"/>
                      <a:pt x="523" y="393"/>
                    </a:cubicBezTo>
                    <a:cubicBezTo>
                      <a:pt x="508" y="385"/>
                      <a:pt x="491" y="381"/>
                      <a:pt x="474" y="381"/>
                    </a:cubicBezTo>
                    <a:cubicBezTo>
                      <a:pt x="458" y="381"/>
                      <a:pt x="458" y="381"/>
                      <a:pt x="458" y="381"/>
                    </a:cubicBezTo>
                    <a:cubicBezTo>
                      <a:pt x="458" y="357"/>
                      <a:pt x="458" y="357"/>
                      <a:pt x="458" y="357"/>
                    </a:cubicBezTo>
                    <a:cubicBezTo>
                      <a:pt x="426" y="357"/>
                      <a:pt x="426" y="357"/>
                      <a:pt x="426" y="357"/>
                    </a:cubicBezTo>
                    <a:cubicBezTo>
                      <a:pt x="426" y="371"/>
                      <a:pt x="426" y="371"/>
                      <a:pt x="426" y="371"/>
                    </a:cubicBezTo>
                    <a:cubicBezTo>
                      <a:pt x="370" y="311"/>
                      <a:pt x="370" y="311"/>
                      <a:pt x="370" y="311"/>
                    </a:cubicBezTo>
                    <a:cubicBezTo>
                      <a:pt x="369" y="310"/>
                      <a:pt x="369" y="310"/>
                      <a:pt x="369" y="310"/>
                    </a:cubicBezTo>
                    <a:cubicBezTo>
                      <a:pt x="362" y="305"/>
                      <a:pt x="355" y="300"/>
                      <a:pt x="348" y="296"/>
                    </a:cubicBezTo>
                    <a:cubicBezTo>
                      <a:pt x="348" y="274"/>
                      <a:pt x="348" y="274"/>
                      <a:pt x="348" y="274"/>
                    </a:cubicBezTo>
                    <a:cubicBezTo>
                      <a:pt x="306" y="274"/>
                      <a:pt x="306" y="274"/>
                      <a:pt x="306" y="274"/>
                    </a:cubicBezTo>
                    <a:cubicBezTo>
                      <a:pt x="306" y="277"/>
                      <a:pt x="306" y="277"/>
                      <a:pt x="306" y="277"/>
                    </a:cubicBezTo>
                    <a:cubicBezTo>
                      <a:pt x="286" y="270"/>
                      <a:pt x="264" y="267"/>
                      <a:pt x="242" y="267"/>
                    </a:cubicBezTo>
                    <a:cubicBezTo>
                      <a:pt x="240" y="267"/>
                      <a:pt x="240" y="267"/>
                      <a:pt x="240" y="267"/>
                    </a:cubicBezTo>
                    <a:cubicBezTo>
                      <a:pt x="148" y="286"/>
                      <a:pt x="148" y="286"/>
                      <a:pt x="148" y="286"/>
                    </a:cubicBezTo>
                    <a:cubicBezTo>
                      <a:pt x="0" y="286"/>
                      <a:pt x="0" y="286"/>
                      <a:pt x="0" y="286"/>
                    </a:cubicBezTo>
                    <a:cubicBezTo>
                      <a:pt x="0" y="480"/>
                      <a:pt x="0" y="480"/>
                      <a:pt x="0" y="480"/>
                    </a:cubicBezTo>
                    <a:cubicBezTo>
                      <a:pt x="153" y="480"/>
                      <a:pt x="153" y="480"/>
                      <a:pt x="153" y="480"/>
                    </a:cubicBezTo>
                    <a:cubicBezTo>
                      <a:pt x="183" y="498"/>
                      <a:pt x="330" y="585"/>
                      <a:pt x="417" y="585"/>
                    </a:cubicBezTo>
                    <a:cubicBezTo>
                      <a:pt x="596" y="585"/>
                      <a:pt x="596" y="585"/>
                      <a:pt x="596" y="585"/>
                    </a:cubicBezTo>
                    <a:cubicBezTo>
                      <a:pt x="642" y="585"/>
                      <a:pt x="688" y="574"/>
                      <a:pt x="729" y="553"/>
                    </a:cubicBezTo>
                    <a:cubicBezTo>
                      <a:pt x="925" y="454"/>
                      <a:pt x="925" y="454"/>
                      <a:pt x="925" y="454"/>
                    </a:cubicBezTo>
                    <a:lnTo>
                      <a:pt x="916" y="435"/>
                    </a:lnTo>
                    <a:close/>
                    <a:moveTo>
                      <a:pt x="710" y="516"/>
                    </a:moveTo>
                    <a:cubicBezTo>
                      <a:pt x="675" y="534"/>
                      <a:pt x="636" y="543"/>
                      <a:pt x="596" y="543"/>
                    </a:cubicBezTo>
                    <a:cubicBezTo>
                      <a:pt x="417" y="543"/>
                      <a:pt x="417" y="543"/>
                      <a:pt x="417" y="543"/>
                    </a:cubicBezTo>
                    <a:cubicBezTo>
                      <a:pt x="348" y="543"/>
                      <a:pt x="216" y="469"/>
                      <a:pt x="170" y="441"/>
                    </a:cubicBezTo>
                    <a:cubicBezTo>
                      <a:pt x="165" y="438"/>
                      <a:pt x="165" y="438"/>
                      <a:pt x="165" y="438"/>
                    </a:cubicBezTo>
                    <a:cubicBezTo>
                      <a:pt x="42" y="438"/>
                      <a:pt x="42" y="438"/>
                      <a:pt x="42" y="438"/>
                    </a:cubicBezTo>
                    <a:cubicBezTo>
                      <a:pt x="42" y="328"/>
                      <a:pt x="42" y="328"/>
                      <a:pt x="42" y="328"/>
                    </a:cubicBezTo>
                    <a:cubicBezTo>
                      <a:pt x="152" y="328"/>
                      <a:pt x="152" y="328"/>
                      <a:pt x="152" y="328"/>
                    </a:cubicBezTo>
                    <a:cubicBezTo>
                      <a:pt x="244" y="309"/>
                      <a:pt x="244" y="309"/>
                      <a:pt x="244" y="309"/>
                    </a:cubicBezTo>
                    <a:cubicBezTo>
                      <a:pt x="279" y="309"/>
                      <a:pt x="314" y="321"/>
                      <a:pt x="342" y="342"/>
                    </a:cubicBezTo>
                    <a:cubicBezTo>
                      <a:pt x="417" y="422"/>
                      <a:pt x="417" y="422"/>
                      <a:pt x="417" y="422"/>
                    </a:cubicBezTo>
                    <a:cubicBezTo>
                      <a:pt x="474" y="422"/>
                      <a:pt x="474" y="422"/>
                      <a:pt x="474" y="422"/>
                    </a:cubicBezTo>
                    <a:cubicBezTo>
                      <a:pt x="503" y="422"/>
                      <a:pt x="527" y="442"/>
                      <a:pt x="534" y="469"/>
                    </a:cubicBezTo>
                    <a:cubicBezTo>
                      <a:pt x="396" y="469"/>
                      <a:pt x="396" y="469"/>
                      <a:pt x="396" y="469"/>
                    </a:cubicBezTo>
                    <a:cubicBezTo>
                      <a:pt x="273" y="375"/>
                      <a:pt x="273" y="375"/>
                      <a:pt x="273" y="375"/>
                    </a:cubicBezTo>
                    <a:cubicBezTo>
                      <a:pt x="236" y="375"/>
                      <a:pt x="236" y="375"/>
                      <a:pt x="236" y="375"/>
                    </a:cubicBezTo>
                    <a:cubicBezTo>
                      <a:pt x="236" y="417"/>
                      <a:pt x="236" y="417"/>
                      <a:pt x="236" y="417"/>
                    </a:cubicBezTo>
                    <a:cubicBezTo>
                      <a:pt x="259" y="417"/>
                      <a:pt x="259" y="417"/>
                      <a:pt x="259" y="417"/>
                    </a:cubicBezTo>
                    <a:cubicBezTo>
                      <a:pt x="381" y="511"/>
                      <a:pt x="381" y="511"/>
                      <a:pt x="381" y="511"/>
                    </a:cubicBezTo>
                    <a:cubicBezTo>
                      <a:pt x="578" y="511"/>
                      <a:pt x="578" y="511"/>
                      <a:pt x="578" y="511"/>
                    </a:cubicBezTo>
                    <a:cubicBezTo>
                      <a:pt x="578" y="485"/>
                      <a:pt x="578" y="485"/>
                      <a:pt x="578" y="485"/>
                    </a:cubicBezTo>
                    <a:cubicBezTo>
                      <a:pt x="578" y="484"/>
                      <a:pt x="578" y="482"/>
                      <a:pt x="578" y="480"/>
                    </a:cubicBezTo>
                    <a:cubicBezTo>
                      <a:pt x="625" y="484"/>
                      <a:pt x="625" y="484"/>
                      <a:pt x="625" y="484"/>
                    </a:cubicBezTo>
                    <a:cubicBezTo>
                      <a:pt x="780" y="415"/>
                      <a:pt x="780" y="415"/>
                      <a:pt x="780" y="415"/>
                    </a:cubicBezTo>
                    <a:cubicBezTo>
                      <a:pt x="781" y="415"/>
                      <a:pt x="781" y="415"/>
                      <a:pt x="781" y="415"/>
                    </a:cubicBezTo>
                    <a:cubicBezTo>
                      <a:pt x="800" y="405"/>
                      <a:pt x="818" y="403"/>
                      <a:pt x="833" y="408"/>
                    </a:cubicBezTo>
                    <a:cubicBezTo>
                      <a:pt x="846" y="412"/>
                      <a:pt x="858" y="421"/>
                      <a:pt x="868" y="436"/>
                    </a:cubicBezTo>
                    <a:lnTo>
                      <a:pt x="710" y="516"/>
                    </a:lnTo>
                    <a:close/>
                    <a:moveTo>
                      <a:pt x="348" y="200"/>
                    </a:moveTo>
                    <a:cubicBezTo>
                      <a:pt x="306" y="200"/>
                      <a:pt x="306" y="200"/>
                      <a:pt x="306" y="200"/>
                    </a:cubicBezTo>
                    <a:cubicBezTo>
                      <a:pt x="306" y="126"/>
                      <a:pt x="306" y="126"/>
                      <a:pt x="306" y="126"/>
                    </a:cubicBezTo>
                    <a:cubicBezTo>
                      <a:pt x="348" y="126"/>
                      <a:pt x="348" y="126"/>
                      <a:pt x="348" y="126"/>
                    </a:cubicBezTo>
                    <a:lnTo>
                      <a:pt x="348" y="200"/>
                    </a:lnTo>
                    <a:close/>
                    <a:moveTo>
                      <a:pt x="348" y="52"/>
                    </a:moveTo>
                    <a:cubicBezTo>
                      <a:pt x="306" y="52"/>
                      <a:pt x="306" y="52"/>
                      <a:pt x="306" y="52"/>
                    </a:cubicBezTo>
                    <a:cubicBezTo>
                      <a:pt x="306" y="0"/>
                      <a:pt x="306" y="0"/>
                      <a:pt x="306" y="0"/>
                    </a:cubicBezTo>
                    <a:cubicBezTo>
                      <a:pt x="359" y="0"/>
                      <a:pt x="359" y="0"/>
                      <a:pt x="359" y="0"/>
                    </a:cubicBezTo>
                    <a:cubicBezTo>
                      <a:pt x="359" y="42"/>
                      <a:pt x="359" y="42"/>
                      <a:pt x="359" y="42"/>
                    </a:cubicBezTo>
                    <a:cubicBezTo>
                      <a:pt x="348" y="42"/>
                      <a:pt x="348" y="42"/>
                      <a:pt x="348" y="42"/>
                    </a:cubicBezTo>
                    <a:lnTo>
                      <a:pt x="348" y="52"/>
                    </a:lnTo>
                    <a:close/>
                    <a:moveTo>
                      <a:pt x="594" y="42"/>
                    </a:moveTo>
                    <a:cubicBezTo>
                      <a:pt x="535" y="42"/>
                      <a:pt x="535" y="42"/>
                      <a:pt x="535" y="42"/>
                    </a:cubicBezTo>
                    <a:cubicBezTo>
                      <a:pt x="535" y="0"/>
                      <a:pt x="535" y="0"/>
                      <a:pt x="535" y="0"/>
                    </a:cubicBezTo>
                    <a:cubicBezTo>
                      <a:pt x="594" y="0"/>
                      <a:pt x="594" y="0"/>
                      <a:pt x="594" y="0"/>
                    </a:cubicBezTo>
                    <a:lnTo>
                      <a:pt x="594" y="42"/>
                    </a:lnTo>
                    <a:close/>
                    <a:moveTo>
                      <a:pt x="476" y="42"/>
                    </a:moveTo>
                    <a:cubicBezTo>
                      <a:pt x="417" y="42"/>
                      <a:pt x="417" y="42"/>
                      <a:pt x="417" y="42"/>
                    </a:cubicBezTo>
                    <a:cubicBezTo>
                      <a:pt x="417" y="0"/>
                      <a:pt x="417" y="0"/>
                      <a:pt x="417" y="0"/>
                    </a:cubicBezTo>
                    <a:cubicBezTo>
                      <a:pt x="476" y="0"/>
                      <a:pt x="476" y="0"/>
                      <a:pt x="476" y="0"/>
                    </a:cubicBezTo>
                    <a:lnTo>
                      <a:pt x="476" y="42"/>
                    </a:lnTo>
                    <a:close/>
                    <a:moveTo>
                      <a:pt x="663" y="42"/>
                    </a:moveTo>
                    <a:cubicBezTo>
                      <a:pt x="653" y="42"/>
                      <a:pt x="653" y="42"/>
                      <a:pt x="653" y="42"/>
                    </a:cubicBezTo>
                    <a:cubicBezTo>
                      <a:pt x="653" y="0"/>
                      <a:pt x="653" y="0"/>
                      <a:pt x="653" y="0"/>
                    </a:cubicBezTo>
                    <a:cubicBezTo>
                      <a:pt x="705" y="0"/>
                      <a:pt x="705" y="0"/>
                      <a:pt x="705" y="0"/>
                    </a:cubicBezTo>
                    <a:cubicBezTo>
                      <a:pt x="705" y="52"/>
                      <a:pt x="705" y="52"/>
                      <a:pt x="705" y="52"/>
                    </a:cubicBezTo>
                    <a:cubicBezTo>
                      <a:pt x="663" y="52"/>
                      <a:pt x="663" y="52"/>
                      <a:pt x="663" y="52"/>
                    </a:cubicBezTo>
                    <a:lnTo>
                      <a:pt x="663" y="42"/>
                    </a:lnTo>
                    <a:close/>
                    <a:moveTo>
                      <a:pt x="705" y="170"/>
                    </a:moveTo>
                    <a:cubicBezTo>
                      <a:pt x="663" y="170"/>
                      <a:pt x="663" y="170"/>
                      <a:pt x="663" y="170"/>
                    </a:cubicBezTo>
                    <a:cubicBezTo>
                      <a:pt x="663" y="111"/>
                      <a:pt x="663" y="111"/>
                      <a:pt x="663" y="111"/>
                    </a:cubicBezTo>
                    <a:cubicBezTo>
                      <a:pt x="705" y="111"/>
                      <a:pt x="705" y="111"/>
                      <a:pt x="705" y="111"/>
                    </a:cubicBezTo>
                    <a:lnTo>
                      <a:pt x="705" y="170"/>
                    </a:lnTo>
                    <a:close/>
                    <a:moveTo>
                      <a:pt x="663" y="229"/>
                    </a:moveTo>
                    <a:cubicBezTo>
                      <a:pt x="705" y="229"/>
                      <a:pt x="705" y="229"/>
                      <a:pt x="705" y="229"/>
                    </a:cubicBezTo>
                    <a:cubicBezTo>
                      <a:pt x="705" y="288"/>
                      <a:pt x="705" y="288"/>
                      <a:pt x="705" y="288"/>
                    </a:cubicBezTo>
                    <a:cubicBezTo>
                      <a:pt x="663" y="288"/>
                      <a:pt x="663" y="288"/>
                      <a:pt x="663" y="288"/>
                    </a:cubicBezTo>
                    <a:lnTo>
                      <a:pt x="663" y="229"/>
                    </a:lnTo>
                    <a:close/>
                    <a:moveTo>
                      <a:pt x="705" y="399"/>
                    </a:moveTo>
                    <a:cubicBezTo>
                      <a:pt x="653" y="399"/>
                      <a:pt x="653" y="399"/>
                      <a:pt x="653" y="399"/>
                    </a:cubicBezTo>
                    <a:cubicBezTo>
                      <a:pt x="653" y="357"/>
                      <a:pt x="653" y="357"/>
                      <a:pt x="653" y="357"/>
                    </a:cubicBezTo>
                    <a:cubicBezTo>
                      <a:pt x="663" y="357"/>
                      <a:pt x="663" y="357"/>
                      <a:pt x="663" y="357"/>
                    </a:cubicBezTo>
                    <a:cubicBezTo>
                      <a:pt x="663" y="347"/>
                      <a:pt x="663" y="347"/>
                      <a:pt x="663" y="347"/>
                    </a:cubicBezTo>
                    <a:cubicBezTo>
                      <a:pt x="705" y="347"/>
                      <a:pt x="705" y="347"/>
                      <a:pt x="705" y="347"/>
                    </a:cubicBezTo>
                    <a:lnTo>
                      <a:pt x="705" y="399"/>
                    </a:lnTo>
                    <a:close/>
                  </a:path>
                </a:pathLst>
              </a:custGeom>
              <a:solidFill>
                <a:schemeClr val="tx1"/>
              </a:solidFill>
              <a:ln>
                <a:noFill/>
              </a:ln>
              <a:extLst/>
            </p:spPr>
            <p:txBody>
              <a:bodyPr vert="horz" wrap="square" lIns="91415" tIns="45707" rIns="91415" bIns="45707" numCol="1" anchor="t" anchorCtr="0" compatLnSpc="1">
                <a:prstTxWarp prst="textNoShape">
                  <a:avLst/>
                </a:prstTxWarp>
              </a:bodyPr>
              <a:lstStyle/>
              <a:p>
                <a:pPr marL="0" marR="0" lvl="0" indent="0" algn="l" defTabSz="932504"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a:ea typeface="+mn-ea"/>
                  <a:cs typeface="+mn-cs"/>
                </a:endParaRPr>
              </a:p>
            </p:txBody>
          </p:sp>
          <p:sp>
            <p:nvSpPr>
              <p:cNvPr id="29" name="TextBox 28"/>
              <p:cNvSpPr txBox="1"/>
              <p:nvPr/>
            </p:nvSpPr>
            <p:spPr>
              <a:xfrm>
                <a:off x="3790297" y="5095254"/>
                <a:ext cx="2719933" cy="516992"/>
              </a:xfrm>
              <a:prstGeom prst="rect">
                <a:avLst/>
              </a:prstGeom>
              <a:noFill/>
            </p:spPr>
            <p:txBody>
              <a:bodyPr wrap="square" lIns="639907" tIns="146264" rIns="182831" bIns="146264" rtlCol="0">
                <a:spAutoFit/>
              </a:bodyPr>
              <a:lstStyle/>
              <a:p>
                <a:pPr marL="0" marR="0" lvl="0" indent="0" algn="l" defTabSz="932504" rtl="0" eaLnBrk="1" fontAlgn="auto" latinLnBrk="0" hangingPunct="1">
                  <a:lnSpc>
                    <a:spcPct val="90000"/>
                  </a:lnSpc>
                  <a:spcBef>
                    <a:spcPts val="1800"/>
                  </a:spcBef>
                  <a:spcAft>
                    <a:spcPts val="0"/>
                  </a:spcAft>
                  <a:buClrTx/>
                  <a:buSzTx/>
                  <a:buFontTx/>
                  <a:buNone/>
                  <a:tabLst/>
                  <a:defRPr/>
                </a:pPr>
                <a:r>
                  <a:rPr kumimoji="0" lang="en-US" sz="1599" b="1" i="0" u="none" strike="noStrike" kern="0" cap="none" spc="0" normalizeH="0" baseline="0" noProof="0" dirty="0">
                    <a:ln>
                      <a:noFill/>
                    </a:ln>
                    <a:gradFill>
                      <a:gsLst>
                        <a:gs pos="83772">
                          <a:srgbClr val="353535"/>
                        </a:gs>
                        <a:gs pos="42857">
                          <a:srgbClr val="353535"/>
                        </a:gs>
                      </a:gsLst>
                      <a:lin ang="5400000" scaled="0"/>
                    </a:gradFill>
                    <a:effectLst/>
                    <a:uLnTx/>
                    <a:uFillTx/>
                    <a:latin typeface="Segoe UI Semilight" panose="020B0402040204020203" pitchFamily="34" charset="0"/>
                    <a:ea typeface="+mn-ea"/>
                    <a:cs typeface="Segoe UI Semilight" panose="020B0402040204020203" pitchFamily="34" charset="0"/>
                  </a:rPr>
                  <a:t>Microservices</a:t>
                </a:r>
              </a:p>
            </p:txBody>
          </p:sp>
        </p:grpSp>
      </p:grpSp>
    </p:spTree>
    <p:extLst>
      <p:ext uri="{BB962C8B-B14F-4D97-AF65-F5344CB8AC3E}">
        <p14:creationId xmlns:p14="http://schemas.microsoft.com/office/powerpoint/2010/main" val="2289357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25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25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25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250"/>
                                        <p:tgtEl>
                                          <p:spTgt spid="21"/>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25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down)">
                                      <p:cBhvr>
                                        <p:cTn id="26"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9" grpId="0" animBg="1"/>
      <p:bldP spid="20" grpId="0" animBg="1"/>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
          <p:cNvSpPr>
            <a:spLocks noGrp="1"/>
          </p:cNvSpPr>
          <p:nvPr>
            <p:ph type="body" sz="quarter" idx="10"/>
          </p:nvPr>
        </p:nvSpPr>
        <p:spPr>
          <a:xfrm>
            <a:off x="65897" y="1294981"/>
            <a:ext cx="11702553" cy="683264"/>
          </a:xfrm>
        </p:spPr>
        <p:txBody>
          <a:bodyPr/>
          <a:lstStyle/>
          <a:p>
            <a:pPr marL="0" indent="0" algn="ctr">
              <a:buNone/>
            </a:pPr>
            <a:r>
              <a:rPr lang="en-US" dirty="0"/>
              <a:t>Subscription</a:t>
            </a:r>
          </a:p>
        </p:txBody>
      </p:sp>
      <p:sp>
        <p:nvSpPr>
          <p:cNvPr id="16" name="Title 1"/>
          <p:cNvSpPr>
            <a:spLocks noGrp="1"/>
          </p:cNvSpPr>
          <p:nvPr>
            <p:ph type="title"/>
          </p:nvPr>
        </p:nvSpPr>
        <p:spPr/>
        <p:txBody>
          <a:bodyPr/>
          <a:lstStyle/>
          <a:p>
            <a:r>
              <a:rPr lang="en-US" sz="4800" dirty="0"/>
              <a:t>Storage protection</a:t>
            </a:r>
          </a:p>
        </p:txBody>
      </p:sp>
      <p:cxnSp>
        <p:nvCxnSpPr>
          <p:cNvPr id="7" name="Straight Arrow Connector 6"/>
          <p:cNvCxnSpPr/>
          <p:nvPr/>
        </p:nvCxnSpPr>
        <p:spPr>
          <a:xfrm flipV="1">
            <a:off x="10560474" y="1097166"/>
            <a:ext cx="0" cy="331441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0560474" y="4754455"/>
            <a:ext cx="0" cy="120004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 Placeholder 2"/>
          <p:cNvSpPr txBox="1">
            <a:spLocks/>
          </p:cNvSpPr>
          <p:nvPr/>
        </p:nvSpPr>
        <p:spPr>
          <a:xfrm rot="16200000">
            <a:off x="9479613" y="5078921"/>
            <a:ext cx="1375644" cy="553986"/>
          </a:xfrm>
          <a:prstGeom prst="rect">
            <a:avLst/>
          </a:prstGeom>
        </p:spPr>
        <p:txBody>
          <a:bodyPr vert="horz" wrap="square" lIns="109719" tIns="68574" rIns="109719" bIns="68574"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Clr>
                <a:srgbClr val="FFFFFF"/>
              </a:buClr>
            </a:pPr>
            <a:r>
              <a:rPr lang="en-US" sz="3000" dirty="0">
                <a:gradFill>
                  <a:gsLst>
                    <a:gs pos="1250">
                      <a:srgbClr val="FFFFFF"/>
                    </a:gs>
                    <a:gs pos="100000">
                      <a:srgbClr val="FFFFFF"/>
                    </a:gs>
                  </a:gsLst>
                  <a:lin ang="5400000" scaled="0"/>
                </a:gradFill>
              </a:rPr>
              <a:t>Service</a:t>
            </a:r>
          </a:p>
        </p:txBody>
      </p:sp>
      <p:cxnSp>
        <p:nvCxnSpPr>
          <p:cNvPr id="5" name="Straight Connector 4"/>
          <p:cNvCxnSpPr/>
          <p:nvPr/>
        </p:nvCxnSpPr>
        <p:spPr>
          <a:xfrm>
            <a:off x="1760125" y="4554850"/>
            <a:ext cx="891641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0129" y="4668093"/>
            <a:ext cx="8057463" cy="1388567"/>
          </a:xfrm>
          <a:prstGeom prst="rect">
            <a:avLst/>
          </a:prstGeom>
          <a:solidFill>
            <a:schemeClr val="tx2"/>
          </a:solidFill>
          <a:ln w="28575">
            <a:noFill/>
          </a:ln>
        </p:spPr>
        <p:txBody>
          <a:bodyPr wrap="square" lIns="137148" tIns="109719" rIns="137148" bIns="109719" rtlCol="0">
            <a:spAutoFit/>
          </a:bodyPr>
          <a:lstStyle/>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Exposed in </a:t>
            </a:r>
            <a:r>
              <a:rPr lang="en-US" sz="1500" b="1" dirty="0">
                <a:gradFill>
                  <a:gsLst>
                    <a:gs pos="2917">
                      <a:srgbClr val="FFFFFF"/>
                    </a:gs>
                    <a:gs pos="30000">
                      <a:srgbClr val="FFFFFF"/>
                    </a:gs>
                  </a:gsLst>
                  <a:lin ang="5400000" scaled="0"/>
                </a:gradFill>
              </a:rPr>
              <a:t>one or more Storage Accounts </a:t>
            </a:r>
            <a:r>
              <a:rPr lang="en-US" sz="1500" dirty="0">
                <a:gradFill>
                  <a:gsLst>
                    <a:gs pos="2917">
                      <a:srgbClr val="FFFFFF"/>
                    </a:gs>
                    <a:gs pos="30000">
                      <a:srgbClr val="FFFFFF"/>
                    </a:gs>
                  </a:gsLst>
                  <a:lin ang="5400000" scaled="0"/>
                </a:gradFill>
              </a:rPr>
              <a:t>within </a:t>
            </a:r>
            <a:r>
              <a:rPr lang="en-US" sz="1500" b="1" dirty="0">
                <a:gradFill>
                  <a:gsLst>
                    <a:gs pos="2917">
                      <a:srgbClr val="FFFFFF"/>
                    </a:gs>
                    <a:gs pos="30000">
                      <a:srgbClr val="FFFFFF"/>
                    </a:gs>
                  </a:gsLst>
                  <a:lin ang="5400000" scaled="0"/>
                </a:gradFill>
              </a:rPr>
              <a:t>each Azure subscription</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Data residing within Storage Accounts </a:t>
            </a:r>
            <a:r>
              <a:rPr lang="en-US" sz="1500" b="1" dirty="0">
                <a:gradFill>
                  <a:gsLst>
                    <a:gs pos="2917">
                      <a:srgbClr val="FFFFFF"/>
                    </a:gs>
                    <a:gs pos="30000">
                      <a:srgbClr val="FFFFFF"/>
                    </a:gs>
                  </a:gsLst>
                  <a:lin ang="5400000" scaled="0"/>
                </a:gradFill>
              </a:rPr>
              <a:t>does not reside on a single disk</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Microsoft protects the data stored within each datacenter with a </a:t>
            </a:r>
            <a:r>
              <a:rPr lang="en-US" sz="1500" b="1" dirty="0">
                <a:gradFill>
                  <a:gsLst>
                    <a:gs pos="2917">
                      <a:srgbClr val="FFFFFF"/>
                    </a:gs>
                    <a:gs pos="30000">
                      <a:srgbClr val="FFFFFF"/>
                    </a:gs>
                  </a:gsLst>
                  <a:lin ang="5400000" scaled="0"/>
                </a:gradFill>
              </a:rPr>
              <a:t>comprehensive set of controls</a:t>
            </a:r>
            <a:r>
              <a:rPr lang="en-US" sz="1500" dirty="0">
                <a:gradFill>
                  <a:gsLst>
                    <a:gs pos="2917">
                      <a:srgbClr val="FFFFFF"/>
                    </a:gs>
                    <a:gs pos="30000">
                      <a:srgbClr val="FFFFFF"/>
                    </a:gs>
                  </a:gsLst>
                  <a:lin ang="5400000" scaled="0"/>
                </a:gradFill>
              </a:rPr>
              <a:t> in alignment with the </a:t>
            </a:r>
            <a:r>
              <a:rPr lang="en-US" sz="1500" b="1" dirty="0">
                <a:gradFill>
                  <a:gsLst>
                    <a:gs pos="2917">
                      <a:srgbClr val="FFFFFF"/>
                    </a:gs>
                    <a:gs pos="30000">
                      <a:srgbClr val="FFFFFF"/>
                    </a:gs>
                  </a:gsLst>
                  <a:lin ang="5400000" scaled="0"/>
                </a:gradFill>
              </a:rPr>
              <a:t>security certifications outlined at the Azure Trust Center</a:t>
            </a:r>
          </a:p>
        </p:txBody>
      </p:sp>
      <p:sp>
        <p:nvSpPr>
          <p:cNvPr id="14" name="Rectangle 13"/>
          <p:cNvSpPr/>
          <p:nvPr/>
        </p:nvSpPr>
        <p:spPr>
          <a:xfrm>
            <a:off x="1796239" y="1554327"/>
            <a:ext cx="2668605" cy="2899790"/>
          </a:xfrm>
          <a:prstGeom prst="rect">
            <a:avLst/>
          </a:prstGeom>
          <a:solidFill>
            <a:schemeClr val="tx2"/>
          </a:solidFill>
          <a:ln w="28575">
            <a:noFill/>
          </a:ln>
        </p:spPr>
        <p:txBody>
          <a:bodyPr wrap="square" lIns="137148" tIns="109719" rIns="137148" bIns="109719" rtlCol="0">
            <a:noAutofit/>
          </a:bodyPr>
          <a:lstStyle/>
          <a:p>
            <a:pPr>
              <a:lnSpc>
                <a:spcPct val="90000"/>
              </a:lnSpc>
              <a:spcAft>
                <a:spcPts val="450"/>
              </a:spcAft>
            </a:pPr>
            <a:r>
              <a:rPr lang="en-US" sz="1500" dirty="0">
                <a:gradFill>
                  <a:gsLst>
                    <a:gs pos="2917">
                      <a:srgbClr val="FFFFFF"/>
                    </a:gs>
                    <a:gs pos="30000">
                      <a:srgbClr val="FFFFFF"/>
                    </a:gs>
                  </a:gsLst>
                  <a:lin ang="5400000" scaled="0"/>
                </a:gradFill>
              </a:rPr>
              <a:t>Storage Service Encryption can be enabled at a storage account level:</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Block Blobs, Append Blobs, and Page Blobs</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Archived VHDs and templates brought to Azure from on-premises</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Underlying OS and data disks for IaaS VMs created using your VHDs</a:t>
            </a:r>
          </a:p>
        </p:txBody>
      </p:sp>
      <p:sp>
        <p:nvSpPr>
          <p:cNvPr id="15" name="Rectangle 14"/>
          <p:cNvSpPr/>
          <p:nvPr/>
        </p:nvSpPr>
        <p:spPr>
          <a:xfrm>
            <a:off x="4689372" y="1564977"/>
            <a:ext cx="2457239" cy="2889142"/>
          </a:xfrm>
          <a:prstGeom prst="rect">
            <a:avLst/>
          </a:prstGeom>
          <a:solidFill>
            <a:schemeClr val="tx2"/>
          </a:solidFill>
          <a:ln w="28575">
            <a:noFill/>
          </a:ln>
        </p:spPr>
        <p:txBody>
          <a:bodyPr wrap="square" lIns="137148" tIns="109719" rIns="137148" bIns="109719" rtlCol="0">
            <a:noAutofit/>
          </a:bodyPr>
          <a:lstStyle/>
          <a:p>
            <a:pPr>
              <a:lnSpc>
                <a:spcPct val="90000"/>
              </a:lnSpc>
              <a:spcAft>
                <a:spcPts val="450"/>
              </a:spcAft>
            </a:pPr>
            <a:r>
              <a:rPr lang="en-US" sz="1500" dirty="0">
                <a:gradFill>
                  <a:gsLst>
                    <a:gs pos="2917">
                      <a:srgbClr val="FFFFFF"/>
                    </a:gs>
                    <a:gs pos="30000">
                      <a:srgbClr val="FFFFFF"/>
                    </a:gs>
                  </a:gsLst>
                  <a:lin ang="5400000" scaled="0"/>
                </a:gradFill>
              </a:rPr>
              <a:t>Transport encryption of traffic traversing exposed virtual machine network endpoints using first-party and third-party mechanisms. Technologies: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HTTPS/REST API</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Azure endpoints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Azure Import/Export Service</a:t>
            </a:r>
          </a:p>
          <a:p>
            <a:pPr marL="257135" indent="-257135">
              <a:lnSpc>
                <a:spcPct val="90000"/>
              </a:lnSpc>
              <a:spcAft>
                <a:spcPts val="450"/>
              </a:spcAft>
              <a:buFont typeface="Arial" panose="020B0604020202020204" pitchFamily="34" charset="0"/>
              <a:buChar char="•"/>
            </a:pPr>
            <a:endParaRPr lang="en-US" sz="1500" dirty="0">
              <a:gradFill>
                <a:gsLst>
                  <a:gs pos="2917">
                    <a:srgbClr val="FFFFFF"/>
                  </a:gs>
                  <a:gs pos="30000">
                    <a:srgbClr val="FFFFFF"/>
                  </a:gs>
                </a:gsLst>
                <a:lin ang="5400000" scaled="0"/>
              </a:gradFill>
            </a:endParaRPr>
          </a:p>
          <a:p>
            <a:pPr marL="257135" indent="-257135">
              <a:lnSpc>
                <a:spcPct val="90000"/>
              </a:lnSpc>
              <a:spcAft>
                <a:spcPts val="450"/>
              </a:spcAft>
              <a:buFont typeface="Arial" panose="020B0604020202020204" pitchFamily="34" charset="0"/>
              <a:buChar char="•"/>
            </a:pPr>
            <a:endParaRPr lang="en-US" sz="1500" dirty="0">
              <a:gradFill>
                <a:gsLst>
                  <a:gs pos="2917">
                    <a:srgbClr val="FFFFFF"/>
                  </a:gs>
                  <a:gs pos="30000">
                    <a:srgbClr val="FFFFFF"/>
                  </a:gs>
                </a:gsLst>
                <a:lin ang="5400000" scaled="0"/>
              </a:gradFill>
            </a:endParaRPr>
          </a:p>
          <a:p>
            <a:endParaRPr lang="en-US" sz="1500" dirty="0">
              <a:gradFill>
                <a:gsLst>
                  <a:gs pos="2917">
                    <a:srgbClr val="FFFFFF"/>
                  </a:gs>
                  <a:gs pos="30000">
                    <a:srgbClr val="FFFFFF"/>
                  </a:gs>
                </a:gsLst>
                <a:lin ang="5400000" scaled="0"/>
              </a:gradFill>
            </a:endParaRPr>
          </a:p>
        </p:txBody>
      </p:sp>
      <p:sp>
        <p:nvSpPr>
          <p:cNvPr id="17" name="Rectangle 16"/>
          <p:cNvSpPr/>
          <p:nvPr/>
        </p:nvSpPr>
        <p:spPr>
          <a:xfrm>
            <a:off x="7371139" y="1554332"/>
            <a:ext cx="2457239" cy="2899789"/>
          </a:xfrm>
          <a:prstGeom prst="rect">
            <a:avLst/>
          </a:prstGeom>
          <a:solidFill>
            <a:schemeClr val="tx2"/>
          </a:solidFill>
          <a:ln w="28575">
            <a:noFill/>
          </a:ln>
        </p:spPr>
        <p:txBody>
          <a:bodyPr wrap="square" lIns="137148" tIns="109719" rIns="137148" bIns="109719" rtlCol="0">
            <a:noAutofit/>
          </a:bodyPr>
          <a:lstStyle/>
          <a:p>
            <a:pPr>
              <a:lnSpc>
                <a:spcPct val="90000"/>
              </a:lnSpc>
              <a:spcAft>
                <a:spcPts val="450"/>
              </a:spcAft>
            </a:pPr>
            <a:r>
              <a:rPr lang="en-US" sz="1500" dirty="0">
                <a:gradFill>
                  <a:gsLst>
                    <a:gs pos="2917">
                      <a:srgbClr val="FFFFFF"/>
                    </a:gs>
                    <a:gs pos="30000">
                      <a:srgbClr val="FFFFFF"/>
                    </a:gs>
                  </a:gsLst>
                  <a:lin ang="5400000" scaled="0"/>
                </a:gradFill>
              </a:rPr>
              <a:t>Shared access keys (SAK) and signatures (SAS) to provide access to data stored in Queue, Table, and Blob storage. Technologies: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Shared Access Signatures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Storage Account Access Keys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Storage Account endpoints</a:t>
            </a:r>
          </a:p>
          <a:p>
            <a:pPr>
              <a:lnSpc>
                <a:spcPct val="90000"/>
              </a:lnSpc>
              <a:spcAft>
                <a:spcPts val="450"/>
              </a:spcAft>
            </a:pPr>
            <a:endParaRPr lang="en-US" sz="1500" dirty="0">
              <a:gradFill>
                <a:gsLst>
                  <a:gs pos="2917">
                    <a:srgbClr val="FFFFFF"/>
                  </a:gs>
                  <a:gs pos="30000">
                    <a:srgbClr val="FFFFFF"/>
                  </a:gs>
                </a:gsLst>
                <a:lin ang="5400000" scaled="0"/>
              </a:gradFill>
            </a:endParaRPr>
          </a:p>
          <a:p>
            <a:pPr marL="257135" indent="-257135">
              <a:lnSpc>
                <a:spcPct val="90000"/>
              </a:lnSpc>
              <a:spcAft>
                <a:spcPts val="450"/>
              </a:spcAft>
              <a:buFont typeface="Arial" panose="020B0604020202020204" pitchFamily="34" charset="0"/>
              <a:buChar char="•"/>
            </a:pPr>
            <a:endParaRPr lang="en-US" sz="1500" dirty="0">
              <a:gradFill>
                <a:gsLst>
                  <a:gs pos="2917">
                    <a:srgbClr val="FFFFFF"/>
                  </a:gs>
                  <a:gs pos="30000">
                    <a:srgbClr val="FFFFFF"/>
                  </a:gs>
                </a:gsLst>
                <a:lin ang="5400000" scaled="0"/>
              </a:gradFill>
            </a:endParaRPr>
          </a:p>
          <a:p>
            <a:endParaRPr lang="en-US" sz="1500" dirty="0">
              <a:gradFill>
                <a:gsLst>
                  <a:gs pos="2917">
                    <a:srgbClr val="FFFFFF"/>
                  </a:gs>
                  <a:gs pos="30000">
                    <a:srgbClr val="FFFFFF"/>
                  </a:gs>
                </a:gsLst>
                <a:lin ang="5400000" scaled="0"/>
              </a:gradFill>
            </a:endParaRPr>
          </a:p>
        </p:txBody>
      </p:sp>
      <p:sp>
        <p:nvSpPr>
          <p:cNvPr id="19" name="Rectangle 18"/>
          <p:cNvSpPr/>
          <p:nvPr/>
        </p:nvSpPr>
        <p:spPr>
          <a:xfrm>
            <a:off x="1795839" y="1222109"/>
            <a:ext cx="2671135" cy="342871"/>
          </a:xfrm>
          <a:prstGeom prst="rect">
            <a:avLst/>
          </a:prstGeom>
          <a:solidFill>
            <a:schemeClr val="accent2"/>
          </a:solidFill>
          <a:ln w="28575">
            <a:noFill/>
          </a:ln>
        </p:spPr>
        <p:txBody>
          <a:bodyPr wrap="square" lIns="137148" tIns="109719" rIns="137148" bIns="109719" rtlCol="0" anchor="ctr" anchorCtr="0">
            <a:noAutofit/>
          </a:bodyPr>
          <a:lstStyle/>
          <a:p>
            <a:pPr algn="ctr">
              <a:lnSpc>
                <a:spcPct val="90000"/>
              </a:lnSpc>
              <a:spcAft>
                <a:spcPts val="450"/>
              </a:spcAft>
            </a:pPr>
            <a:r>
              <a:rPr lang="en-US" sz="2100" dirty="0">
                <a:gradFill>
                  <a:gsLst>
                    <a:gs pos="2917">
                      <a:srgbClr val="FFFFFF"/>
                    </a:gs>
                    <a:gs pos="30000">
                      <a:srgbClr val="FFFFFF"/>
                    </a:gs>
                  </a:gsLst>
                  <a:lin ang="5400000" scaled="0"/>
                </a:gradFill>
              </a:rPr>
              <a:t>At-rest</a:t>
            </a:r>
          </a:p>
        </p:txBody>
      </p:sp>
      <p:sp>
        <p:nvSpPr>
          <p:cNvPr id="20" name="Rectangle 19"/>
          <p:cNvSpPr/>
          <p:nvPr/>
        </p:nvSpPr>
        <p:spPr>
          <a:xfrm>
            <a:off x="4691502" y="1222109"/>
            <a:ext cx="2451344" cy="342871"/>
          </a:xfrm>
          <a:prstGeom prst="rect">
            <a:avLst/>
          </a:prstGeom>
          <a:solidFill>
            <a:schemeClr val="accent2"/>
          </a:solidFill>
          <a:ln w="28575">
            <a:noFill/>
          </a:ln>
        </p:spPr>
        <p:txBody>
          <a:bodyPr wrap="square" lIns="137148" tIns="109719" rIns="137148" bIns="109719" rtlCol="0" anchor="ctr" anchorCtr="0">
            <a:noAutofit/>
          </a:bodyPr>
          <a:lstStyle/>
          <a:p>
            <a:pPr algn="ctr">
              <a:lnSpc>
                <a:spcPct val="90000"/>
              </a:lnSpc>
              <a:spcAft>
                <a:spcPts val="450"/>
              </a:spcAft>
            </a:pPr>
            <a:r>
              <a:rPr lang="en-US" sz="2100" dirty="0">
                <a:gradFill>
                  <a:gsLst>
                    <a:gs pos="2917">
                      <a:srgbClr val="FFFFFF"/>
                    </a:gs>
                    <a:gs pos="30000">
                      <a:srgbClr val="FFFFFF"/>
                    </a:gs>
                  </a:gsLst>
                  <a:lin ang="5400000" scaled="0"/>
                </a:gradFill>
              </a:rPr>
              <a:t>In-transit</a:t>
            </a:r>
          </a:p>
        </p:txBody>
      </p:sp>
      <p:sp>
        <p:nvSpPr>
          <p:cNvPr id="21" name="Rectangle 20"/>
          <p:cNvSpPr/>
          <p:nvPr/>
        </p:nvSpPr>
        <p:spPr>
          <a:xfrm>
            <a:off x="7371139" y="1222109"/>
            <a:ext cx="2462153" cy="342871"/>
          </a:xfrm>
          <a:prstGeom prst="rect">
            <a:avLst/>
          </a:prstGeom>
          <a:solidFill>
            <a:schemeClr val="accent2"/>
          </a:solidFill>
          <a:ln w="28575">
            <a:noFill/>
          </a:ln>
        </p:spPr>
        <p:txBody>
          <a:bodyPr wrap="square" lIns="137148" tIns="109719" rIns="137148" bIns="109719" rtlCol="0" anchor="ctr" anchorCtr="0">
            <a:noAutofit/>
          </a:bodyPr>
          <a:lstStyle/>
          <a:p>
            <a:pPr algn="ctr">
              <a:lnSpc>
                <a:spcPct val="90000"/>
              </a:lnSpc>
              <a:spcAft>
                <a:spcPts val="450"/>
              </a:spcAft>
            </a:pPr>
            <a:r>
              <a:rPr lang="en-US" sz="2100" dirty="0">
                <a:gradFill>
                  <a:gsLst>
                    <a:gs pos="2917">
                      <a:srgbClr val="FFFFFF"/>
                    </a:gs>
                    <a:gs pos="30000">
                      <a:srgbClr val="FFFFFF"/>
                    </a:gs>
                  </a:gsLst>
                  <a:lin ang="5400000" scaled="0"/>
                </a:gradFill>
              </a:rPr>
              <a:t>Access</a:t>
            </a:r>
          </a:p>
        </p:txBody>
      </p:sp>
      <p:sp>
        <p:nvSpPr>
          <p:cNvPr id="22" name="Text Placeholder 2"/>
          <p:cNvSpPr txBox="1">
            <a:spLocks/>
          </p:cNvSpPr>
          <p:nvPr/>
        </p:nvSpPr>
        <p:spPr>
          <a:xfrm rot="16200000">
            <a:off x="-259456" y="2502283"/>
            <a:ext cx="3227686" cy="637085"/>
          </a:xfrm>
          <a:prstGeom prst="rect">
            <a:avLst/>
          </a:prstGeom>
          <a:ln>
            <a:noFill/>
          </a:ln>
        </p:spPr>
        <p:txBody>
          <a:bodyPr vert="horz" wrap="square" lIns="109719" tIns="68574" rIns="109719" bIns="68574"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Clr>
                <a:srgbClr val="FFFFFF"/>
              </a:buClr>
            </a:pPr>
            <a:r>
              <a:rPr lang="en-US" sz="3600" b="1" dirty="0">
                <a:gradFill>
                  <a:gsLst>
                    <a:gs pos="1250">
                      <a:srgbClr val="FFFFFF"/>
                    </a:gs>
                    <a:gs pos="100000">
                      <a:srgbClr val="FFFFFF"/>
                    </a:gs>
                  </a:gsLst>
                  <a:lin ang="5400000" scaled="0"/>
                </a:gradFill>
              </a:rPr>
              <a:t>IaaS</a:t>
            </a:r>
            <a:endParaRPr lang="en-US" sz="3000" b="1" dirty="0">
              <a:gradFill>
                <a:gsLst>
                  <a:gs pos="1250">
                    <a:srgbClr val="FFFFFF"/>
                  </a:gs>
                  <a:gs pos="100000">
                    <a:srgbClr val="FFFFFF"/>
                  </a:gs>
                </a:gsLst>
                <a:lin ang="5400000" scaled="0"/>
              </a:gradFill>
            </a:endParaRPr>
          </a:p>
        </p:txBody>
      </p:sp>
      <p:pic>
        <p:nvPicPr>
          <p:cNvPr id="18" name="Picture 17"/>
          <p:cNvPicPr>
            <a:picLocks noChangeAspect="1"/>
          </p:cNvPicPr>
          <p:nvPr/>
        </p:nvPicPr>
        <p:blipFill rotWithShape="1">
          <a:blip r:embed="rId3" cstate="screen">
            <a:biLevel thresh="25000"/>
            <a:extLst>
              <a:ext uri="{28A0092B-C50C-407E-A947-70E740481C1C}">
                <a14:useLocalDpi xmlns:a14="http://schemas.microsoft.com/office/drawing/2010/main"/>
              </a:ext>
            </a:extLst>
          </a:blip>
          <a:srcRect l="25567" r="23297" b="35327"/>
          <a:stretch/>
        </p:blipFill>
        <p:spPr>
          <a:xfrm>
            <a:off x="9793258" y="368333"/>
            <a:ext cx="857177" cy="771458"/>
          </a:xfrm>
          <a:prstGeom prst="rect">
            <a:avLst/>
          </a:prstGeom>
        </p:spPr>
      </p:pic>
    </p:spTree>
    <p:extLst>
      <p:ext uri="{BB962C8B-B14F-4D97-AF65-F5344CB8AC3E}">
        <p14:creationId xmlns:p14="http://schemas.microsoft.com/office/powerpoint/2010/main" val="3456696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xEl>
                                              <p:pRg st="0" end="0"/>
                                            </p:txEl>
                                          </p:spTgt>
                                        </p:tgtEl>
                                        <p:attrNameLst>
                                          <p:attrName>style.visibility</p:attrName>
                                        </p:attrNameLst>
                                      </p:cBhvr>
                                      <p:to>
                                        <p:strVal val="visible"/>
                                      </p:to>
                                    </p:set>
                                    <p:animEffect transition="in" filter="fade">
                                      <p:cBhvr>
                                        <p:cTn id="10" dur="500"/>
                                        <p:tgtEl>
                                          <p:spTgt spid="2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P spid="13" grpId="0"/>
      <p:bldP spid="2" grpId="0" animBg="1"/>
      <p:bldP spid="14" grpId="0" animBg="1"/>
      <p:bldP spid="15" grpId="0" animBg="1"/>
      <p:bldP spid="17" grpId="0" animBg="1"/>
      <p:bldP spid="19" grpId="0" animBg="1"/>
      <p:bldP spid="20" grpId="0" animBg="1"/>
      <p:bldP spid="21" grpId="0" animBg="1"/>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
          <p:cNvSpPr>
            <a:spLocks noGrp="1"/>
          </p:cNvSpPr>
          <p:nvPr>
            <p:ph type="body" sz="quarter" idx="10"/>
          </p:nvPr>
        </p:nvSpPr>
        <p:spPr>
          <a:xfrm>
            <a:off x="65897" y="1294981"/>
            <a:ext cx="11702553" cy="683264"/>
          </a:xfrm>
        </p:spPr>
        <p:txBody>
          <a:bodyPr/>
          <a:lstStyle/>
          <a:p>
            <a:pPr marL="0" indent="0" algn="ctr">
              <a:buNone/>
            </a:pPr>
            <a:r>
              <a:rPr lang="en-US" dirty="0"/>
              <a:t>Subscription</a:t>
            </a:r>
          </a:p>
        </p:txBody>
      </p:sp>
      <p:sp>
        <p:nvSpPr>
          <p:cNvPr id="16" name="Title 1"/>
          <p:cNvSpPr>
            <a:spLocks noGrp="1"/>
          </p:cNvSpPr>
          <p:nvPr>
            <p:ph type="title"/>
          </p:nvPr>
        </p:nvSpPr>
        <p:spPr>
          <a:xfrm>
            <a:off x="366169" y="295278"/>
            <a:ext cx="11702551" cy="917575"/>
          </a:xfrm>
        </p:spPr>
        <p:txBody>
          <a:bodyPr/>
          <a:lstStyle/>
          <a:p>
            <a:r>
              <a:rPr lang="en-US" sz="4800" dirty="0"/>
              <a:t>Storage protection</a:t>
            </a:r>
          </a:p>
        </p:txBody>
      </p:sp>
      <p:cxnSp>
        <p:nvCxnSpPr>
          <p:cNvPr id="7" name="Straight Arrow Connector 6"/>
          <p:cNvCxnSpPr/>
          <p:nvPr/>
        </p:nvCxnSpPr>
        <p:spPr>
          <a:xfrm flipV="1">
            <a:off x="10560474" y="1097166"/>
            <a:ext cx="0" cy="331441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0560474" y="4754455"/>
            <a:ext cx="0" cy="1200048"/>
          </a:xfrm>
          <a:prstGeom prst="straightConnector1">
            <a:avLst/>
          </a:prstGeom>
          <a:ln w="762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Text Placeholder 2"/>
          <p:cNvSpPr txBox="1">
            <a:spLocks/>
          </p:cNvSpPr>
          <p:nvPr/>
        </p:nvSpPr>
        <p:spPr>
          <a:xfrm rot="16200000">
            <a:off x="9479613" y="5078921"/>
            <a:ext cx="1375644" cy="553986"/>
          </a:xfrm>
          <a:prstGeom prst="rect">
            <a:avLst/>
          </a:prstGeom>
        </p:spPr>
        <p:txBody>
          <a:bodyPr vert="horz" wrap="square" lIns="109719" tIns="68574" rIns="109719" bIns="68574" rtlCol="0">
            <a:spAutoFit/>
          </a:bodyPr>
          <a:lstStyle>
            <a:lvl1pPr marL="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4000" kern="1200" spc="0" baseline="0">
                <a:gradFill>
                  <a:gsLst>
                    <a:gs pos="1250">
                      <a:schemeClr val="tx1"/>
                    </a:gs>
                    <a:gs pos="100000">
                      <a:schemeClr val="tx1"/>
                    </a:gs>
                  </a:gsLst>
                  <a:lin ang="5400000" scaled="0"/>
                </a:gradFill>
                <a:latin typeface="+mj-lt"/>
                <a:ea typeface="+mn-ea"/>
                <a:cs typeface="+mn-cs"/>
              </a:defRPr>
            </a:lvl1pPr>
            <a:lvl2pPr marL="285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223838"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3pPr>
            <a:lvl4pPr marL="476250"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4pPr>
            <a:lvl5pPr marL="739775" marR="0" indent="0" algn="l" defTabSz="932742" rtl="0" eaLnBrk="1" fontAlgn="auto" latinLnBrk="0" hangingPunct="1">
              <a:lnSpc>
                <a:spcPct val="90000"/>
              </a:lnSpc>
              <a:spcBef>
                <a:spcPct val="20000"/>
              </a:spcBef>
              <a:spcAft>
                <a:spcPts val="0"/>
              </a:spcAft>
              <a:buClr>
                <a:schemeClr val="tx1"/>
              </a:buClr>
              <a:buSzPct val="90000"/>
              <a:buFont typeface="Wingdings" panose="05000000000000000000" pitchFamily="2" charset="2"/>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Clr>
                <a:srgbClr val="FFFFFF"/>
              </a:buClr>
            </a:pPr>
            <a:r>
              <a:rPr lang="en-US" sz="3000" dirty="0">
                <a:gradFill>
                  <a:gsLst>
                    <a:gs pos="1250">
                      <a:srgbClr val="FFFFFF"/>
                    </a:gs>
                    <a:gs pos="100000">
                      <a:srgbClr val="FFFFFF"/>
                    </a:gs>
                  </a:gsLst>
                  <a:lin ang="5400000" scaled="0"/>
                </a:gradFill>
              </a:rPr>
              <a:t>Service</a:t>
            </a:r>
          </a:p>
        </p:txBody>
      </p:sp>
      <p:cxnSp>
        <p:nvCxnSpPr>
          <p:cNvPr id="5" name="Straight Connector 4"/>
          <p:cNvCxnSpPr/>
          <p:nvPr/>
        </p:nvCxnSpPr>
        <p:spPr>
          <a:xfrm>
            <a:off x="1760125" y="4554850"/>
            <a:ext cx="8916414" cy="0"/>
          </a:xfrm>
          <a:prstGeom prst="line">
            <a:avLst/>
          </a:prstGeom>
          <a:ln w="762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760129" y="4668093"/>
            <a:ext cx="8057463" cy="1388567"/>
          </a:xfrm>
          <a:prstGeom prst="rect">
            <a:avLst/>
          </a:prstGeom>
          <a:solidFill>
            <a:schemeClr val="tx2"/>
          </a:solidFill>
          <a:ln w="28575">
            <a:noFill/>
          </a:ln>
        </p:spPr>
        <p:txBody>
          <a:bodyPr wrap="square" lIns="137148" tIns="109719" rIns="137148" bIns="109719" rtlCol="0">
            <a:spAutoFit/>
          </a:bodyPr>
          <a:lstStyle/>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Exposed in </a:t>
            </a:r>
            <a:r>
              <a:rPr lang="en-US" sz="1500" b="1" dirty="0">
                <a:gradFill>
                  <a:gsLst>
                    <a:gs pos="2917">
                      <a:srgbClr val="FFFFFF"/>
                    </a:gs>
                    <a:gs pos="30000">
                      <a:srgbClr val="FFFFFF"/>
                    </a:gs>
                  </a:gsLst>
                  <a:lin ang="5400000" scaled="0"/>
                </a:gradFill>
              </a:rPr>
              <a:t>one or more Storage Accounts </a:t>
            </a:r>
            <a:r>
              <a:rPr lang="en-US" sz="1500" dirty="0">
                <a:gradFill>
                  <a:gsLst>
                    <a:gs pos="2917">
                      <a:srgbClr val="FFFFFF"/>
                    </a:gs>
                    <a:gs pos="30000">
                      <a:srgbClr val="FFFFFF"/>
                    </a:gs>
                  </a:gsLst>
                  <a:lin ang="5400000" scaled="0"/>
                </a:gradFill>
              </a:rPr>
              <a:t>within </a:t>
            </a:r>
            <a:r>
              <a:rPr lang="en-US" sz="1500" b="1" dirty="0">
                <a:gradFill>
                  <a:gsLst>
                    <a:gs pos="2917">
                      <a:srgbClr val="FFFFFF"/>
                    </a:gs>
                    <a:gs pos="30000">
                      <a:srgbClr val="FFFFFF"/>
                    </a:gs>
                  </a:gsLst>
                  <a:lin ang="5400000" scaled="0"/>
                </a:gradFill>
              </a:rPr>
              <a:t>each Azure subscription</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Data residing within Storage Accounts </a:t>
            </a:r>
            <a:r>
              <a:rPr lang="en-US" sz="1500" b="1" dirty="0">
                <a:gradFill>
                  <a:gsLst>
                    <a:gs pos="2917">
                      <a:srgbClr val="FFFFFF"/>
                    </a:gs>
                    <a:gs pos="30000">
                      <a:srgbClr val="FFFFFF"/>
                    </a:gs>
                  </a:gsLst>
                  <a:lin ang="5400000" scaled="0"/>
                </a:gradFill>
              </a:rPr>
              <a:t>does not reside on a single disk</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Microsoft protects the data stored within each datacenter with a </a:t>
            </a:r>
            <a:r>
              <a:rPr lang="en-US" sz="1500" b="1" dirty="0">
                <a:gradFill>
                  <a:gsLst>
                    <a:gs pos="2917">
                      <a:srgbClr val="FFFFFF"/>
                    </a:gs>
                    <a:gs pos="30000">
                      <a:srgbClr val="FFFFFF"/>
                    </a:gs>
                  </a:gsLst>
                  <a:lin ang="5400000" scaled="0"/>
                </a:gradFill>
              </a:rPr>
              <a:t>comprehensive set of controls</a:t>
            </a:r>
            <a:r>
              <a:rPr lang="en-US" sz="1500" dirty="0">
                <a:gradFill>
                  <a:gsLst>
                    <a:gs pos="2917">
                      <a:srgbClr val="FFFFFF"/>
                    </a:gs>
                    <a:gs pos="30000">
                      <a:srgbClr val="FFFFFF"/>
                    </a:gs>
                  </a:gsLst>
                  <a:lin ang="5400000" scaled="0"/>
                </a:gradFill>
              </a:rPr>
              <a:t> in alignment with the </a:t>
            </a:r>
            <a:r>
              <a:rPr lang="en-US" sz="1500" b="1" dirty="0">
                <a:gradFill>
                  <a:gsLst>
                    <a:gs pos="2917">
                      <a:srgbClr val="FFFFFF"/>
                    </a:gs>
                    <a:gs pos="30000">
                      <a:srgbClr val="FFFFFF"/>
                    </a:gs>
                  </a:gsLst>
                  <a:lin ang="5400000" scaled="0"/>
                </a:gradFill>
              </a:rPr>
              <a:t>security certifications outlined at the Azure Trust Center</a:t>
            </a:r>
          </a:p>
        </p:txBody>
      </p:sp>
      <p:sp>
        <p:nvSpPr>
          <p:cNvPr id="17" name="Rectangle 16"/>
          <p:cNvSpPr/>
          <p:nvPr/>
        </p:nvSpPr>
        <p:spPr>
          <a:xfrm>
            <a:off x="7371139" y="1554332"/>
            <a:ext cx="2457239" cy="2899789"/>
          </a:xfrm>
          <a:prstGeom prst="rect">
            <a:avLst/>
          </a:prstGeom>
          <a:solidFill>
            <a:schemeClr val="tx2"/>
          </a:solidFill>
          <a:ln w="28575">
            <a:noFill/>
          </a:ln>
        </p:spPr>
        <p:txBody>
          <a:bodyPr wrap="square" lIns="137148" tIns="109719" rIns="137148" bIns="109719" rtlCol="0">
            <a:noAutofit/>
          </a:bodyPr>
          <a:lstStyle/>
          <a:p>
            <a:pPr>
              <a:lnSpc>
                <a:spcPct val="90000"/>
              </a:lnSpc>
              <a:spcAft>
                <a:spcPts val="450"/>
              </a:spcAft>
            </a:pPr>
            <a:r>
              <a:rPr lang="en-US" sz="1500" dirty="0">
                <a:gradFill>
                  <a:gsLst>
                    <a:gs pos="2917">
                      <a:srgbClr val="FFFFFF"/>
                    </a:gs>
                    <a:gs pos="30000">
                      <a:srgbClr val="FFFFFF"/>
                    </a:gs>
                  </a:gsLst>
                  <a:lin ang="5400000" scaled="0"/>
                </a:gradFill>
              </a:rPr>
              <a:t>Shared access keys (SAK) and signatures (SAS) to provide access to data stored in Queue, Table, and Blob storage. Technologies: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Shared Access Signatures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Storage Account Access Keys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Storage Account endpoints</a:t>
            </a:r>
          </a:p>
          <a:p>
            <a:pPr marL="257135" indent="-257135">
              <a:lnSpc>
                <a:spcPct val="90000"/>
              </a:lnSpc>
              <a:spcAft>
                <a:spcPts val="450"/>
              </a:spcAft>
              <a:buFont typeface="Arial" panose="020B0604020202020204" pitchFamily="34" charset="0"/>
              <a:buChar char="•"/>
            </a:pPr>
            <a:endParaRPr lang="en-US" sz="1500" dirty="0">
              <a:gradFill>
                <a:gsLst>
                  <a:gs pos="2917">
                    <a:srgbClr val="FFFFFF"/>
                  </a:gs>
                  <a:gs pos="30000">
                    <a:srgbClr val="FFFFFF"/>
                  </a:gs>
                </a:gsLst>
                <a:lin ang="5400000" scaled="0"/>
              </a:gradFill>
            </a:endParaRPr>
          </a:p>
          <a:p>
            <a:endParaRPr lang="en-US" sz="1500" dirty="0">
              <a:gradFill>
                <a:gsLst>
                  <a:gs pos="2917">
                    <a:srgbClr val="FFFFFF"/>
                  </a:gs>
                  <a:gs pos="30000">
                    <a:srgbClr val="FFFFFF"/>
                  </a:gs>
                </a:gsLst>
                <a:lin ang="5400000" scaled="0"/>
              </a:gradFill>
            </a:endParaRPr>
          </a:p>
        </p:txBody>
      </p:sp>
      <p:sp>
        <p:nvSpPr>
          <p:cNvPr id="21" name="Rectangle 20"/>
          <p:cNvSpPr/>
          <p:nvPr/>
        </p:nvSpPr>
        <p:spPr>
          <a:xfrm>
            <a:off x="7371139" y="1222109"/>
            <a:ext cx="2462153" cy="342871"/>
          </a:xfrm>
          <a:prstGeom prst="rect">
            <a:avLst/>
          </a:prstGeom>
          <a:solidFill>
            <a:schemeClr val="accent2"/>
          </a:solidFill>
          <a:ln w="28575">
            <a:noFill/>
          </a:ln>
        </p:spPr>
        <p:txBody>
          <a:bodyPr wrap="square" lIns="137148" tIns="109719" rIns="137148" bIns="109719" rtlCol="0" anchor="ctr" anchorCtr="0">
            <a:noAutofit/>
          </a:bodyPr>
          <a:lstStyle/>
          <a:p>
            <a:pPr algn="ctr">
              <a:lnSpc>
                <a:spcPct val="90000"/>
              </a:lnSpc>
              <a:spcAft>
                <a:spcPts val="450"/>
              </a:spcAft>
            </a:pPr>
            <a:r>
              <a:rPr lang="en-US" sz="2100" dirty="0">
                <a:gradFill>
                  <a:gsLst>
                    <a:gs pos="2917">
                      <a:srgbClr val="FFFFFF"/>
                    </a:gs>
                    <a:gs pos="30000">
                      <a:srgbClr val="FFFFFF"/>
                    </a:gs>
                  </a:gsLst>
                  <a:lin ang="5400000" scaled="0"/>
                </a:gradFill>
              </a:rPr>
              <a:t>Access</a:t>
            </a:r>
          </a:p>
        </p:txBody>
      </p:sp>
      <p:pic>
        <p:nvPicPr>
          <p:cNvPr id="18" name="Picture 17"/>
          <p:cNvPicPr>
            <a:picLocks noChangeAspect="1"/>
          </p:cNvPicPr>
          <p:nvPr/>
        </p:nvPicPr>
        <p:blipFill rotWithShape="1">
          <a:blip r:embed="rId3" cstate="screen">
            <a:biLevel thresh="25000"/>
            <a:extLst>
              <a:ext uri="{28A0092B-C50C-407E-A947-70E740481C1C}">
                <a14:useLocalDpi xmlns:a14="http://schemas.microsoft.com/office/drawing/2010/main"/>
              </a:ext>
            </a:extLst>
          </a:blip>
          <a:srcRect l="25567" r="23297" b="35327"/>
          <a:stretch/>
        </p:blipFill>
        <p:spPr>
          <a:xfrm>
            <a:off x="9793258" y="368333"/>
            <a:ext cx="857177" cy="771458"/>
          </a:xfrm>
          <a:prstGeom prst="rect">
            <a:avLst/>
          </a:prstGeom>
        </p:spPr>
      </p:pic>
      <p:sp>
        <p:nvSpPr>
          <p:cNvPr id="23" name="Rectangle 22"/>
          <p:cNvSpPr/>
          <p:nvPr/>
        </p:nvSpPr>
        <p:spPr>
          <a:xfrm>
            <a:off x="4689372" y="1564977"/>
            <a:ext cx="2457239" cy="2889142"/>
          </a:xfrm>
          <a:prstGeom prst="rect">
            <a:avLst/>
          </a:prstGeom>
          <a:solidFill>
            <a:schemeClr val="tx2"/>
          </a:solidFill>
          <a:ln w="28575">
            <a:noFill/>
          </a:ln>
        </p:spPr>
        <p:txBody>
          <a:bodyPr wrap="square" lIns="137148" tIns="109719" rIns="137148" bIns="109719" rtlCol="0">
            <a:noAutofit/>
          </a:bodyPr>
          <a:lstStyle/>
          <a:p>
            <a:pPr>
              <a:lnSpc>
                <a:spcPct val="90000"/>
              </a:lnSpc>
              <a:spcAft>
                <a:spcPts val="450"/>
              </a:spcAft>
            </a:pPr>
            <a:r>
              <a:rPr lang="en-US" sz="1500" dirty="0">
                <a:gradFill>
                  <a:gsLst>
                    <a:gs pos="2917">
                      <a:srgbClr val="FFFFFF"/>
                    </a:gs>
                    <a:gs pos="30000">
                      <a:srgbClr val="FFFFFF"/>
                    </a:gs>
                  </a:gsLst>
                  <a:lin ang="5400000" scaled="0"/>
                </a:gradFill>
              </a:rPr>
              <a:t>Transport encryption of traffic traversing storage account network endpoints using first-party and third-party mechanisms. Technologies:</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HTTPS/REST API</a:t>
            </a:r>
          </a:p>
          <a:p>
            <a:pPr marL="257135" indent="-257135">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Storage Account endpoints</a:t>
            </a:r>
          </a:p>
          <a:p>
            <a:pPr marL="257135" indent="-257135">
              <a:lnSpc>
                <a:spcPct val="90000"/>
              </a:lnSpc>
              <a:spcAft>
                <a:spcPts val="450"/>
              </a:spcAft>
              <a:buFont typeface="Arial" panose="020B0604020202020204" pitchFamily="34" charset="0"/>
              <a:buChar char="•"/>
            </a:pPr>
            <a:endParaRPr lang="en-US" sz="1500" dirty="0">
              <a:gradFill>
                <a:gsLst>
                  <a:gs pos="2917">
                    <a:srgbClr val="FFFFFF"/>
                  </a:gs>
                  <a:gs pos="30000">
                    <a:srgbClr val="FFFFFF"/>
                  </a:gs>
                </a:gsLst>
                <a:lin ang="5400000" scaled="0"/>
              </a:gradFill>
            </a:endParaRPr>
          </a:p>
          <a:p>
            <a:pPr marL="257135" indent="-257135">
              <a:lnSpc>
                <a:spcPct val="90000"/>
              </a:lnSpc>
              <a:spcAft>
                <a:spcPts val="450"/>
              </a:spcAft>
              <a:buFont typeface="Arial" panose="020B0604020202020204" pitchFamily="34" charset="0"/>
              <a:buChar char="•"/>
            </a:pPr>
            <a:endParaRPr lang="en-US" sz="1500" dirty="0">
              <a:gradFill>
                <a:gsLst>
                  <a:gs pos="2917">
                    <a:srgbClr val="FFFFFF"/>
                  </a:gs>
                  <a:gs pos="30000">
                    <a:srgbClr val="FFFFFF"/>
                  </a:gs>
                </a:gsLst>
                <a:lin ang="5400000" scaled="0"/>
              </a:gradFill>
            </a:endParaRPr>
          </a:p>
          <a:p>
            <a:endParaRPr lang="en-US" sz="1500" dirty="0">
              <a:gradFill>
                <a:gsLst>
                  <a:gs pos="2917">
                    <a:srgbClr val="FFFFFF"/>
                  </a:gs>
                  <a:gs pos="30000">
                    <a:srgbClr val="FFFFFF"/>
                  </a:gs>
                </a:gsLst>
                <a:lin ang="5400000" scaled="0"/>
              </a:gradFill>
            </a:endParaRPr>
          </a:p>
        </p:txBody>
      </p:sp>
      <p:sp>
        <p:nvSpPr>
          <p:cNvPr id="24" name="Rectangle 23"/>
          <p:cNvSpPr/>
          <p:nvPr/>
        </p:nvSpPr>
        <p:spPr>
          <a:xfrm>
            <a:off x="4691502" y="1222109"/>
            <a:ext cx="2451344" cy="342871"/>
          </a:xfrm>
          <a:prstGeom prst="rect">
            <a:avLst/>
          </a:prstGeom>
          <a:solidFill>
            <a:schemeClr val="accent2"/>
          </a:solidFill>
          <a:ln w="28575">
            <a:noFill/>
          </a:ln>
        </p:spPr>
        <p:txBody>
          <a:bodyPr wrap="square" lIns="137148" tIns="109719" rIns="137148" bIns="109719" rtlCol="0" anchor="ctr" anchorCtr="0">
            <a:noAutofit/>
          </a:bodyPr>
          <a:lstStyle/>
          <a:p>
            <a:pPr algn="ctr">
              <a:lnSpc>
                <a:spcPct val="90000"/>
              </a:lnSpc>
              <a:spcAft>
                <a:spcPts val="450"/>
              </a:spcAft>
            </a:pPr>
            <a:r>
              <a:rPr lang="en-US" sz="2100" dirty="0">
                <a:gradFill>
                  <a:gsLst>
                    <a:gs pos="2917">
                      <a:srgbClr val="FFFFFF"/>
                    </a:gs>
                    <a:gs pos="30000">
                      <a:srgbClr val="FFFFFF"/>
                    </a:gs>
                  </a:gsLst>
                  <a:lin ang="5400000" scaled="0"/>
                </a:gradFill>
              </a:rPr>
              <a:t>In-transit</a:t>
            </a:r>
          </a:p>
        </p:txBody>
      </p:sp>
      <p:sp>
        <p:nvSpPr>
          <p:cNvPr id="27" name="Rectangle 26"/>
          <p:cNvSpPr/>
          <p:nvPr/>
        </p:nvSpPr>
        <p:spPr>
          <a:xfrm>
            <a:off x="1796239" y="1554327"/>
            <a:ext cx="2668605" cy="2899790"/>
          </a:xfrm>
          <a:prstGeom prst="rect">
            <a:avLst/>
          </a:prstGeom>
          <a:solidFill>
            <a:schemeClr val="tx2"/>
          </a:solidFill>
          <a:ln w="28575">
            <a:noFill/>
          </a:ln>
        </p:spPr>
        <p:txBody>
          <a:bodyPr wrap="square" lIns="137148" tIns="109719" rIns="137148" bIns="109719" rtlCol="0">
            <a:noAutofit/>
          </a:bodyPr>
          <a:lstStyle/>
          <a:p>
            <a:pPr>
              <a:lnSpc>
                <a:spcPct val="90000"/>
              </a:lnSpc>
              <a:spcAft>
                <a:spcPts val="450"/>
              </a:spcAft>
            </a:pPr>
            <a:r>
              <a:rPr lang="en-US" sz="1500" dirty="0">
                <a:gradFill>
                  <a:gsLst>
                    <a:gs pos="2917">
                      <a:srgbClr val="FFFFFF"/>
                    </a:gs>
                    <a:gs pos="30000">
                      <a:srgbClr val="FFFFFF"/>
                    </a:gs>
                  </a:gsLst>
                  <a:lin ang="5400000" scaled="0"/>
                </a:gradFill>
              </a:rPr>
              <a:t>Encryption of data located in Queue, Table, and Blob storage using first-party encryption mechanisms. Technologies:</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Key Vault</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Client-side encryption</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Azure SQL Database</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TDE</a:t>
            </a:r>
          </a:p>
          <a:p>
            <a:pPr marL="285750" indent="-285750">
              <a:lnSpc>
                <a:spcPct val="90000"/>
              </a:lnSpc>
              <a:spcAft>
                <a:spcPts val="450"/>
              </a:spcAft>
              <a:buFont typeface="Arial" panose="020B0604020202020204" pitchFamily="34" charset="0"/>
              <a:buChar char="•"/>
            </a:pPr>
            <a:r>
              <a:rPr lang="en-US" sz="1500" dirty="0">
                <a:gradFill>
                  <a:gsLst>
                    <a:gs pos="2917">
                      <a:srgbClr val="FFFFFF"/>
                    </a:gs>
                    <a:gs pos="30000">
                      <a:srgbClr val="FFFFFF"/>
                    </a:gs>
                  </a:gsLst>
                  <a:lin ang="5400000" scaled="0"/>
                </a:gradFill>
              </a:rPr>
              <a:t>Azure Storage service encryption</a:t>
            </a:r>
          </a:p>
        </p:txBody>
      </p:sp>
      <p:sp>
        <p:nvSpPr>
          <p:cNvPr id="28" name="Rectangle 27"/>
          <p:cNvSpPr/>
          <p:nvPr/>
        </p:nvSpPr>
        <p:spPr>
          <a:xfrm>
            <a:off x="1795839" y="1222109"/>
            <a:ext cx="2671135" cy="342871"/>
          </a:xfrm>
          <a:prstGeom prst="rect">
            <a:avLst/>
          </a:prstGeom>
          <a:solidFill>
            <a:schemeClr val="accent2"/>
          </a:solidFill>
          <a:ln w="28575">
            <a:noFill/>
          </a:ln>
        </p:spPr>
        <p:txBody>
          <a:bodyPr wrap="square" lIns="137148" tIns="109719" rIns="137148" bIns="109719" rtlCol="0" anchor="ctr" anchorCtr="0">
            <a:noAutofit/>
          </a:bodyPr>
          <a:lstStyle/>
          <a:p>
            <a:pPr algn="ctr">
              <a:lnSpc>
                <a:spcPct val="90000"/>
              </a:lnSpc>
              <a:spcAft>
                <a:spcPts val="450"/>
              </a:spcAft>
            </a:pPr>
            <a:r>
              <a:rPr lang="en-US" sz="2100" dirty="0">
                <a:gradFill>
                  <a:gsLst>
                    <a:gs pos="2917">
                      <a:srgbClr val="FFFFFF"/>
                    </a:gs>
                    <a:gs pos="30000">
                      <a:srgbClr val="FFFFFF"/>
                    </a:gs>
                  </a:gsLst>
                  <a:lin ang="5400000" scaled="0"/>
                </a:gradFill>
              </a:rPr>
              <a:t>At-rest</a:t>
            </a:r>
          </a:p>
        </p:txBody>
      </p:sp>
    </p:spTree>
    <p:extLst>
      <p:ext uri="{BB962C8B-B14F-4D97-AF65-F5344CB8AC3E}">
        <p14:creationId xmlns:p14="http://schemas.microsoft.com/office/powerpoint/2010/main" val="32543106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17" grpId="0" animBg="1"/>
      <p:bldP spid="21" grpId="0" animBg="1"/>
      <p:bldP spid="23" grpId="0" animBg="1"/>
      <p:bldP spid="24" grpId="0" animBg="1"/>
      <p:bldP spid="27" grpId="0" animBg="1"/>
      <p:bldP spid="2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99" dirty="0"/>
              <a:t>Encryption At Rest – Storage Service Encryption</a:t>
            </a:r>
          </a:p>
        </p:txBody>
      </p:sp>
      <p:sp>
        <p:nvSpPr>
          <p:cNvPr id="3" name="Text Placeholder 2"/>
          <p:cNvSpPr>
            <a:spLocks noGrp="1"/>
          </p:cNvSpPr>
          <p:nvPr>
            <p:ph type="body" sz="quarter" idx="10"/>
          </p:nvPr>
        </p:nvSpPr>
        <p:spPr>
          <a:xfrm>
            <a:off x="274753" y="1211611"/>
            <a:ext cx="6323638" cy="5761831"/>
          </a:xfrm>
        </p:spPr>
        <p:txBody>
          <a:bodyPr/>
          <a:lstStyle/>
          <a:p>
            <a:pPr marL="0" indent="0">
              <a:buNone/>
            </a:pPr>
            <a:r>
              <a:rPr lang="en-US" sz="3199" dirty="0"/>
              <a:t>Prevents data disclosure from physical disk compromise</a:t>
            </a:r>
          </a:p>
          <a:p>
            <a:pPr marL="0" indent="0">
              <a:buNone/>
            </a:pPr>
            <a:endParaRPr lang="en-US" sz="3199" dirty="0"/>
          </a:p>
          <a:p>
            <a:pPr marL="0" indent="0">
              <a:buNone/>
            </a:pPr>
            <a:r>
              <a:rPr lang="en-US" sz="3199" dirty="0"/>
              <a:t>Available now for Blobs with Microsoft managed keys</a:t>
            </a:r>
          </a:p>
          <a:p>
            <a:pPr marL="0" indent="0">
              <a:buNone/>
            </a:pPr>
            <a:endParaRPr lang="en-US" sz="3199" dirty="0"/>
          </a:p>
          <a:p>
            <a:pPr marL="0" indent="0">
              <a:buNone/>
            </a:pPr>
            <a:r>
              <a:rPr lang="en-US" sz="3199" dirty="0"/>
              <a:t>H2 2017 – Encryption enabled for all accounts</a:t>
            </a:r>
          </a:p>
          <a:p>
            <a:pPr marL="0" indent="0">
              <a:buNone/>
            </a:pPr>
            <a:endParaRPr lang="en-US" sz="3199" dirty="0"/>
          </a:p>
          <a:p>
            <a:pPr marL="0" indent="0">
              <a:buNone/>
            </a:pPr>
            <a:r>
              <a:rPr lang="en-US" sz="3199" dirty="0"/>
              <a:t>Customer managed encryption keys - Preview H2 2017</a:t>
            </a:r>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487026" y="1440154"/>
            <a:ext cx="5681112" cy="50967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4284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399" dirty="0"/>
              <a:t>Encryption In Transit</a:t>
            </a:r>
          </a:p>
        </p:txBody>
      </p:sp>
      <p:sp>
        <p:nvSpPr>
          <p:cNvPr id="3" name="Text Placeholder 2"/>
          <p:cNvSpPr>
            <a:spLocks noGrp="1"/>
          </p:cNvSpPr>
          <p:nvPr>
            <p:ph type="body" sz="quarter" idx="10"/>
          </p:nvPr>
        </p:nvSpPr>
        <p:spPr>
          <a:xfrm>
            <a:off x="274688" y="1213174"/>
            <a:ext cx="7923675" cy="4345164"/>
          </a:xfrm>
        </p:spPr>
        <p:txBody>
          <a:bodyPr/>
          <a:lstStyle/>
          <a:p>
            <a:r>
              <a:rPr lang="en-US" sz="3199" dirty="0"/>
              <a:t>Storage REST APIs support HTTPS</a:t>
            </a:r>
          </a:p>
          <a:p>
            <a:endParaRPr lang="en-US" sz="3199" dirty="0"/>
          </a:p>
          <a:p>
            <a:r>
              <a:rPr lang="en-US" sz="3199" dirty="0"/>
              <a:t>SAS Tokens can be restricted for  HTTPS only</a:t>
            </a:r>
          </a:p>
          <a:p>
            <a:endParaRPr lang="en-US" sz="3199" b="1" dirty="0"/>
          </a:p>
          <a:p>
            <a:r>
              <a:rPr lang="en-US" sz="3199" b="1" dirty="0"/>
              <a:t>New - </a:t>
            </a:r>
            <a:r>
              <a:rPr lang="en-US" sz="3199" dirty="0"/>
              <a:t>“Secure Transfer” option </a:t>
            </a:r>
          </a:p>
          <a:p>
            <a:pPr lvl="1"/>
            <a:r>
              <a:rPr lang="en-US" sz="2400" dirty="0"/>
              <a:t>Limit </a:t>
            </a:r>
            <a:r>
              <a:rPr lang="en-US" sz="2400" b="1" i="1" dirty="0"/>
              <a:t>all</a:t>
            </a:r>
            <a:r>
              <a:rPr lang="en-US" sz="2400" dirty="0"/>
              <a:t> access to HTTPS only</a:t>
            </a:r>
          </a:p>
          <a:p>
            <a:pPr lvl="1"/>
            <a:r>
              <a:rPr lang="en-US" sz="2400" dirty="0"/>
              <a:t>Enables control via ARM Policy and monitoring via Azure Security Center</a:t>
            </a:r>
          </a:p>
          <a:p>
            <a:pPr lvl="1"/>
            <a:r>
              <a:rPr lang="en-US" sz="2400" dirty="0"/>
              <a:t>Available in H2 of 2017</a:t>
            </a:r>
          </a:p>
        </p:txBody>
      </p:sp>
      <p:grpSp>
        <p:nvGrpSpPr>
          <p:cNvPr id="4" name="Group 3"/>
          <p:cNvGrpSpPr/>
          <p:nvPr/>
        </p:nvGrpSpPr>
        <p:grpSpPr>
          <a:xfrm>
            <a:off x="8048350" y="1213174"/>
            <a:ext cx="4114217" cy="5255468"/>
            <a:chOff x="3932238" y="4246563"/>
            <a:chExt cx="1744663" cy="2244725"/>
          </a:xfrm>
        </p:grpSpPr>
        <p:sp>
          <p:nvSpPr>
            <p:cNvPr id="5" name="Rectangle 4"/>
            <p:cNvSpPr>
              <a:spLocks noChangeArrowheads="1"/>
            </p:cNvSpPr>
            <p:nvPr/>
          </p:nvSpPr>
          <p:spPr bwMode="auto">
            <a:xfrm>
              <a:off x="3932238" y="4246563"/>
              <a:ext cx="1744663" cy="2244725"/>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505050"/>
                </a:solidFill>
                <a:effectLst/>
                <a:uLnTx/>
                <a:uFillTx/>
                <a:latin typeface="Segoe UI"/>
                <a:ea typeface="+mn-ea"/>
                <a:cs typeface="+mn-cs"/>
              </a:endParaRPr>
            </a:p>
          </p:txBody>
        </p:sp>
        <p:sp>
          <p:nvSpPr>
            <p:cNvPr id="6" name="Freeform 19"/>
            <p:cNvSpPr>
              <a:spLocks noEditPoints="1"/>
            </p:cNvSpPr>
            <p:nvPr/>
          </p:nvSpPr>
          <p:spPr bwMode="auto">
            <a:xfrm>
              <a:off x="4083050" y="4913313"/>
              <a:ext cx="1443038" cy="838200"/>
            </a:xfrm>
            <a:custGeom>
              <a:avLst/>
              <a:gdLst>
                <a:gd name="T0" fmla="*/ 230 w 476"/>
                <a:gd name="T1" fmla="*/ 110 h 278"/>
                <a:gd name="T2" fmla="*/ 204 w 476"/>
                <a:gd name="T3" fmla="*/ 137 h 278"/>
                <a:gd name="T4" fmla="*/ 248 w 476"/>
                <a:gd name="T5" fmla="*/ 164 h 278"/>
                <a:gd name="T6" fmla="*/ 249 w 476"/>
                <a:gd name="T7" fmla="*/ 191 h 278"/>
                <a:gd name="T8" fmla="*/ 241 w 476"/>
                <a:gd name="T9" fmla="*/ 218 h 278"/>
                <a:gd name="T10" fmla="*/ 245 w 476"/>
                <a:gd name="T11" fmla="*/ 256 h 278"/>
                <a:gd name="T12" fmla="*/ 122 w 476"/>
                <a:gd name="T13" fmla="*/ 239 h 278"/>
                <a:gd name="T14" fmla="*/ 145 w 476"/>
                <a:gd name="T15" fmla="*/ 212 h 278"/>
                <a:gd name="T16" fmla="*/ 130 w 476"/>
                <a:gd name="T17" fmla="*/ 185 h 278"/>
                <a:gd name="T18" fmla="*/ 70 w 476"/>
                <a:gd name="T19" fmla="*/ 157 h 278"/>
                <a:gd name="T20" fmla="*/ 95 w 476"/>
                <a:gd name="T21" fmla="*/ 130 h 278"/>
                <a:gd name="T22" fmla="*/ 128 w 476"/>
                <a:gd name="T23" fmla="*/ 103 h 278"/>
                <a:gd name="T24" fmla="*/ 140 w 476"/>
                <a:gd name="T25" fmla="*/ 76 h 278"/>
                <a:gd name="T26" fmla="*/ 135 w 476"/>
                <a:gd name="T27" fmla="*/ 49 h 278"/>
                <a:gd name="T28" fmla="*/ 145 w 476"/>
                <a:gd name="T29" fmla="*/ 22 h 278"/>
                <a:gd name="T30" fmla="*/ 248 w 476"/>
                <a:gd name="T31" fmla="*/ 42 h 278"/>
                <a:gd name="T32" fmla="*/ 217 w 476"/>
                <a:gd name="T33" fmla="*/ 69 h 278"/>
                <a:gd name="T34" fmla="*/ 422 w 476"/>
                <a:gd name="T35" fmla="*/ 234 h 278"/>
                <a:gd name="T36" fmla="*/ 416 w 476"/>
                <a:gd name="T37" fmla="*/ 261 h 278"/>
                <a:gd name="T38" fmla="*/ 385 w 476"/>
                <a:gd name="T39" fmla="*/ 254 h 278"/>
                <a:gd name="T40" fmla="*/ 354 w 476"/>
                <a:gd name="T41" fmla="*/ 227 h 278"/>
                <a:gd name="T42" fmla="*/ 394 w 476"/>
                <a:gd name="T43" fmla="*/ 193 h 278"/>
                <a:gd name="T44" fmla="*/ 343 w 476"/>
                <a:gd name="T45" fmla="*/ 193 h 278"/>
                <a:gd name="T46" fmla="*/ 303 w 476"/>
                <a:gd name="T47" fmla="*/ 166 h 278"/>
                <a:gd name="T48" fmla="*/ 240 w 476"/>
                <a:gd name="T49" fmla="*/ 139 h 278"/>
                <a:gd name="T50" fmla="*/ 245 w 476"/>
                <a:gd name="T51" fmla="*/ 112 h 278"/>
                <a:gd name="T52" fmla="*/ 213 w 476"/>
                <a:gd name="T53" fmla="*/ 85 h 278"/>
                <a:gd name="T54" fmla="*/ 402 w 476"/>
                <a:gd name="T55" fmla="*/ 62 h 278"/>
                <a:gd name="T56" fmla="*/ 404 w 476"/>
                <a:gd name="T57" fmla="*/ 35 h 278"/>
                <a:gd name="T58" fmla="*/ 180 w 476"/>
                <a:gd name="T59" fmla="*/ 28 h 278"/>
                <a:gd name="T60" fmla="*/ 175 w 476"/>
                <a:gd name="T61" fmla="*/ 56 h 278"/>
                <a:gd name="T62" fmla="*/ 149 w 476"/>
                <a:gd name="T63" fmla="*/ 83 h 278"/>
                <a:gd name="T64" fmla="*/ 6 w 476"/>
                <a:gd name="T65" fmla="*/ 67 h 278"/>
                <a:gd name="T66" fmla="*/ 17 w 476"/>
                <a:gd name="T67" fmla="*/ 40 h 278"/>
                <a:gd name="T68" fmla="*/ 56 w 476"/>
                <a:gd name="T69" fmla="*/ 47 h 278"/>
                <a:gd name="T70" fmla="*/ 87 w 476"/>
                <a:gd name="T71" fmla="*/ 74 h 278"/>
                <a:gd name="T72" fmla="*/ 34 w 476"/>
                <a:gd name="T73" fmla="*/ 96 h 278"/>
                <a:gd name="T74" fmla="*/ 33 w 476"/>
                <a:gd name="T75" fmla="*/ 123 h 278"/>
                <a:gd name="T76" fmla="*/ 51 w 476"/>
                <a:gd name="T77" fmla="*/ 151 h 278"/>
                <a:gd name="T78" fmla="*/ 75 w 476"/>
                <a:gd name="T79" fmla="*/ 178 h 278"/>
                <a:gd name="T80" fmla="*/ 94 w 476"/>
                <a:gd name="T81" fmla="*/ 205 h 278"/>
                <a:gd name="T82" fmla="*/ 99 w 476"/>
                <a:gd name="T83" fmla="*/ 232 h 278"/>
                <a:gd name="T84" fmla="*/ 100 w 476"/>
                <a:gd name="T85" fmla="*/ 259 h 278"/>
                <a:gd name="T86" fmla="*/ 222 w 476"/>
                <a:gd name="T87" fmla="*/ 227 h 278"/>
                <a:gd name="T88" fmla="*/ 216 w 476"/>
                <a:gd name="T89" fmla="*/ 200 h 278"/>
                <a:gd name="T90" fmla="*/ 187 w 476"/>
                <a:gd name="T91" fmla="*/ 173 h 278"/>
                <a:gd name="T92" fmla="*/ 190 w 476"/>
                <a:gd name="T93" fmla="*/ 146 h 278"/>
                <a:gd name="T94" fmla="*/ 200 w 476"/>
                <a:gd name="T95" fmla="*/ 118 h 278"/>
                <a:gd name="T96" fmla="*/ 181 w 476"/>
                <a:gd name="T97" fmla="*/ 91 h 278"/>
                <a:gd name="T98" fmla="*/ 377 w 476"/>
                <a:gd name="T99" fmla="*/ 103 h 278"/>
                <a:gd name="T100" fmla="*/ 362 w 476"/>
                <a:gd name="T101" fmla="*/ 130 h 278"/>
                <a:gd name="T102" fmla="*/ 340 w 476"/>
                <a:gd name="T103" fmla="*/ 157 h 278"/>
                <a:gd name="T104" fmla="*/ 367 w 476"/>
                <a:gd name="T105" fmla="*/ 185 h 278"/>
                <a:gd name="T106" fmla="*/ 398 w 476"/>
                <a:gd name="T107" fmla="*/ 185 h 278"/>
                <a:gd name="T108" fmla="*/ 401 w 476"/>
                <a:gd name="T109" fmla="*/ 218 h 278"/>
                <a:gd name="T110" fmla="*/ 401 w 476"/>
                <a:gd name="T111" fmla="*/ 246 h 278"/>
                <a:gd name="T112" fmla="*/ 427 w 476"/>
                <a:gd name="T113" fmla="*/ 273 h 278"/>
                <a:gd name="T114" fmla="*/ 439 w 476"/>
                <a:gd name="T115" fmla="*/ 246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76" h="278">
                  <a:moveTo>
                    <a:pt x="205" y="84"/>
                  </a:moveTo>
                  <a:cubicBezTo>
                    <a:pt x="181" y="84"/>
                    <a:pt x="181" y="84"/>
                    <a:pt x="181" y="84"/>
                  </a:cubicBezTo>
                  <a:cubicBezTo>
                    <a:pt x="178" y="84"/>
                    <a:pt x="176" y="87"/>
                    <a:pt x="176" y="89"/>
                  </a:cubicBezTo>
                  <a:cubicBezTo>
                    <a:pt x="176" y="92"/>
                    <a:pt x="178" y="95"/>
                    <a:pt x="181" y="95"/>
                  </a:cubicBezTo>
                  <a:cubicBezTo>
                    <a:pt x="190" y="95"/>
                    <a:pt x="190" y="95"/>
                    <a:pt x="190" y="95"/>
                  </a:cubicBezTo>
                  <a:cubicBezTo>
                    <a:pt x="191" y="95"/>
                    <a:pt x="192" y="95"/>
                    <a:pt x="192" y="96"/>
                  </a:cubicBezTo>
                  <a:cubicBezTo>
                    <a:pt x="192" y="97"/>
                    <a:pt x="191" y="98"/>
                    <a:pt x="190" y="98"/>
                  </a:cubicBezTo>
                  <a:cubicBezTo>
                    <a:pt x="181" y="98"/>
                    <a:pt x="181" y="98"/>
                    <a:pt x="181" y="98"/>
                  </a:cubicBezTo>
                  <a:cubicBezTo>
                    <a:pt x="178" y="98"/>
                    <a:pt x="176" y="100"/>
                    <a:pt x="176" y="103"/>
                  </a:cubicBezTo>
                  <a:cubicBezTo>
                    <a:pt x="176" y="106"/>
                    <a:pt x="178" y="108"/>
                    <a:pt x="181" y="108"/>
                  </a:cubicBezTo>
                  <a:cubicBezTo>
                    <a:pt x="228" y="108"/>
                    <a:pt x="228" y="108"/>
                    <a:pt x="228" y="108"/>
                  </a:cubicBezTo>
                  <a:cubicBezTo>
                    <a:pt x="229" y="108"/>
                    <a:pt x="230" y="109"/>
                    <a:pt x="230" y="110"/>
                  </a:cubicBezTo>
                  <a:cubicBezTo>
                    <a:pt x="230" y="111"/>
                    <a:pt x="229" y="112"/>
                    <a:pt x="228" y="112"/>
                  </a:cubicBezTo>
                  <a:cubicBezTo>
                    <a:pt x="200" y="112"/>
                    <a:pt x="200" y="112"/>
                    <a:pt x="200" y="112"/>
                  </a:cubicBezTo>
                  <a:cubicBezTo>
                    <a:pt x="197" y="112"/>
                    <a:pt x="194" y="114"/>
                    <a:pt x="194" y="117"/>
                  </a:cubicBezTo>
                  <a:cubicBezTo>
                    <a:pt x="194" y="119"/>
                    <a:pt x="197" y="122"/>
                    <a:pt x="200" y="122"/>
                  </a:cubicBezTo>
                  <a:cubicBezTo>
                    <a:pt x="229" y="122"/>
                    <a:pt x="229" y="122"/>
                    <a:pt x="229" y="122"/>
                  </a:cubicBezTo>
                  <a:cubicBezTo>
                    <a:pt x="230" y="122"/>
                    <a:pt x="231" y="122"/>
                    <a:pt x="231" y="123"/>
                  </a:cubicBezTo>
                  <a:cubicBezTo>
                    <a:pt x="231" y="124"/>
                    <a:pt x="230" y="125"/>
                    <a:pt x="229" y="125"/>
                  </a:cubicBezTo>
                  <a:cubicBezTo>
                    <a:pt x="190" y="125"/>
                    <a:pt x="190" y="125"/>
                    <a:pt x="190" y="125"/>
                  </a:cubicBezTo>
                  <a:cubicBezTo>
                    <a:pt x="187" y="125"/>
                    <a:pt x="185" y="127"/>
                    <a:pt x="185" y="130"/>
                  </a:cubicBezTo>
                  <a:cubicBezTo>
                    <a:pt x="185" y="133"/>
                    <a:pt x="187" y="135"/>
                    <a:pt x="190" y="135"/>
                  </a:cubicBezTo>
                  <a:cubicBezTo>
                    <a:pt x="203" y="135"/>
                    <a:pt x="203" y="135"/>
                    <a:pt x="203" y="135"/>
                  </a:cubicBezTo>
                  <a:cubicBezTo>
                    <a:pt x="204" y="135"/>
                    <a:pt x="204" y="136"/>
                    <a:pt x="204" y="137"/>
                  </a:cubicBezTo>
                  <a:cubicBezTo>
                    <a:pt x="204" y="138"/>
                    <a:pt x="204" y="139"/>
                    <a:pt x="203" y="139"/>
                  </a:cubicBezTo>
                  <a:cubicBezTo>
                    <a:pt x="190" y="139"/>
                    <a:pt x="190" y="139"/>
                    <a:pt x="190" y="139"/>
                  </a:cubicBezTo>
                  <a:cubicBezTo>
                    <a:pt x="187" y="139"/>
                    <a:pt x="185" y="141"/>
                    <a:pt x="185" y="144"/>
                  </a:cubicBezTo>
                  <a:cubicBezTo>
                    <a:pt x="185" y="147"/>
                    <a:pt x="187" y="149"/>
                    <a:pt x="190" y="149"/>
                  </a:cubicBezTo>
                  <a:cubicBezTo>
                    <a:pt x="238" y="149"/>
                    <a:pt x="238" y="149"/>
                    <a:pt x="238" y="149"/>
                  </a:cubicBezTo>
                  <a:cubicBezTo>
                    <a:pt x="239" y="149"/>
                    <a:pt x="240" y="150"/>
                    <a:pt x="240" y="151"/>
                  </a:cubicBezTo>
                  <a:cubicBezTo>
                    <a:pt x="240" y="151"/>
                    <a:pt x="239" y="152"/>
                    <a:pt x="238" y="152"/>
                  </a:cubicBezTo>
                  <a:cubicBezTo>
                    <a:pt x="180" y="152"/>
                    <a:pt x="180" y="152"/>
                    <a:pt x="180" y="152"/>
                  </a:cubicBezTo>
                  <a:cubicBezTo>
                    <a:pt x="177" y="152"/>
                    <a:pt x="175" y="154"/>
                    <a:pt x="175" y="157"/>
                  </a:cubicBezTo>
                  <a:cubicBezTo>
                    <a:pt x="175" y="160"/>
                    <a:pt x="177" y="162"/>
                    <a:pt x="180" y="162"/>
                  </a:cubicBezTo>
                  <a:cubicBezTo>
                    <a:pt x="247" y="162"/>
                    <a:pt x="247" y="162"/>
                    <a:pt x="247" y="162"/>
                  </a:cubicBezTo>
                  <a:cubicBezTo>
                    <a:pt x="248" y="162"/>
                    <a:pt x="248" y="163"/>
                    <a:pt x="248" y="164"/>
                  </a:cubicBezTo>
                  <a:cubicBezTo>
                    <a:pt x="248" y="165"/>
                    <a:pt x="248" y="166"/>
                    <a:pt x="247" y="166"/>
                  </a:cubicBezTo>
                  <a:cubicBezTo>
                    <a:pt x="187" y="166"/>
                    <a:pt x="187" y="166"/>
                    <a:pt x="187" y="166"/>
                  </a:cubicBezTo>
                  <a:cubicBezTo>
                    <a:pt x="184" y="166"/>
                    <a:pt x="182" y="168"/>
                    <a:pt x="182" y="171"/>
                  </a:cubicBezTo>
                  <a:cubicBezTo>
                    <a:pt x="182" y="174"/>
                    <a:pt x="184" y="176"/>
                    <a:pt x="187" y="176"/>
                  </a:cubicBezTo>
                  <a:cubicBezTo>
                    <a:pt x="260" y="176"/>
                    <a:pt x="260" y="176"/>
                    <a:pt x="260" y="176"/>
                  </a:cubicBezTo>
                  <a:cubicBezTo>
                    <a:pt x="261" y="176"/>
                    <a:pt x="262" y="177"/>
                    <a:pt x="262" y="178"/>
                  </a:cubicBezTo>
                  <a:cubicBezTo>
                    <a:pt x="262" y="179"/>
                    <a:pt x="261" y="179"/>
                    <a:pt x="260" y="179"/>
                  </a:cubicBezTo>
                  <a:cubicBezTo>
                    <a:pt x="213" y="179"/>
                    <a:pt x="213" y="179"/>
                    <a:pt x="213" y="179"/>
                  </a:cubicBezTo>
                  <a:cubicBezTo>
                    <a:pt x="211" y="179"/>
                    <a:pt x="208" y="182"/>
                    <a:pt x="208" y="185"/>
                  </a:cubicBezTo>
                  <a:cubicBezTo>
                    <a:pt x="208" y="187"/>
                    <a:pt x="211" y="190"/>
                    <a:pt x="213" y="190"/>
                  </a:cubicBezTo>
                  <a:cubicBezTo>
                    <a:pt x="247" y="190"/>
                    <a:pt x="247" y="190"/>
                    <a:pt x="247" y="190"/>
                  </a:cubicBezTo>
                  <a:cubicBezTo>
                    <a:pt x="248" y="190"/>
                    <a:pt x="249" y="190"/>
                    <a:pt x="249" y="191"/>
                  </a:cubicBezTo>
                  <a:cubicBezTo>
                    <a:pt x="249" y="192"/>
                    <a:pt x="248" y="193"/>
                    <a:pt x="247" y="193"/>
                  </a:cubicBezTo>
                  <a:cubicBezTo>
                    <a:pt x="216" y="193"/>
                    <a:pt x="216" y="193"/>
                    <a:pt x="216" y="193"/>
                  </a:cubicBezTo>
                  <a:cubicBezTo>
                    <a:pt x="213" y="193"/>
                    <a:pt x="210" y="195"/>
                    <a:pt x="210" y="198"/>
                  </a:cubicBezTo>
                  <a:cubicBezTo>
                    <a:pt x="210" y="201"/>
                    <a:pt x="213" y="203"/>
                    <a:pt x="216" y="203"/>
                  </a:cubicBezTo>
                  <a:cubicBezTo>
                    <a:pt x="248" y="203"/>
                    <a:pt x="248" y="203"/>
                    <a:pt x="248" y="203"/>
                  </a:cubicBezTo>
                  <a:cubicBezTo>
                    <a:pt x="249" y="203"/>
                    <a:pt x="250" y="204"/>
                    <a:pt x="250" y="205"/>
                  </a:cubicBezTo>
                  <a:cubicBezTo>
                    <a:pt x="250" y="206"/>
                    <a:pt x="249" y="207"/>
                    <a:pt x="248" y="207"/>
                  </a:cubicBezTo>
                  <a:cubicBezTo>
                    <a:pt x="217" y="207"/>
                    <a:pt x="217" y="207"/>
                    <a:pt x="217" y="207"/>
                  </a:cubicBezTo>
                  <a:cubicBezTo>
                    <a:pt x="214" y="207"/>
                    <a:pt x="212" y="209"/>
                    <a:pt x="212" y="212"/>
                  </a:cubicBezTo>
                  <a:cubicBezTo>
                    <a:pt x="212" y="214"/>
                    <a:pt x="214" y="217"/>
                    <a:pt x="217" y="217"/>
                  </a:cubicBezTo>
                  <a:cubicBezTo>
                    <a:pt x="240" y="217"/>
                    <a:pt x="240" y="217"/>
                    <a:pt x="240" y="217"/>
                  </a:cubicBezTo>
                  <a:cubicBezTo>
                    <a:pt x="241" y="217"/>
                    <a:pt x="241" y="217"/>
                    <a:pt x="241" y="218"/>
                  </a:cubicBezTo>
                  <a:cubicBezTo>
                    <a:pt x="241" y="219"/>
                    <a:pt x="241" y="220"/>
                    <a:pt x="240" y="220"/>
                  </a:cubicBezTo>
                  <a:cubicBezTo>
                    <a:pt x="222" y="220"/>
                    <a:pt x="222" y="220"/>
                    <a:pt x="222" y="220"/>
                  </a:cubicBezTo>
                  <a:cubicBezTo>
                    <a:pt x="219" y="220"/>
                    <a:pt x="217" y="222"/>
                    <a:pt x="217" y="225"/>
                  </a:cubicBezTo>
                  <a:cubicBezTo>
                    <a:pt x="217" y="228"/>
                    <a:pt x="219" y="230"/>
                    <a:pt x="222" y="230"/>
                  </a:cubicBezTo>
                  <a:cubicBezTo>
                    <a:pt x="231" y="230"/>
                    <a:pt x="231" y="230"/>
                    <a:pt x="231" y="230"/>
                  </a:cubicBezTo>
                  <a:cubicBezTo>
                    <a:pt x="232" y="230"/>
                    <a:pt x="232" y="231"/>
                    <a:pt x="232" y="232"/>
                  </a:cubicBezTo>
                  <a:cubicBezTo>
                    <a:pt x="232" y="233"/>
                    <a:pt x="232" y="234"/>
                    <a:pt x="231" y="234"/>
                  </a:cubicBezTo>
                  <a:cubicBezTo>
                    <a:pt x="230" y="234"/>
                    <a:pt x="230" y="234"/>
                    <a:pt x="230" y="234"/>
                  </a:cubicBezTo>
                  <a:cubicBezTo>
                    <a:pt x="225" y="234"/>
                    <a:pt x="222" y="237"/>
                    <a:pt x="222" y="242"/>
                  </a:cubicBezTo>
                  <a:cubicBezTo>
                    <a:pt x="222" y="247"/>
                    <a:pt x="225" y="251"/>
                    <a:pt x="230" y="251"/>
                  </a:cubicBezTo>
                  <a:cubicBezTo>
                    <a:pt x="240" y="251"/>
                    <a:pt x="240" y="251"/>
                    <a:pt x="240" y="251"/>
                  </a:cubicBezTo>
                  <a:cubicBezTo>
                    <a:pt x="243" y="251"/>
                    <a:pt x="245" y="253"/>
                    <a:pt x="245" y="256"/>
                  </a:cubicBezTo>
                  <a:cubicBezTo>
                    <a:pt x="245" y="259"/>
                    <a:pt x="243" y="261"/>
                    <a:pt x="240" y="261"/>
                  </a:cubicBezTo>
                  <a:cubicBezTo>
                    <a:pt x="105" y="261"/>
                    <a:pt x="105" y="261"/>
                    <a:pt x="105" y="261"/>
                  </a:cubicBezTo>
                  <a:cubicBezTo>
                    <a:pt x="104" y="261"/>
                    <a:pt x="103" y="260"/>
                    <a:pt x="103" y="259"/>
                  </a:cubicBezTo>
                  <a:cubicBezTo>
                    <a:pt x="103" y="258"/>
                    <a:pt x="104" y="257"/>
                    <a:pt x="105" y="257"/>
                  </a:cubicBezTo>
                  <a:cubicBezTo>
                    <a:pt x="112" y="257"/>
                    <a:pt x="112" y="257"/>
                    <a:pt x="112" y="257"/>
                  </a:cubicBezTo>
                  <a:cubicBezTo>
                    <a:pt x="114" y="257"/>
                    <a:pt x="116" y="255"/>
                    <a:pt x="116" y="252"/>
                  </a:cubicBezTo>
                  <a:cubicBezTo>
                    <a:pt x="116" y="250"/>
                    <a:pt x="114" y="247"/>
                    <a:pt x="112" y="247"/>
                  </a:cubicBezTo>
                  <a:cubicBezTo>
                    <a:pt x="105" y="247"/>
                    <a:pt x="105" y="247"/>
                    <a:pt x="105" y="247"/>
                  </a:cubicBezTo>
                  <a:cubicBezTo>
                    <a:pt x="104" y="247"/>
                    <a:pt x="103" y="247"/>
                    <a:pt x="103" y="246"/>
                  </a:cubicBezTo>
                  <a:cubicBezTo>
                    <a:pt x="103" y="245"/>
                    <a:pt x="104" y="244"/>
                    <a:pt x="105" y="244"/>
                  </a:cubicBezTo>
                  <a:cubicBezTo>
                    <a:pt x="117" y="244"/>
                    <a:pt x="117" y="244"/>
                    <a:pt x="117" y="244"/>
                  </a:cubicBezTo>
                  <a:cubicBezTo>
                    <a:pt x="120" y="244"/>
                    <a:pt x="122" y="242"/>
                    <a:pt x="122" y="239"/>
                  </a:cubicBezTo>
                  <a:cubicBezTo>
                    <a:pt x="122" y="236"/>
                    <a:pt x="120" y="234"/>
                    <a:pt x="117" y="234"/>
                  </a:cubicBezTo>
                  <a:cubicBezTo>
                    <a:pt x="104" y="234"/>
                    <a:pt x="104" y="234"/>
                    <a:pt x="104" y="234"/>
                  </a:cubicBezTo>
                  <a:cubicBezTo>
                    <a:pt x="103" y="234"/>
                    <a:pt x="102" y="233"/>
                    <a:pt x="102" y="232"/>
                  </a:cubicBezTo>
                  <a:cubicBezTo>
                    <a:pt x="102" y="231"/>
                    <a:pt x="103" y="230"/>
                    <a:pt x="104" y="230"/>
                  </a:cubicBezTo>
                  <a:cubicBezTo>
                    <a:pt x="130" y="230"/>
                    <a:pt x="130" y="230"/>
                    <a:pt x="130" y="230"/>
                  </a:cubicBezTo>
                  <a:cubicBezTo>
                    <a:pt x="133" y="230"/>
                    <a:pt x="135" y="228"/>
                    <a:pt x="135" y="225"/>
                  </a:cubicBezTo>
                  <a:cubicBezTo>
                    <a:pt x="135" y="222"/>
                    <a:pt x="133" y="220"/>
                    <a:pt x="130" y="220"/>
                  </a:cubicBezTo>
                  <a:cubicBezTo>
                    <a:pt x="105" y="220"/>
                    <a:pt x="105" y="220"/>
                    <a:pt x="105" y="220"/>
                  </a:cubicBezTo>
                  <a:cubicBezTo>
                    <a:pt x="104" y="220"/>
                    <a:pt x="104" y="219"/>
                    <a:pt x="104" y="218"/>
                  </a:cubicBezTo>
                  <a:cubicBezTo>
                    <a:pt x="104" y="217"/>
                    <a:pt x="104" y="217"/>
                    <a:pt x="105" y="217"/>
                  </a:cubicBezTo>
                  <a:cubicBezTo>
                    <a:pt x="140" y="217"/>
                    <a:pt x="140" y="217"/>
                    <a:pt x="140" y="217"/>
                  </a:cubicBezTo>
                  <a:cubicBezTo>
                    <a:pt x="143" y="217"/>
                    <a:pt x="145" y="214"/>
                    <a:pt x="145" y="212"/>
                  </a:cubicBezTo>
                  <a:cubicBezTo>
                    <a:pt x="145" y="209"/>
                    <a:pt x="143" y="207"/>
                    <a:pt x="140" y="207"/>
                  </a:cubicBezTo>
                  <a:cubicBezTo>
                    <a:pt x="99" y="207"/>
                    <a:pt x="99" y="207"/>
                    <a:pt x="99" y="207"/>
                  </a:cubicBezTo>
                  <a:cubicBezTo>
                    <a:pt x="98" y="207"/>
                    <a:pt x="97" y="206"/>
                    <a:pt x="97" y="205"/>
                  </a:cubicBezTo>
                  <a:cubicBezTo>
                    <a:pt x="97" y="204"/>
                    <a:pt x="98" y="203"/>
                    <a:pt x="99" y="203"/>
                  </a:cubicBezTo>
                  <a:cubicBezTo>
                    <a:pt x="143" y="203"/>
                    <a:pt x="143" y="203"/>
                    <a:pt x="143" y="203"/>
                  </a:cubicBezTo>
                  <a:cubicBezTo>
                    <a:pt x="146" y="203"/>
                    <a:pt x="148" y="201"/>
                    <a:pt x="148" y="198"/>
                  </a:cubicBezTo>
                  <a:cubicBezTo>
                    <a:pt x="148" y="195"/>
                    <a:pt x="146" y="193"/>
                    <a:pt x="143" y="193"/>
                  </a:cubicBezTo>
                  <a:cubicBezTo>
                    <a:pt x="89" y="193"/>
                    <a:pt x="89" y="193"/>
                    <a:pt x="89" y="193"/>
                  </a:cubicBezTo>
                  <a:cubicBezTo>
                    <a:pt x="88" y="193"/>
                    <a:pt x="88" y="192"/>
                    <a:pt x="88" y="191"/>
                  </a:cubicBezTo>
                  <a:cubicBezTo>
                    <a:pt x="88" y="190"/>
                    <a:pt x="88" y="190"/>
                    <a:pt x="89" y="190"/>
                  </a:cubicBezTo>
                  <a:cubicBezTo>
                    <a:pt x="125" y="190"/>
                    <a:pt x="125" y="190"/>
                    <a:pt x="125" y="190"/>
                  </a:cubicBezTo>
                  <a:cubicBezTo>
                    <a:pt x="128" y="190"/>
                    <a:pt x="130" y="187"/>
                    <a:pt x="130" y="185"/>
                  </a:cubicBezTo>
                  <a:cubicBezTo>
                    <a:pt x="130" y="182"/>
                    <a:pt x="128" y="179"/>
                    <a:pt x="125" y="179"/>
                  </a:cubicBezTo>
                  <a:cubicBezTo>
                    <a:pt x="80" y="179"/>
                    <a:pt x="80" y="179"/>
                    <a:pt x="80" y="179"/>
                  </a:cubicBezTo>
                  <a:cubicBezTo>
                    <a:pt x="79" y="179"/>
                    <a:pt x="78" y="179"/>
                    <a:pt x="78" y="178"/>
                  </a:cubicBezTo>
                  <a:cubicBezTo>
                    <a:pt x="78" y="177"/>
                    <a:pt x="79" y="176"/>
                    <a:pt x="80" y="176"/>
                  </a:cubicBezTo>
                  <a:cubicBezTo>
                    <a:pt x="84" y="176"/>
                    <a:pt x="84" y="176"/>
                    <a:pt x="84" y="176"/>
                  </a:cubicBezTo>
                  <a:cubicBezTo>
                    <a:pt x="86" y="176"/>
                    <a:pt x="89" y="174"/>
                    <a:pt x="89" y="171"/>
                  </a:cubicBezTo>
                  <a:cubicBezTo>
                    <a:pt x="89" y="168"/>
                    <a:pt x="86" y="166"/>
                    <a:pt x="84" y="166"/>
                  </a:cubicBezTo>
                  <a:cubicBezTo>
                    <a:pt x="65" y="166"/>
                    <a:pt x="65" y="166"/>
                    <a:pt x="65" y="166"/>
                  </a:cubicBezTo>
                  <a:cubicBezTo>
                    <a:pt x="64" y="166"/>
                    <a:pt x="63" y="165"/>
                    <a:pt x="63" y="164"/>
                  </a:cubicBezTo>
                  <a:cubicBezTo>
                    <a:pt x="63" y="163"/>
                    <a:pt x="64" y="162"/>
                    <a:pt x="65" y="162"/>
                  </a:cubicBezTo>
                  <a:cubicBezTo>
                    <a:pt x="65" y="162"/>
                    <a:pt x="65" y="162"/>
                    <a:pt x="65" y="162"/>
                  </a:cubicBezTo>
                  <a:cubicBezTo>
                    <a:pt x="68" y="162"/>
                    <a:pt x="70" y="160"/>
                    <a:pt x="70" y="157"/>
                  </a:cubicBezTo>
                  <a:cubicBezTo>
                    <a:pt x="70" y="154"/>
                    <a:pt x="68" y="152"/>
                    <a:pt x="65" y="152"/>
                  </a:cubicBezTo>
                  <a:cubicBezTo>
                    <a:pt x="56" y="152"/>
                    <a:pt x="56" y="152"/>
                    <a:pt x="56" y="152"/>
                  </a:cubicBezTo>
                  <a:cubicBezTo>
                    <a:pt x="55" y="152"/>
                    <a:pt x="54" y="151"/>
                    <a:pt x="54" y="151"/>
                  </a:cubicBezTo>
                  <a:cubicBezTo>
                    <a:pt x="54" y="150"/>
                    <a:pt x="55" y="149"/>
                    <a:pt x="56" y="149"/>
                  </a:cubicBezTo>
                  <a:cubicBezTo>
                    <a:pt x="63" y="149"/>
                    <a:pt x="63" y="149"/>
                    <a:pt x="63" y="149"/>
                  </a:cubicBezTo>
                  <a:cubicBezTo>
                    <a:pt x="66" y="149"/>
                    <a:pt x="68" y="147"/>
                    <a:pt x="68" y="144"/>
                  </a:cubicBezTo>
                  <a:cubicBezTo>
                    <a:pt x="68" y="141"/>
                    <a:pt x="66" y="139"/>
                    <a:pt x="63" y="139"/>
                  </a:cubicBezTo>
                  <a:cubicBezTo>
                    <a:pt x="45" y="139"/>
                    <a:pt x="45" y="139"/>
                    <a:pt x="45" y="139"/>
                  </a:cubicBezTo>
                  <a:cubicBezTo>
                    <a:pt x="44" y="139"/>
                    <a:pt x="43" y="138"/>
                    <a:pt x="43" y="137"/>
                  </a:cubicBezTo>
                  <a:cubicBezTo>
                    <a:pt x="43" y="136"/>
                    <a:pt x="44" y="135"/>
                    <a:pt x="45" y="135"/>
                  </a:cubicBezTo>
                  <a:cubicBezTo>
                    <a:pt x="90" y="135"/>
                    <a:pt x="90" y="135"/>
                    <a:pt x="90" y="135"/>
                  </a:cubicBezTo>
                  <a:cubicBezTo>
                    <a:pt x="93" y="135"/>
                    <a:pt x="95" y="133"/>
                    <a:pt x="95" y="130"/>
                  </a:cubicBezTo>
                  <a:cubicBezTo>
                    <a:pt x="95" y="127"/>
                    <a:pt x="93" y="125"/>
                    <a:pt x="90" y="125"/>
                  </a:cubicBezTo>
                  <a:cubicBezTo>
                    <a:pt x="39" y="125"/>
                    <a:pt x="39" y="125"/>
                    <a:pt x="39" y="125"/>
                  </a:cubicBezTo>
                  <a:cubicBezTo>
                    <a:pt x="38" y="125"/>
                    <a:pt x="37" y="124"/>
                    <a:pt x="37" y="123"/>
                  </a:cubicBezTo>
                  <a:cubicBezTo>
                    <a:pt x="37" y="122"/>
                    <a:pt x="38" y="122"/>
                    <a:pt x="39" y="122"/>
                  </a:cubicBezTo>
                  <a:cubicBezTo>
                    <a:pt x="102" y="122"/>
                    <a:pt x="102" y="122"/>
                    <a:pt x="102" y="122"/>
                  </a:cubicBezTo>
                  <a:cubicBezTo>
                    <a:pt x="105" y="122"/>
                    <a:pt x="107" y="119"/>
                    <a:pt x="107" y="117"/>
                  </a:cubicBezTo>
                  <a:cubicBezTo>
                    <a:pt x="107" y="114"/>
                    <a:pt x="105" y="112"/>
                    <a:pt x="102" y="112"/>
                  </a:cubicBezTo>
                  <a:cubicBezTo>
                    <a:pt x="43" y="112"/>
                    <a:pt x="43" y="112"/>
                    <a:pt x="43" y="112"/>
                  </a:cubicBezTo>
                  <a:cubicBezTo>
                    <a:pt x="42" y="112"/>
                    <a:pt x="41" y="111"/>
                    <a:pt x="41" y="110"/>
                  </a:cubicBezTo>
                  <a:cubicBezTo>
                    <a:pt x="41" y="109"/>
                    <a:pt x="42" y="108"/>
                    <a:pt x="43" y="108"/>
                  </a:cubicBezTo>
                  <a:cubicBezTo>
                    <a:pt x="122" y="108"/>
                    <a:pt x="122" y="108"/>
                    <a:pt x="122" y="108"/>
                  </a:cubicBezTo>
                  <a:cubicBezTo>
                    <a:pt x="125" y="108"/>
                    <a:pt x="128" y="106"/>
                    <a:pt x="128" y="103"/>
                  </a:cubicBezTo>
                  <a:cubicBezTo>
                    <a:pt x="128" y="100"/>
                    <a:pt x="125" y="98"/>
                    <a:pt x="122" y="98"/>
                  </a:cubicBezTo>
                  <a:cubicBezTo>
                    <a:pt x="39" y="98"/>
                    <a:pt x="39" y="98"/>
                    <a:pt x="39" y="98"/>
                  </a:cubicBezTo>
                  <a:cubicBezTo>
                    <a:pt x="38" y="98"/>
                    <a:pt x="37" y="97"/>
                    <a:pt x="37" y="96"/>
                  </a:cubicBezTo>
                  <a:cubicBezTo>
                    <a:pt x="37" y="95"/>
                    <a:pt x="38" y="95"/>
                    <a:pt x="39" y="95"/>
                  </a:cubicBezTo>
                  <a:cubicBezTo>
                    <a:pt x="123" y="95"/>
                    <a:pt x="123" y="95"/>
                    <a:pt x="123" y="95"/>
                  </a:cubicBezTo>
                  <a:cubicBezTo>
                    <a:pt x="126" y="95"/>
                    <a:pt x="128" y="92"/>
                    <a:pt x="128" y="89"/>
                  </a:cubicBezTo>
                  <a:cubicBezTo>
                    <a:pt x="128" y="89"/>
                    <a:pt x="128" y="88"/>
                    <a:pt x="128" y="88"/>
                  </a:cubicBezTo>
                  <a:cubicBezTo>
                    <a:pt x="148" y="88"/>
                    <a:pt x="148" y="88"/>
                    <a:pt x="148" y="88"/>
                  </a:cubicBezTo>
                  <a:cubicBezTo>
                    <a:pt x="150" y="88"/>
                    <a:pt x="152" y="85"/>
                    <a:pt x="152" y="83"/>
                  </a:cubicBezTo>
                  <a:cubicBezTo>
                    <a:pt x="152" y="80"/>
                    <a:pt x="150" y="78"/>
                    <a:pt x="148" y="78"/>
                  </a:cubicBezTo>
                  <a:cubicBezTo>
                    <a:pt x="142" y="78"/>
                    <a:pt x="142" y="78"/>
                    <a:pt x="142" y="78"/>
                  </a:cubicBezTo>
                  <a:cubicBezTo>
                    <a:pt x="141" y="78"/>
                    <a:pt x="140" y="77"/>
                    <a:pt x="140" y="76"/>
                  </a:cubicBezTo>
                  <a:cubicBezTo>
                    <a:pt x="140" y="75"/>
                    <a:pt x="141" y="74"/>
                    <a:pt x="142" y="74"/>
                  </a:cubicBezTo>
                  <a:cubicBezTo>
                    <a:pt x="170" y="74"/>
                    <a:pt x="170" y="74"/>
                    <a:pt x="170" y="74"/>
                  </a:cubicBezTo>
                  <a:cubicBezTo>
                    <a:pt x="173" y="74"/>
                    <a:pt x="175" y="72"/>
                    <a:pt x="175" y="69"/>
                  </a:cubicBezTo>
                  <a:cubicBezTo>
                    <a:pt x="175" y="66"/>
                    <a:pt x="173" y="64"/>
                    <a:pt x="170" y="64"/>
                  </a:cubicBezTo>
                  <a:cubicBezTo>
                    <a:pt x="142" y="64"/>
                    <a:pt x="142" y="64"/>
                    <a:pt x="142" y="64"/>
                  </a:cubicBezTo>
                  <a:cubicBezTo>
                    <a:pt x="141" y="64"/>
                    <a:pt x="140" y="63"/>
                    <a:pt x="140" y="62"/>
                  </a:cubicBezTo>
                  <a:cubicBezTo>
                    <a:pt x="140" y="62"/>
                    <a:pt x="141" y="61"/>
                    <a:pt x="142" y="61"/>
                  </a:cubicBezTo>
                  <a:cubicBezTo>
                    <a:pt x="173" y="61"/>
                    <a:pt x="173" y="61"/>
                    <a:pt x="173" y="61"/>
                  </a:cubicBezTo>
                  <a:cubicBezTo>
                    <a:pt x="176" y="61"/>
                    <a:pt x="178" y="58"/>
                    <a:pt x="178" y="56"/>
                  </a:cubicBezTo>
                  <a:cubicBezTo>
                    <a:pt x="178" y="53"/>
                    <a:pt x="176" y="50"/>
                    <a:pt x="173" y="50"/>
                  </a:cubicBezTo>
                  <a:cubicBezTo>
                    <a:pt x="137" y="50"/>
                    <a:pt x="137" y="50"/>
                    <a:pt x="137" y="50"/>
                  </a:cubicBezTo>
                  <a:cubicBezTo>
                    <a:pt x="136" y="50"/>
                    <a:pt x="135" y="50"/>
                    <a:pt x="135" y="49"/>
                  </a:cubicBezTo>
                  <a:cubicBezTo>
                    <a:pt x="135" y="48"/>
                    <a:pt x="136" y="47"/>
                    <a:pt x="137" y="47"/>
                  </a:cubicBezTo>
                  <a:cubicBezTo>
                    <a:pt x="177" y="47"/>
                    <a:pt x="177" y="47"/>
                    <a:pt x="177" y="47"/>
                  </a:cubicBezTo>
                  <a:cubicBezTo>
                    <a:pt x="179" y="47"/>
                    <a:pt x="182" y="45"/>
                    <a:pt x="182" y="42"/>
                  </a:cubicBezTo>
                  <a:cubicBezTo>
                    <a:pt x="182" y="39"/>
                    <a:pt x="179" y="37"/>
                    <a:pt x="177" y="37"/>
                  </a:cubicBezTo>
                  <a:cubicBezTo>
                    <a:pt x="132" y="37"/>
                    <a:pt x="132" y="37"/>
                    <a:pt x="132" y="37"/>
                  </a:cubicBezTo>
                  <a:cubicBezTo>
                    <a:pt x="132" y="37"/>
                    <a:pt x="131" y="36"/>
                    <a:pt x="131" y="35"/>
                  </a:cubicBezTo>
                  <a:cubicBezTo>
                    <a:pt x="131" y="34"/>
                    <a:pt x="132" y="34"/>
                    <a:pt x="132" y="34"/>
                  </a:cubicBezTo>
                  <a:cubicBezTo>
                    <a:pt x="178" y="34"/>
                    <a:pt x="178" y="34"/>
                    <a:pt x="178" y="34"/>
                  </a:cubicBezTo>
                  <a:cubicBezTo>
                    <a:pt x="181" y="34"/>
                    <a:pt x="183" y="31"/>
                    <a:pt x="183" y="28"/>
                  </a:cubicBezTo>
                  <a:cubicBezTo>
                    <a:pt x="183" y="26"/>
                    <a:pt x="181" y="23"/>
                    <a:pt x="178" y="23"/>
                  </a:cubicBezTo>
                  <a:cubicBezTo>
                    <a:pt x="147" y="23"/>
                    <a:pt x="147" y="23"/>
                    <a:pt x="147" y="23"/>
                  </a:cubicBezTo>
                  <a:cubicBezTo>
                    <a:pt x="146" y="23"/>
                    <a:pt x="145" y="23"/>
                    <a:pt x="145" y="22"/>
                  </a:cubicBezTo>
                  <a:cubicBezTo>
                    <a:pt x="145" y="21"/>
                    <a:pt x="146" y="20"/>
                    <a:pt x="147" y="20"/>
                  </a:cubicBezTo>
                  <a:cubicBezTo>
                    <a:pt x="292" y="20"/>
                    <a:pt x="292" y="20"/>
                    <a:pt x="292" y="20"/>
                  </a:cubicBezTo>
                  <a:cubicBezTo>
                    <a:pt x="292" y="20"/>
                    <a:pt x="293" y="21"/>
                    <a:pt x="293" y="22"/>
                  </a:cubicBezTo>
                  <a:cubicBezTo>
                    <a:pt x="293" y="23"/>
                    <a:pt x="292" y="23"/>
                    <a:pt x="292" y="23"/>
                  </a:cubicBezTo>
                  <a:cubicBezTo>
                    <a:pt x="289" y="23"/>
                    <a:pt x="289" y="23"/>
                    <a:pt x="289" y="23"/>
                  </a:cubicBezTo>
                  <a:cubicBezTo>
                    <a:pt x="286" y="23"/>
                    <a:pt x="284" y="26"/>
                    <a:pt x="284" y="28"/>
                  </a:cubicBezTo>
                  <a:cubicBezTo>
                    <a:pt x="284" y="31"/>
                    <a:pt x="286" y="34"/>
                    <a:pt x="289" y="34"/>
                  </a:cubicBezTo>
                  <a:cubicBezTo>
                    <a:pt x="399" y="34"/>
                    <a:pt x="399" y="34"/>
                    <a:pt x="399" y="34"/>
                  </a:cubicBezTo>
                  <a:cubicBezTo>
                    <a:pt x="400" y="34"/>
                    <a:pt x="401" y="34"/>
                    <a:pt x="401" y="35"/>
                  </a:cubicBezTo>
                  <a:cubicBezTo>
                    <a:pt x="401" y="36"/>
                    <a:pt x="400" y="37"/>
                    <a:pt x="399" y="37"/>
                  </a:cubicBezTo>
                  <a:cubicBezTo>
                    <a:pt x="253" y="37"/>
                    <a:pt x="253" y="37"/>
                    <a:pt x="253" y="37"/>
                  </a:cubicBezTo>
                  <a:cubicBezTo>
                    <a:pt x="251" y="37"/>
                    <a:pt x="248" y="39"/>
                    <a:pt x="248" y="42"/>
                  </a:cubicBezTo>
                  <a:cubicBezTo>
                    <a:pt x="248" y="45"/>
                    <a:pt x="251" y="47"/>
                    <a:pt x="253" y="47"/>
                  </a:cubicBezTo>
                  <a:cubicBezTo>
                    <a:pt x="397" y="47"/>
                    <a:pt x="397" y="47"/>
                    <a:pt x="397" y="47"/>
                  </a:cubicBezTo>
                  <a:cubicBezTo>
                    <a:pt x="398" y="47"/>
                    <a:pt x="399" y="48"/>
                    <a:pt x="399" y="49"/>
                  </a:cubicBezTo>
                  <a:cubicBezTo>
                    <a:pt x="399" y="50"/>
                    <a:pt x="398" y="50"/>
                    <a:pt x="397" y="50"/>
                  </a:cubicBezTo>
                  <a:cubicBezTo>
                    <a:pt x="270" y="50"/>
                    <a:pt x="270" y="50"/>
                    <a:pt x="270" y="50"/>
                  </a:cubicBezTo>
                  <a:cubicBezTo>
                    <a:pt x="267" y="50"/>
                    <a:pt x="265" y="53"/>
                    <a:pt x="265" y="56"/>
                  </a:cubicBezTo>
                  <a:cubicBezTo>
                    <a:pt x="265" y="58"/>
                    <a:pt x="267" y="61"/>
                    <a:pt x="270" y="61"/>
                  </a:cubicBezTo>
                  <a:cubicBezTo>
                    <a:pt x="396" y="61"/>
                    <a:pt x="396" y="61"/>
                    <a:pt x="396" y="61"/>
                  </a:cubicBezTo>
                  <a:cubicBezTo>
                    <a:pt x="397" y="61"/>
                    <a:pt x="398" y="62"/>
                    <a:pt x="398" y="62"/>
                  </a:cubicBezTo>
                  <a:cubicBezTo>
                    <a:pt x="398" y="63"/>
                    <a:pt x="397" y="64"/>
                    <a:pt x="396" y="64"/>
                  </a:cubicBezTo>
                  <a:cubicBezTo>
                    <a:pt x="222" y="64"/>
                    <a:pt x="222" y="64"/>
                    <a:pt x="222" y="64"/>
                  </a:cubicBezTo>
                  <a:cubicBezTo>
                    <a:pt x="219" y="64"/>
                    <a:pt x="217" y="66"/>
                    <a:pt x="217" y="69"/>
                  </a:cubicBezTo>
                  <a:cubicBezTo>
                    <a:pt x="217" y="72"/>
                    <a:pt x="219" y="74"/>
                    <a:pt x="222" y="74"/>
                  </a:cubicBezTo>
                  <a:cubicBezTo>
                    <a:pt x="366" y="74"/>
                    <a:pt x="366" y="74"/>
                    <a:pt x="366" y="74"/>
                  </a:cubicBezTo>
                  <a:cubicBezTo>
                    <a:pt x="367" y="74"/>
                    <a:pt x="368" y="75"/>
                    <a:pt x="368" y="76"/>
                  </a:cubicBezTo>
                  <a:cubicBezTo>
                    <a:pt x="368" y="77"/>
                    <a:pt x="367" y="78"/>
                    <a:pt x="366" y="78"/>
                  </a:cubicBezTo>
                  <a:cubicBezTo>
                    <a:pt x="209" y="78"/>
                    <a:pt x="209" y="78"/>
                    <a:pt x="209" y="78"/>
                  </a:cubicBezTo>
                  <a:cubicBezTo>
                    <a:pt x="207" y="78"/>
                    <a:pt x="204" y="80"/>
                    <a:pt x="204" y="83"/>
                  </a:cubicBezTo>
                  <a:cubicBezTo>
                    <a:pt x="204" y="83"/>
                    <a:pt x="204" y="84"/>
                    <a:pt x="205" y="84"/>
                  </a:cubicBezTo>
                  <a:close/>
                  <a:moveTo>
                    <a:pt x="471" y="200"/>
                  </a:moveTo>
                  <a:cubicBezTo>
                    <a:pt x="469" y="200"/>
                    <a:pt x="467" y="202"/>
                    <a:pt x="467" y="205"/>
                  </a:cubicBezTo>
                  <a:cubicBezTo>
                    <a:pt x="467" y="206"/>
                    <a:pt x="468" y="208"/>
                    <a:pt x="470" y="209"/>
                  </a:cubicBezTo>
                  <a:cubicBezTo>
                    <a:pt x="468" y="223"/>
                    <a:pt x="456" y="234"/>
                    <a:pt x="442" y="234"/>
                  </a:cubicBezTo>
                  <a:cubicBezTo>
                    <a:pt x="422" y="234"/>
                    <a:pt x="422" y="234"/>
                    <a:pt x="422" y="234"/>
                  </a:cubicBezTo>
                  <a:cubicBezTo>
                    <a:pt x="419" y="234"/>
                    <a:pt x="417" y="236"/>
                    <a:pt x="417" y="239"/>
                  </a:cubicBezTo>
                  <a:cubicBezTo>
                    <a:pt x="417" y="242"/>
                    <a:pt x="419" y="244"/>
                    <a:pt x="422" y="244"/>
                  </a:cubicBezTo>
                  <a:cubicBezTo>
                    <a:pt x="434" y="244"/>
                    <a:pt x="434" y="244"/>
                    <a:pt x="434" y="244"/>
                  </a:cubicBezTo>
                  <a:cubicBezTo>
                    <a:pt x="435" y="244"/>
                    <a:pt x="436" y="245"/>
                    <a:pt x="436" y="246"/>
                  </a:cubicBezTo>
                  <a:cubicBezTo>
                    <a:pt x="436" y="247"/>
                    <a:pt x="435" y="247"/>
                    <a:pt x="434" y="247"/>
                  </a:cubicBezTo>
                  <a:cubicBezTo>
                    <a:pt x="423" y="247"/>
                    <a:pt x="423" y="247"/>
                    <a:pt x="423" y="247"/>
                  </a:cubicBezTo>
                  <a:cubicBezTo>
                    <a:pt x="420" y="247"/>
                    <a:pt x="418" y="250"/>
                    <a:pt x="418" y="252"/>
                  </a:cubicBezTo>
                  <a:cubicBezTo>
                    <a:pt x="418" y="255"/>
                    <a:pt x="420" y="258"/>
                    <a:pt x="423" y="258"/>
                  </a:cubicBezTo>
                  <a:cubicBezTo>
                    <a:pt x="430" y="258"/>
                    <a:pt x="430" y="258"/>
                    <a:pt x="430" y="258"/>
                  </a:cubicBezTo>
                  <a:cubicBezTo>
                    <a:pt x="431" y="258"/>
                    <a:pt x="432" y="258"/>
                    <a:pt x="432" y="259"/>
                  </a:cubicBezTo>
                  <a:cubicBezTo>
                    <a:pt x="432" y="260"/>
                    <a:pt x="431" y="261"/>
                    <a:pt x="430" y="261"/>
                  </a:cubicBezTo>
                  <a:cubicBezTo>
                    <a:pt x="416" y="261"/>
                    <a:pt x="416" y="261"/>
                    <a:pt x="416" y="261"/>
                  </a:cubicBezTo>
                  <a:cubicBezTo>
                    <a:pt x="413" y="261"/>
                    <a:pt x="411" y="263"/>
                    <a:pt x="411" y="266"/>
                  </a:cubicBezTo>
                  <a:cubicBezTo>
                    <a:pt x="411" y="269"/>
                    <a:pt x="413" y="271"/>
                    <a:pt x="416" y="271"/>
                  </a:cubicBezTo>
                  <a:cubicBezTo>
                    <a:pt x="421" y="271"/>
                    <a:pt x="421" y="271"/>
                    <a:pt x="421" y="271"/>
                  </a:cubicBezTo>
                  <a:cubicBezTo>
                    <a:pt x="422" y="271"/>
                    <a:pt x="423" y="272"/>
                    <a:pt x="423" y="273"/>
                  </a:cubicBezTo>
                  <a:cubicBezTo>
                    <a:pt x="423" y="274"/>
                    <a:pt x="422" y="275"/>
                    <a:pt x="421" y="275"/>
                  </a:cubicBezTo>
                  <a:cubicBezTo>
                    <a:pt x="389" y="275"/>
                    <a:pt x="389" y="275"/>
                    <a:pt x="389" y="275"/>
                  </a:cubicBezTo>
                  <a:cubicBezTo>
                    <a:pt x="386" y="275"/>
                    <a:pt x="384" y="272"/>
                    <a:pt x="384" y="269"/>
                  </a:cubicBezTo>
                  <a:cubicBezTo>
                    <a:pt x="384" y="267"/>
                    <a:pt x="386" y="264"/>
                    <a:pt x="389" y="264"/>
                  </a:cubicBezTo>
                  <a:cubicBezTo>
                    <a:pt x="391" y="264"/>
                    <a:pt x="391" y="264"/>
                    <a:pt x="391" y="264"/>
                  </a:cubicBezTo>
                  <a:cubicBezTo>
                    <a:pt x="393" y="264"/>
                    <a:pt x="396" y="262"/>
                    <a:pt x="396" y="259"/>
                  </a:cubicBezTo>
                  <a:cubicBezTo>
                    <a:pt x="396" y="256"/>
                    <a:pt x="393" y="254"/>
                    <a:pt x="391" y="254"/>
                  </a:cubicBezTo>
                  <a:cubicBezTo>
                    <a:pt x="385" y="254"/>
                    <a:pt x="385" y="254"/>
                    <a:pt x="385" y="254"/>
                  </a:cubicBezTo>
                  <a:cubicBezTo>
                    <a:pt x="384" y="254"/>
                    <a:pt x="384" y="253"/>
                    <a:pt x="384" y="252"/>
                  </a:cubicBezTo>
                  <a:cubicBezTo>
                    <a:pt x="384" y="251"/>
                    <a:pt x="384" y="251"/>
                    <a:pt x="385" y="251"/>
                  </a:cubicBezTo>
                  <a:cubicBezTo>
                    <a:pt x="399" y="251"/>
                    <a:pt x="399" y="251"/>
                    <a:pt x="399" y="251"/>
                  </a:cubicBezTo>
                  <a:cubicBezTo>
                    <a:pt x="402" y="251"/>
                    <a:pt x="404" y="248"/>
                    <a:pt x="404" y="246"/>
                  </a:cubicBezTo>
                  <a:cubicBezTo>
                    <a:pt x="404" y="243"/>
                    <a:pt x="402" y="241"/>
                    <a:pt x="399" y="241"/>
                  </a:cubicBezTo>
                  <a:cubicBezTo>
                    <a:pt x="355" y="241"/>
                    <a:pt x="355" y="241"/>
                    <a:pt x="355" y="241"/>
                  </a:cubicBezTo>
                  <a:cubicBezTo>
                    <a:pt x="354" y="241"/>
                    <a:pt x="353" y="240"/>
                    <a:pt x="353" y="239"/>
                  </a:cubicBezTo>
                  <a:cubicBezTo>
                    <a:pt x="353" y="238"/>
                    <a:pt x="354" y="237"/>
                    <a:pt x="355" y="237"/>
                  </a:cubicBezTo>
                  <a:cubicBezTo>
                    <a:pt x="403" y="237"/>
                    <a:pt x="403" y="237"/>
                    <a:pt x="403" y="237"/>
                  </a:cubicBezTo>
                  <a:cubicBezTo>
                    <a:pt x="406" y="237"/>
                    <a:pt x="408" y="235"/>
                    <a:pt x="408" y="232"/>
                  </a:cubicBezTo>
                  <a:cubicBezTo>
                    <a:pt x="408" y="229"/>
                    <a:pt x="406" y="227"/>
                    <a:pt x="403" y="227"/>
                  </a:cubicBezTo>
                  <a:cubicBezTo>
                    <a:pt x="354" y="227"/>
                    <a:pt x="354" y="227"/>
                    <a:pt x="354" y="227"/>
                  </a:cubicBezTo>
                  <a:cubicBezTo>
                    <a:pt x="353" y="227"/>
                    <a:pt x="352" y="226"/>
                    <a:pt x="352" y="225"/>
                  </a:cubicBezTo>
                  <a:cubicBezTo>
                    <a:pt x="352" y="224"/>
                    <a:pt x="353" y="224"/>
                    <a:pt x="354" y="224"/>
                  </a:cubicBezTo>
                  <a:cubicBezTo>
                    <a:pt x="400" y="224"/>
                    <a:pt x="400" y="224"/>
                    <a:pt x="400" y="224"/>
                  </a:cubicBezTo>
                  <a:cubicBezTo>
                    <a:pt x="403" y="224"/>
                    <a:pt x="405" y="221"/>
                    <a:pt x="405" y="218"/>
                  </a:cubicBezTo>
                  <a:cubicBezTo>
                    <a:pt x="405" y="216"/>
                    <a:pt x="403" y="213"/>
                    <a:pt x="400" y="213"/>
                  </a:cubicBezTo>
                  <a:cubicBezTo>
                    <a:pt x="365" y="213"/>
                    <a:pt x="365" y="213"/>
                    <a:pt x="365" y="213"/>
                  </a:cubicBezTo>
                  <a:cubicBezTo>
                    <a:pt x="364" y="213"/>
                    <a:pt x="364" y="213"/>
                    <a:pt x="364" y="212"/>
                  </a:cubicBezTo>
                  <a:cubicBezTo>
                    <a:pt x="364" y="211"/>
                    <a:pt x="364" y="210"/>
                    <a:pt x="365" y="210"/>
                  </a:cubicBezTo>
                  <a:cubicBezTo>
                    <a:pt x="396" y="210"/>
                    <a:pt x="396" y="210"/>
                    <a:pt x="396" y="210"/>
                  </a:cubicBezTo>
                  <a:cubicBezTo>
                    <a:pt x="401" y="210"/>
                    <a:pt x="405" y="206"/>
                    <a:pt x="405" y="201"/>
                  </a:cubicBezTo>
                  <a:cubicBezTo>
                    <a:pt x="405" y="197"/>
                    <a:pt x="401" y="193"/>
                    <a:pt x="396" y="193"/>
                  </a:cubicBezTo>
                  <a:cubicBezTo>
                    <a:pt x="394" y="193"/>
                    <a:pt x="394" y="193"/>
                    <a:pt x="394" y="193"/>
                  </a:cubicBezTo>
                  <a:cubicBezTo>
                    <a:pt x="393" y="193"/>
                    <a:pt x="392" y="192"/>
                    <a:pt x="392" y="191"/>
                  </a:cubicBezTo>
                  <a:cubicBezTo>
                    <a:pt x="392" y="190"/>
                    <a:pt x="393" y="190"/>
                    <a:pt x="394" y="190"/>
                  </a:cubicBezTo>
                  <a:cubicBezTo>
                    <a:pt x="396" y="190"/>
                    <a:pt x="396" y="190"/>
                    <a:pt x="396" y="190"/>
                  </a:cubicBezTo>
                  <a:cubicBezTo>
                    <a:pt x="399" y="190"/>
                    <a:pt x="401" y="187"/>
                    <a:pt x="401" y="185"/>
                  </a:cubicBezTo>
                  <a:cubicBezTo>
                    <a:pt x="401" y="182"/>
                    <a:pt x="399" y="179"/>
                    <a:pt x="396" y="179"/>
                  </a:cubicBezTo>
                  <a:cubicBezTo>
                    <a:pt x="379" y="179"/>
                    <a:pt x="379" y="179"/>
                    <a:pt x="379" y="179"/>
                  </a:cubicBezTo>
                  <a:cubicBezTo>
                    <a:pt x="376" y="179"/>
                    <a:pt x="373" y="182"/>
                    <a:pt x="373" y="185"/>
                  </a:cubicBezTo>
                  <a:cubicBezTo>
                    <a:pt x="373" y="187"/>
                    <a:pt x="376" y="190"/>
                    <a:pt x="379" y="190"/>
                  </a:cubicBezTo>
                  <a:cubicBezTo>
                    <a:pt x="382" y="190"/>
                    <a:pt x="382" y="190"/>
                    <a:pt x="382" y="190"/>
                  </a:cubicBezTo>
                  <a:cubicBezTo>
                    <a:pt x="383" y="190"/>
                    <a:pt x="384" y="190"/>
                    <a:pt x="384" y="191"/>
                  </a:cubicBezTo>
                  <a:cubicBezTo>
                    <a:pt x="384" y="192"/>
                    <a:pt x="383" y="193"/>
                    <a:pt x="382" y="193"/>
                  </a:cubicBezTo>
                  <a:cubicBezTo>
                    <a:pt x="343" y="193"/>
                    <a:pt x="343" y="193"/>
                    <a:pt x="343" y="193"/>
                  </a:cubicBezTo>
                  <a:cubicBezTo>
                    <a:pt x="342" y="193"/>
                    <a:pt x="341" y="192"/>
                    <a:pt x="341" y="191"/>
                  </a:cubicBezTo>
                  <a:cubicBezTo>
                    <a:pt x="341" y="190"/>
                    <a:pt x="342" y="190"/>
                    <a:pt x="343" y="190"/>
                  </a:cubicBezTo>
                  <a:cubicBezTo>
                    <a:pt x="365" y="190"/>
                    <a:pt x="365" y="190"/>
                    <a:pt x="365" y="190"/>
                  </a:cubicBezTo>
                  <a:cubicBezTo>
                    <a:pt x="368" y="190"/>
                    <a:pt x="370" y="187"/>
                    <a:pt x="370" y="185"/>
                  </a:cubicBezTo>
                  <a:cubicBezTo>
                    <a:pt x="370" y="182"/>
                    <a:pt x="368" y="179"/>
                    <a:pt x="365" y="179"/>
                  </a:cubicBezTo>
                  <a:cubicBezTo>
                    <a:pt x="311" y="179"/>
                    <a:pt x="311" y="179"/>
                    <a:pt x="311" y="179"/>
                  </a:cubicBezTo>
                  <a:cubicBezTo>
                    <a:pt x="310" y="179"/>
                    <a:pt x="310" y="179"/>
                    <a:pt x="310" y="178"/>
                  </a:cubicBezTo>
                  <a:cubicBezTo>
                    <a:pt x="310" y="177"/>
                    <a:pt x="310" y="176"/>
                    <a:pt x="311" y="176"/>
                  </a:cubicBezTo>
                  <a:cubicBezTo>
                    <a:pt x="343" y="176"/>
                    <a:pt x="343" y="176"/>
                    <a:pt x="343" y="176"/>
                  </a:cubicBezTo>
                  <a:cubicBezTo>
                    <a:pt x="345" y="176"/>
                    <a:pt x="348" y="174"/>
                    <a:pt x="348" y="171"/>
                  </a:cubicBezTo>
                  <a:cubicBezTo>
                    <a:pt x="348" y="168"/>
                    <a:pt x="345" y="166"/>
                    <a:pt x="343" y="166"/>
                  </a:cubicBezTo>
                  <a:cubicBezTo>
                    <a:pt x="303" y="166"/>
                    <a:pt x="303" y="166"/>
                    <a:pt x="303" y="166"/>
                  </a:cubicBezTo>
                  <a:cubicBezTo>
                    <a:pt x="302" y="166"/>
                    <a:pt x="302" y="165"/>
                    <a:pt x="302" y="164"/>
                  </a:cubicBezTo>
                  <a:cubicBezTo>
                    <a:pt x="302" y="163"/>
                    <a:pt x="302" y="162"/>
                    <a:pt x="303" y="162"/>
                  </a:cubicBezTo>
                  <a:cubicBezTo>
                    <a:pt x="338" y="162"/>
                    <a:pt x="338" y="162"/>
                    <a:pt x="338" y="162"/>
                  </a:cubicBezTo>
                  <a:cubicBezTo>
                    <a:pt x="341" y="162"/>
                    <a:pt x="344" y="160"/>
                    <a:pt x="344" y="157"/>
                  </a:cubicBezTo>
                  <a:cubicBezTo>
                    <a:pt x="344" y="154"/>
                    <a:pt x="341" y="152"/>
                    <a:pt x="338" y="152"/>
                  </a:cubicBezTo>
                  <a:cubicBezTo>
                    <a:pt x="252" y="152"/>
                    <a:pt x="252" y="152"/>
                    <a:pt x="252" y="152"/>
                  </a:cubicBezTo>
                  <a:cubicBezTo>
                    <a:pt x="251" y="152"/>
                    <a:pt x="250" y="151"/>
                    <a:pt x="250" y="151"/>
                  </a:cubicBezTo>
                  <a:cubicBezTo>
                    <a:pt x="250" y="150"/>
                    <a:pt x="251" y="149"/>
                    <a:pt x="252" y="149"/>
                  </a:cubicBezTo>
                  <a:cubicBezTo>
                    <a:pt x="360" y="149"/>
                    <a:pt x="360" y="149"/>
                    <a:pt x="360" y="149"/>
                  </a:cubicBezTo>
                  <a:cubicBezTo>
                    <a:pt x="362" y="149"/>
                    <a:pt x="365" y="147"/>
                    <a:pt x="365" y="144"/>
                  </a:cubicBezTo>
                  <a:cubicBezTo>
                    <a:pt x="365" y="141"/>
                    <a:pt x="362" y="139"/>
                    <a:pt x="360" y="139"/>
                  </a:cubicBezTo>
                  <a:cubicBezTo>
                    <a:pt x="240" y="139"/>
                    <a:pt x="240" y="139"/>
                    <a:pt x="240" y="139"/>
                  </a:cubicBezTo>
                  <a:cubicBezTo>
                    <a:pt x="239" y="139"/>
                    <a:pt x="239" y="138"/>
                    <a:pt x="239" y="137"/>
                  </a:cubicBezTo>
                  <a:cubicBezTo>
                    <a:pt x="239" y="136"/>
                    <a:pt x="239" y="135"/>
                    <a:pt x="240" y="135"/>
                  </a:cubicBezTo>
                  <a:cubicBezTo>
                    <a:pt x="360" y="135"/>
                    <a:pt x="360" y="135"/>
                    <a:pt x="360" y="135"/>
                  </a:cubicBezTo>
                  <a:cubicBezTo>
                    <a:pt x="363" y="135"/>
                    <a:pt x="365" y="133"/>
                    <a:pt x="365" y="130"/>
                  </a:cubicBezTo>
                  <a:cubicBezTo>
                    <a:pt x="365" y="127"/>
                    <a:pt x="363" y="125"/>
                    <a:pt x="360" y="125"/>
                  </a:cubicBezTo>
                  <a:cubicBezTo>
                    <a:pt x="245" y="125"/>
                    <a:pt x="245" y="125"/>
                    <a:pt x="245" y="125"/>
                  </a:cubicBezTo>
                  <a:cubicBezTo>
                    <a:pt x="244" y="125"/>
                    <a:pt x="243" y="124"/>
                    <a:pt x="243" y="124"/>
                  </a:cubicBezTo>
                  <a:cubicBezTo>
                    <a:pt x="243" y="123"/>
                    <a:pt x="244" y="122"/>
                    <a:pt x="245" y="122"/>
                  </a:cubicBezTo>
                  <a:cubicBezTo>
                    <a:pt x="366" y="122"/>
                    <a:pt x="366" y="122"/>
                    <a:pt x="366" y="122"/>
                  </a:cubicBezTo>
                  <a:cubicBezTo>
                    <a:pt x="368" y="122"/>
                    <a:pt x="371" y="120"/>
                    <a:pt x="371" y="117"/>
                  </a:cubicBezTo>
                  <a:cubicBezTo>
                    <a:pt x="371" y="114"/>
                    <a:pt x="368" y="112"/>
                    <a:pt x="366" y="112"/>
                  </a:cubicBezTo>
                  <a:cubicBezTo>
                    <a:pt x="245" y="112"/>
                    <a:pt x="245" y="112"/>
                    <a:pt x="245" y="112"/>
                  </a:cubicBezTo>
                  <a:cubicBezTo>
                    <a:pt x="244" y="112"/>
                    <a:pt x="243" y="111"/>
                    <a:pt x="243" y="110"/>
                  </a:cubicBezTo>
                  <a:cubicBezTo>
                    <a:pt x="243" y="109"/>
                    <a:pt x="244" y="108"/>
                    <a:pt x="245" y="108"/>
                  </a:cubicBezTo>
                  <a:cubicBezTo>
                    <a:pt x="375" y="108"/>
                    <a:pt x="375" y="108"/>
                    <a:pt x="375" y="108"/>
                  </a:cubicBezTo>
                  <a:cubicBezTo>
                    <a:pt x="378" y="108"/>
                    <a:pt x="380" y="106"/>
                    <a:pt x="380" y="103"/>
                  </a:cubicBezTo>
                  <a:cubicBezTo>
                    <a:pt x="380" y="100"/>
                    <a:pt x="378" y="98"/>
                    <a:pt x="375" y="98"/>
                  </a:cubicBezTo>
                  <a:cubicBezTo>
                    <a:pt x="202" y="98"/>
                    <a:pt x="202" y="98"/>
                    <a:pt x="202" y="98"/>
                  </a:cubicBezTo>
                  <a:cubicBezTo>
                    <a:pt x="201" y="98"/>
                    <a:pt x="200" y="97"/>
                    <a:pt x="200" y="96"/>
                  </a:cubicBezTo>
                  <a:cubicBezTo>
                    <a:pt x="200" y="95"/>
                    <a:pt x="201" y="95"/>
                    <a:pt x="202" y="95"/>
                  </a:cubicBezTo>
                  <a:cubicBezTo>
                    <a:pt x="375" y="95"/>
                    <a:pt x="375" y="95"/>
                    <a:pt x="375" y="95"/>
                  </a:cubicBezTo>
                  <a:cubicBezTo>
                    <a:pt x="378" y="95"/>
                    <a:pt x="380" y="92"/>
                    <a:pt x="380" y="89"/>
                  </a:cubicBezTo>
                  <a:cubicBezTo>
                    <a:pt x="380" y="87"/>
                    <a:pt x="378" y="85"/>
                    <a:pt x="375" y="85"/>
                  </a:cubicBezTo>
                  <a:cubicBezTo>
                    <a:pt x="213" y="85"/>
                    <a:pt x="213" y="85"/>
                    <a:pt x="213" y="85"/>
                  </a:cubicBezTo>
                  <a:cubicBezTo>
                    <a:pt x="213" y="84"/>
                    <a:pt x="213" y="84"/>
                    <a:pt x="213" y="84"/>
                  </a:cubicBezTo>
                  <a:cubicBezTo>
                    <a:pt x="209" y="84"/>
                    <a:pt x="209" y="84"/>
                    <a:pt x="209" y="84"/>
                  </a:cubicBezTo>
                  <a:cubicBezTo>
                    <a:pt x="208" y="84"/>
                    <a:pt x="208" y="84"/>
                    <a:pt x="208" y="83"/>
                  </a:cubicBezTo>
                  <a:cubicBezTo>
                    <a:pt x="208" y="82"/>
                    <a:pt x="208" y="81"/>
                    <a:pt x="209" y="81"/>
                  </a:cubicBezTo>
                  <a:cubicBezTo>
                    <a:pt x="366" y="81"/>
                    <a:pt x="366" y="81"/>
                    <a:pt x="366" y="81"/>
                  </a:cubicBezTo>
                  <a:cubicBezTo>
                    <a:pt x="369" y="81"/>
                    <a:pt x="371" y="79"/>
                    <a:pt x="371" y="76"/>
                  </a:cubicBezTo>
                  <a:cubicBezTo>
                    <a:pt x="371" y="73"/>
                    <a:pt x="369" y="71"/>
                    <a:pt x="366" y="71"/>
                  </a:cubicBezTo>
                  <a:cubicBezTo>
                    <a:pt x="222" y="71"/>
                    <a:pt x="222" y="71"/>
                    <a:pt x="222" y="71"/>
                  </a:cubicBezTo>
                  <a:cubicBezTo>
                    <a:pt x="221" y="71"/>
                    <a:pt x="220" y="70"/>
                    <a:pt x="220" y="69"/>
                  </a:cubicBezTo>
                  <a:cubicBezTo>
                    <a:pt x="220" y="68"/>
                    <a:pt x="221" y="67"/>
                    <a:pt x="222" y="67"/>
                  </a:cubicBezTo>
                  <a:cubicBezTo>
                    <a:pt x="396" y="67"/>
                    <a:pt x="396" y="67"/>
                    <a:pt x="396" y="67"/>
                  </a:cubicBezTo>
                  <a:cubicBezTo>
                    <a:pt x="399" y="67"/>
                    <a:pt x="402" y="65"/>
                    <a:pt x="402" y="62"/>
                  </a:cubicBezTo>
                  <a:cubicBezTo>
                    <a:pt x="402" y="60"/>
                    <a:pt x="399" y="57"/>
                    <a:pt x="396" y="57"/>
                  </a:cubicBezTo>
                  <a:cubicBezTo>
                    <a:pt x="270" y="57"/>
                    <a:pt x="270" y="57"/>
                    <a:pt x="270" y="57"/>
                  </a:cubicBezTo>
                  <a:cubicBezTo>
                    <a:pt x="269" y="57"/>
                    <a:pt x="268" y="57"/>
                    <a:pt x="268" y="56"/>
                  </a:cubicBezTo>
                  <a:cubicBezTo>
                    <a:pt x="268" y="55"/>
                    <a:pt x="269" y="54"/>
                    <a:pt x="270" y="54"/>
                  </a:cubicBezTo>
                  <a:cubicBezTo>
                    <a:pt x="397" y="54"/>
                    <a:pt x="397" y="54"/>
                    <a:pt x="397" y="54"/>
                  </a:cubicBezTo>
                  <a:cubicBezTo>
                    <a:pt x="400" y="54"/>
                    <a:pt x="402" y="52"/>
                    <a:pt x="402" y="49"/>
                  </a:cubicBezTo>
                  <a:cubicBezTo>
                    <a:pt x="402" y="46"/>
                    <a:pt x="400" y="44"/>
                    <a:pt x="397" y="44"/>
                  </a:cubicBezTo>
                  <a:cubicBezTo>
                    <a:pt x="253" y="44"/>
                    <a:pt x="253" y="44"/>
                    <a:pt x="253" y="44"/>
                  </a:cubicBezTo>
                  <a:cubicBezTo>
                    <a:pt x="252" y="44"/>
                    <a:pt x="252" y="43"/>
                    <a:pt x="252" y="42"/>
                  </a:cubicBezTo>
                  <a:cubicBezTo>
                    <a:pt x="252" y="41"/>
                    <a:pt x="252" y="40"/>
                    <a:pt x="253" y="40"/>
                  </a:cubicBezTo>
                  <a:cubicBezTo>
                    <a:pt x="399" y="40"/>
                    <a:pt x="399" y="40"/>
                    <a:pt x="399" y="40"/>
                  </a:cubicBezTo>
                  <a:cubicBezTo>
                    <a:pt x="402" y="40"/>
                    <a:pt x="404" y="38"/>
                    <a:pt x="404" y="35"/>
                  </a:cubicBezTo>
                  <a:cubicBezTo>
                    <a:pt x="404" y="32"/>
                    <a:pt x="402" y="30"/>
                    <a:pt x="399" y="30"/>
                  </a:cubicBezTo>
                  <a:cubicBezTo>
                    <a:pt x="289" y="30"/>
                    <a:pt x="289" y="30"/>
                    <a:pt x="289" y="30"/>
                  </a:cubicBezTo>
                  <a:cubicBezTo>
                    <a:pt x="288" y="30"/>
                    <a:pt x="287" y="29"/>
                    <a:pt x="287" y="28"/>
                  </a:cubicBezTo>
                  <a:cubicBezTo>
                    <a:pt x="287" y="27"/>
                    <a:pt x="288" y="27"/>
                    <a:pt x="289" y="27"/>
                  </a:cubicBezTo>
                  <a:cubicBezTo>
                    <a:pt x="292" y="27"/>
                    <a:pt x="292" y="27"/>
                    <a:pt x="292" y="27"/>
                  </a:cubicBezTo>
                  <a:cubicBezTo>
                    <a:pt x="294" y="27"/>
                    <a:pt x="296" y="24"/>
                    <a:pt x="296" y="22"/>
                  </a:cubicBezTo>
                  <a:cubicBezTo>
                    <a:pt x="296" y="19"/>
                    <a:pt x="294" y="17"/>
                    <a:pt x="292" y="17"/>
                  </a:cubicBezTo>
                  <a:cubicBezTo>
                    <a:pt x="147" y="17"/>
                    <a:pt x="147" y="17"/>
                    <a:pt x="147" y="17"/>
                  </a:cubicBezTo>
                  <a:cubicBezTo>
                    <a:pt x="144" y="17"/>
                    <a:pt x="142" y="19"/>
                    <a:pt x="142" y="22"/>
                  </a:cubicBezTo>
                  <a:cubicBezTo>
                    <a:pt x="142" y="24"/>
                    <a:pt x="144" y="27"/>
                    <a:pt x="147" y="27"/>
                  </a:cubicBezTo>
                  <a:cubicBezTo>
                    <a:pt x="178" y="27"/>
                    <a:pt x="178" y="27"/>
                    <a:pt x="178" y="27"/>
                  </a:cubicBezTo>
                  <a:cubicBezTo>
                    <a:pt x="179" y="27"/>
                    <a:pt x="180" y="27"/>
                    <a:pt x="180" y="28"/>
                  </a:cubicBezTo>
                  <a:cubicBezTo>
                    <a:pt x="180" y="29"/>
                    <a:pt x="179" y="30"/>
                    <a:pt x="178" y="30"/>
                  </a:cubicBezTo>
                  <a:cubicBezTo>
                    <a:pt x="132" y="30"/>
                    <a:pt x="132" y="30"/>
                    <a:pt x="132" y="30"/>
                  </a:cubicBezTo>
                  <a:cubicBezTo>
                    <a:pt x="130" y="30"/>
                    <a:pt x="128" y="32"/>
                    <a:pt x="128" y="35"/>
                  </a:cubicBezTo>
                  <a:cubicBezTo>
                    <a:pt x="128" y="38"/>
                    <a:pt x="130" y="40"/>
                    <a:pt x="132" y="40"/>
                  </a:cubicBezTo>
                  <a:cubicBezTo>
                    <a:pt x="177" y="40"/>
                    <a:pt x="177" y="40"/>
                    <a:pt x="177" y="40"/>
                  </a:cubicBezTo>
                  <a:cubicBezTo>
                    <a:pt x="178" y="40"/>
                    <a:pt x="178" y="41"/>
                    <a:pt x="178" y="42"/>
                  </a:cubicBezTo>
                  <a:cubicBezTo>
                    <a:pt x="178" y="43"/>
                    <a:pt x="178" y="44"/>
                    <a:pt x="177" y="44"/>
                  </a:cubicBezTo>
                  <a:cubicBezTo>
                    <a:pt x="137" y="44"/>
                    <a:pt x="137" y="44"/>
                    <a:pt x="137" y="44"/>
                  </a:cubicBezTo>
                  <a:cubicBezTo>
                    <a:pt x="134" y="44"/>
                    <a:pt x="132" y="46"/>
                    <a:pt x="132" y="49"/>
                  </a:cubicBezTo>
                  <a:cubicBezTo>
                    <a:pt x="132" y="52"/>
                    <a:pt x="134" y="54"/>
                    <a:pt x="137" y="54"/>
                  </a:cubicBezTo>
                  <a:cubicBezTo>
                    <a:pt x="173" y="54"/>
                    <a:pt x="173" y="54"/>
                    <a:pt x="173" y="54"/>
                  </a:cubicBezTo>
                  <a:cubicBezTo>
                    <a:pt x="174" y="54"/>
                    <a:pt x="175" y="55"/>
                    <a:pt x="175" y="56"/>
                  </a:cubicBezTo>
                  <a:cubicBezTo>
                    <a:pt x="175" y="57"/>
                    <a:pt x="174" y="57"/>
                    <a:pt x="173" y="57"/>
                  </a:cubicBezTo>
                  <a:cubicBezTo>
                    <a:pt x="142" y="57"/>
                    <a:pt x="142" y="57"/>
                    <a:pt x="142" y="57"/>
                  </a:cubicBezTo>
                  <a:cubicBezTo>
                    <a:pt x="139" y="57"/>
                    <a:pt x="137" y="60"/>
                    <a:pt x="137" y="62"/>
                  </a:cubicBezTo>
                  <a:cubicBezTo>
                    <a:pt x="137" y="65"/>
                    <a:pt x="139" y="67"/>
                    <a:pt x="142" y="67"/>
                  </a:cubicBezTo>
                  <a:cubicBezTo>
                    <a:pt x="170" y="67"/>
                    <a:pt x="170" y="67"/>
                    <a:pt x="170" y="67"/>
                  </a:cubicBezTo>
                  <a:cubicBezTo>
                    <a:pt x="171" y="67"/>
                    <a:pt x="172" y="68"/>
                    <a:pt x="172" y="69"/>
                  </a:cubicBezTo>
                  <a:cubicBezTo>
                    <a:pt x="172" y="70"/>
                    <a:pt x="171" y="71"/>
                    <a:pt x="170" y="71"/>
                  </a:cubicBezTo>
                  <a:cubicBezTo>
                    <a:pt x="142" y="71"/>
                    <a:pt x="142" y="71"/>
                    <a:pt x="142" y="71"/>
                  </a:cubicBezTo>
                  <a:cubicBezTo>
                    <a:pt x="139" y="71"/>
                    <a:pt x="137" y="73"/>
                    <a:pt x="137" y="76"/>
                  </a:cubicBezTo>
                  <a:cubicBezTo>
                    <a:pt x="137" y="79"/>
                    <a:pt x="139" y="81"/>
                    <a:pt x="142" y="81"/>
                  </a:cubicBezTo>
                  <a:cubicBezTo>
                    <a:pt x="148" y="81"/>
                    <a:pt x="148" y="81"/>
                    <a:pt x="148" y="81"/>
                  </a:cubicBezTo>
                  <a:cubicBezTo>
                    <a:pt x="148" y="81"/>
                    <a:pt x="149" y="82"/>
                    <a:pt x="149" y="83"/>
                  </a:cubicBezTo>
                  <a:cubicBezTo>
                    <a:pt x="149" y="84"/>
                    <a:pt x="148" y="85"/>
                    <a:pt x="148" y="85"/>
                  </a:cubicBezTo>
                  <a:cubicBezTo>
                    <a:pt x="124" y="85"/>
                    <a:pt x="124" y="85"/>
                    <a:pt x="124" y="85"/>
                  </a:cubicBezTo>
                  <a:cubicBezTo>
                    <a:pt x="124" y="84"/>
                    <a:pt x="124" y="84"/>
                    <a:pt x="123" y="84"/>
                  </a:cubicBezTo>
                  <a:cubicBezTo>
                    <a:pt x="37" y="84"/>
                    <a:pt x="37" y="84"/>
                    <a:pt x="37" y="84"/>
                  </a:cubicBezTo>
                  <a:cubicBezTo>
                    <a:pt x="36" y="84"/>
                    <a:pt x="36" y="84"/>
                    <a:pt x="36" y="83"/>
                  </a:cubicBezTo>
                  <a:cubicBezTo>
                    <a:pt x="36" y="82"/>
                    <a:pt x="36" y="81"/>
                    <a:pt x="37" y="81"/>
                  </a:cubicBezTo>
                  <a:cubicBezTo>
                    <a:pt x="87" y="81"/>
                    <a:pt x="87" y="81"/>
                    <a:pt x="87" y="81"/>
                  </a:cubicBezTo>
                  <a:cubicBezTo>
                    <a:pt x="89" y="81"/>
                    <a:pt x="92" y="79"/>
                    <a:pt x="92" y="76"/>
                  </a:cubicBezTo>
                  <a:cubicBezTo>
                    <a:pt x="92" y="73"/>
                    <a:pt x="89" y="71"/>
                    <a:pt x="87" y="71"/>
                  </a:cubicBezTo>
                  <a:cubicBezTo>
                    <a:pt x="6" y="71"/>
                    <a:pt x="6" y="71"/>
                    <a:pt x="6" y="71"/>
                  </a:cubicBezTo>
                  <a:cubicBezTo>
                    <a:pt x="5" y="71"/>
                    <a:pt x="4" y="70"/>
                    <a:pt x="4" y="69"/>
                  </a:cubicBezTo>
                  <a:cubicBezTo>
                    <a:pt x="4" y="68"/>
                    <a:pt x="5" y="67"/>
                    <a:pt x="6" y="67"/>
                  </a:cubicBezTo>
                  <a:cubicBezTo>
                    <a:pt x="82" y="67"/>
                    <a:pt x="82" y="67"/>
                    <a:pt x="82" y="67"/>
                  </a:cubicBezTo>
                  <a:cubicBezTo>
                    <a:pt x="85" y="67"/>
                    <a:pt x="87" y="65"/>
                    <a:pt x="87" y="62"/>
                  </a:cubicBezTo>
                  <a:cubicBezTo>
                    <a:pt x="87" y="59"/>
                    <a:pt x="85" y="57"/>
                    <a:pt x="82" y="57"/>
                  </a:cubicBezTo>
                  <a:cubicBezTo>
                    <a:pt x="14" y="57"/>
                    <a:pt x="14" y="57"/>
                    <a:pt x="14" y="57"/>
                  </a:cubicBezTo>
                  <a:cubicBezTo>
                    <a:pt x="13" y="57"/>
                    <a:pt x="13" y="56"/>
                    <a:pt x="13" y="55"/>
                  </a:cubicBezTo>
                  <a:cubicBezTo>
                    <a:pt x="13" y="54"/>
                    <a:pt x="13" y="54"/>
                    <a:pt x="14" y="54"/>
                  </a:cubicBezTo>
                  <a:cubicBezTo>
                    <a:pt x="56" y="54"/>
                    <a:pt x="56" y="54"/>
                    <a:pt x="56" y="54"/>
                  </a:cubicBezTo>
                  <a:cubicBezTo>
                    <a:pt x="59" y="54"/>
                    <a:pt x="61" y="51"/>
                    <a:pt x="61" y="49"/>
                  </a:cubicBezTo>
                  <a:cubicBezTo>
                    <a:pt x="61" y="46"/>
                    <a:pt x="59" y="44"/>
                    <a:pt x="56" y="44"/>
                  </a:cubicBezTo>
                  <a:cubicBezTo>
                    <a:pt x="17" y="44"/>
                    <a:pt x="17" y="44"/>
                    <a:pt x="17" y="44"/>
                  </a:cubicBezTo>
                  <a:cubicBezTo>
                    <a:pt x="16" y="44"/>
                    <a:pt x="16" y="43"/>
                    <a:pt x="16" y="42"/>
                  </a:cubicBezTo>
                  <a:cubicBezTo>
                    <a:pt x="16" y="41"/>
                    <a:pt x="16" y="40"/>
                    <a:pt x="17" y="40"/>
                  </a:cubicBezTo>
                  <a:cubicBezTo>
                    <a:pt x="48" y="40"/>
                    <a:pt x="48" y="40"/>
                    <a:pt x="48" y="40"/>
                  </a:cubicBezTo>
                  <a:cubicBezTo>
                    <a:pt x="65" y="40"/>
                    <a:pt x="79" y="26"/>
                    <a:pt x="79" y="9"/>
                  </a:cubicBezTo>
                  <a:cubicBezTo>
                    <a:pt x="81" y="9"/>
                    <a:pt x="81" y="9"/>
                    <a:pt x="81" y="9"/>
                  </a:cubicBezTo>
                  <a:cubicBezTo>
                    <a:pt x="81" y="0"/>
                    <a:pt x="81" y="0"/>
                    <a:pt x="81" y="0"/>
                  </a:cubicBezTo>
                  <a:cubicBezTo>
                    <a:pt x="72" y="0"/>
                    <a:pt x="72" y="0"/>
                    <a:pt x="72" y="0"/>
                  </a:cubicBezTo>
                  <a:cubicBezTo>
                    <a:pt x="72" y="9"/>
                    <a:pt x="72" y="9"/>
                    <a:pt x="72" y="9"/>
                  </a:cubicBezTo>
                  <a:cubicBezTo>
                    <a:pt x="75" y="9"/>
                    <a:pt x="75" y="9"/>
                    <a:pt x="75" y="9"/>
                  </a:cubicBezTo>
                  <a:cubicBezTo>
                    <a:pt x="75" y="24"/>
                    <a:pt x="63" y="37"/>
                    <a:pt x="48" y="37"/>
                  </a:cubicBezTo>
                  <a:cubicBezTo>
                    <a:pt x="17" y="37"/>
                    <a:pt x="17" y="37"/>
                    <a:pt x="17" y="37"/>
                  </a:cubicBezTo>
                  <a:cubicBezTo>
                    <a:pt x="15" y="37"/>
                    <a:pt x="12" y="39"/>
                    <a:pt x="12" y="42"/>
                  </a:cubicBezTo>
                  <a:cubicBezTo>
                    <a:pt x="12" y="45"/>
                    <a:pt x="15" y="47"/>
                    <a:pt x="17" y="47"/>
                  </a:cubicBezTo>
                  <a:cubicBezTo>
                    <a:pt x="56" y="47"/>
                    <a:pt x="56" y="47"/>
                    <a:pt x="56" y="47"/>
                  </a:cubicBezTo>
                  <a:cubicBezTo>
                    <a:pt x="57" y="47"/>
                    <a:pt x="58" y="48"/>
                    <a:pt x="58" y="49"/>
                  </a:cubicBezTo>
                  <a:cubicBezTo>
                    <a:pt x="58" y="50"/>
                    <a:pt x="57" y="50"/>
                    <a:pt x="56" y="50"/>
                  </a:cubicBezTo>
                  <a:cubicBezTo>
                    <a:pt x="14" y="50"/>
                    <a:pt x="14" y="50"/>
                    <a:pt x="14" y="50"/>
                  </a:cubicBezTo>
                  <a:cubicBezTo>
                    <a:pt x="12" y="50"/>
                    <a:pt x="9" y="53"/>
                    <a:pt x="9" y="55"/>
                  </a:cubicBezTo>
                  <a:cubicBezTo>
                    <a:pt x="9" y="58"/>
                    <a:pt x="12" y="61"/>
                    <a:pt x="14" y="61"/>
                  </a:cubicBezTo>
                  <a:cubicBezTo>
                    <a:pt x="82" y="61"/>
                    <a:pt x="82" y="61"/>
                    <a:pt x="82" y="61"/>
                  </a:cubicBezTo>
                  <a:cubicBezTo>
                    <a:pt x="83" y="61"/>
                    <a:pt x="84" y="61"/>
                    <a:pt x="84" y="62"/>
                  </a:cubicBezTo>
                  <a:cubicBezTo>
                    <a:pt x="84" y="63"/>
                    <a:pt x="83" y="64"/>
                    <a:pt x="82" y="64"/>
                  </a:cubicBezTo>
                  <a:cubicBezTo>
                    <a:pt x="6" y="64"/>
                    <a:pt x="6" y="64"/>
                    <a:pt x="6" y="64"/>
                  </a:cubicBezTo>
                  <a:cubicBezTo>
                    <a:pt x="3" y="64"/>
                    <a:pt x="0" y="66"/>
                    <a:pt x="0" y="69"/>
                  </a:cubicBezTo>
                  <a:cubicBezTo>
                    <a:pt x="0" y="72"/>
                    <a:pt x="3" y="74"/>
                    <a:pt x="6" y="74"/>
                  </a:cubicBezTo>
                  <a:cubicBezTo>
                    <a:pt x="87" y="74"/>
                    <a:pt x="87" y="74"/>
                    <a:pt x="87" y="74"/>
                  </a:cubicBezTo>
                  <a:cubicBezTo>
                    <a:pt x="88" y="74"/>
                    <a:pt x="88" y="75"/>
                    <a:pt x="88" y="76"/>
                  </a:cubicBezTo>
                  <a:cubicBezTo>
                    <a:pt x="88" y="77"/>
                    <a:pt x="88" y="77"/>
                    <a:pt x="87" y="77"/>
                  </a:cubicBezTo>
                  <a:cubicBezTo>
                    <a:pt x="37" y="77"/>
                    <a:pt x="37" y="77"/>
                    <a:pt x="37" y="77"/>
                  </a:cubicBezTo>
                  <a:cubicBezTo>
                    <a:pt x="35" y="77"/>
                    <a:pt x="32" y="80"/>
                    <a:pt x="32" y="83"/>
                  </a:cubicBezTo>
                  <a:cubicBezTo>
                    <a:pt x="32" y="85"/>
                    <a:pt x="35" y="88"/>
                    <a:pt x="37" y="88"/>
                  </a:cubicBezTo>
                  <a:cubicBezTo>
                    <a:pt x="117" y="88"/>
                    <a:pt x="117" y="88"/>
                    <a:pt x="117" y="88"/>
                  </a:cubicBezTo>
                  <a:cubicBezTo>
                    <a:pt x="117" y="88"/>
                    <a:pt x="117" y="88"/>
                    <a:pt x="117" y="88"/>
                  </a:cubicBezTo>
                  <a:cubicBezTo>
                    <a:pt x="124" y="88"/>
                    <a:pt x="124" y="88"/>
                    <a:pt x="124" y="88"/>
                  </a:cubicBezTo>
                  <a:cubicBezTo>
                    <a:pt x="124" y="88"/>
                    <a:pt x="125" y="89"/>
                    <a:pt x="125" y="89"/>
                  </a:cubicBezTo>
                  <a:cubicBezTo>
                    <a:pt x="125" y="90"/>
                    <a:pt x="124" y="91"/>
                    <a:pt x="123" y="91"/>
                  </a:cubicBezTo>
                  <a:cubicBezTo>
                    <a:pt x="39" y="91"/>
                    <a:pt x="39" y="91"/>
                    <a:pt x="39" y="91"/>
                  </a:cubicBezTo>
                  <a:cubicBezTo>
                    <a:pt x="36" y="91"/>
                    <a:pt x="34" y="93"/>
                    <a:pt x="34" y="96"/>
                  </a:cubicBezTo>
                  <a:cubicBezTo>
                    <a:pt x="34" y="99"/>
                    <a:pt x="36" y="101"/>
                    <a:pt x="39" y="101"/>
                  </a:cubicBezTo>
                  <a:cubicBezTo>
                    <a:pt x="122" y="101"/>
                    <a:pt x="122" y="101"/>
                    <a:pt x="122" y="101"/>
                  </a:cubicBezTo>
                  <a:cubicBezTo>
                    <a:pt x="123" y="101"/>
                    <a:pt x="124" y="102"/>
                    <a:pt x="124" y="103"/>
                  </a:cubicBezTo>
                  <a:cubicBezTo>
                    <a:pt x="124" y="104"/>
                    <a:pt x="123" y="105"/>
                    <a:pt x="122" y="105"/>
                  </a:cubicBezTo>
                  <a:cubicBezTo>
                    <a:pt x="43" y="105"/>
                    <a:pt x="43" y="105"/>
                    <a:pt x="43" y="105"/>
                  </a:cubicBezTo>
                  <a:cubicBezTo>
                    <a:pt x="40" y="105"/>
                    <a:pt x="38" y="107"/>
                    <a:pt x="38" y="110"/>
                  </a:cubicBezTo>
                  <a:cubicBezTo>
                    <a:pt x="38" y="113"/>
                    <a:pt x="40" y="115"/>
                    <a:pt x="43" y="115"/>
                  </a:cubicBezTo>
                  <a:cubicBezTo>
                    <a:pt x="102" y="115"/>
                    <a:pt x="102" y="115"/>
                    <a:pt x="102" y="115"/>
                  </a:cubicBezTo>
                  <a:cubicBezTo>
                    <a:pt x="103" y="115"/>
                    <a:pt x="104" y="116"/>
                    <a:pt x="104" y="117"/>
                  </a:cubicBezTo>
                  <a:cubicBezTo>
                    <a:pt x="104" y="118"/>
                    <a:pt x="103" y="118"/>
                    <a:pt x="102" y="118"/>
                  </a:cubicBezTo>
                  <a:cubicBezTo>
                    <a:pt x="39" y="118"/>
                    <a:pt x="39" y="118"/>
                    <a:pt x="39" y="118"/>
                  </a:cubicBezTo>
                  <a:cubicBezTo>
                    <a:pt x="36" y="118"/>
                    <a:pt x="33" y="121"/>
                    <a:pt x="33" y="123"/>
                  </a:cubicBezTo>
                  <a:cubicBezTo>
                    <a:pt x="33" y="126"/>
                    <a:pt x="36" y="128"/>
                    <a:pt x="39" y="128"/>
                  </a:cubicBezTo>
                  <a:cubicBezTo>
                    <a:pt x="90" y="128"/>
                    <a:pt x="90" y="128"/>
                    <a:pt x="90" y="128"/>
                  </a:cubicBezTo>
                  <a:cubicBezTo>
                    <a:pt x="91" y="128"/>
                    <a:pt x="92" y="129"/>
                    <a:pt x="92" y="130"/>
                  </a:cubicBezTo>
                  <a:cubicBezTo>
                    <a:pt x="92" y="131"/>
                    <a:pt x="91" y="132"/>
                    <a:pt x="90" y="132"/>
                  </a:cubicBezTo>
                  <a:cubicBezTo>
                    <a:pt x="45" y="132"/>
                    <a:pt x="45" y="132"/>
                    <a:pt x="45" y="132"/>
                  </a:cubicBezTo>
                  <a:cubicBezTo>
                    <a:pt x="42" y="132"/>
                    <a:pt x="40" y="134"/>
                    <a:pt x="40" y="137"/>
                  </a:cubicBezTo>
                  <a:cubicBezTo>
                    <a:pt x="40" y="140"/>
                    <a:pt x="42" y="142"/>
                    <a:pt x="45" y="142"/>
                  </a:cubicBezTo>
                  <a:cubicBezTo>
                    <a:pt x="63" y="142"/>
                    <a:pt x="63" y="142"/>
                    <a:pt x="63" y="142"/>
                  </a:cubicBezTo>
                  <a:cubicBezTo>
                    <a:pt x="64" y="142"/>
                    <a:pt x="65" y="143"/>
                    <a:pt x="65" y="144"/>
                  </a:cubicBezTo>
                  <a:cubicBezTo>
                    <a:pt x="65" y="145"/>
                    <a:pt x="64" y="146"/>
                    <a:pt x="63" y="146"/>
                  </a:cubicBezTo>
                  <a:cubicBezTo>
                    <a:pt x="56" y="146"/>
                    <a:pt x="56" y="146"/>
                    <a:pt x="56" y="146"/>
                  </a:cubicBezTo>
                  <a:cubicBezTo>
                    <a:pt x="53" y="146"/>
                    <a:pt x="51" y="148"/>
                    <a:pt x="51" y="151"/>
                  </a:cubicBezTo>
                  <a:cubicBezTo>
                    <a:pt x="51" y="153"/>
                    <a:pt x="53" y="156"/>
                    <a:pt x="56" y="156"/>
                  </a:cubicBezTo>
                  <a:cubicBezTo>
                    <a:pt x="65" y="156"/>
                    <a:pt x="65" y="156"/>
                    <a:pt x="65" y="156"/>
                  </a:cubicBezTo>
                  <a:cubicBezTo>
                    <a:pt x="66" y="156"/>
                    <a:pt x="67" y="156"/>
                    <a:pt x="67" y="157"/>
                  </a:cubicBezTo>
                  <a:cubicBezTo>
                    <a:pt x="67" y="158"/>
                    <a:pt x="66" y="159"/>
                    <a:pt x="65" y="159"/>
                  </a:cubicBezTo>
                  <a:cubicBezTo>
                    <a:pt x="65" y="159"/>
                    <a:pt x="65" y="159"/>
                    <a:pt x="65" y="159"/>
                  </a:cubicBezTo>
                  <a:cubicBezTo>
                    <a:pt x="62" y="159"/>
                    <a:pt x="60" y="161"/>
                    <a:pt x="60" y="164"/>
                  </a:cubicBezTo>
                  <a:cubicBezTo>
                    <a:pt x="60" y="167"/>
                    <a:pt x="62" y="169"/>
                    <a:pt x="65" y="169"/>
                  </a:cubicBezTo>
                  <a:cubicBezTo>
                    <a:pt x="84" y="169"/>
                    <a:pt x="84" y="169"/>
                    <a:pt x="84" y="169"/>
                  </a:cubicBezTo>
                  <a:cubicBezTo>
                    <a:pt x="84" y="169"/>
                    <a:pt x="85" y="170"/>
                    <a:pt x="85" y="171"/>
                  </a:cubicBezTo>
                  <a:cubicBezTo>
                    <a:pt x="85" y="172"/>
                    <a:pt x="84" y="173"/>
                    <a:pt x="84" y="173"/>
                  </a:cubicBezTo>
                  <a:cubicBezTo>
                    <a:pt x="80" y="173"/>
                    <a:pt x="80" y="173"/>
                    <a:pt x="80" y="173"/>
                  </a:cubicBezTo>
                  <a:cubicBezTo>
                    <a:pt x="77" y="173"/>
                    <a:pt x="75" y="175"/>
                    <a:pt x="75" y="178"/>
                  </a:cubicBezTo>
                  <a:cubicBezTo>
                    <a:pt x="75" y="181"/>
                    <a:pt x="77" y="183"/>
                    <a:pt x="80" y="183"/>
                  </a:cubicBezTo>
                  <a:cubicBezTo>
                    <a:pt x="125" y="183"/>
                    <a:pt x="125" y="183"/>
                    <a:pt x="125" y="183"/>
                  </a:cubicBezTo>
                  <a:cubicBezTo>
                    <a:pt x="126" y="183"/>
                    <a:pt x="127" y="184"/>
                    <a:pt x="127" y="185"/>
                  </a:cubicBezTo>
                  <a:cubicBezTo>
                    <a:pt x="127" y="186"/>
                    <a:pt x="126" y="186"/>
                    <a:pt x="125" y="186"/>
                  </a:cubicBezTo>
                  <a:cubicBezTo>
                    <a:pt x="89" y="186"/>
                    <a:pt x="89" y="186"/>
                    <a:pt x="89" y="186"/>
                  </a:cubicBezTo>
                  <a:cubicBezTo>
                    <a:pt x="86" y="186"/>
                    <a:pt x="84" y="189"/>
                    <a:pt x="84" y="191"/>
                  </a:cubicBezTo>
                  <a:cubicBezTo>
                    <a:pt x="84" y="194"/>
                    <a:pt x="86" y="196"/>
                    <a:pt x="89" y="196"/>
                  </a:cubicBezTo>
                  <a:cubicBezTo>
                    <a:pt x="143" y="196"/>
                    <a:pt x="143" y="196"/>
                    <a:pt x="143" y="196"/>
                  </a:cubicBezTo>
                  <a:cubicBezTo>
                    <a:pt x="144" y="196"/>
                    <a:pt x="145" y="197"/>
                    <a:pt x="145" y="198"/>
                  </a:cubicBezTo>
                  <a:cubicBezTo>
                    <a:pt x="145" y="199"/>
                    <a:pt x="144" y="200"/>
                    <a:pt x="143" y="200"/>
                  </a:cubicBezTo>
                  <a:cubicBezTo>
                    <a:pt x="99" y="200"/>
                    <a:pt x="99" y="200"/>
                    <a:pt x="99" y="200"/>
                  </a:cubicBezTo>
                  <a:cubicBezTo>
                    <a:pt x="96" y="200"/>
                    <a:pt x="94" y="202"/>
                    <a:pt x="94" y="205"/>
                  </a:cubicBezTo>
                  <a:cubicBezTo>
                    <a:pt x="94" y="208"/>
                    <a:pt x="96" y="210"/>
                    <a:pt x="99" y="210"/>
                  </a:cubicBezTo>
                  <a:cubicBezTo>
                    <a:pt x="140" y="210"/>
                    <a:pt x="140" y="210"/>
                    <a:pt x="140" y="210"/>
                  </a:cubicBezTo>
                  <a:cubicBezTo>
                    <a:pt x="141" y="210"/>
                    <a:pt x="142" y="211"/>
                    <a:pt x="142" y="212"/>
                  </a:cubicBezTo>
                  <a:cubicBezTo>
                    <a:pt x="142" y="213"/>
                    <a:pt x="141" y="213"/>
                    <a:pt x="140" y="213"/>
                  </a:cubicBezTo>
                  <a:cubicBezTo>
                    <a:pt x="105" y="213"/>
                    <a:pt x="105" y="213"/>
                    <a:pt x="105" y="213"/>
                  </a:cubicBezTo>
                  <a:cubicBezTo>
                    <a:pt x="103" y="213"/>
                    <a:pt x="100" y="216"/>
                    <a:pt x="100" y="218"/>
                  </a:cubicBezTo>
                  <a:cubicBezTo>
                    <a:pt x="100" y="221"/>
                    <a:pt x="103" y="224"/>
                    <a:pt x="105" y="224"/>
                  </a:cubicBezTo>
                  <a:cubicBezTo>
                    <a:pt x="130" y="224"/>
                    <a:pt x="130" y="224"/>
                    <a:pt x="130" y="224"/>
                  </a:cubicBezTo>
                  <a:cubicBezTo>
                    <a:pt x="131" y="224"/>
                    <a:pt x="132" y="224"/>
                    <a:pt x="132" y="225"/>
                  </a:cubicBezTo>
                  <a:cubicBezTo>
                    <a:pt x="132" y="226"/>
                    <a:pt x="131" y="227"/>
                    <a:pt x="130" y="227"/>
                  </a:cubicBezTo>
                  <a:cubicBezTo>
                    <a:pt x="104" y="227"/>
                    <a:pt x="104" y="227"/>
                    <a:pt x="104" y="227"/>
                  </a:cubicBezTo>
                  <a:cubicBezTo>
                    <a:pt x="101" y="227"/>
                    <a:pt x="99" y="229"/>
                    <a:pt x="99" y="232"/>
                  </a:cubicBezTo>
                  <a:cubicBezTo>
                    <a:pt x="99" y="235"/>
                    <a:pt x="101" y="237"/>
                    <a:pt x="104" y="237"/>
                  </a:cubicBezTo>
                  <a:cubicBezTo>
                    <a:pt x="117" y="237"/>
                    <a:pt x="117" y="237"/>
                    <a:pt x="117" y="237"/>
                  </a:cubicBezTo>
                  <a:cubicBezTo>
                    <a:pt x="118" y="237"/>
                    <a:pt x="119" y="238"/>
                    <a:pt x="119" y="239"/>
                  </a:cubicBezTo>
                  <a:cubicBezTo>
                    <a:pt x="119" y="240"/>
                    <a:pt x="118" y="240"/>
                    <a:pt x="117" y="240"/>
                  </a:cubicBezTo>
                  <a:cubicBezTo>
                    <a:pt x="105" y="240"/>
                    <a:pt x="105" y="240"/>
                    <a:pt x="105" y="240"/>
                  </a:cubicBezTo>
                  <a:cubicBezTo>
                    <a:pt x="102" y="240"/>
                    <a:pt x="100" y="243"/>
                    <a:pt x="100" y="246"/>
                  </a:cubicBezTo>
                  <a:cubicBezTo>
                    <a:pt x="100" y="248"/>
                    <a:pt x="102" y="251"/>
                    <a:pt x="105" y="251"/>
                  </a:cubicBezTo>
                  <a:cubicBezTo>
                    <a:pt x="112" y="251"/>
                    <a:pt x="112" y="251"/>
                    <a:pt x="112" y="251"/>
                  </a:cubicBezTo>
                  <a:cubicBezTo>
                    <a:pt x="112" y="251"/>
                    <a:pt x="113" y="251"/>
                    <a:pt x="113" y="252"/>
                  </a:cubicBezTo>
                  <a:cubicBezTo>
                    <a:pt x="113" y="253"/>
                    <a:pt x="112" y="254"/>
                    <a:pt x="112" y="254"/>
                  </a:cubicBezTo>
                  <a:cubicBezTo>
                    <a:pt x="105" y="254"/>
                    <a:pt x="105" y="254"/>
                    <a:pt x="105" y="254"/>
                  </a:cubicBezTo>
                  <a:cubicBezTo>
                    <a:pt x="102" y="254"/>
                    <a:pt x="100" y="256"/>
                    <a:pt x="100" y="259"/>
                  </a:cubicBezTo>
                  <a:cubicBezTo>
                    <a:pt x="100" y="262"/>
                    <a:pt x="102" y="264"/>
                    <a:pt x="105" y="264"/>
                  </a:cubicBezTo>
                  <a:cubicBezTo>
                    <a:pt x="109" y="264"/>
                    <a:pt x="109" y="264"/>
                    <a:pt x="109" y="264"/>
                  </a:cubicBezTo>
                  <a:cubicBezTo>
                    <a:pt x="240" y="264"/>
                    <a:pt x="240" y="264"/>
                    <a:pt x="240" y="264"/>
                  </a:cubicBezTo>
                  <a:cubicBezTo>
                    <a:pt x="244" y="264"/>
                    <a:pt x="248" y="260"/>
                    <a:pt x="248" y="256"/>
                  </a:cubicBezTo>
                  <a:cubicBezTo>
                    <a:pt x="248" y="251"/>
                    <a:pt x="244" y="247"/>
                    <a:pt x="240" y="247"/>
                  </a:cubicBezTo>
                  <a:cubicBezTo>
                    <a:pt x="230" y="247"/>
                    <a:pt x="230" y="247"/>
                    <a:pt x="230" y="247"/>
                  </a:cubicBezTo>
                  <a:cubicBezTo>
                    <a:pt x="227" y="247"/>
                    <a:pt x="225" y="245"/>
                    <a:pt x="225" y="242"/>
                  </a:cubicBezTo>
                  <a:cubicBezTo>
                    <a:pt x="225" y="239"/>
                    <a:pt x="227" y="237"/>
                    <a:pt x="230" y="237"/>
                  </a:cubicBezTo>
                  <a:cubicBezTo>
                    <a:pt x="231" y="237"/>
                    <a:pt x="231" y="237"/>
                    <a:pt x="231" y="237"/>
                  </a:cubicBezTo>
                  <a:cubicBezTo>
                    <a:pt x="233" y="237"/>
                    <a:pt x="236" y="235"/>
                    <a:pt x="236" y="232"/>
                  </a:cubicBezTo>
                  <a:cubicBezTo>
                    <a:pt x="236" y="229"/>
                    <a:pt x="233" y="227"/>
                    <a:pt x="231" y="227"/>
                  </a:cubicBezTo>
                  <a:cubicBezTo>
                    <a:pt x="222" y="227"/>
                    <a:pt x="222" y="227"/>
                    <a:pt x="222" y="227"/>
                  </a:cubicBezTo>
                  <a:cubicBezTo>
                    <a:pt x="221" y="227"/>
                    <a:pt x="220" y="226"/>
                    <a:pt x="220" y="225"/>
                  </a:cubicBezTo>
                  <a:cubicBezTo>
                    <a:pt x="220" y="224"/>
                    <a:pt x="221" y="224"/>
                    <a:pt x="222" y="224"/>
                  </a:cubicBezTo>
                  <a:cubicBezTo>
                    <a:pt x="240" y="224"/>
                    <a:pt x="240" y="224"/>
                    <a:pt x="240" y="224"/>
                  </a:cubicBezTo>
                  <a:cubicBezTo>
                    <a:pt x="243" y="224"/>
                    <a:pt x="245" y="221"/>
                    <a:pt x="245" y="218"/>
                  </a:cubicBezTo>
                  <a:cubicBezTo>
                    <a:pt x="245" y="216"/>
                    <a:pt x="243" y="213"/>
                    <a:pt x="240" y="213"/>
                  </a:cubicBezTo>
                  <a:cubicBezTo>
                    <a:pt x="217" y="213"/>
                    <a:pt x="217" y="213"/>
                    <a:pt x="217" y="213"/>
                  </a:cubicBezTo>
                  <a:cubicBezTo>
                    <a:pt x="216" y="213"/>
                    <a:pt x="215" y="213"/>
                    <a:pt x="215" y="212"/>
                  </a:cubicBezTo>
                  <a:cubicBezTo>
                    <a:pt x="215" y="211"/>
                    <a:pt x="216" y="210"/>
                    <a:pt x="217" y="210"/>
                  </a:cubicBezTo>
                  <a:cubicBezTo>
                    <a:pt x="248" y="210"/>
                    <a:pt x="248" y="210"/>
                    <a:pt x="248" y="210"/>
                  </a:cubicBezTo>
                  <a:cubicBezTo>
                    <a:pt x="251" y="210"/>
                    <a:pt x="253" y="208"/>
                    <a:pt x="253" y="205"/>
                  </a:cubicBezTo>
                  <a:cubicBezTo>
                    <a:pt x="253" y="202"/>
                    <a:pt x="251" y="200"/>
                    <a:pt x="248" y="200"/>
                  </a:cubicBezTo>
                  <a:cubicBezTo>
                    <a:pt x="216" y="200"/>
                    <a:pt x="216" y="200"/>
                    <a:pt x="216" y="200"/>
                  </a:cubicBezTo>
                  <a:cubicBezTo>
                    <a:pt x="215" y="200"/>
                    <a:pt x="214" y="199"/>
                    <a:pt x="214" y="198"/>
                  </a:cubicBezTo>
                  <a:cubicBezTo>
                    <a:pt x="214" y="197"/>
                    <a:pt x="215" y="196"/>
                    <a:pt x="216" y="196"/>
                  </a:cubicBezTo>
                  <a:cubicBezTo>
                    <a:pt x="247" y="196"/>
                    <a:pt x="247" y="196"/>
                    <a:pt x="247" y="196"/>
                  </a:cubicBezTo>
                  <a:cubicBezTo>
                    <a:pt x="250" y="196"/>
                    <a:pt x="252" y="194"/>
                    <a:pt x="252" y="191"/>
                  </a:cubicBezTo>
                  <a:cubicBezTo>
                    <a:pt x="252" y="189"/>
                    <a:pt x="250" y="186"/>
                    <a:pt x="247" y="186"/>
                  </a:cubicBezTo>
                  <a:cubicBezTo>
                    <a:pt x="213" y="186"/>
                    <a:pt x="213" y="186"/>
                    <a:pt x="213" y="186"/>
                  </a:cubicBezTo>
                  <a:cubicBezTo>
                    <a:pt x="212" y="186"/>
                    <a:pt x="212" y="186"/>
                    <a:pt x="212" y="185"/>
                  </a:cubicBezTo>
                  <a:cubicBezTo>
                    <a:pt x="212" y="184"/>
                    <a:pt x="212" y="183"/>
                    <a:pt x="213" y="183"/>
                  </a:cubicBezTo>
                  <a:cubicBezTo>
                    <a:pt x="260" y="183"/>
                    <a:pt x="260" y="183"/>
                    <a:pt x="260" y="183"/>
                  </a:cubicBezTo>
                  <a:cubicBezTo>
                    <a:pt x="263" y="183"/>
                    <a:pt x="265" y="181"/>
                    <a:pt x="265" y="178"/>
                  </a:cubicBezTo>
                  <a:cubicBezTo>
                    <a:pt x="265" y="175"/>
                    <a:pt x="263" y="173"/>
                    <a:pt x="260" y="173"/>
                  </a:cubicBezTo>
                  <a:cubicBezTo>
                    <a:pt x="187" y="173"/>
                    <a:pt x="187" y="173"/>
                    <a:pt x="187" y="173"/>
                  </a:cubicBezTo>
                  <a:cubicBezTo>
                    <a:pt x="186" y="173"/>
                    <a:pt x="185" y="172"/>
                    <a:pt x="185" y="171"/>
                  </a:cubicBezTo>
                  <a:cubicBezTo>
                    <a:pt x="185" y="170"/>
                    <a:pt x="186" y="169"/>
                    <a:pt x="187" y="169"/>
                  </a:cubicBezTo>
                  <a:cubicBezTo>
                    <a:pt x="247" y="169"/>
                    <a:pt x="247" y="169"/>
                    <a:pt x="247" y="169"/>
                  </a:cubicBezTo>
                  <a:cubicBezTo>
                    <a:pt x="249" y="169"/>
                    <a:pt x="252" y="167"/>
                    <a:pt x="252" y="164"/>
                  </a:cubicBezTo>
                  <a:cubicBezTo>
                    <a:pt x="252" y="161"/>
                    <a:pt x="249" y="159"/>
                    <a:pt x="247" y="159"/>
                  </a:cubicBezTo>
                  <a:cubicBezTo>
                    <a:pt x="180" y="159"/>
                    <a:pt x="180" y="159"/>
                    <a:pt x="180" y="159"/>
                  </a:cubicBezTo>
                  <a:cubicBezTo>
                    <a:pt x="179" y="159"/>
                    <a:pt x="178" y="158"/>
                    <a:pt x="178" y="157"/>
                  </a:cubicBezTo>
                  <a:cubicBezTo>
                    <a:pt x="178" y="156"/>
                    <a:pt x="179" y="156"/>
                    <a:pt x="180" y="156"/>
                  </a:cubicBezTo>
                  <a:cubicBezTo>
                    <a:pt x="238" y="156"/>
                    <a:pt x="238" y="156"/>
                    <a:pt x="238" y="156"/>
                  </a:cubicBezTo>
                  <a:cubicBezTo>
                    <a:pt x="241" y="156"/>
                    <a:pt x="243" y="153"/>
                    <a:pt x="243" y="151"/>
                  </a:cubicBezTo>
                  <a:cubicBezTo>
                    <a:pt x="243" y="148"/>
                    <a:pt x="241" y="146"/>
                    <a:pt x="238" y="146"/>
                  </a:cubicBezTo>
                  <a:cubicBezTo>
                    <a:pt x="190" y="146"/>
                    <a:pt x="190" y="146"/>
                    <a:pt x="190" y="146"/>
                  </a:cubicBezTo>
                  <a:cubicBezTo>
                    <a:pt x="189" y="146"/>
                    <a:pt x="188" y="145"/>
                    <a:pt x="188" y="144"/>
                  </a:cubicBezTo>
                  <a:cubicBezTo>
                    <a:pt x="188" y="143"/>
                    <a:pt x="189" y="142"/>
                    <a:pt x="190" y="142"/>
                  </a:cubicBezTo>
                  <a:cubicBezTo>
                    <a:pt x="203" y="142"/>
                    <a:pt x="203" y="142"/>
                    <a:pt x="203" y="142"/>
                  </a:cubicBezTo>
                  <a:cubicBezTo>
                    <a:pt x="206" y="142"/>
                    <a:pt x="208" y="140"/>
                    <a:pt x="208" y="137"/>
                  </a:cubicBezTo>
                  <a:cubicBezTo>
                    <a:pt x="208" y="134"/>
                    <a:pt x="206" y="132"/>
                    <a:pt x="203" y="132"/>
                  </a:cubicBezTo>
                  <a:cubicBezTo>
                    <a:pt x="190" y="132"/>
                    <a:pt x="190" y="132"/>
                    <a:pt x="190" y="132"/>
                  </a:cubicBezTo>
                  <a:cubicBezTo>
                    <a:pt x="189" y="132"/>
                    <a:pt x="188" y="131"/>
                    <a:pt x="188" y="130"/>
                  </a:cubicBezTo>
                  <a:cubicBezTo>
                    <a:pt x="188" y="129"/>
                    <a:pt x="189" y="128"/>
                    <a:pt x="190" y="128"/>
                  </a:cubicBezTo>
                  <a:cubicBezTo>
                    <a:pt x="229" y="128"/>
                    <a:pt x="229" y="128"/>
                    <a:pt x="229" y="128"/>
                  </a:cubicBezTo>
                  <a:cubicBezTo>
                    <a:pt x="232" y="128"/>
                    <a:pt x="234" y="126"/>
                    <a:pt x="234" y="123"/>
                  </a:cubicBezTo>
                  <a:cubicBezTo>
                    <a:pt x="234" y="121"/>
                    <a:pt x="232" y="118"/>
                    <a:pt x="229" y="118"/>
                  </a:cubicBezTo>
                  <a:cubicBezTo>
                    <a:pt x="200" y="118"/>
                    <a:pt x="200" y="118"/>
                    <a:pt x="200" y="118"/>
                  </a:cubicBezTo>
                  <a:cubicBezTo>
                    <a:pt x="199" y="118"/>
                    <a:pt x="198" y="118"/>
                    <a:pt x="198" y="117"/>
                  </a:cubicBezTo>
                  <a:cubicBezTo>
                    <a:pt x="198" y="116"/>
                    <a:pt x="199" y="115"/>
                    <a:pt x="200" y="115"/>
                  </a:cubicBezTo>
                  <a:cubicBezTo>
                    <a:pt x="228" y="115"/>
                    <a:pt x="228" y="115"/>
                    <a:pt x="228" y="115"/>
                  </a:cubicBezTo>
                  <a:cubicBezTo>
                    <a:pt x="231" y="115"/>
                    <a:pt x="234" y="113"/>
                    <a:pt x="234" y="110"/>
                  </a:cubicBezTo>
                  <a:cubicBezTo>
                    <a:pt x="234" y="107"/>
                    <a:pt x="231" y="105"/>
                    <a:pt x="228" y="105"/>
                  </a:cubicBezTo>
                  <a:cubicBezTo>
                    <a:pt x="181" y="105"/>
                    <a:pt x="181" y="105"/>
                    <a:pt x="181" y="105"/>
                  </a:cubicBezTo>
                  <a:cubicBezTo>
                    <a:pt x="180" y="105"/>
                    <a:pt x="180" y="104"/>
                    <a:pt x="180" y="103"/>
                  </a:cubicBezTo>
                  <a:cubicBezTo>
                    <a:pt x="180" y="102"/>
                    <a:pt x="180" y="101"/>
                    <a:pt x="181" y="101"/>
                  </a:cubicBezTo>
                  <a:cubicBezTo>
                    <a:pt x="190" y="101"/>
                    <a:pt x="190" y="101"/>
                    <a:pt x="190" y="101"/>
                  </a:cubicBezTo>
                  <a:cubicBezTo>
                    <a:pt x="192" y="101"/>
                    <a:pt x="195" y="99"/>
                    <a:pt x="195" y="96"/>
                  </a:cubicBezTo>
                  <a:cubicBezTo>
                    <a:pt x="195" y="93"/>
                    <a:pt x="192" y="91"/>
                    <a:pt x="190" y="91"/>
                  </a:cubicBezTo>
                  <a:cubicBezTo>
                    <a:pt x="181" y="91"/>
                    <a:pt x="181" y="91"/>
                    <a:pt x="181" y="91"/>
                  </a:cubicBezTo>
                  <a:cubicBezTo>
                    <a:pt x="180" y="91"/>
                    <a:pt x="179" y="90"/>
                    <a:pt x="179" y="89"/>
                  </a:cubicBezTo>
                  <a:cubicBezTo>
                    <a:pt x="179" y="89"/>
                    <a:pt x="180" y="88"/>
                    <a:pt x="181" y="88"/>
                  </a:cubicBezTo>
                  <a:cubicBezTo>
                    <a:pt x="209" y="88"/>
                    <a:pt x="209" y="88"/>
                    <a:pt x="209" y="88"/>
                  </a:cubicBezTo>
                  <a:cubicBezTo>
                    <a:pt x="209" y="88"/>
                    <a:pt x="209" y="88"/>
                    <a:pt x="209" y="88"/>
                  </a:cubicBezTo>
                  <a:cubicBezTo>
                    <a:pt x="375" y="88"/>
                    <a:pt x="375" y="88"/>
                    <a:pt x="375" y="88"/>
                  </a:cubicBezTo>
                  <a:cubicBezTo>
                    <a:pt x="376" y="88"/>
                    <a:pt x="377" y="89"/>
                    <a:pt x="377" y="89"/>
                  </a:cubicBezTo>
                  <a:cubicBezTo>
                    <a:pt x="377" y="90"/>
                    <a:pt x="376" y="91"/>
                    <a:pt x="375" y="91"/>
                  </a:cubicBezTo>
                  <a:cubicBezTo>
                    <a:pt x="202" y="91"/>
                    <a:pt x="202" y="91"/>
                    <a:pt x="202" y="91"/>
                  </a:cubicBezTo>
                  <a:cubicBezTo>
                    <a:pt x="199" y="91"/>
                    <a:pt x="197" y="93"/>
                    <a:pt x="197" y="96"/>
                  </a:cubicBezTo>
                  <a:cubicBezTo>
                    <a:pt x="197" y="99"/>
                    <a:pt x="199" y="101"/>
                    <a:pt x="202" y="101"/>
                  </a:cubicBezTo>
                  <a:cubicBezTo>
                    <a:pt x="375" y="101"/>
                    <a:pt x="375" y="101"/>
                    <a:pt x="375" y="101"/>
                  </a:cubicBezTo>
                  <a:cubicBezTo>
                    <a:pt x="376" y="101"/>
                    <a:pt x="377" y="102"/>
                    <a:pt x="377" y="103"/>
                  </a:cubicBezTo>
                  <a:cubicBezTo>
                    <a:pt x="377" y="104"/>
                    <a:pt x="376" y="105"/>
                    <a:pt x="375" y="105"/>
                  </a:cubicBezTo>
                  <a:cubicBezTo>
                    <a:pt x="245" y="105"/>
                    <a:pt x="245" y="105"/>
                    <a:pt x="245" y="105"/>
                  </a:cubicBezTo>
                  <a:cubicBezTo>
                    <a:pt x="242" y="105"/>
                    <a:pt x="240" y="107"/>
                    <a:pt x="240" y="110"/>
                  </a:cubicBezTo>
                  <a:cubicBezTo>
                    <a:pt x="240" y="113"/>
                    <a:pt x="242" y="115"/>
                    <a:pt x="245" y="115"/>
                  </a:cubicBezTo>
                  <a:cubicBezTo>
                    <a:pt x="366" y="115"/>
                    <a:pt x="366" y="115"/>
                    <a:pt x="366" y="115"/>
                  </a:cubicBezTo>
                  <a:cubicBezTo>
                    <a:pt x="367" y="115"/>
                    <a:pt x="368" y="116"/>
                    <a:pt x="368" y="117"/>
                  </a:cubicBezTo>
                  <a:cubicBezTo>
                    <a:pt x="368" y="118"/>
                    <a:pt x="367" y="118"/>
                    <a:pt x="366" y="118"/>
                  </a:cubicBezTo>
                  <a:cubicBezTo>
                    <a:pt x="245" y="118"/>
                    <a:pt x="245" y="118"/>
                    <a:pt x="245" y="118"/>
                  </a:cubicBezTo>
                  <a:cubicBezTo>
                    <a:pt x="242" y="118"/>
                    <a:pt x="240" y="121"/>
                    <a:pt x="240" y="124"/>
                  </a:cubicBezTo>
                  <a:cubicBezTo>
                    <a:pt x="240" y="126"/>
                    <a:pt x="242" y="128"/>
                    <a:pt x="245" y="128"/>
                  </a:cubicBezTo>
                  <a:cubicBezTo>
                    <a:pt x="360" y="128"/>
                    <a:pt x="360" y="128"/>
                    <a:pt x="360" y="128"/>
                  </a:cubicBezTo>
                  <a:cubicBezTo>
                    <a:pt x="361" y="128"/>
                    <a:pt x="362" y="129"/>
                    <a:pt x="362" y="130"/>
                  </a:cubicBezTo>
                  <a:cubicBezTo>
                    <a:pt x="362" y="131"/>
                    <a:pt x="361" y="132"/>
                    <a:pt x="360" y="132"/>
                  </a:cubicBezTo>
                  <a:cubicBezTo>
                    <a:pt x="240" y="132"/>
                    <a:pt x="240" y="132"/>
                    <a:pt x="240" y="132"/>
                  </a:cubicBezTo>
                  <a:cubicBezTo>
                    <a:pt x="237" y="132"/>
                    <a:pt x="235" y="134"/>
                    <a:pt x="235" y="137"/>
                  </a:cubicBezTo>
                  <a:cubicBezTo>
                    <a:pt x="235" y="140"/>
                    <a:pt x="237" y="142"/>
                    <a:pt x="240" y="142"/>
                  </a:cubicBezTo>
                  <a:cubicBezTo>
                    <a:pt x="360" y="142"/>
                    <a:pt x="360" y="142"/>
                    <a:pt x="360" y="142"/>
                  </a:cubicBezTo>
                  <a:cubicBezTo>
                    <a:pt x="360" y="142"/>
                    <a:pt x="361" y="143"/>
                    <a:pt x="361" y="144"/>
                  </a:cubicBezTo>
                  <a:cubicBezTo>
                    <a:pt x="361" y="145"/>
                    <a:pt x="360" y="146"/>
                    <a:pt x="360" y="146"/>
                  </a:cubicBezTo>
                  <a:cubicBezTo>
                    <a:pt x="252" y="146"/>
                    <a:pt x="252" y="146"/>
                    <a:pt x="252" y="146"/>
                  </a:cubicBezTo>
                  <a:cubicBezTo>
                    <a:pt x="249" y="146"/>
                    <a:pt x="247" y="148"/>
                    <a:pt x="247" y="151"/>
                  </a:cubicBezTo>
                  <a:cubicBezTo>
                    <a:pt x="247" y="153"/>
                    <a:pt x="249" y="156"/>
                    <a:pt x="252" y="156"/>
                  </a:cubicBezTo>
                  <a:cubicBezTo>
                    <a:pt x="338" y="156"/>
                    <a:pt x="338" y="156"/>
                    <a:pt x="338" y="156"/>
                  </a:cubicBezTo>
                  <a:cubicBezTo>
                    <a:pt x="339" y="156"/>
                    <a:pt x="340" y="156"/>
                    <a:pt x="340" y="157"/>
                  </a:cubicBezTo>
                  <a:cubicBezTo>
                    <a:pt x="340" y="158"/>
                    <a:pt x="339" y="159"/>
                    <a:pt x="338" y="159"/>
                  </a:cubicBezTo>
                  <a:cubicBezTo>
                    <a:pt x="303" y="159"/>
                    <a:pt x="303" y="159"/>
                    <a:pt x="303" y="159"/>
                  </a:cubicBezTo>
                  <a:cubicBezTo>
                    <a:pt x="301" y="159"/>
                    <a:pt x="298" y="161"/>
                    <a:pt x="298" y="164"/>
                  </a:cubicBezTo>
                  <a:cubicBezTo>
                    <a:pt x="298" y="167"/>
                    <a:pt x="301" y="169"/>
                    <a:pt x="303" y="169"/>
                  </a:cubicBezTo>
                  <a:cubicBezTo>
                    <a:pt x="343" y="169"/>
                    <a:pt x="343" y="169"/>
                    <a:pt x="343" y="169"/>
                  </a:cubicBezTo>
                  <a:cubicBezTo>
                    <a:pt x="344" y="169"/>
                    <a:pt x="344" y="170"/>
                    <a:pt x="344" y="171"/>
                  </a:cubicBezTo>
                  <a:cubicBezTo>
                    <a:pt x="344" y="172"/>
                    <a:pt x="344" y="173"/>
                    <a:pt x="343" y="173"/>
                  </a:cubicBezTo>
                  <a:cubicBezTo>
                    <a:pt x="311" y="173"/>
                    <a:pt x="311" y="173"/>
                    <a:pt x="311" y="173"/>
                  </a:cubicBezTo>
                  <a:cubicBezTo>
                    <a:pt x="308" y="173"/>
                    <a:pt x="306" y="175"/>
                    <a:pt x="306" y="178"/>
                  </a:cubicBezTo>
                  <a:cubicBezTo>
                    <a:pt x="306" y="181"/>
                    <a:pt x="308" y="183"/>
                    <a:pt x="311" y="183"/>
                  </a:cubicBezTo>
                  <a:cubicBezTo>
                    <a:pt x="365" y="183"/>
                    <a:pt x="365" y="183"/>
                    <a:pt x="365" y="183"/>
                  </a:cubicBezTo>
                  <a:cubicBezTo>
                    <a:pt x="366" y="183"/>
                    <a:pt x="367" y="184"/>
                    <a:pt x="367" y="185"/>
                  </a:cubicBezTo>
                  <a:cubicBezTo>
                    <a:pt x="367" y="186"/>
                    <a:pt x="366" y="186"/>
                    <a:pt x="365" y="186"/>
                  </a:cubicBezTo>
                  <a:cubicBezTo>
                    <a:pt x="343" y="186"/>
                    <a:pt x="343" y="186"/>
                    <a:pt x="343" y="186"/>
                  </a:cubicBezTo>
                  <a:cubicBezTo>
                    <a:pt x="340" y="186"/>
                    <a:pt x="338" y="189"/>
                    <a:pt x="338" y="191"/>
                  </a:cubicBezTo>
                  <a:cubicBezTo>
                    <a:pt x="338" y="194"/>
                    <a:pt x="340" y="196"/>
                    <a:pt x="343" y="196"/>
                  </a:cubicBezTo>
                  <a:cubicBezTo>
                    <a:pt x="382" y="196"/>
                    <a:pt x="382" y="196"/>
                    <a:pt x="382" y="196"/>
                  </a:cubicBezTo>
                  <a:cubicBezTo>
                    <a:pt x="385" y="196"/>
                    <a:pt x="388" y="194"/>
                    <a:pt x="388" y="191"/>
                  </a:cubicBezTo>
                  <a:cubicBezTo>
                    <a:pt x="388" y="189"/>
                    <a:pt x="385" y="186"/>
                    <a:pt x="382" y="186"/>
                  </a:cubicBezTo>
                  <a:cubicBezTo>
                    <a:pt x="379" y="186"/>
                    <a:pt x="379" y="186"/>
                    <a:pt x="379" y="186"/>
                  </a:cubicBezTo>
                  <a:cubicBezTo>
                    <a:pt x="378" y="186"/>
                    <a:pt x="377" y="186"/>
                    <a:pt x="377" y="185"/>
                  </a:cubicBezTo>
                  <a:cubicBezTo>
                    <a:pt x="377" y="184"/>
                    <a:pt x="378" y="183"/>
                    <a:pt x="379" y="183"/>
                  </a:cubicBezTo>
                  <a:cubicBezTo>
                    <a:pt x="396" y="183"/>
                    <a:pt x="396" y="183"/>
                    <a:pt x="396" y="183"/>
                  </a:cubicBezTo>
                  <a:cubicBezTo>
                    <a:pt x="397" y="183"/>
                    <a:pt x="398" y="184"/>
                    <a:pt x="398" y="185"/>
                  </a:cubicBezTo>
                  <a:cubicBezTo>
                    <a:pt x="398" y="186"/>
                    <a:pt x="397" y="186"/>
                    <a:pt x="396" y="186"/>
                  </a:cubicBezTo>
                  <a:cubicBezTo>
                    <a:pt x="394" y="186"/>
                    <a:pt x="394" y="186"/>
                    <a:pt x="394" y="186"/>
                  </a:cubicBezTo>
                  <a:cubicBezTo>
                    <a:pt x="392" y="186"/>
                    <a:pt x="389" y="189"/>
                    <a:pt x="389" y="191"/>
                  </a:cubicBezTo>
                  <a:cubicBezTo>
                    <a:pt x="389" y="194"/>
                    <a:pt x="392" y="196"/>
                    <a:pt x="394" y="196"/>
                  </a:cubicBezTo>
                  <a:cubicBezTo>
                    <a:pt x="396" y="196"/>
                    <a:pt x="396" y="196"/>
                    <a:pt x="396" y="196"/>
                  </a:cubicBezTo>
                  <a:cubicBezTo>
                    <a:pt x="399" y="196"/>
                    <a:pt x="401" y="199"/>
                    <a:pt x="401" y="201"/>
                  </a:cubicBezTo>
                  <a:cubicBezTo>
                    <a:pt x="401" y="204"/>
                    <a:pt x="399" y="207"/>
                    <a:pt x="396" y="207"/>
                  </a:cubicBezTo>
                  <a:cubicBezTo>
                    <a:pt x="365" y="207"/>
                    <a:pt x="365" y="207"/>
                    <a:pt x="365" y="207"/>
                  </a:cubicBezTo>
                  <a:cubicBezTo>
                    <a:pt x="362" y="207"/>
                    <a:pt x="360" y="209"/>
                    <a:pt x="360" y="212"/>
                  </a:cubicBezTo>
                  <a:cubicBezTo>
                    <a:pt x="360" y="215"/>
                    <a:pt x="362" y="217"/>
                    <a:pt x="365" y="217"/>
                  </a:cubicBezTo>
                  <a:cubicBezTo>
                    <a:pt x="400" y="217"/>
                    <a:pt x="400" y="217"/>
                    <a:pt x="400" y="217"/>
                  </a:cubicBezTo>
                  <a:cubicBezTo>
                    <a:pt x="401" y="217"/>
                    <a:pt x="401" y="217"/>
                    <a:pt x="401" y="218"/>
                  </a:cubicBezTo>
                  <a:cubicBezTo>
                    <a:pt x="401" y="220"/>
                    <a:pt x="401" y="220"/>
                    <a:pt x="400" y="220"/>
                  </a:cubicBezTo>
                  <a:cubicBezTo>
                    <a:pt x="354" y="220"/>
                    <a:pt x="354" y="220"/>
                    <a:pt x="354" y="220"/>
                  </a:cubicBezTo>
                  <a:cubicBezTo>
                    <a:pt x="352" y="220"/>
                    <a:pt x="349" y="222"/>
                    <a:pt x="349" y="225"/>
                  </a:cubicBezTo>
                  <a:cubicBezTo>
                    <a:pt x="349" y="228"/>
                    <a:pt x="352" y="230"/>
                    <a:pt x="354" y="230"/>
                  </a:cubicBezTo>
                  <a:cubicBezTo>
                    <a:pt x="403" y="230"/>
                    <a:pt x="403" y="230"/>
                    <a:pt x="403" y="230"/>
                  </a:cubicBezTo>
                  <a:cubicBezTo>
                    <a:pt x="404" y="230"/>
                    <a:pt x="405" y="231"/>
                    <a:pt x="405" y="232"/>
                  </a:cubicBezTo>
                  <a:cubicBezTo>
                    <a:pt x="405" y="233"/>
                    <a:pt x="404" y="234"/>
                    <a:pt x="403" y="234"/>
                  </a:cubicBezTo>
                  <a:cubicBezTo>
                    <a:pt x="355" y="234"/>
                    <a:pt x="355" y="234"/>
                    <a:pt x="355" y="234"/>
                  </a:cubicBezTo>
                  <a:cubicBezTo>
                    <a:pt x="352" y="234"/>
                    <a:pt x="350" y="236"/>
                    <a:pt x="350" y="239"/>
                  </a:cubicBezTo>
                  <a:cubicBezTo>
                    <a:pt x="350" y="242"/>
                    <a:pt x="352" y="244"/>
                    <a:pt x="355" y="244"/>
                  </a:cubicBezTo>
                  <a:cubicBezTo>
                    <a:pt x="399" y="244"/>
                    <a:pt x="399" y="244"/>
                    <a:pt x="399" y="244"/>
                  </a:cubicBezTo>
                  <a:cubicBezTo>
                    <a:pt x="400" y="244"/>
                    <a:pt x="401" y="245"/>
                    <a:pt x="401" y="246"/>
                  </a:cubicBezTo>
                  <a:cubicBezTo>
                    <a:pt x="401" y="247"/>
                    <a:pt x="400" y="247"/>
                    <a:pt x="399" y="247"/>
                  </a:cubicBezTo>
                  <a:cubicBezTo>
                    <a:pt x="385" y="247"/>
                    <a:pt x="385" y="247"/>
                    <a:pt x="385" y="247"/>
                  </a:cubicBezTo>
                  <a:cubicBezTo>
                    <a:pt x="382" y="247"/>
                    <a:pt x="380" y="250"/>
                    <a:pt x="380" y="252"/>
                  </a:cubicBezTo>
                  <a:cubicBezTo>
                    <a:pt x="380" y="255"/>
                    <a:pt x="382" y="258"/>
                    <a:pt x="385" y="258"/>
                  </a:cubicBezTo>
                  <a:cubicBezTo>
                    <a:pt x="391" y="258"/>
                    <a:pt x="391" y="258"/>
                    <a:pt x="391" y="258"/>
                  </a:cubicBezTo>
                  <a:cubicBezTo>
                    <a:pt x="392" y="258"/>
                    <a:pt x="392" y="258"/>
                    <a:pt x="392" y="259"/>
                  </a:cubicBezTo>
                  <a:cubicBezTo>
                    <a:pt x="392" y="260"/>
                    <a:pt x="392" y="261"/>
                    <a:pt x="391" y="261"/>
                  </a:cubicBezTo>
                  <a:cubicBezTo>
                    <a:pt x="389" y="261"/>
                    <a:pt x="389" y="261"/>
                    <a:pt x="389" y="261"/>
                  </a:cubicBezTo>
                  <a:cubicBezTo>
                    <a:pt x="384" y="261"/>
                    <a:pt x="380" y="265"/>
                    <a:pt x="380" y="269"/>
                  </a:cubicBezTo>
                  <a:cubicBezTo>
                    <a:pt x="380" y="274"/>
                    <a:pt x="384" y="278"/>
                    <a:pt x="389" y="278"/>
                  </a:cubicBezTo>
                  <a:cubicBezTo>
                    <a:pt x="421" y="278"/>
                    <a:pt x="421" y="278"/>
                    <a:pt x="421" y="278"/>
                  </a:cubicBezTo>
                  <a:cubicBezTo>
                    <a:pt x="424" y="278"/>
                    <a:pt x="427" y="276"/>
                    <a:pt x="427" y="273"/>
                  </a:cubicBezTo>
                  <a:cubicBezTo>
                    <a:pt x="427" y="270"/>
                    <a:pt x="424" y="268"/>
                    <a:pt x="421" y="268"/>
                  </a:cubicBezTo>
                  <a:cubicBezTo>
                    <a:pt x="416" y="268"/>
                    <a:pt x="416" y="268"/>
                    <a:pt x="416" y="268"/>
                  </a:cubicBezTo>
                  <a:cubicBezTo>
                    <a:pt x="415" y="268"/>
                    <a:pt x="414" y="267"/>
                    <a:pt x="414" y="266"/>
                  </a:cubicBezTo>
                  <a:cubicBezTo>
                    <a:pt x="414" y="265"/>
                    <a:pt x="415" y="264"/>
                    <a:pt x="416" y="264"/>
                  </a:cubicBezTo>
                  <a:cubicBezTo>
                    <a:pt x="430" y="264"/>
                    <a:pt x="430" y="264"/>
                    <a:pt x="430" y="264"/>
                  </a:cubicBezTo>
                  <a:cubicBezTo>
                    <a:pt x="432" y="264"/>
                    <a:pt x="435" y="262"/>
                    <a:pt x="435" y="259"/>
                  </a:cubicBezTo>
                  <a:cubicBezTo>
                    <a:pt x="435" y="256"/>
                    <a:pt x="432" y="254"/>
                    <a:pt x="430" y="254"/>
                  </a:cubicBezTo>
                  <a:cubicBezTo>
                    <a:pt x="423" y="254"/>
                    <a:pt x="423" y="254"/>
                    <a:pt x="423" y="254"/>
                  </a:cubicBezTo>
                  <a:cubicBezTo>
                    <a:pt x="422" y="254"/>
                    <a:pt x="422" y="253"/>
                    <a:pt x="422" y="252"/>
                  </a:cubicBezTo>
                  <a:cubicBezTo>
                    <a:pt x="422" y="251"/>
                    <a:pt x="422" y="251"/>
                    <a:pt x="423" y="251"/>
                  </a:cubicBezTo>
                  <a:cubicBezTo>
                    <a:pt x="434" y="251"/>
                    <a:pt x="434" y="251"/>
                    <a:pt x="434" y="251"/>
                  </a:cubicBezTo>
                  <a:cubicBezTo>
                    <a:pt x="437" y="251"/>
                    <a:pt x="439" y="248"/>
                    <a:pt x="439" y="246"/>
                  </a:cubicBezTo>
                  <a:cubicBezTo>
                    <a:pt x="439" y="243"/>
                    <a:pt x="437" y="241"/>
                    <a:pt x="434" y="241"/>
                  </a:cubicBezTo>
                  <a:cubicBezTo>
                    <a:pt x="422" y="240"/>
                    <a:pt x="422" y="240"/>
                    <a:pt x="422" y="240"/>
                  </a:cubicBezTo>
                  <a:cubicBezTo>
                    <a:pt x="421" y="240"/>
                    <a:pt x="420" y="240"/>
                    <a:pt x="420" y="239"/>
                  </a:cubicBezTo>
                  <a:cubicBezTo>
                    <a:pt x="420" y="238"/>
                    <a:pt x="421" y="237"/>
                    <a:pt x="422" y="237"/>
                  </a:cubicBezTo>
                  <a:cubicBezTo>
                    <a:pt x="442" y="237"/>
                    <a:pt x="442" y="237"/>
                    <a:pt x="442" y="237"/>
                  </a:cubicBezTo>
                  <a:cubicBezTo>
                    <a:pt x="458" y="237"/>
                    <a:pt x="472" y="224"/>
                    <a:pt x="473" y="209"/>
                  </a:cubicBezTo>
                  <a:cubicBezTo>
                    <a:pt x="475" y="208"/>
                    <a:pt x="476" y="206"/>
                    <a:pt x="476" y="205"/>
                  </a:cubicBezTo>
                  <a:cubicBezTo>
                    <a:pt x="476" y="202"/>
                    <a:pt x="474" y="200"/>
                    <a:pt x="471"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599" b="0" i="0" u="none" strike="noStrike" kern="1200" cap="none" spc="0" normalizeH="0" baseline="0" noProof="0" dirty="0">
                <a:ln>
                  <a:noFill/>
                </a:ln>
                <a:solidFill>
                  <a:srgbClr val="505050"/>
                </a:solidFill>
                <a:effectLst/>
                <a:uLnTx/>
                <a:uFillTx/>
                <a:latin typeface="Segoe UI"/>
                <a:ea typeface="+mn-ea"/>
                <a:cs typeface="+mn-cs"/>
              </a:endParaRPr>
            </a:p>
          </p:txBody>
        </p:sp>
      </p:grpSp>
    </p:spTree>
    <p:extLst>
      <p:ext uri="{BB962C8B-B14F-4D97-AF65-F5344CB8AC3E}">
        <p14:creationId xmlns:p14="http://schemas.microsoft.com/office/powerpoint/2010/main" val="4169067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66168" y="1212851"/>
            <a:ext cx="6192675" cy="5607689"/>
          </a:xfrm>
        </p:spPr>
        <p:txBody>
          <a:bodyPr/>
          <a:lstStyle/>
          <a:p>
            <a:pPr marL="0" indent="0">
              <a:buNone/>
            </a:pPr>
            <a:r>
              <a:rPr lang="en-US" sz="2400" dirty="0">
                <a:solidFill>
                  <a:schemeClr val="tx1"/>
                </a:solidFill>
              </a:rPr>
              <a:t>SSE encrypts data when it is written to Azure Storage in Block Blobs, Page Blobs, and Append Blobs. It works for the following:</a:t>
            </a:r>
            <a:br>
              <a:rPr lang="en-US" sz="2400" dirty="0">
                <a:solidFill>
                  <a:schemeClr val="tx1"/>
                </a:solidFill>
              </a:rPr>
            </a:br>
            <a:endParaRPr lang="en-US" sz="2400" dirty="0">
              <a:solidFill>
                <a:schemeClr val="tx1"/>
              </a:solidFill>
            </a:endParaRPr>
          </a:p>
          <a:p>
            <a:r>
              <a:rPr lang="en-US" sz="2000" dirty="0">
                <a:solidFill>
                  <a:srgbClr val="0078D7"/>
                </a:solidFill>
              </a:rPr>
              <a:t>General purpose storage accounts and Blob  storage accounts</a:t>
            </a:r>
          </a:p>
          <a:p>
            <a:r>
              <a:rPr lang="en-US" sz="2000" dirty="0">
                <a:solidFill>
                  <a:srgbClr val="0078D7"/>
                </a:solidFill>
              </a:rPr>
              <a:t>Both Standard and Premium storage</a:t>
            </a:r>
          </a:p>
          <a:p>
            <a:r>
              <a:rPr lang="en-US" sz="2000" dirty="0">
                <a:solidFill>
                  <a:srgbClr val="0078D7"/>
                </a:solidFill>
              </a:rPr>
              <a:t>All redundancy levels (LRS, ZRS, GRS, RA-GRS)</a:t>
            </a:r>
          </a:p>
          <a:p>
            <a:r>
              <a:rPr lang="en-US" sz="2000" dirty="0">
                <a:solidFill>
                  <a:srgbClr val="0078D7"/>
                </a:solidFill>
              </a:rPr>
              <a:t>Azure Resource Manager storage accounts</a:t>
            </a:r>
          </a:p>
          <a:p>
            <a:pPr marL="567261" lvl="2" indent="-342900"/>
            <a:r>
              <a:rPr lang="en-US" dirty="0"/>
              <a:t>Note: Encryption of classic storage accounts and classic storage accounts migrated to Resource Manager storage accounts is not supported</a:t>
            </a:r>
          </a:p>
          <a:p>
            <a:r>
              <a:rPr lang="en-US" sz="2000" dirty="0">
                <a:solidFill>
                  <a:srgbClr val="0078D7"/>
                </a:solidFill>
              </a:rPr>
              <a:t>Encryption of archived VHDs and templates brought to Azure from on-premises</a:t>
            </a:r>
          </a:p>
          <a:p>
            <a:r>
              <a:rPr lang="en-US" sz="2000" dirty="0">
                <a:solidFill>
                  <a:srgbClr val="0078D7"/>
                </a:solidFill>
              </a:rPr>
              <a:t>Encryption of underlying OS and data disks for   IaaS VMs created using your VHDs</a:t>
            </a:r>
          </a:p>
          <a:p>
            <a:r>
              <a:rPr lang="en-US" sz="2000" dirty="0">
                <a:solidFill>
                  <a:srgbClr val="0078D7"/>
                </a:solidFill>
              </a:rPr>
              <a:t>All regions</a:t>
            </a:r>
          </a:p>
        </p:txBody>
      </p:sp>
      <p:sp>
        <p:nvSpPr>
          <p:cNvPr id="4" name="Title 3"/>
          <p:cNvSpPr>
            <a:spLocks noGrp="1"/>
          </p:cNvSpPr>
          <p:nvPr>
            <p:ph type="title"/>
          </p:nvPr>
        </p:nvSpPr>
        <p:spPr/>
        <p:txBody>
          <a:bodyPr/>
          <a:lstStyle/>
          <a:p>
            <a:r>
              <a:rPr lang="en-US" dirty="0"/>
              <a:t>Azure Storage Service Encryption (SSE)</a:t>
            </a:r>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226668" y="1375458"/>
            <a:ext cx="2331656" cy="1891088"/>
          </a:xfrm>
          <a:prstGeom prst="rect">
            <a:avLst/>
          </a:prstGeom>
          <a:ln>
            <a:noFill/>
          </a:ln>
        </p:spPr>
      </p:pic>
      <p:pic>
        <p:nvPicPr>
          <p:cNvPr id="8" name="Picture 7"/>
          <p:cNvPicPr>
            <a:picLocks noChangeAspect="1"/>
          </p:cNvPicPr>
          <p:nvPr/>
        </p:nvPicPr>
        <p:blipFill>
          <a:blip r:embed="rId4"/>
          <a:stretch>
            <a:fillRect/>
          </a:stretch>
        </p:blipFill>
        <p:spPr>
          <a:xfrm>
            <a:off x="7226668" y="3570196"/>
            <a:ext cx="4960624" cy="2391440"/>
          </a:xfrm>
          <a:prstGeom prst="rect">
            <a:avLst/>
          </a:prstGeom>
        </p:spPr>
      </p:pic>
      <p:sp>
        <p:nvSpPr>
          <p:cNvPr id="7" name="Rectangle 6"/>
          <p:cNvSpPr/>
          <p:nvPr/>
        </p:nvSpPr>
        <p:spPr>
          <a:xfrm>
            <a:off x="7226668" y="6095951"/>
            <a:ext cx="4980199" cy="584775"/>
          </a:xfrm>
          <a:prstGeom prst="rect">
            <a:avLst/>
          </a:prstGeom>
        </p:spPr>
        <p:txBody>
          <a:bodyPr wrap="square" lIns="0" tIns="0" rIns="0" bIns="0">
            <a:noAutofit/>
          </a:bodyPr>
          <a:lstStyle/>
          <a:p>
            <a:r>
              <a:rPr lang="en-US" sz="1600" dirty="0">
                <a:solidFill>
                  <a:schemeClr val="tx2"/>
                </a:solidFill>
              </a:rPr>
              <a:t>Note: SSE only encrypts newly created or copied data </a:t>
            </a:r>
            <a:r>
              <a:rPr lang="en-US" sz="1600" u="sng" dirty="0">
                <a:solidFill>
                  <a:schemeClr val="tx2"/>
                </a:solidFill>
              </a:rPr>
              <a:t>after</a:t>
            </a:r>
            <a:r>
              <a:rPr lang="en-US" sz="1600" dirty="0">
                <a:solidFill>
                  <a:schemeClr val="tx2"/>
                </a:solidFill>
              </a:rPr>
              <a:t> the encryption is enabled</a:t>
            </a:r>
            <a:endParaRPr lang="en-US" sz="1600" dirty="0"/>
          </a:p>
        </p:txBody>
      </p:sp>
    </p:spTree>
    <p:extLst>
      <p:ext uri="{BB962C8B-B14F-4D97-AF65-F5344CB8AC3E}">
        <p14:creationId xmlns:p14="http://schemas.microsoft.com/office/powerpoint/2010/main" val="3346441974"/>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security models</a:t>
            </a:r>
          </a:p>
        </p:txBody>
      </p:sp>
      <p:sp>
        <p:nvSpPr>
          <p:cNvPr id="2" name="Text Placeholder 1"/>
          <p:cNvSpPr>
            <a:spLocks noGrp="1"/>
          </p:cNvSpPr>
          <p:nvPr>
            <p:ph type="body" sz="quarter" idx="10"/>
          </p:nvPr>
        </p:nvSpPr>
        <p:spPr>
          <a:xfrm>
            <a:off x="366003" y="1211287"/>
            <a:ext cx="5608081" cy="3176254"/>
          </a:xfrm>
        </p:spPr>
        <p:txBody>
          <a:bodyPr/>
          <a:lstStyle/>
          <a:p>
            <a:pPr marL="0" indent="0">
              <a:buNone/>
            </a:pPr>
            <a:r>
              <a:rPr lang="en-US" dirty="0">
                <a:solidFill>
                  <a:schemeClr val="tx2"/>
                </a:solidFill>
              </a:rPr>
              <a:t>Internal (Private) vs. External (Public) Access </a:t>
            </a:r>
          </a:p>
          <a:p>
            <a:pPr marL="342900" lvl="1" indent="-342900"/>
            <a:r>
              <a:rPr lang="en-US" sz="2000" dirty="0"/>
              <a:t>Start with internal (private) access only, then find reasons (exceptions) why the data needs external (public) access</a:t>
            </a:r>
          </a:p>
          <a:p>
            <a:pPr marL="342900" lvl="1" indent="-342900"/>
            <a:r>
              <a:rPr lang="en-US" sz="2000" dirty="0"/>
              <a:t>Most companies do not need external (public) access to their data</a:t>
            </a:r>
          </a:p>
          <a:p>
            <a:endParaRPr lang="en-US" dirty="0"/>
          </a:p>
        </p:txBody>
      </p:sp>
      <p:sp>
        <p:nvSpPr>
          <p:cNvPr id="4" name="Text Placeholder 3"/>
          <p:cNvSpPr>
            <a:spLocks noGrp="1"/>
          </p:cNvSpPr>
          <p:nvPr>
            <p:ph type="body" sz="quarter" idx="11"/>
          </p:nvPr>
        </p:nvSpPr>
        <p:spPr>
          <a:xfrm>
            <a:off x="6461209" y="1211287"/>
            <a:ext cx="5608081" cy="4284250"/>
          </a:xfrm>
        </p:spPr>
        <p:txBody>
          <a:bodyPr/>
          <a:lstStyle/>
          <a:p>
            <a:pPr marL="0" indent="0">
              <a:buNone/>
            </a:pPr>
            <a:r>
              <a:rPr lang="en-US" dirty="0">
                <a:solidFill>
                  <a:schemeClr val="tx2"/>
                </a:solidFill>
              </a:rPr>
              <a:t>Storage Accounts and        Storage Keys</a:t>
            </a:r>
          </a:p>
          <a:p>
            <a:pPr marL="342900" lvl="1" indent="-342900"/>
            <a:r>
              <a:rPr lang="en-US" sz="2000" dirty="0"/>
              <a:t>Provide shared access signatures, without having to give out your access keys. SAS tokens, allow access to storage accounts for an interval period of time with the permissions you specify. Also allowing a more granular permissions to resources</a:t>
            </a:r>
          </a:p>
          <a:p>
            <a:pPr marL="342900" lvl="1" indent="-342900"/>
            <a:r>
              <a:rPr lang="en-US" sz="2000" dirty="0"/>
              <a:t>Specify a container to be public to allow users anonymous access for read operations without having to provide credentials</a:t>
            </a:r>
          </a:p>
          <a:p>
            <a:endParaRPr lang="en-US" dirty="0"/>
          </a:p>
        </p:txBody>
      </p:sp>
    </p:spTree>
    <p:extLst>
      <p:ext uri="{BB962C8B-B14F-4D97-AF65-F5344CB8AC3E}">
        <p14:creationId xmlns:p14="http://schemas.microsoft.com/office/powerpoint/2010/main" val="1058892408"/>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5118324"/>
          </a:xfrm>
        </p:spPr>
        <p:txBody>
          <a:bodyPr/>
          <a:lstStyle/>
          <a:p>
            <a:pPr marL="0" indent="0">
              <a:buNone/>
            </a:pPr>
            <a:r>
              <a:rPr lang="en-US" dirty="0">
                <a:solidFill>
                  <a:srgbClr val="0078D7"/>
                </a:solidFill>
              </a:rPr>
              <a:t>Encrypt storage data in your applications</a:t>
            </a:r>
          </a:p>
          <a:p>
            <a:pPr marL="342900" lvl="1" indent="-342900"/>
            <a:r>
              <a:rPr lang="en-US" sz="1800" dirty="0"/>
              <a:t>Automatically encrypt prior to sending to storage</a:t>
            </a:r>
          </a:p>
          <a:p>
            <a:pPr marL="342900" lvl="1" indent="-342900"/>
            <a:r>
              <a:rPr lang="en-US" sz="1800" dirty="0"/>
              <a:t>Automatically decrypt after receiving from storage </a:t>
            </a:r>
          </a:p>
          <a:p>
            <a:pPr marL="0" indent="0">
              <a:buNone/>
            </a:pPr>
            <a:r>
              <a:rPr lang="en-US" dirty="0">
                <a:solidFill>
                  <a:schemeClr val="tx2"/>
                </a:solidFill>
              </a:rPr>
              <a:t>Seamless integration</a:t>
            </a:r>
            <a:endParaRPr lang="en-US" dirty="0"/>
          </a:p>
          <a:p>
            <a:pPr marL="342900" lvl="1" indent="-342900"/>
            <a:r>
              <a:rPr lang="en-US" sz="1800" dirty="0"/>
              <a:t>Blobs – Full Blob upload; full or range download </a:t>
            </a:r>
          </a:p>
          <a:p>
            <a:pPr marL="342900" lvl="1" indent="-342900"/>
            <a:r>
              <a:rPr lang="en-US" sz="1800" dirty="0"/>
              <a:t>Tables – Read/insert /replace of entities with configurable attributes; batch operations</a:t>
            </a:r>
          </a:p>
          <a:p>
            <a:pPr marL="342900" lvl="1" indent="-342900"/>
            <a:r>
              <a:rPr lang="en-US" sz="1800" dirty="0"/>
              <a:t>Queues – Messages individually encrypted </a:t>
            </a:r>
          </a:p>
          <a:p>
            <a:pPr marL="0" indent="0">
              <a:buNone/>
            </a:pPr>
            <a:r>
              <a:rPr lang="en-US" dirty="0">
                <a:solidFill>
                  <a:srgbClr val="0078D7"/>
                </a:solidFill>
              </a:rPr>
              <a:t>Benefits </a:t>
            </a:r>
          </a:p>
          <a:p>
            <a:pPr marL="342900" lvl="1" indent="-342900"/>
            <a:r>
              <a:rPr lang="en-US" sz="1800" dirty="0"/>
              <a:t>Storage service never sees your keys or unencrypted data</a:t>
            </a:r>
          </a:p>
          <a:p>
            <a:pPr marL="342900" lvl="1" indent="-342900"/>
            <a:r>
              <a:rPr lang="en-US" sz="1800" dirty="0"/>
              <a:t>Proven security practices - Standard envelope encryption, key rotation, etc.</a:t>
            </a:r>
          </a:p>
          <a:p>
            <a:pPr marL="342900" lvl="1" indent="-342900"/>
            <a:r>
              <a:rPr lang="en-US" sz="1800" dirty="0"/>
              <a:t>Self contained – Key meta-data stored with each object</a:t>
            </a:r>
          </a:p>
          <a:p>
            <a:pPr marL="342900" lvl="1" indent="-342900"/>
            <a:r>
              <a:rPr lang="en-US" sz="1800" dirty="0"/>
              <a:t>Interoperable across storage client libraries</a:t>
            </a:r>
          </a:p>
          <a:p>
            <a:pPr marL="342900" lvl="1" indent="-342900"/>
            <a:r>
              <a:rPr lang="en-US" sz="1800" dirty="0"/>
              <a:t>Source code available on GitHub</a:t>
            </a:r>
          </a:p>
        </p:txBody>
      </p:sp>
      <p:sp>
        <p:nvSpPr>
          <p:cNvPr id="3" name="Title 2"/>
          <p:cNvSpPr>
            <a:spLocks noGrp="1"/>
          </p:cNvSpPr>
          <p:nvPr>
            <p:ph type="title"/>
          </p:nvPr>
        </p:nvSpPr>
        <p:spPr/>
        <p:txBody>
          <a:bodyPr/>
          <a:lstStyle/>
          <a:p>
            <a:r>
              <a:rPr lang="en-US" dirty="0"/>
              <a:t>Application-layer encryption</a:t>
            </a:r>
          </a:p>
        </p:txBody>
      </p:sp>
    </p:spTree>
    <p:extLst>
      <p:ext uri="{BB962C8B-B14F-4D97-AF65-F5344CB8AC3E}">
        <p14:creationId xmlns:p14="http://schemas.microsoft.com/office/powerpoint/2010/main" val="3324721718"/>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4628960"/>
          </a:xfrm>
        </p:spPr>
        <p:txBody>
          <a:bodyPr/>
          <a:lstStyle/>
          <a:p>
            <a:pPr marL="0" indent="0">
              <a:lnSpc>
                <a:spcPct val="100000"/>
              </a:lnSpc>
              <a:buNone/>
            </a:pPr>
            <a:r>
              <a:rPr lang="en-US" sz="3200" dirty="0">
                <a:solidFill>
                  <a:srgbClr val="0078D7"/>
                </a:solidFill>
              </a:rPr>
              <a:t>Microsoft cannot access your secrets</a:t>
            </a:r>
          </a:p>
          <a:p>
            <a:pPr marL="0" indent="0">
              <a:lnSpc>
                <a:spcPct val="100000"/>
              </a:lnSpc>
              <a:buNone/>
            </a:pPr>
            <a:r>
              <a:rPr lang="en-US" sz="3200" dirty="0">
                <a:solidFill>
                  <a:srgbClr val="0078D7"/>
                </a:solidFill>
              </a:rPr>
              <a:t>Manage, rotate, monitor master encryption keys and secrets</a:t>
            </a:r>
          </a:p>
          <a:p>
            <a:pPr marL="0" indent="0">
              <a:lnSpc>
                <a:spcPct val="100000"/>
              </a:lnSpc>
              <a:buNone/>
            </a:pPr>
            <a:r>
              <a:rPr lang="en-US" sz="3200" dirty="0">
                <a:solidFill>
                  <a:srgbClr val="0078D7"/>
                </a:solidFill>
              </a:rPr>
              <a:t>Contents are protected at rest with HSMs</a:t>
            </a:r>
          </a:p>
          <a:p>
            <a:pPr marL="0" indent="0">
              <a:lnSpc>
                <a:spcPct val="100000"/>
              </a:lnSpc>
              <a:buNone/>
            </a:pPr>
            <a:r>
              <a:rPr lang="en-US" sz="3200" dirty="0">
                <a:solidFill>
                  <a:srgbClr val="0078D7"/>
                </a:solidFill>
              </a:rPr>
              <a:t>Authentication via Azure Active Directory</a:t>
            </a:r>
          </a:p>
          <a:p>
            <a:pPr marL="0" indent="0">
              <a:lnSpc>
                <a:spcPct val="100000"/>
              </a:lnSpc>
              <a:buNone/>
            </a:pPr>
            <a:r>
              <a:rPr lang="en-US" sz="3200" dirty="0">
                <a:solidFill>
                  <a:srgbClr val="0078D7"/>
                </a:solidFill>
              </a:rPr>
              <a:t>Role separation between key owners and data manipulation</a:t>
            </a:r>
          </a:p>
          <a:p>
            <a:pPr marL="0" indent="0">
              <a:lnSpc>
                <a:spcPct val="100000"/>
              </a:lnSpc>
              <a:buNone/>
            </a:pPr>
            <a:r>
              <a:rPr lang="en-US" sz="3200" dirty="0">
                <a:solidFill>
                  <a:srgbClr val="0078D7"/>
                </a:solidFill>
              </a:rPr>
              <a:t>Storage Client Library enables optional Key Vault integration</a:t>
            </a:r>
          </a:p>
          <a:p>
            <a:pPr marL="342900" lvl="1" indent="-342900"/>
            <a:r>
              <a:rPr lang="en-US" dirty="0"/>
              <a:t>Enables content encryption key to be wrapped/unwrapped</a:t>
            </a:r>
          </a:p>
          <a:p>
            <a:pPr marL="342900" lvl="1" indent="-342900"/>
            <a:r>
              <a:rPr lang="en-US" dirty="0"/>
              <a:t>Enables multiple key sources to be aggregated</a:t>
            </a:r>
          </a:p>
          <a:p>
            <a:pPr marL="342900" lvl="1" indent="-342900"/>
            <a:r>
              <a:rPr lang="en-US" dirty="0"/>
              <a:t>Enables caching of keys for high-scale, low-latency storage operations </a:t>
            </a:r>
          </a:p>
        </p:txBody>
      </p:sp>
      <p:sp>
        <p:nvSpPr>
          <p:cNvPr id="3" name="Title 2"/>
          <p:cNvSpPr>
            <a:spLocks noGrp="1"/>
          </p:cNvSpPr>
          <p:nvPr>
            <p:ph type="title"/>
          </p:nvPr>
        </p:nvSpPr>
        <p:spPr/>
        <p:txBody>
          <a:bodyPr/>
          <a:lstStyle/>
          <a:p>
            <a:r>
              <a:rPr lang="en-US" dirty="0"/>
              <a:t>Key Vault integration</a:t>
            </a:r>
          </a:p>
        </p:txBody>
      </p:sp>
    </p:spTree>
    <p:extLst>
      <p:ext uri="{BB962C8B-B14F-4D97-AF65-F5344CB8AC3E}">
        <p14:creationId xmlns:p14="http://schemas.microsoft.com/office/powerpoint/2010/main" val="2499073624"/>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3222421"/>
          </a:xfrm>
        </p:spPr>
        <p:txBody>
          <a:bodyPr/>
          <a:lstStyle/>
          <a:p>
            <a:pPr marL="0" indent="0">
              <a:buNone/>
            </a:pPr>
            <a:r>
              <a:rPr lang="en-US" dirty="0">
                <a:solidFill>
                  <a:srgbClr val="0078D7"/>
                </a:solidFill>
              </a:rPr>
              <a:t>Multiple access control strategies</a:t>
            </a:r>
          </a:p>
          <a:p>
            <a:pPr marL="342900" lvl="1" indent="-342900"/>
            <a:r>
              <a:rPr lang="en-US" sz="1800" dirty="0"/>
              <a:t>Storage account key – Full access</a:t>
            </a:r>
          </a:p>
          <a:p>
            <a:pPr marL="342900" lvl="1" indent="-342900"/>
            <a:r>
              <a:rPr lang="en-US" sz="1800" dirty="0"/>
              <a:t>Shared access signature (SAS) – Token with configurable rights and time</a:t>
            </a:r>
          </a:p>
          <a:p>
            <a:pPr marL="342900" lvl="1" indent="-342900"/>
            <a:r>
              <a:rPr lang="en-US" sz="1800" dirty="0"/>
              <a:t>Public – Blob storage only</a:t>
            </a:r>
          </a:p>
          <a:p>
            <a:pPr marL="0" indent="0">
              <a:buNone/>
            </a:pPr>
            <a:r>
              <a:rPr lang="en-US" dirty="0">
                <a:solidFill>
                  <a:srgbClr val="0078D7"/>
                </a:solidFill>
              </a:rPr>
              <a:t>Shared access signature </a:t>
            </a:r>
          </a:p>
          <a:p>
            <a:pPr marL="342900" lvl="1" indent="-342900"/>
            <a:r>
              <a:rPr lang="en-US" sz="1800" dirty="0"/>
              <a:t>Resources – Account (coming soon), containers, Blobs, queues, tables, table ranges</a:t>
            </a:r>
          </a:p>
          <a:p>
            <a:pPr marL="342900" lvl="1" indent="-342900"/>
            <a:r>
              <a:rPr lang="en-US" sz="1800" dirty="0"/>
              <a:t>Permissions – Read, write, delete, etc.</a:t>
            </a:r>
          </a:p>
          <a:p>
            <a:pPr marL="342900" lvl="1" indent="-342900"/>
            <a:r>
              <a:rPr lang="en-US" sz="1800" dirty="0"/>
              <a:t>Time – Start time, end time</a:t>
            </a:r>
          </a:p>
        </p:txBody>
      </p:sp>
      <p:sp>
        <p:nvSpPr>
          <p:cNvPr id="3" name="Title 2"/>
          <p:cNvSpPr>
            <a:spLocks noGrp="1"/>
          </p:cNvSpPr>
          <p:nvPr>
            <p:ph type="title"/>
          </p:nvPr>
        </p:nvSpPr>
        <p:spPr/>
        <p:txBody>
          <a:bodyPr/>
          <a:lstStyle/>
          <a:p>
            <a:r>
              <a:rPr lang="en-US" dirty="0"/>
              <a:t>Storage access control strategies</a:t>
            </a:r>
          </a:p>
        </p:txBody>
      </p:sp>
      <p:sp>
        <p:nvSpPr>
          <p:cNvPr id="6" name="Rectangle 5"/>
          <p:cNvSpPr/>
          <p:nvPr/>
        </p:nvSpPr>
        <p:spPr bwMode="auto">
          <a:xfrm>
            <a:off x="1828801" y="4905626"/>
            <a:ext cx="8800350" cy="1234729"/>
          </a:xfrm>
          <a:prstGeom prst="rect">
            <a:avLst/>
          </a:prstGeom>
          <a:solidFill>
            <a:srgbClr val="0078D7"/>
          </a:solidFill>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44"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2014925" y="5018544"/>
            <a:ext cx="8343190" cy="1033598"/>
          </a:xfrm>
          <a:prstGeom prst="rect">
            <a:avLst/>
          </a:prstGeom>
          <a:noFill/>
        </p:spPr>
        <p:txBody>
          <a:bodyPr wrap="square" lIns="137148" tIns="109719" rIns="137148" bIns="109719" rtlCol="0">
            <a:spAutoFit/>
          </a:bodyPr>
          <a:lstStyle/>
          <a:p>
            <a:pPr>
              <a:lnSpc>
                <a:spcPct val="90000"/>
              </a:lnSpc>
              <a:spcAft>
                <a:spcPts val="450"/>
              </a:spcAft>
            </a:pPr>
            <a:r>
              <a:rPr lang="en-US" b="1" dirty="0">
                <a:solidFill>
                  <a:srgbClr val="FFFFFF"/>
                </a:solidFill>
              </a:rPr>
              <a:t>https://storageaccount.blob.core.windows.net/sascontainer?sv=2012-02-12&amp;</a:t>
            </a:r>
            <a:r>
              <a:rPr lang="en-US" b="1" dirty="0">
                <a:solidFill>
                  <a:schemeClr val="bg2"/>
                </a:solidFill>
              </a:rPr>
              <a:t>se</a:t>
            </a:r>
            <a:r>
              <a:rPr lang="en-US" b="1" dirty="0">
                <a:solidFill>
                  <a:srgbClr val="FFFFFF"/>
                </a:solidFill>
              </a:rPr>
              <a:t>=2013-04-13 T00%3A12%3A08Z&amp; </a:t>
            </a:r>
            <a:r>
              <a:rPr lang="en-US" b="1" dirty="0">
                <a:solidFill>
                  <a:schemeClr val="bg2"/>
                </a:solidFill>
              </a:rPr>
              <a:t>sr</a:t>
            </a:r>
            <a:r>
              <a:rPr lang="en-US" b="1" dirty="0">
                <a:solidFill>
                  <a:srgbClr val="FFFFFF"/>
                </a:solidFill>
              </a:rPr>
              <a:t>=c&amp;</a:t>
            </a:r>
            <a:r>
              <a:rPr lang="en-US" b="1" dirty="0">
                <a:solidFill>
                  <a:schemeClr val="bg2"/>
                </a:solidFill>
              </a:rPr>
              <a:t>sp</a:t>
            </a:r>
            <a:r>
              <a:rPr lang="en-US" b="1" dirty="0">
                <a:solidFill>
                  <a:srgbClr val="FFFFFF"/>
                </a:solidFill>
              </a:rPr>
              <a:t>=wl&amp;</a:t>
            </a:r>
          </a:p>
          <a:p>
            <a:pPr>
              <a:lnSpc>
                <a:spcPct val="90000"/>
              </a:lnSpc>
              <a:spcAft>
                <a:spcPts val="450"/>
              </a:spcAft>
            </a:pPr>
            <a:r>
              <a:rPr lang="en-US" b="1" dirty="0">
                <a:solidFill>
                  <a:schemeClr val="bg2"/>
                </a:solidFill>
              </a:rPr>
              <a:t>sig</a:t>
            </a:r>
            <a:r>
              <a:rPr lang="en-US" b="1" dirty="0">
                <a:solidFill>
                  <a:srgbClr val="FFFFFF"/>
                </a:solidFill>
              </a:rPr>
              <a:t>=t%2BbzU9%2B7ry4okULN9S0wst%2F8MCUhTjrHyV9rDNLSe8g%3Dsss</a:t>
            </a:r>
            <a:endParaRPr lang="en-US" dirty="0">
              <a:solidFill>
                <a:srgbClr val="FFFFFF"/>
              </a:solidFill>
            </a:endParaRPr>
          </a:p>
        </p:txBody>
      </p:sp>
    </p:spTree>
    <p:extLst>
      <p:ext uri="{BB962C8B-B14F-4D97-AF65-F5344CB8AC3E}">
        <p14:creationId xmlns:p14="http://schemas.microsoft.com/office/powerpoint/2010/main" val="1209816873"/>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Key decisions</a:t>
            </a:r>
          </a:p>
        </p:txBody>
      </p:sp>
    </p:spTree>
    <p:extLst>
      <p:ext uri="{BB962C8B-B14F-4D97-AF65-F5344CB8AC3E}">
        <p14:creationId xmlns:p14="http://schemas.microsoft.com/office/powerpoint/2010/main" val="30561110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Standard storage offerings</a:t>
            </a:r>
          </a:p>
        </p:txBody>
      </p:sp>
      <p:grpSp>
        <p:nvGrpSpPr>
          <p:cNvPr id="20" name="Group 19">
            <a:extLst>
              <a:ext uri="{FF2B5EF4-FFF2-40B4-BE49-F238E27FC236}">
                <a16:creationId xmlns:a16="http://schemas.microsoft.com/office/drawing/2014/main" id="{6A3628CA-6FAE-404C-ADDB-8C71B0883949}"/>
              </a:ext>
            </a:extLst>
          </p:cNvPr>
          <p:cNvGrpSpPr/>
          <p:nvPr/>
        </p:nvGrpSpPr>
        <p:grpSpPr>
          <a:xfrm>
            <a:off x="508413" y="1702547"/>
            <a:ext cx="2136330" cy="3682710"/>
            <a:chOff x="508413" y="1710001"/>
            <a:chExt cx="2136330" cy="3682710"/>
          </a:xfrm>
        </p:grpSpPr>
        <p:sp>
          <p:nvSpPr>
            <p:cNvPr id="5" name="Rectangle 4"/>
            <p:cNvSpPr/>
            <p:nvPr/>
          </p:nvSpPr>
          <p:spPr>
            <a:xfrm>
              <a:off x="557027" y="1710001"/>
              <a:ext cx="2019086" cy="2730071"/>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12" name="TextBox 11"/>
            <p:cNvSpPr txBox="1"/>
            <p:nvPr/>
          </p:nvSpPr>
          <p:spPr>
            <a:xfrm>
              <a:off x="955057" y="3034346"/>
              <a:ext cx="1117640" cy="542330"/>
            </a:xfrm>
            <a:prstGeom prst="rect">
              <a:avLst/>
            </a:prstGeom>
            <a:noFill/>
            <a:ln>
              <a:noFill/>
            </a:ln>
          </p:spPr>
          <p:txBody>
            <a:bodyPr wrap="square" rtlCol="0">
              <a:spAutoFit/>
            </a:bodyPr>
            <a:lstStyle/>
            <a:p>
              <a:r>
                <a:rPr lang="en-US" sz="2856" dirty="0">
                  <a:solidFill>
                    <a:schemeClr val="bg1"/>
                  </a:solidFill>
                </a:rPr>
                <a:t>Blobs</a:t>
              </a:r>
            </a:p>
          </p:txBody>
        </p:sp>
        <p:pic>
          <p:nvPicPr>
            <p:cNvPr id="46" name="Picture 45" descr="Storage blob.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981821" y="1897062"/>
              <a:ext cx="1202031" cy="1202036"/>
            </a:xfrm>
            <a:prstGeom prst="rect">
              <a:avLst/>
            </a:prstGeom>
          </p:spPr>
        </p:pic>
        <p:sp>
          <p:nvSpPr>
            <p:cNvPr id="3" name="Rectangle 2"/>
            <p:cNvSpPr/>
            <p:nvPr/>
          </p:nvSpPr>
          <p:spPr>
            <a:xfrm>
              <a:off x="611307" y="3534930"/>
              <a:ext cx="2033436" cy="542330"/>
            </a:xfrm>
            <a:prstGeom prst="rect">
              <a:avLst/>
            </a:prstGeom>
            <a:noFill/>
            <a:ln>
              <a:noFill/>
            </a:ln>
          </p:spPr>
          <p:txBody>
            <a:bodyPr wrap="square">
              <a:spAutoFit/>
            </a:bodyPr>
            <a:lstStyle/>
            <a:p>
              <a:pPr algn="ctr"/>
              <a:r>
                <a:rPr lang="en-US" sz="1428" dirty="0">
                  <a:solidFill>
                    <a:schemeClr val="bg1"/>
                  </a:solidFill>
                </a:rPr>
                <a:t>Object storage</a:t>
              </a:r>
            </a:p>
            <a:p>
              <a:pPr algn="ctr"/>
              <a:r>
                <a:rPr lang="en-US" sz="1428" dirty="0">
                  <a:solidFill>
                    <a:schemeClr val="bg1"/>
                  </a:solidFill>
                </a:rPr>
                <a:t>access via REST</a:t>
              </a:r>
            </a:p>
          </p:txBody>
        </p:sp>
        <p:sp>
          <p:nvSpPr>
            <p:cNvPr id="28" name="Rectangle 27"/>
            <p:cNvSpPr/>
            <p:nvPr/>
          </p:nvSpPr>
          <p:spPr>
            <a:xfrm>
              <a:off x="551153" y="4533092"/>
              <a:ext cx="2033054" cy="85961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solidFill>
                  <a:schemeClr val="bg1"/>
                </a:solidFill>
              </a:endParaRPr>
            </a:p>
          </p:txBody>
        </p:sp>
        <p:sp>
          <p:nvSpPr>
            <p:cNvPr id="29" name="Rectangle 28"/>
            <p:cNvSpPr/>
            <p:nvPr/>
          </p:nvSpPr>
          <p:spPr>
            <a:xfrm>
              <a:off x="508413" y="4597487"/>
              <a:ext cx="2057158" cy="531744"/>
            </a:xfrm>
            <a:prstGeom prst="rect">
              <a:avLst/>
            </a:prstGeom>
          </p:spPr>
          <p:txBody>
            <a:bodyPr wrap="square">
              <a:spAutoFit/>
            </a:bodyPr>
            <a:lstStyle/>
            <a:p>
              <a:pPr algn="ctr"/>
              <a:r>
                <a:rPr lang="en-US" sz="1428" dirty="0">
                  <a:solidFill>
                    <a:schemeClr val="bg1"/>
                  </a:solidFill>
                </a:rPr>
                <a:t>Streaming &amp; random object access scenarios </a:t>
              </a:r>
            </a:p>
          </p:txBody>
        </p:sp>
      </p:grpSp>
      <p:grpSp>
        <p:nvGrpSpPr>
          <p:cNvPr id="19" name="Group 18">
            <a:extLst>
              <a:ext uri="{FF2B5EF4-FFF2-40B4-BE49-F238E27FC236}">
                <a16:creationId xmlns:a16="http://schemas.microsoft.com/office/drawing/2014/main" id="{CC8AE599-82E2-466F-A54C-33359CCE4FCE}"/>
              </a:ext>
            </a:extLst>
          </p:cNvPr>
          <p:cNvGrpSpPr/>
          <p:nvPr/>
        </p:nvGrpSpPr>
        <p:grpSpPr>
          <a:xfrm>
            <a:off x="2576113" y="1704065"/>
            <a:ext cx="2259838" cy="3679674"/>
            <a:chOff x="2576113" y="1710000"/>
            <a:chExt cx="2259838" cy="3679674"/>
          </a:xfrm>
        </p:grpSpPr>
        <p:sp>
          <p:nvSpPr>
            <p:cNvPr id="33" name="Rectangle 32"/>
            <p:cNvSpPr/>
            <p:nvPr/>
          </p:nvSpPr>
          <p:spPr>
            <a:xfrm>
              <a:off x="2670266" y="4536080"/>
              <a:ext cx="2019086" cy="8535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8" name="Rectangle 7"/>
            <p:cNvSpPr/>
            <p:nvPr/>
          </p:nvSpPr>
          <p:spPr>
            <a:xfrm>
              <a:off x="2654468" y="1710000"/>
              <a:ext cx="2019086" cy="272383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13" name="TextBox 12"/>
            <p:cNvSpPr txBox="1"/>
            <p:nvPr/>
          </p:nvSpPr>
          <p:spPr>
            <a:xfrm>
              <a:off x="3068492" y="3034346"/>
              <a:ext cx="1117640" cy="542330"/>
            </a:xfrm>
            <a:prstGeom prst="rect">
              <a:avLst/>
            </a:prstGeom>
            <a:noFill/>
            <a:ln>
              <a:noFill/>
            </a:ln>
          </p:spPr>
          <p:txBody>
            <a:bodyPr wrap="square" rtlCol="0">
              <a:spAutoFit/>
            </a:bodyPr>
            <a:lstStyle/>
            <a:p>
              <a:pPr algn="ctr"/>
              <a:r>
                <a:rPr lang="en-US" sz="2856" dirty="0">
                  <a:solidFill>
                    <a:schemeClr val="bg1"/>
                  </a:solidFill>
                </a:rPr>
                <a:t>Files</a:t>
              </a:r>
            </a:p>
          </p:txBody>
        </p:sp>
        <p:pic>
          <p:nvPicPr>
            <p:cNvPr id="44" name="Picture 43" descr="Storage blob.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3049617" y="1897062"/>
              <a:ext cx="1119698" cy="1119702"/>
            </a:xfrm>
            <a:prstGeom prst="rect">
              <a:avLst/>
            </a:prstGeom>
          </p:spPr>
        </p:pic>
        <p:sp>
          <p:nvSpPr>
            <p:cNvPr id="23" name="Rectangle 22"/>
            <p:cNvSpPr/>
            <p:nvPr/>
          </p:nvSpPr>
          <p:spPr>
            <a:xfrm>
              <a:off x="2647292" y="3523697"/>
              <a:ext cx="2033436" cy="542330"/>
            </a:xfrm>
            <a:prstGeom prst="rect">
              <a:avLst/>
            </a:prstGeom>
            <a:noFill/>
            <a:ln>
              <a:noFill/>
            </a:ln>
          </p:spPr>
          <p:txBody>
            <a:bodyPr wrap="square">
              <a:spAutoFit/>
            </a:bodyPr>
            <a:lstStyle/>
            <a:p>
              <a:pPr algn="ctr"/>
              <a:r>
                <a:rPr lang="en-US" sz="1428" dirty="0">
                  <a:solidFill>
                    <a:schemeClr val="bg1"/>
                  </a:solidFill>
                </a:rPr>
                <a:t>File storage</a:t>
              </a:r>
            </a:p>
            <a:p>
              <a:pPr algn="ctr"/>
              <a:r>
                <a:rPr lang="en-US" sz="1428" dirty="0">
                  <a:solidFill>
                    <a:schemeClr val="bg1"/>
                  </a:solidFill>
                </a:rPr>
                <a:t>access via SMB, REST</a:t>
              </a:r>
            </a:p>
          </p:txBody>
        </p:sp>
        <p:sp>
          <p:nvSpPr>
            <p:cNvPr id="7" name="Rectangle 6"/>
            <p:cNvSpPr/>
            <p:nvPr/>
          </p:nvSpPr>
          <p:spPr>
            <a:xfrm>
              <a:off x="2576113" y="4600032"/>
              <a:ext cx="2259838" cy="318245"/>
            </a:xfrm>
            <a:prstGeom prst="rect">
              <a:avLst/>
            </a:prstGeom>
          </p:spPr>
          <p:txBody>
            <a:bodyPr wrap="square">
              <a:spAutoFit/>
            </a:bodyPr>
            <a:lstStyle/>
            <a:p>
              <a:pPr algn="ctr"/>
              <a:r>
                <a:rPr lang="en-US" sz="1428" dirty="0">
                  <a:solidFill>
                    <a:schemeClr val="bg1"/>
                  </a:solidFill>
                </a:rPr>
                <a:t>Lift n shift scenarios</a:t>
              </a:r>
            </a:p>
          </p:txBody>
        </p:sp>
      </p:grpSp>
      <p:grpSp>
        <p:nvGrpSpPr>
          <p:cNvPr id="17" name="Group 16">
            <a:extLst>
              <a:ext uri="{FF2B5EF4-FFF2-40B4-BE49-F238E27FC236}">
                <a16:creationId xmlns:a16="http://schemas.microsoft.com/office/drawing/2014/main" id="{0EF0D47D-F4CB-442F-B52C-CB273CD960FA}"/>
              </a:ext>
            </a:extLst>
          </p:cNvPr>
          <p:cNvGrpSpPr/>
          <p:nvPr/>
        </p:nvGrpSpPr>
        <p:grpSpPr>
          <a:xfrm>
            <a:off x="8998258" y="1704065"/>
            <a:ext cx="2060543" cy="3679674"/>
            <a:chOff x="4751910" y="1710000"/>
            <a:chExt cx="2060543" cy="3679674"/>
          </a:xfrm>
        </p:grpSpPr>
        <p:sp>
          <p:nvSpPr>
            <p:cNvPr id="9" name="Rectangle 8"/>
            <p:cNvSpPr/>
            <p:nvPr/>
          </p:nvSpPr>
          <p:spPr>
            <a:xfrm>
              <a:off x="4751910" y="1710000"/>
              <a:ext cx="2019086" cy="27238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14" name="TextBox 13"/>
            <p:cNvSpPr txBox="1"/>
            <p:nvPr/>
          </p:nvSpPr>
          <p:spPr>
            <a:xfrm>
              <a:off x="5188368" y="3034346"/>
              <a:ext cx="1117640" cy="542330"/>
            </a:xfrm>
            <a:prstGeom prst="rect">
              <a:avLst/>
            </a:prstGeom>
            <a:noFill/>
            <a:ln>
              <a:noFill/>
            </a:ln>
          </p:spPr>
          <p:txBody>
            <a:bodyPr wrap="square" rtlCol="0">
              <a:spAutoFit/>
            </a:bodyPr>
            <a:lstStyle/>
            <a:p>
              <a:r>
                <a:rPr lang="en-US" sz="2856" dirty="0">
                  <a:solidFill>
                    <a:schemeClr val="bg1"/>
                  </a:solidFill>
                </a:rPr>
                <a:t>Disks</a:t>
              </a:r>
            </a:p>
          </p:txBody>
        </p:sp>
        <p:pic>
          <p:nvPicPr>
            <p:cNvPr id="2" name="Picture 1"/>
            <p:cNvPicPr>
              <a:picLocks noChangeAspect="1"/>
            </p:cNvPicPr>
            <p:nvPr/>
          </p:nvPicPr>
          <p:blipFill>
            <a:blip r:embed="rId4"/>
            <a:stretch>
              <a:fillRect/>
            </a:stretch>
          </p:blipFill>
          <p:spPr>
            <a:xfrm>
              <a:off x="5522118" y="3344408"/>
              <a:ext cx="9714" cy="9714"/>
            </a:xfrm>
            <a:prstGeom prst="rect">
              <a:avLst/>
            </a:prstGeom>
            <a:noFill/>
            <a:ln>
              <a:noFill/>
            </a:ln>
          </p:spPr>
        </p:pic>
        <p:pic>
          <p:nvPicPr>
            <p:cNvPr id="48" name="Picture 47" descr="Storage blob.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5116295" y="1897062"/>
              <a:ext cx="1208405" cy="1208410"/>
            </a:xfrm>
            <a:prstGeom prst="rect">
              <a:avLst/>
            </a:prstGeom>
            <a:solidFill>
              <a:schemeClr val="bg2"/>
            </a:solidFill>
          </p:spPr>
        </p:pic>
        <p:sp>
          <p:nvSpPr>
            <p:cNvPr id="24" name="Rectangle 23"/>
            <p:cNvSpPr/>
            <p:nvPr/>
          </p:nvSpPr>
          <p:spPr>
            <a:xfrm>
              <a:off x="4793367" y="3543246"/>
              <a:ext cx="1937282" cy="766415"/>
            </a:xfrm>
            <a:prstGeom prst="rect">
              <a:avLst/>
            </a:prstGeom>
            <a:noFill/>
            <a:ln>
              <a:noFill/>
            </a:ln>
          </p:spPr>
          <p:txBody>
            <a:bodyPr wrap="square">
              <a:spAutoFit/>
            </a:bodyPr>
            <a:lstStyle/>
            <a:p>
              <a:pPr algn="ctr"/>
              <a:r>
                <a:rPr lang="en-US" sz="1428" dirty="0">
                  <a:solidFill>
                    <a:schemeClr val="bg1"/>
                  </a:solidFill>
                </a:rPr>
                <a:t>IaaS VM VHD/ disks</a:t>
              </a:r>
            </a:p>
            <a:p>
              <a:pPr algn="ctr"/>
              <a:r>
                <a:rPr lang="en-US" sz="1428" dirty="0">
                  <a:solidFill>
                    <a:schemeClr val="bg1"/>
                  </a:solidFill>
                </a:rPr>
                <a:t>access via REST</a:t>
              </a:r>
            </a:p>
            <a:p>
              <a:pPr algn="ctr"/>
              <a:endParaRPr lang="en-US" sz="1428" dirty="0">
                <a:solidFill>
                  <a:schemeClr val="bg1"/>
                </a:solidFill>
              </a:endParaRPr>
            </a:p>
          </p:txBody>
        </p:sp>
        <p:sp>
          <p:nvSpPr>
            <p:cNvPr id="30" name="Rectangle 29"/>
            <p:cNvSpPr/>
            <p:nvPr/>
          </p:nvSpPr>
          <p:spPr>
            <a:xfrm>
              <a:off x="4793367" y="4536080"/>
              <a:ext cx="2019086" cy="8535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solidFill>
                  <a:schemeClr val="bg1"/>
                </a:solidFill>
              </a:endParaRPr>
            </a:p>
          </p:txBody>
        </p:sp>
        <p:sp>
          <p:nvSpPr>
            <p:cNvPr id="34" name="Rectangle 33"/>
            <p:cNvSpPr/>
            <p:nvPr/>
          </p:nvSpPr>
          <p:spPr>
            <a:xfrm>
              <a:off x="4821176" y="4587423"/>
              <a:ext cx="1930349" cy="766415"/>
            </a:xfrm>
            <a:prstGeom prst="rect">
              <a:avLst/>
            </a:prstGeom>
            <a:solidFill>
              <a:schemeClr val="bg2"/>
            </a:solidFill>
            <a:ln>
              <a:noFill/>
            </a:ln>
          </p:spPr>
          <p:txBody>
            <a:bodyPr wrap="square">
              <a:spAutoFit/>
            </a:bodyPr>
            <a:lstStyle/>
            <a:p>
              <a:pPr algn="ctr"/>
              <a:r>
                <a:rPr lang="en-US" sz="1428" dirty="0">
                  <a:solidFill>
                    <a:schemeClr val="bg1"/>
                  </a:solidFill>
                </a:rPr>
                <a:t>Persistent disks        for VMs</a:t>
              </a:r>
            </a:p>
            <a:p>
              <a:pPr algn="ctr"/>
              <a:r>
                <a:rPr lang="en-US" sz="1428" dirty="0">
                  <a:solidFill>
                    <a:schemeClr val="bg1"/>
                  </a:solidFill>
                </a:rPr>
                <a:t>Premium option</a:t>
              </a:r>
            </a:p>
          </p:txBody>
        </p:sp>
      </p:grpSp>
      <p:grpSp>
        <p:nvGrpSpPr>
          <p:cNvPr id="18" name="Group 17">
            <a:extLst>
              <a:ext uri="{FF2B5EF4-FFF2-40B4-BE49-F238E27FC236}">
                <a16:creationId xmlns:a16="http://schemas.microsoft.com/office/drawing/2014/main" id="{B42B6980-6A0A-4F2F-9A83-BCE9126F08D5}"/>
              </a:ext>
            </a:extLst>
          </p:cNvPr>
          <p:cNvGrpSpPr/>
          <p:nvPr/>
        </p:nvGrpSpPr>
        <p:grpSpPr>
          <a:xfrm>
            <a:off x="6708940" y="1704066"/>
            <a:ext cx="2259838" cy="3679672"/>
            <a:chOff x="6708940" y="1710000"/>
            <a:chExt cx="2259838" cy="3679672"/>
          </a:xfrm>
        </p:grpSpPr>
        <p:sp>
          <p:nvSpPr>
            <p:cNvPr id="10" name="Rectangle 9"/>
            <p:cNvSpPr/>
            <p:nvPr/>
          </p:nvSpPr>
          <p:spPr>
            <a:xfrm>
              <a:off x="6860003" y="1710000"/>
              <a:ext cx="2019086" cy="27238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15" name="TextBox 14"/>
            <p:cNvSpPr txBox="1"/>
            <p:nvPr/>
          </p:nvSpPr>
          <p:spPr>
            <a:xfrm>
              <a:off x="7241936" y="3034346"/>
              <a:ext cx="1425323" cy="542330"/>
            </a:xfrm>
            <a:prstGeom prst="rect">
              <a:avLst/>
            </a:prstGeom>
            <a:noFill/>
            <a:ln>
              <a:noFill/>
            </a:ln>
          </p:spPr>
          <p:txBody>
            <a:bodyPr wrap="square" rtlCol="0">
              <a:spAutoFit/>
            </a:bodyPr>
            <a:lstStyle/>
            <a:p>
              <a:r>
                <a:rPr lang="en-US" sz="2856" dirty="0">
                  <a:solidFill>
                    <a:schemeClr val="bg1"/>
                  </a:solidFill>
                </a:rPr>
                <a:t>Tables</a:t>
              </a:r>
            </a:p>
          </p:txBody>
        </p:sp>
        <p:pic>
          <p:nvPicPr>
            <p:cNvPr id="47" name="Picture 46" descr="Storage table.png"/>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7218070" y="1897062"/>
              <a:ext cx="1135163" cy="1135159"/>
            </a:xfrm>
            <a:prstGeom prst="rect">
              <a:avLst/>
            </a:prstGeom>
            <a:solidFill>
              <a:schemeClr val="accent4"/>
            </a:solidFill>
          </p:spPr>
        </p:pic>
        <p:sp>
          <p:nvSpPr>
            <p:cNvPr id="26" name="Rectangle 25"/>
            <p:cNvSpPr/>
            <p:nvPr/>
          </p:nvSpPr>
          <p:spPr>
            <a:xfrm>
              <a:off x="6901897" y="3597789"/>
              <a:ext cx="1957047" cy="531812"/>
            </a:xfrm>
            <a:prstGeom prst="rect">
              <a:avLst/>
            </a:prstGeom>
            <a:noFill/>
            <a:ln>
              <a:noFill/>
            </a:ln>
          </p:spPr>
          <p:txBody>
            <a:bodyPr wrap="square">
              <a:spAutoFit/>
            </a:bodyPr>
            <a:lstStyle/>
            <a:p>
              <a:pPr algn="ctr"/>
              <a:r>
                <a:rPr lang="en-US" sz="1428" dirty="0">
                  <a:solidFill>
                    <a:schemeClr val="bg1"/>
                  </a:solidFill>
                </a:rPr>
                <a:t>NOSQL storage </a:t>
              </a:r>
            </a:p>
            <a:p>
              <a:pPr algn="ctr"/>
              <a:r>
                <a:rPr lang="en-US" sz="1428" dirty="0">
                  <a:solidFill>
                    <a:schemeClr val="bg1"/>
                  </a:solidFill>
                </a:rPr>
                <a:t>access via REST</a:t>
              </a:r>
            </a:p>
          </p:txBody>
        </p:sp>
        <p:sp>
          <p:nvSpPr>
            <p:cNvPr id="31" name="Rectangle 30"/>
            <p:cNvSpPr/>
            <p:nvPr/>
          </p:nvSpPr>
          <p:spPr>
            <a:xfrm>
              <a:off x="6893424" y="4544418"/>
              <a:ext cx="2019086" cy="84525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solidFill>
                  <a:schemeClr val="bg1"/>
                </a:solidFill>
              </a:endParaRPr>
            </a:p>
          </p:txBody>
        </p:sp>
        <p:sp>
          <p:nvSpPr>
            <p:cNvPr id="35" name="Rectangle 34"/>
            <p:cNvSpPr/>
            <p:nvPr/>
          </p:nvSpPr>
          <p:spPr>
            <a:xfrm>
              <a:off x="6708940" y="4626500"/>
              <a:ext cx="2259838" cy="318245"/>
            </a:xfrm>
            <a:prstGeom prst="rect">
              <a:avLst/>
            </a:prstGeom>
          </p:spPr>
          <p:txBody>
            <a:bodyPr wrap="square">
              <a:spAutoFit/>
            </a:bodyPr>
            <a:lstStyle/>
            <a:p>
              <a:pPr algn="ctr"/>
              <a:r>
                <a:rPr lang="en-US" sz="1428" dirty="0">
                  <a:solidFill>
                    <a:schemeClr val="bg1"/>
                  </a:solidFill>
                </a:rPr>
                <a:t>KeyValue Store</a:t>
              </a:r>
            </a:p>
          </p:txBody>
        </p:sp>
      </p:grpSp>
      <p:grpSp>
        <p:nvGrpSpPr>
          <p:cNvPr id="6" name="Group 5">
            <a:extLst>
              <a:ext uri="{FF2B5EF4-FFF2-40B4-BE49-F238E27FC236}">
                <a16:creationId xmlns:a16="http://schemas.microsoft.com/office/drawing/2014/main" id="{8C27C6A7-44ED-4AD1-A185-B00043B1E3CE}"/>
              </a:ext>
            </a:extLst>
          </p:cNvPr>
          <p:cNvGrpSpPr/>
          <p:nvPr/>
        </p:nvGrpSpPr>
        <p:grpSpPr>
          <a:xfrm>
            <a:off x="4665949" y="1704065"/>
            <a:ext cx="2259838" cy="3679674"/>
            <a:chOff x="8858944" y="1710000"/>
            <a:chExt cx="2259838" cy="3679674"/>
          </a:xfrm>
        </p:grpSpPr>
        <p:sp>
          <p:nvSpPr>
            <p:cNvPr id="11" name="Rectangle 10"/>
            <p:cNvSpPr/>
            <p:nvPr/>
          </p:nvSpPr>
          <p:spPr>
            <a:xfrm>
              <a:off x="8968095" y="1710000"/>
              <a:ext cx="2019086" cy="2723837"/>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16" name="TextBox 15"/>
            <p:cNvSpPr txBox="1"/>
            <p:nvPr/>
          </p:nvSpPr>
          <p:spPr>
            <a:xfrm>
              <a:off x="9256913" y="3034346"/>
              <a:ext cx="1463906" cy="542330"/>
            </a:xfrm>
            <a:prstGeom prst="rect">
              <a:avLst/>
            </a:prstGeom>
            <a:noFill/>
            <a:ln>
              <a:noFill/>
            </a:ln>
          </p:spPr>
          <p:txBody>
            <a:bodyPr wrap="square" rtlCol="0">
              <a:spAutoFit/>
            </a:bodyPr>
            <a:lstStyle/>
            <a:p>
              <a:r>
                <a:rPr lang="en-US" sz="2856" dirty="0">
                  <a:solidFill>
                    <a:schemeClr val="bg1"/>
                  </a:solidFill>
                </a:rPr>
                <a:t>Queues</a:t>
              </a:r>
            </a:p>
          </p:txBody>
        </p:sp>
        <p:pic>
          <p:nvPicPr>
            <p:cNvPr id="45" name="Picture 44" descr="Storage queue.png"/>
            <p:cNvPicPr>
              <a:picLocks noChangeAspect="1"/>
            </p:cNvPicPr>
            <p:nvPr/>
          </p:nvPicPr>
          <p:blipFill>
            <a:blip r:embed="rId6" cstate="screen">
              <a:biLevel thresh="25000"/>
              <a:extLst>
                <a:ext uri="{28A0092B-C50C-407E-A947-70E740481C1C}">
                  <a14:useLocalDpi xmlns:a14="http://schemas.microsoft.com/office/drawing/2010/main"/>
                </a:ext>
              </a:extLst>
            </a:blip>
            <a:stretch>
              <a:fillRect/>
            </a:stretch>
          </p:blipFill>
          <p:spPr>
            <a:xfrm>
              <a:off x="9351476" y="1897063"/>
              <a:ext cx="1196282" cy="1196282"/>
            </a:xfrm>
            <a:prstGeom prst="rect">
              <a:avLst/>
            </a:prstGeom>
            <a:solidFill>
              <a:srgbClr val="D83B01"/>
            </a:solidFill>
          </p:spPr>
        </p:pic>
        <p:sp>
          <p:nvSpPr>
            <p:cNvPr id="27" name="Rectangle 26"/>
            <p:cNvSpPr/>
            <p:nvPr/>
          </p:nvSpPr>
          <p:spPr>
            <a:xfrm>
              <a:off x="8972147" y="3567914"/>
              <a:ext cx="2033436" cy="542330"/>
            </a:xfrm>
            <a:prstGeom prst="rect">
              <a:avLst/>
            </a:prstGeom>
            <a:noFill/>
            <a:ln>
              <a:noFill/>
            </a:ln>
          </p:spPr>
          <p:txBody>
            <a:bodyPr wrap="square">
              <a:spAutoFit/>
            </a:bodyPr>
            <a:lstStyle/>
            <a:p>
              <a:pPr algn="ctr"/>
              <a:r>
                <a:rPr lang="en-US" sz="1428" dirty="0">
                  <a:solidFill>
                    <a:schemeClr val="bg1"/>
                  </a:solidFill>
                </a:rPr>
                <a:t>Reliable messaging</a:t>
              </a:r>
            </a:p>
            <a:p>
              <a:pPr algn="ctr"/>
              <a:r>
                <a:rPr lang="en-US" sz="1428" dirty="0">
                  <a:solidFill>
                    <a:schemeClr val="bg1"/>
                  </a:solidFill>
                </a:rPr>
                <a:t>access via REST</a:t>
              </a:r>
            </a:p>
          </p:txBody>
        </p:sp>
        <p:sp>
          <p:nvSpPr>
            <p:cNvPr id="32" name="Rectangle 31"/>
            <p:cNvSpPr/>
            <p:nvPr/>
          </p:nvSpPr>
          <p:spPr>
            <a:xfrm>
              <a:off x="8979321" y="4512452"/>
              <a:ext cx="2019086" cy="877222"/>
            </a:xfrm>
            <a:prstGeom prst="rect">
              <a:avLst/>
            </a:prstGeom>
            <a:solidFill>
              <a:srgbClr val="D83B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solidFill>
                  <a:schemeClr val="bg1"/>
                </a:solidFill>
              </a:endParaRPr>
            </a:p>
          </p:txBody>
        </p:sp>
        <p:sp>
          <p:nvSpPr>
            <p:cNvPr id="52" name="Rectangle 51"/>
            <p:cNvSpPr/>
            <p:nvPr/>
          </p:nvSpPr>
          <p:spPr>
            <a:xfrm>
              <a:off x="8858944" y="4639936"/>
              <a:ext cx="2259838" cy="318245"/>
            </a:xfrm>
            <a:prstGeom prst="rect">
              <a:avLst/>
            </a:prstGeom>
            <a:noFill/>
          </p:spPr>
          <p:txBody>
            <a:bodyPr wrap="square">
              <a:spAutoFit/>
            </a:bodyPr>
            <a:lstStyle/>
            <a:p>
              <a:pPr algn="ctr"/>
              <a:r>
                <a:rPr lang="en-US" sz="1428" dirty="0">
                  <a:solidFill>
                    <a:schemeClr val="bg1"/>
                  </a:solidFill>
                </a:rPr>
                <a:t>Scheduling async tasks</a:t>
              </a:r>
            </a:p>
          </p:txBody>
        </p:sp>
      </p:grpSp>
    </p:spTree>
    <p:extLst>
      <p:ext uri="{BB962C8B-B14F-4D97-AF65-F5344CB8AC3E}">
        <p14:creationId xmlns:p14="http://schemas.microsoft.com/office/powerpoint/2010/main" val="2588411081"/>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types and services decisions</a:t>
            </a:r>
          </a:p>
        </p:txBody>
      </p:sp>
      <p:sp>
        <p:nvSpPr>
          <p:cNvPr id="5" name="Freeform: Shape 4"/>
          <p:cNvSpPr/>
          <p:nvPr/>
        </p:nvSpPr>
        <p:spPr>
          <a:xfrm>
            <a:off x="5022219" y="1213502"/>
            <a:ext cx="5266372" cy="2538622"/>
          </a:xfrm>
          <a:custGeom>
            <a:avLst/>
            <a:gdLst>
              <a:gd name="connsiteX0" fmla="*/ 0 w 5266372"/>
              <a:gd name="connsiteY0" fmla="*/ 317328 h 2538622"/>
              <a:gd name="connsiteX1" fmla="*/ 3997061 w 5266372"/>
              <a:gd name="connsiteY1" fmla="*/ 317328 h 2538622"/>
              <a:gd name="connsiteX2" fmla="*/ 3997061 w 5266372"/>
              <a:gd name="connsiteY2" fmla="*/ 0 h 2538622"/>
              <a:gd name="connsiteX3" fmla="*/ 5266372 w 5266372"/>
              <a:gd name="connsiteY3" fmla="*/ 1269311 h 2538622"/>
              <a:gd name="connsiteX4" fmla="*/ 3997061 w 5266372"/>
              <a:gd name="connsiteY4" fmla="*/ 2538622 h 2538622"/>
              <a:gd name="connsiteX5" fmla="*/ 3997061 w 5266372"/>
              <a:gd name="connsiteY5" fmla="*/ 2221294 h 2538622"/>
              <a:gd name="connsiteX6" fmla="*/ 0 w 5266372"/>
              <a:gd name="connsiteY6" fmla="*/ 2221294 h 2538622"/>
              <a:gd name="connsiteX7" fmla="*/ 0 w 5266372"/>
              <a:gd name="connsiteY7" fmla="*/ 317328 h 25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6372" h="2538622">
                <a:moveTo>
                  <a:pt x="0" y="317328"/>
                </a:moveTo>
                <a:lnTo>
                  <a:pt x="3997061" y="317328"/>
                </a:lnTo>
                <a:lnTo>
                  <a:pt x="3997061" y="0"/>
                </a:lnTo>
                <a:lnTo>
                  <a:pt x="5266372" y="1269311"/>
                </a:lnTo>
                <a:lnTo>
                  <a:pt x="3997061" y="2538622"/>
                </a:lnTo>
                <a:lnTo>
                  <a:pt x="3997061" y="2221294"/>
                </a:lnTo>
                <a:lnTo>
                  <a:pt x="0" y="2221294"/>
                </a:lnTo>
                <a:lnTo>
                  <a:pt x="0" y="31732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327488" rIns="962143" bIns="327488" numCol="1" spcCol="1270" anchor="ctr" anchorCtr="0">
            <a:noAutofit/>
          </a:bodyPr>
          <a:lstStyle/>
          <a:p>
            <a:pPr marL="637821" lvl="2" indent="-171450" defTabSz="711200">
              <a:lnSpc>
                <a:spcPct val="90000"/>
              </a:lnSpc>
              <a:spcBef>
                <a:spcPct val="0"/>
              </a:spcBef>
              <a:spcAft>
                <a:spcPct val="15000"/>
              </a:spcAft>
              <a:buChar char="•"/>
            </a:pPr>
            <a:r>
              <a:rPr lang="en-US" sz="1600" kern="1200" dirty="0"/>
              <a:t>Single storage account Limit: 500 TB. If exceeded, a new storage account must                  be created</a:t>
            </a:r>
          </a:p>
          <a:p>
            <a:pPr marL="637821" lvl="2" indent="-171450" defTabSz="711200">
              <a:lnSpc>
                <a:spcPct val="90000"/>
              </a:lnSpc>
              <a:spcBef>
                <a:spcPct val="0"/>
              </a:spcBef>
              <a:spcAft>
                <a:spcPct val="15000"/>
              </a:spcAft>
              <a:buChar char="•"/>
            </a:pPr>
            <a:r>
              <a:rPr lang="en-US" sz="1600" kern="1200" dirty="0"/>
              <a:t>Azure File Share Limit: 5TB. If exceeded, a  new file share must be created</a:t>
            </a:r>
            <a:r>
              <a:rPr lang="en-US" sz="2000" kern="1200" dirty="0"/>
              <a:t>	</a:t>
            </a:r>
          </a:p>
        </p:txBody>
      </p:sp>
      <p:sp>
        <p:nvSpPr>
          <p:cNvPr id="9" name="Freeform: Shape 8"/>
          <p:cNvSpPr/>
          <p:nvPr/>
        </p:nvSpPr>
        <p:spPr>
          <a:xfrm>
            <a:off x="1828805" y="1213502"/>
            <a:ext cx="3510914" cy="2538622"/>
          </a:xfrm>
          <a:custGeom>
            <a:avLst/>
            <a:gdLst>
              <a:gd name="connsiteX0" fmla="*/ 0 w 3510914"/>
              <a:gd name="connsiteY0" fmla="*/ 423112 h 2538622"/>
              <a:gd name="connsiteX1" fmla="*/ 423112 w 3510914"/>
              <a:gd name="connsiteY1" fmla="*/ 0 h 2538622"/>
              <a:gd name="connsiteX2" fmla="*/ 3087802 w 3510914"/>
              <a:gd name="connsiteY2" fmla="*/ 0 h 2538622"/>
              <a:gd name="connsiteX3" fmla="*/ 3510914 w 3510914"/>
              <a:gd name="connsiteY3" fmla="*/ 423112 h 2538622"/>
              <a:gd name="connsiteX4" fmla="*/ 3510914 w 3510914"/>
              <a:gd name="connsiteY4" fmla="*/ 2115510 h 2538622"/>
              <a:gd name="connsiteX5" fmla="*/ 3087802 w 3510914"/>
              <a:gd name="connsiteY5" fmla="*/ 2538622 h 2538622"/>
              <a:gd name="connsiteX6" fmla="*/ 423112 w 3510914"/>
              <a:gd name="connsiteY6" fmla="*/ 2538622 h 2538622"/>
              <a:gd name="connsiteX7" fmla="*/ 0 w 3510914"/>
              <a:gd name="connsiteY7" fmla="*/ 2115510 h 2538622"/>
              <a:gd name="connsiteX8" fmla="*/ 0 w 3510914"/>
              <a:gd name="connsiteY8" fmla="*/ 423112 h 25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914" h="2538622">
                <a:moveTo>
                  <a:pt x="0" y="423112"/>
                </a:moveTo>
                <a:cubicBezTo>
                  <a:pt x="0" y="189434"/>
                  <a:pt x="189434" y="0"/>
                  <a:pt x="423112" y="0"/>
                </a:cubicBezTo>
                <a:lnTo>
                  <a:pt x="3087802" y="0"/>
                </a:lnTo>
                <a:cubicBezTo>
                  <a:pt x="3321480" y="0"/>
                  <a:pt x="3510914" y="189434"/>
                  <a:pt x="3510914" y="423112"/>
                </a:cubicBezTo>
                <a:lnTo>
                  <a:pt x="3510914" y="2115510"/>
                </a:lnTo>
                <a:cubicBezTo>
                  <a:pt x="3510914" y="2349188"/>
                  <a:pt x="3321480" y="2538622"/>
                  <a:pt x="3087802" y="2538622"/>
                </a:cubicBezTo>
                <a:lnTo>
                  <a:pt x="423112" y="2538622"/>
                </a:lnTo>
                <a:cubicBezTo>
                  <a:pt x="189434" y="2538622"/>
                  <a:pt x="0" y="2349188"/>
                  <a:pt x="0" y="2115510"/>
                </a:cubicBezTo>
                <a:lnTo>
                  <a:pt x="0" y="4231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5845" tIns="184885" rIns="245845" bIns="184885" numCol="1" spcCol="1270" anchor="ctr" anchorCtr="0">
            <a:noAutofit/>
          </a:bodyPr>
          <a:lstStyle/>
          <a:p>
            <a:pPr marL="0" lvl="0" indent="0" algn="ctr" defTabSz="1422400">
              <a:lnSpc>
                <a:spcPct val="90000"/>
              </a:lnSpc>
              <a:spcBef>
                <a:spcPct val="0"/>
              </a:spcBef>
              <a:spcAft>
                <a:spcPct val="35000"/>
              </a:spcAft>
              <a:buNone/>
            </a:pPr>
            <a:r>
              <a:rPr lang="en-US" sz="3200" b="1" kern="1200" dirty="0"/>
              <a:t>Mandatory</a:t>
            </a:r>
          </a:p>
        </p:txBody>
      </p:sp>
      <p:sp>
        <p:nvSpPr>
          <p:cNvPr id="10" name="Freeform: Shape 9"/>
          <p:cNvSpPr/>
          <p:nvPr/>
        </p:nvSpPr>
        <p:spPr>
          <a:xfrm>
            <a:off x="5022219" y="4233931"/>
            <a:ext cx="5266372" cy="2082737"/>
          </a:xfrm>
          <a:custGeom>
            <a:avLst/>
            <a:gdLst>
              <a:gd name="connsiteX0" fmla="*/ 0 w 5266372"/>
              <a:gd name="connsiteY0" fmla="*/ 260342 h 2082737"/>
              <a:gd name="connsiteX1" fmla="*/ 4225004 w 5266372"/>
              <a:gd name="connsiteY1" fmla="*/ 260342 h 2082737"/>
              <a:gd name="connsiteX2" fmla="*/ 4225004 w 5266372"/>
              <a:gd name="connsiteY2" fmla="*/ 0 h 2082737"/>
              <a:gd name="connsiteX3" fmla="*/ 5266372 w 5266372"/>
              <a:gd name="connsiteY3" fmla="*/ 1041369 h 2082737"/>
              <a:gd name="connsiteX4" fmla="*/ 4225004 w 5266372"/>
              <a:gd name="connsiteY4" fmla="*/ 2082737 h 2082737"/>
              <a:gd name="connsiteX5" fmla="*/ 4225004 w 5266372"/>
              <a:gd name="connsiteY5" fmla="*/ 1822395 h 2082737"/>
              <a:gd name="connsiteX6" fmla="*/ 0 w 5266372"/>
              <a:gd name="connsiteY6" fmla="*/ 1822395 h 2082737"/>
              <a:gd name="connsiteX7" fmla="*/ 0 w 5266372"/>
              <a:gd name="connsiteY7" fmla="*/ 260342 h 2082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6372" h="2082737">
                <a:moveTo>
                  <a:pt x="0" y="260342"/>
                </a:moveTo>
                <a:lnTo>
                  <a:pt x="4225004" y="260342"/>
                </a:lnTo>
                <a:lnTo>
                  <a:pt x="4225004" y="0"/>
                </a:lnTo>
                <a:lnTo>
                  <a:pt x="5266372" y="1041369"/>
                </a:lnTo>
                <a:lnTo>
                  <a:pt x="4225004" y="2082737"/>
                </a:lnTo>
                <a:lnTo>
                  <a:pt x="4225004" y="1822395"/>
                </a:lnTo>
                <a:lnTo>
                  <a:pt x="0" y="1822395"/>
                </a:lnTo>
                <a:lnTo>
                  <a:pt x="0" y="260342"/>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 tIns="271772" rIns="792456" bIns="271772" numCol="1" spcCol="1270" anchor="ctr" anchorCtr="0">
            <a:noAutofit/>
          </a:bodyPr>
          <a:lstStyle/>
          <a:p>
            <a:pPr marL="637821" lvl="2" indent="-171450" defTabSz="800100">
              <a:lnSpc>
                <a:spcPct val="90000"/>
              </a:lnSpc>
              <a:spcBef>
                <a:spcPct val="0"/>
              </a:spcBef>
              <a:spcAft>
                <a:spcPct val="15000"/>
              </a:spcAft>
              <a:buChar char="•"/>
            </a:pPr>
            <a:r>
              <a:rPr lang="en-US" sz="1600" kern="1200" dirty="0"/>
              <a:t>Consider Premium Storage for higher level of disk performance for a given workload or application</a:t>
            </a:r>
          </a:p>
          <a:p>
            <a:pPr marL="637821" lvl="2" indent="-171450" defTabSz="800100">
              <a:lnSpc>
                <a:spcPct val="90000"/>
              </a:lnSpc>
              <a:spcBef>
                <a:spcPct val="0"/>
              </a:spcBef>
              <a:spcAft>
                <a:spcPct val="15000"/>
              </a:spcAft>
              <a:buChar char="•"/>
            </a:pPr>
            <a:r>
              <a:rPr lang="en-US" sz="1600" kern="1200" dirty="0"/>
              <a:t>Premium Storage accounts are required for single-instance VM SLAs</a:t>
            </a:r>
          </a:p>
        </p:txBody>
      </p:sp>
      <p:sp>
        <p:nvSpPr>
          <p:cNvPr id="11" name="Freeform: Shape 10"/>
          <p:cNvSpPr/>
          <p:nvPr/>
        </p:nvSpPr>
        <p:spPr>
          <a:xfrm>
            <a:off x="1828805" y="4006639"/>
            <a:ext cx="3510914" cy="2538622"/>
          </a:xfrm>
          <a:custGeom>
            <a:avLst/>
            <a:gdLst>
              <a:gd name="connsiteX0" fmla="*/ 0 w 3510914"/>
              <a:gd name="connsiteY0" fmla="*/ 423112 h 2538622"/>
              <a:gd name="connsiteX1" fmla="*/ 423112 w 3510914"/>
              <a:gd name="connsiteY1" fmla="*/ 0 h 2538622"/>
              <a:gd name="connsiteX2" fmla="*/ 3087802 w 3510914"/>
              <a:gd name="connsiteY2" fmla="*/ 0 h 2538622"/>
              <a:gd name="connsiteX3" fmla="*/ 3510914 w 3510914"/>
              <a:gd name="connsiteY3" fmla="*/ 423112 h 2538622"/>
              <a:gd name="connsiteX4" fmla="*/ 3510914 w 3510914"/>
              <a:gd name="connsiteY4" fmla="*/ 2115510 h 2538622"/>
              <a:gd name="connsiteX5" fmla="*/ 3087802 w 3510914"/>
              <a:gd name="connsiteY5" fmla="*/ 2538622 h 2538622"/>
              <a:gd name="connsiteX6" fmla="*/ 423112 w 3510914"/>
              <a:gd name="connsiteY6" fmla="*/ 2538622 h 2538622"/>
              <a:gd name="connsiteX7" fmla="*/ 0 w 3510914"/>
              <a:gd name="connsiteY7" fmla="*/ 2115510 h 2538622"/>
              <a:gd name="connsiteX8" fmla="*/ 0 w 3510914"/>
              <a:gd name="connsiteY8" fmla="*/ 423112 h 253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914" h="2538622">
                <a:moveTo>
                  <a:pt x="0" y="423112"/>
                </a:moveTo>
                <a:cubicBezTo>
                  <a:pt x="0" y="189434"/>
                  <a:pt x="189434" y="0"/>
                  <a:pt x="423112" y="0"/>
                </a:cubicBezTo>
                <a:lnTo>
                  <a:pt x="3087802" y="0"/>
                </a:lnTo>
                <a:cubicBezTo>
                  <a:pt x="3321480" y="0"/>
                  <a:pt x="3510914" y="189434"/>
                  <a:pt x="3510914" y="423112"/>
                </a:cubicBezTo>
                <a:lnTo>
                  <a:pt x="3510914" y="2115510"/>
                </a:lnTo>
                <a:cubicBezTo>
                  <a:pt x="3510914" y="2349188"/>
                  <a:pt x="3321480" y="2538622"/>
                  <a:pt x="3087802" y="2538622"/>
                </a:cubicBezTo>
                <a:lnTo>
                  <a:pt x="423112" y="2538622"/>
                </a:lnTo>
                <a:cubicBezTo>
                  <a:pt x="189434" y="2538622"/>
                  <a:pt x="0" y="2349188"/>
                  <a:pt x="0" y="2115510"/>
                </a:cubicBezTo>
                <a:lnTo>
                  <a:pt x="0" y="4231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5845" tIns="184885" rIns="245845" bIns="184885" numCol="1" spcCol="1270" anchor="ctr" anchorCtr="0">
            <a:noAutofit/>
          </a:bodyPr>
          <a:lstStyle/>
          <a:p>
            <a:pPr marL="0" lvl="0" indent="0" algn="ctr" defTabSz="1422400">
              <a:lnSpc>
                <a:spcPct val="90000"/>
              </a:lnSpc>
              <a:spcBef>
                <a:spcPct val="0"/>
              </a:spcBef>
              <a:spcAft>
                <a:spcPct val="35000"/>
              </a:spcAft>
              <a:buNone/>
            </a:pPr>
            <a:r>
              <a:rPr lang="en-US" sz="3200" b="1" kern="1200" dirty="0"/>
              <a:t>Recommended</a:t>
            </a:r>
          </a:p>
        </p:txBody>
      </p:sp>
      <p:sp>
        <p:nvSpPr>
          <p:cNvPr id="7" name="Isosceles Triangle 6"/>
          <p:cNvSpPr>
            <a:spLocks/>
          </p:cNvSpPr>
          <p:nvPr/>
        </p:nvSpPr>
        <p:spPr>
          <a:xfrm>
            <a:off x="1684950" y="6088062"/>
            <a:ext cx="716649" cy="599506"/>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8" name="Octagon 7"/>
          <p:cNvSpPr/>
          <p:nvPr/>
        </p:nvSpPr>
        <p:spPr>
          <a:xfrm>
            <a:off x="1862022" y="3279554"/>
            <a:ext cx="576011" cy="599504"/>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2075143529"/>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types and services decisions</a:t>
            </a:r>
          </a:p>
        </p:txBody>
      </p:sp>
      <p:graphicFrame>
        <p:nvGraphicFramePr>
          <p:cNvPr id="2" name="Table 1"/>
          <p:cNvGraphicFramePr>
            <a:graphicFrameLocks noGrp="1"/>
          </p:cNvGraphicFramePr>
          <p:nvPr>
            <p:extLst>
              <p:ext uri="{D42A27DB-BD31-4B8C-83A1-F6EECF244321}">
                <p14:modId xmlns:p14="http://schemas.microsoft.com/office/powerpoint/2010/main" val="39698892"/>
              </p:ext>
            </p:extLst>
          </p:nvPr>
        </p:nvGraphicFramePr>
        <p:xfrm>
          <a:off x="2102469" y="1490132"/>
          <a:ext cx="8229950" cy="5007159"/>
        </p:xfrm>
        <a:graphic>
          <a:graphicData uri="http://schemas.openxmlformats.org/drawingml/2006/table">
            <a:tbl>
              <a:tblPr firstRow="1" bandRow="1">
                <a:tableStyleId>{5C22544A-7EE6-4342-B048-85BDC9FD1C3A}</a:tableStyleId>
              </a:tblPr>
              <a:tblGrid>
                <a:gridCol w="2343250">
                  <a:extLst>
                    <a:ext uri="{9D8B030D-6E8A-4147-A177-3AD203B41FA5}">
                      <a16:colId xmlns:a16="http://schemas.microsoft.com/office/drawing/2014/main" val="20000"/>
                    </a:ext>
                  </a:extLst>
                </a:gridCol>
                <a:gridCol w="5886700">
                  <a:extLst>
                    <a:ext uri="{9D8B030D-6E8A-4147-A177-3AD203B41FA5}">
                      <a16:colId xmlns:a16="http://schemas.microsoft.com/office/drawing/2014/main" val="20001"/>
                    </a:ext>
                  </a:extLst>
                </a:gridCol>
              </a:tblGrid>
              <a:tr h="863303">
                <a:tc>
                  <a:txBody>
                    <a:bodyPr/>
                    <a:lstStyle/>
                    <a:p>
                      <a:pPr algn="ctr"/>
                      <a:r>
                        <a:rPr lang="en-US" sz="1600" b="0" i="0" dirty="0">
                          <a:latin typeface="Segoe UI Semibold" panose="020B0702040204020203" pitchFamily="34" charset="0"/>
                          <a:cs typeface="Segoe UI Semibold" panose="020B0702040204020203" pitchFamily="34" charset="0"/>
                        </a:rPr>
                        <a:t>Considerations</a:t>
                      </a:r>
                    </a:p>
                  </a:txBody>
                  <a:tcPr marL="68583" marR="68583" marT="34291" marB="34291" anchor="ctr"/>
                </a:tc>
                <a:tc>
                  <a:txBody>
                    <a:bodyPr/>
                    <a:lstStyle/>
                    <a:p>
                      <a:pPr algn="ctr"/>
                      <a:r>
                        <a:rPr lang="en-US" sz="1600" b="0" i="0" dirty="0">
                          <a:latin typeface="Segoe UI Semibold" panose="020B0702040204020203" pitchFamily="34" charset="0"/>
                          <a:cs typeface="Segoe UI Semibold" panose="020B0702040204020203" pitchFamily="34" charset="0"/>
                        </a:rPr>
                        <a:t>Decision points</a:t>
                      </a:r>
                    </a:p>
                  </a:txBody>
                  <a:tcPr marL="68583" marR="68583" marT="34291" marB="34291" anchor="ctr"/>
                </a:tc>
                <a:extLst>
                  <a:ext uri="{0D108BD9-81ED-4DB2-BD59-A6C34878D82A}">
                    <a16:rowId xmlns:a16="http://schemas.microsoft.com/office/drawing/2014/main" val="10000"/>
                  </a:ext>
                </a:extLst>
              </a:tr>
              <a:tr h="1035964">
                <a:tc>
                  <a:txBody>
                    <a:bodyPr/>
                    <a:lstStyle/>
                    <a:p>
                      <a:pPr lvl="0" algn="ctr"/>
                      <a:r>
                        <a:rPr lang="en-US" sz="1600" b="0" i="0" dirty="0">
                          <a:latin typeface="Segoe UI Semibold" panose="020B0702040204020203" pitchFamily="34" charset="0"/>
                          <a:cs typeface="Segoe UI Semibold" panose="020B0702040204020203" pitchFamily="34" charset="0"/>
                        </a:rPr>
                        <a:t>Storage accounts for different purposes</a:t>
                      </a:r>
                    </a:p>
                  </a:txBody>
                  <a:tcPr marL="68583" marR="68583" marT="34291" marB="34291" anchor="ctr"/>
                </a:tc>
                <a:tc>
                  <a:txBody>
                    <a:bodyPr/>
                    <a:lstStyle/>
                    <a:p>
                      <a:pPr marL="285750" indent="-285750" algn="l">
                        <a:buFont typeface="Arial" panose="020B0604020202020204" pitchFamily="34" charset="0"/>
                        <a:buChar char="•"/>
                      </a:pPr>
                      <a:r>
                        <a:rPr lang="en-US" sz="1600" baseline="0" dirty="0"/>
                        <a:t>Decide how to allocate storage accounts for a specific purpose within a project</a:t>
                      </a:r>
                      <a:endParaRPr lang="en-US" sz="1600" dirty="0"/>
                    </a:p>
                  </a:txBody>
                  <a:tcPr marL="68583" marR="68583" marT="34291" marB="34291" anchor="ctr"/>
                </a:tc>
                <a:extLst>
                  <a:ext uri="{0D108BD9-81ED-4DB2-BD59-A6C34878D82A}">
                    <a16:rowId xmlns:a16="http://schemas.microsoft.com/office/drawing/2014/main" val="10001"/>
                  </a:ext>
                </a:extLst>
              </a:tr>
              <a:tr h="1035964">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Storage services for unique capabilities</a:t>
                      </a:r>
                    </a:p>
                  </a:txBody>
                  <a:tcPr marL="68583" marR="68583" marT="34291" marB="34291" anchor="ctr"/>
                </a:tc>
                <a:tc>
                  <a:txBody>
                    <a:bodyPr/>
                    <a:lstStyle/>
                    <a:p>
                      <a:pPr marL="285750" indent="-285750" algn="l">
                        <a:buFont typeface="Arial" panose="020B0604020202020204" pitchFamily="34" charset="0"/>
                        <a:buChar char="•"/>
                      </a:pPr>
                      <a:r>
                        <a:rPr lang="en-US" sz="1600" dirty="0"/>
                        <a:t>Decide on</a:t>
                      </a:r>
                      <a:r>
                        <a:rPr lang="en-US" sz="1600" baseline="0" dirty="0"/>
                        <a:t> the type of data and data flow that the storage account will serve to determine the storage service that the account will provide</a:t>
                      </a:r>
                      <a:endParaRPr lang="en-US" sz="1600" dirty="0"/>
                    </a:p>
                  </a:txBody>
                  <a:tcPr marL="68583" marR="68583" marT="34291" marB="34291" anchor="ctr"/>
                </a:tc>
                <a:extLst>
                  <a:ext uri="{0D108BD9-81ED-4DB2-BD59-A6C34878D82A}">
                    <a16:rowId xmlns:a16="http://schemas.microsoft.com/office/drawing/2014/main" val="10002"/>
                  </a:ext>
                </a:extLst>
              </a:tr>
              <a:tr h="1035964">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Blob Storage: Block Blob vs. Page Blob</a:t>
                      </a:r>
                    </a:p>
                  </a:txBody>
                  <a:tcPr marL="68583" marR="68583" marT="34291" marB="34291" anchor="ctr"/>
                </a:tc>
                <a:tc>
                  <a:txBody>
                    <a:bodyPr/>
                    <a:lstStyle/>
                    <a:p>
                      <a:pPr marL="285750" indent="-285750" algn="l">
                        <a:buFont typeface="Arial" panose="020B0604020202020204" pitchFamily="34" charset="0"/>
                        <a:buChar char="•"/>
                      </a:pPr>
                      <a:r>
                        <a:rPr lang="en-US" sz="1600" dirty="0"/>
                        <a:t>Decide</a:t>
                      </a:r>
                      <a:r>
                        <a:rPr lang="en-US" sz="1600" baseline="0" dirty="0"/>
                        <a:t> the use of wither Block Blob or Page Blobs when creating Blob storage</a:t>
                      </a:r>
                      <a:endParaRPr lang="en-US" sz="1600" dirty="0"/>
                    </a:p>
                  </a:txBody>
                  <a:tcPr marL="68583" marR="68583" marT="34291" marB="34291" anchor="ctr"/>
                </a:tc>
                <a:extLst>
                  <a:ext uri="{0D108BD9-81ED-4DB2-BD59-A6C34878D82A}">
                    <a16:rowId xmlns:a16="http://schemas.microsoft.com/office/drawing/2014/main" val="10003"/>
                  </a:ext>
                </a:extLst>
              </a:tr>
              <a:tr h="1035964">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Storage and Access for Random Access Data</a:t>
                      </a:r>
                    </a:p>
                  </a:txBody>
                  <a:tcPr marL="68583" marR="68583" marT="34291" marB="34291" anchor="ctr"/>
                </a:tc>
                <a:tc>
                  <a:txBody>
                    <a:bodyPr/>
                    <a:lstStyle/>
                    <a:p>
                      <a:pPr marL="285750" indent="-285750" algn="l">
                        <a:buFont typeface="Arial" panose="020B0604020202020204" pitchFamily="34" charset="0"/>
                        <a:buChar char="•"/>
                      </a:pPr>
                      <a:r>
                        <a:rPr lang="en-US" sz="1600" dirty="0"/>
                        <a:t>Decide when to use Azure Blobs,</a:t>
                      </a:r>
                      <a:r>
                        <a:rPr lang="en-US" sz="1600" baseline="0" dirty="0"/>
                        <a:t> Azure Files, or Azure Data Disks</a:t>
                      </a:r>
                      <a:endParaRPr lang="en-US" sz="1600" dirty="0"/>
                    </a:p>
                  </a:txBody>
                  <a:tcPr marL="68583" marR="68583" marT="34291" marB="34291"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14375777"/>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account types and services decisions</a:t>
            </a:r>
          </a:p>
        </p:txBody>
      </p:sp>
      <p:graphicFrame>
        <p:nvGraphicFramePr>
          <p:cNvPr id="2" name="Table 1"/>
          <p:cNvGraphicFramePr>
            <a:graphicFrameLocks noGrp="1"/>
          </p:cNvGraphicFramePr>
          <p:nvPr>
            <p:extLst>
              <p:ext uri="{D42A27DB-BD31-4B8C-83A1-F6EECF244321}">
                <p14:modId xmlns:p14="http://schemas.microsoft.com/office/powerpoint/2010/main" val="3534954434"/>
              </p:ext>
            </p:extLst>
          </p:nvPr>
        </p:nvGraphicFramePr>
        <p:xfrm>
          <a:off x="807244" y="1386026"/>
          <a:ext cx="10820400" cy="5240553"/>
        </p:xfrm>
        <a:graphic>
          <a:graphicData uri="http://schemas.openxmlformats.org/drawingml/2006/table">
            <a:tbl>
              <a:tblPr firstRow="1" bandRow="1">
                <a:tableStyleId>{5C22544A-7EE6-4342-B048-85BDC9FD1C3A}</a:tableStyleId>
              </a:tblPr>
              <a:tblGrid>
                <a:gridCol w="2306446">
                  <a:extLst>
                    <a:ext uri="{9D8B030D-6E8A-4147-A177-3AD203B41FA5}">
                      <a16:colId xmlns:a16="http://schemas.microsoft.com/office/drawing/2014/main" val="20000"/>
                    </a:ext>
                  </a:extLst>
                </a:gridCol>
                <a:gridCol w="8513954">
                  <a:extLst>
                    <a:ext uri="{9D8B030D-6E8A-4147-A177-3AD203B41FA5}">
                      <a16:colId xmlns:a16="http://schemas.microsoft.com/office/drawing/2014/main" val="20001"/>
                    </a:ext>
                  </a:extLst>
                </a:gridCol>
              </a:tblGrid>
              <a:tr h="477498">
                <a:tc>
                  <a:txBody>
                    <a:bodyPr/>
                    <a:lstStyle/>
                    <a:p>
                      <a:pPr algn="ctr"/>
                      <a:r>
                        <a:rPr lang="en-US" sz="1600" b="0" i="0" dirty="0">
                          <a:latin typeface="Segoe UI Semibold" panose="020B0702040204020203" pitchFamily="34" charset="0"/>
                          <a:cs typeface="Segoe UI Semibold" panose="020B0702040204020203" pitchFamily="34" charset="0"/>
                        </a:rPr>
                        <a:t>Considerations</a:t>
                      </a:r>
                    </a:p>
                  </a:txBody>
                  <a:tcPr marL="68583" marR="68583" marT="34291" marB="34291" anchor="ctr"/>
                </a:tc>
                <a:tc>
                  <a:txBody>
                    <a:bodyPr/>
                    <a:lstStyle/>
                    <a:p>
                      <a:pPr algn="ctr"/>
                      <a:r>
                        <a:rPr lang="en-US" sz="1600" b="0" i="0" dirty="0">
                          <a:latin typeface="Segoe UI Semibold" panose="020B0702040204020203" pitchFamily="34" charset="0"/>
                          <a:cs typeface="Segoe UI Semibold" panose="020B0702040204020203" pitchFamily="34" charset="0"/>
                        </a:rPr>
                        <a:t>Decision points</a:t>
                      </a:r>
                    </a:p>
                  </a:txBody>
                  <a:tcPr marL="68583" marR="68583" marT="34291" marB="34291" anchor="ctr"/>
                </a:tc>
                <a:extLst>
                  <a:ext uri="{0D108BD9-81ED-4DB2-BD59-A6C34878D82A}">
                    <a16:rowId xmlns:a16="http://schemas.microsoft.com/office/drawing/2014/main" val="10000"/>
                  </a:ext>
                </a:extLst>
              </a:tr>
              <a:tr h="1044929">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Storage costs</a:t>
                      </a:r>
                    </a:p>
                  </a:txBody>
                  <a:tcPr marL="68583" marR="68583" marT="34291" marB="34291" anchor="ctr"/>
                </a:tc>
                <a:tc>
                  <a:txBody>
                    <a:bodyPr/>
                    <a:lstStyle/>
                    <a:p>
                      <a:pPr marL="285750" indent="-285750" algn="l">
                        <a:buFont typeface="Arial" panose="020B0604020202020204" pitchFamily="34" charset="0"/>
                        <a:buChar char="•"/>
                      </a:pPr>
                      <a:r>
                        <a:rPr lang="en-US" sz="1600" dirty="0"/>
                        <a:t>Consider</a:t>
                      </a:r>
                      <a:r>
                        <a:rPr lang="en-US" sz="1600" baseline="0" dirty="0"/>
                        <a:t> costs involved when deciding how data is stored and accessed</a:t>
                      </a:r>
                    </a:p>
                    <a:p>
                      <a:pPr marL="285750" indent="-285750" algn="l">
                        <a:buFont typeface="Arial" panose="020B0604020202020204" pitchFamily="34" charset="0"/>
                        <a:buChar char="•"/>
                      </a:pPr>
                      <a:r>
                        <a:rPr lang="en-US" sz="1600" baseline="0" dirty="0"/>
                        <a:t>Total costs will depend on amount of data stored, volume of storage transactions, outbound data transfer, and which redundancy option chosen</a:t>
                      </a:r>
                      <a:endParaRPr lang="en-US" sz="1600" dirty="0"/>
                    </a:p>
                  </a:txBody>
                  <a:tcPr marL="68583" marR="68583" marT="34291" marB="34291" anchor="ctr"/>
                </a:tc>
                <a:extLst>
                  <a:ext uri="{0D108BD9-81ED-4DB2-BD59-A6C34878D82A}">
                    <a16:rowId xmlns:a16="http://schemas.microsoft.com/office/drawing/2014/main" val="10001"/>
                  </a:ext>
                </a:extLst>
              </a:tr>
              <a:tr h="572997">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Containers for organizing data</a:t>
                      </a:r>
                    </a:p>
                  </a:txBody>
                  <a:tcPr marL="68583" marR="68583" marT="34291" marB="34291" anchor="ctr"/>
                </a:tc>
                <a:tc>
                  <a:txBody>
                    <a:bodyPr/>
                    <a:lstStyle/>
                    <a:p>
                      <a:pPr marL="285750" indent="-285750" algn="l">
                        <a:buFont typeface="Arial" panose="020B0604020202020204" pitchFamily="34" charset="0"/>
                        <a:buChar char="•"/>
                      </a:pPr>
                      <a:r>
                        <a:rPr lang="en-US" sz="1600" dirty="0"/>
                        <a:t>Decided</a:t>
                      </a:r>
                      <a:r>
                        <a:rPr lang="en-US" sz="1600" baseline="0" dirty="0"/>
                        <a:t> how data will be organized in Azure Storage</a:t>
                      </a:r>
                      <a:endParaRPr lang="en-US" sz="1600" dirty="0"/>
                    </a:p>
                  </a:txBody>
                  <a:tcPr marL="68583" marR="68583" marT="34291" marB="34291" anchor="ctr"/>
                </a:tc>
                <a:extLst>
                  <a:ext uri="{0D108BD9-81ED-4DB2-BD59-A6C34878D82A}">
                    <a16:rowId xmlns:a16="http://schemas.microsoft.com/office/drawing/2014/main" val="10002"/>
                  </a:ext>
                </a:extLst>
              </a:tr>
              <a:tr h="1527203">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Concurrency settings</a:t>
                      </a:r>
                    </a:p>
                  </a:txBody>
                  <a:tcPr marL="68583" marR="68583" marT="34291" marB="34291" anchor="ctr"/>
                </a:tc>
                <a:tc>
                  <a:txBody>
                    <a:bodyPr/>
                    <a:lstStyle/>
                    <a:p>
                      <a:pPr marL="285750" indent="-285750" algn="l">
                        <a:buFont typeface="Arial" panose="020B0604020202020204" pitchFamily="34" charset="0"/>
                        <a:buChar char="•"/>
                      </a:pPr>
                      <a:r>
                        <a:rPr lang="en-US" sz="1600" dirty="0"/>
                        <a:t>Decide</a:t>
                      </a:r>
                      <a:r>
                        <a:rPr lang="en-US" sz="1600" baseline="0" dirty="0"/>
                        <a:t> if whether your modern application will have multiple users viewing and updating simultaneously. Developers must take into consideration a predictable experience for users, where multiple users can update the same data</a:t>
                      </a:r>
                    </a:p>
                    <a:p>
                      <a:pPr marL="285750" indent="-285750" algn="l">
                        <a:buFont typeface="Arial" panose="020B0604020202020204" pitchFamily="34" charset="0"/>
                        <a:buChar char="•"/>
                      </a:pPr>
                      <a:r>
                        <a:rPr lang="en-US" sz="1600" baseline="0" dirty="0"/>
                        <a:t>Decided on Optimistic Concurrency, Pessimistic Concurrency, and Last writer wins</a:t>
                      </a:r>
                    </a:p>
                  </a:txBody>
                  <a:tcPr marL="68583" marR="68583" marT="34291" marB="34291" anchor="ctr"/>
                </a:tc>
                <a:extLst>
                  <a:ext uri="{0D108BD9-81ED-4DB2-BD59-A6C34878D82A}">
                    <a16:rowId xmlns:a16="http://schemas.microsoft.com/office/drawing/2014/main" val="10003"/>
                  </a:ext>
                </a:extLst>
              </a:tr>
              <a:tr h="1044929">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Storage account limits</a:t>
                      </a:r>
                    </a:p>
                  </a:txBody>
                  <a:tcPr marL="68583" marR="68583" marT="34291" marB="34291" anchor="ctr"/>
                </a:tc>
                <a:tc>
                  <a:txBody>
                    <a:bodyPr/>
                    <a:lstStyle/>
                    <a:p>
                      <a:pPr marL="285750" indent="-285750" algn="l">
                        <a:buFont typeface="Arial" panose="020B0604020202020204" pitchFamily="34" charset="0"/>
                        <a:buChar char="•"/>
                      </a:pPr>
                      <a:r>
                        <a:rPr lang="en-US" sz="1600" dirty="0"/>
                        <a:t>Consider</a:t>
                      </a:r>
                      <a:r>
                        <a:rPr lang="en-US" sz="1600" baseline="0" dirty="0"/>
                        <a:t> </a:t>
                      </a:r>
                      <a:r>
                        <a:rPr lang="en-US" sz="1600" b="1" baseline="0" dirty="0"/>
                        <a:t>size </a:t>
                      </a:r>
                      <a:r>
                        <a:rPr lang="en-US" sz="1600" b="0" baseline="0" dirty="0"/>
                        <a:t>and </a:t>
                      </a:r>
                      <a:r>
                        <a:rPr lang="en-US" sz="1600" b="1" baseline="0" dirty="0"/>
                        <a:t>throughput </a:t>
                      </a:r>
                      <a:r>
                        <a:rPr lang="en-US" sz="1600" b="0" baseline="0" dirty="0"/>
                        <a:t>limitations on each storage account</a:t>
                      </a:r>
                    </a:p>
                    <a:p>
                      <a:pPr marL="285750" indent="-285750" algn="l">
                        <a:buFont typeface="Arial" panose="020B0604020202020204" pitchFamily="34" charset="0"/>
                        <a:buChar char="•"/>
                      </a:pPr>
                      <a:r>
                        <a:rPr lang="en-US" sz="1600" b="0" baseline="0" dirty="0"/>
                        <a:t>Throughout limitation is likely hit </a:t>
                      </a:r>
                      <a:r>
                        <a:rPr lang="en-US" sz="1600" b="1" baseline="0" dirty="0"/>
                        <a:t>before </a:t>
                      </a:r>
                      <a:r>
                        <a:rPr lang="en-US" sz="1600" b="0" baseline="0" dirty="0"/>
                        <a:t>size limitation</a:t>
                      </a:r>
                    </a:p>
                    <a:p>
                      <a:pPr marL="285750" indent="-285750" algn="l">
                        <a:buFont typeface="Arial" panose="020B0604020202020204" pitchFamily="34" charset="0"/>
                        <a:buChar char="•"/>
                      </a:pPr>
                      <a:r>
                        <a:rPr lang="en-US" sz="1600" b="0" baseline="0" dirty="0"/>
                        <a:t>Consider the limit of storage accounts per subscription and decided how many storage accounts will be actually needed</a:t>
                      </a:r>
                      <a:endParaRPr lang="en-US" sz="1600" dirty="0"/>
                    </a:p>
                  </a:txBody>
                  <a:tcPr marL="68583" marR="68583" marT="34291" marB="34291" anchor="ctr"/>
                </a:tc>
                <a:extLst>
                  <a:ext uri="{0D108BD9-81ED-4DB2-BD59-A6C34878D82A}">
                    <a16:rowId xmlns:a16="http://schemas.microsoft.com/office/drawing/2014/main" val="10004"/>
                  </a:ext>
                </a:extLst>
              </a:tr>
              <a:tr h="572997">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Amount of storage accounts for use</a:t>
                      </a:r>
                    </a:p>
                  </a:txBody>
                  <a:tcPr marL="68583" marR="68583" marT="34291" marB="34291" anchor="ctr"/>
                </a:tc>
                <a:tc>
                  <a:txBody>
                    <a:bodyPr/>
                    <a:lstStyle/>
                    <a:p>
                      <a:pPr marL="285750" indent="-285750" algn="l">
                        <a:buFont typeface="Arial" panose="020B0604020202020204" pitchFamily="34" charset="0"/>
                        <a:buChar char="•"/>
                      </a:pPr>
                      <a:r>
                        <a:rPr lang="en-US" sz="1600" dirty="0"/>
                        <a:t>Use multiple storage</a:t>
                      </a:r>
                      <a:r>
                        <a:rPr lang="en-US" sz="1600" baseline="0" dirty="0"/>
                        <a:t> accounts for scaling. Decide on a design where IaaS and PaaS workloads add storage accounts dynamically</a:t>
                      </a:r>
                      <a:endParaRPr lang="en-US" sz="1600" dirty="0"/>
                    </a:p>
                  </a:txBody>
                  <a:tcPr marL="68583" marR="68583" marT="34291" marB="3429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68047303"/>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Naming convention decisions</a:t>
            </a:r>
          </a:p>
        </p:txBody>
      </p:sp>
      <p:sp>
        <p:nvSpPr>
          <p:cNvPr id="5" name="Freeform: Shape 4"/>
          <p:cNvSpPr/>
          <p:nvPr/>
        </p:nvSpPr>
        <p:spPr>
          <a:xfrm>
            <a:off x="5063799" y="1358469"/>
            <a:ext cx="5863843" cy="2585156"/>
          </a:xfrm>
          <a:custGeom>
            <a:avLst/>
            <a:gdLst>
              <a:gd name="connsiteX0" fmla="*/ 0 w 5256091"/>
              <a:gd name="connsiteY0" fmla="*/ 397670 h 3181356"/>
              <a:gd name="connsiteX1" fmla="*/ 3665413 w 5256091"/>
              <a:gd name="connsiteY1" fmla="*/ 397670 h 3181356"/>
              <a:gd name="connsiteX2" fmla="*/ 3665413 w 5256091"/>
              <a:gd name="connsiteY2" fmla="*/ 0 h 3181356"/>
              <a:gd name="connsiteX3" fmla="*/ 5256091 w 5256091"/>
              <a:gd name="connsiteY3" fmla="*/ 1590678 h 3181356"/>
              <a:gd name="connsiteX4" fmla="*/ 3665413 w 5256091"/>
              <a:gd name="connsiteY4" fmla="*/ 3181356 h 3181356"/>
              <a:gd name="connsiteX5" fmla="*/ 3665413 w 5256091"/>
              <a:gd name="connsiteY5" fmla="*/ 2783687 h 3181356"/>
              <a:gd name="connsiteX6" fmla="*/ 0 w 5256091"/>
              <a:gd name="connsiteY6" fmla="*/ 2783687 h 3181356"/>
              <a:gd name="connsiteX7" fmla="*/ 0 w 5256091"/>
              <a:gd name="connsiteY7" fmla="*/ 397670 h 3181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6091" h="3181356">
                <a:moveTo>
                  <a:pt x="0" y="397670"/>
                </a:moveTo>
                <a:lnTo>
                  <a:pt x="3665413" y="397670"/>
                </a:lnTo>
                <a:lnTo>
                  <a:pt x="3665413" y="0"/>
                </a:lnTo>
                <a:lnTo>
                  <a:pt x="5256091" y="1590678"/>
                </a:lnTo>
                <a:lnTo>
                  <a:pt x="3665413" y="3181356"/>
                </a:lnTo>
                <a:lnTo>
                  <a:pt x="3665413" y="2783687"/>
                </a:lnTo>
                <a:lnTo>
                  <a:pt x="0" y="2783687"/>
                </a:lnTo>
                <a:lnTo>
                  <a:pt x="0" y="39767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407830" rIns="1203168" bIns="407829" numCol="1" spcCol="1270" anchor="ctr" anchorCtr="0">
            <a:noAutofit/>
          </a:bodyPr>
          <a:lstStyle/>
          <a:p>
            <a:pPr marL="637821" lvl="2" indent="-171450" defTabSz="711200">
              <a:lnSpc>
                <a:spcPct val="90000"/>
              </a:lnSpc>
              <a:spcBef>
                <a:spcPct val="0"/>
              </a:spcBef>
              <a:spcAft>
                <a:spcPct val="15000"/>
              </a:spcAft>
              <a:buChar char="•"/>
            </a:pPr>
            <a:r>
              <a:rPr lang="en-US" sz="1600" kern="1200" dirty="0"/>
              <a:t>Avoid Blob names that end with a dot (.), a forward slash (/), or sequence/combination of the two. Don’t use the (\) in a Blob name as it mail fail to hash properly</a:t>
            </a:r>
          </a:p>
          <a:p>
            <a:pPr marL="637821" lvl="2" indent="-171450" defTabSz="711200">
              <a:lnSpc>
                <a:spcPct val="90000"/>
              </a:lnSpc>
              <a:spcBef>
                <a:spcPct val="0"/>
              </a:spcBef>
              <a:spcAft>
                <a:spcPct val="15000"/>
              </a:spcAft>
              <a:buChar char="•"/>
            </a:pPr>
            <a:r>
              <a:rPr lang="en-US" sz="1600" kern="1200" dirty="0"/>
              <a:t>Storage accounts and container names are changed only by deleting and re-creation of a new one</a:t>
            </a:r>
          </a:p>
        </p:txBody>
      </p:sp>
      <p:sp>
        <p:nvSpPr>
          <p:cNvPr id="9" name="Freeform: Shape 8"/>
          <p:cNvSpPr/>
          <p:nvPr/>
        </p:nvSpPr>
        <p:spPr>
          <a:xfrm>
            <a:off x="1837372" y="1570034"/>
            <a:ext cx="3504060" cy="2162026"/>
          </a:xfrm>
          <a:custGeom>
            <a:avLst/>
            <a:gdLst>
              <a:gd name="connsiteX0" fmla="*/ 0 w 3504060"/>
              <a:gd name="connsiteY0" fmla="*/ 360345 h 2162026"/>
              <a:gd name="connsiteX1" fmla="*/ 360345 w 3504060"/>
              <a:gd name="connsiteY1" fmla="*/ 0 h 2162026"/>
              <a:gd name="connsiteX2" fmla="*/ 3143715 w 3504060"/>
              <a:gd name="connsiteY2" fmla="*/ 0 h 2162026"/>
              <a:gd name="connsiteX3" fmla="*/ 3504060 w 3504060"/>
              <a:gd name="connsiteY3" fmla="*/ 360345 h 2162026"/>
              <a:gd name="connsiteX4" fmla="*/ 3504060 w 3504060"/>
              <a:gd name="connsiteY4" fmla="*/ 1801681 h 2162026"/>
              <a:gd name="connsiteX5" fmla="*/ 3143715 w 3504060"/>
              <a:gd name="connsiteY5" fmla="*/ 2162026 h 2162026"/>
              <a:gd name="connsiteX6" fmla="*/ 360345 w 3504060"/>
              <a:gd name="connsiteY6" fmla="*/ 2162026 h 2162026"/>
              <a:gd name="connsiteX7" fmla="*/ 0 w 3504060"/>
              <a:gd name="connsiteY7" fmla="*/ 1801681 h 2162026"/>
              <a:gd name="connsiteX8" fmla="*/ 0 w 3504060"/>
              <a:gd name="connsiteY8" fmla="*/ 360345 h 216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4060" h="2162026">
                <a:moveTo>
                  <a:pt x="0" y="360345"/>
                </a:moveTo>
                <a:cubicBezTo>
                  <a:pt x="0" y="161332"/>
                  <a:pt x="161332" y="0"/>
                  <a:pt x="360345" y="0"/>
                </a:cubicBezTo>
                <a:lnTo>
                  <a:pt x="3143715" y="0"/>
                </a:lnTo>
                <a:cubicBezTo>
                  <a:pt x="3342728" y="0"/>
                  <a:pt x="3504060" y="161332"/>
                  <a:pt x="3504060" y="360345"/>
                </a:cubicBezTo>
                <a:lnTo>
                  <a:pt x="3504060" y="1801681"/>
                </a:lnTo>
                <a:cubicBezTo>
                  <a:pt x="3504060" y="2000694"/>
                  <a:pt x="3342728" y="2162026"/>
                  <a:pt x="3143715" y="2162026"/>
                </a:cubicBezTo>
                <a:lnTo>
                  <a:pt x="360345" y="2162026"/>
                </a:lnTo>
                <a:cubicBezTo>
                  <a:pt x="161332" y="2162026"/>
                  <a:pt x="0" y="2000694"/>
                  <a:pt x="0" y="1801681"/>
                </a:cubicBezTo>
                <a:lnTo>
                  <a:pt x="0" y="3603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651" tIns="164596" rIns="223651" bIns="164596" numCol="1" spcCol="1270" anchor="ctr" anchorCtr="0">
            <a:noAutofit/>
          </a:bodyPr>
          <a:lstStyle/>
          <a:p>
            <a:pPr marL="0" lvl="0" indent="0" algn="ctr" defTabSz="1377950">
              <a:lnSpc>
                <a:spcPct val="90000"/>
              </a:lnSpc>
              <a:spcBef>
                <a:spcPct val="0"/>
              </a:spcBef>
              <a:spcAft>
                <a:spcPct val="35000"/>
              </a:spcAft>
              <a:buNone/>
            </a:pPr>
            <a:r>
              <a:rPr lang="en-US" sz="3100" b="1" kern="1200" dirty="0"/>
              <a:t>Mandatory</a:t>
            </a:r>
          </a:p>
        </p:txBody>
      </p:sp>
      <p:sp>
        <p:nvSpPr>
          <p:cNvPr id="10" name="Freeform: Shape 9"/>
          <p:cNvSpPr/>
          <p:nvPr/>
        </p:nvSpPr>
        <p:spPr>
          <a:xfrm>
            <a:off x="5063800" y="4937070"/>
            <a:ext cx="5863843" cy="1206756"/>
          </a:xfrm>
          <a:custGeom>
            <a:avLst/>
            <a:gdLst>
              <a:gd name="connsiteX0" fmla="*/ 0 w 4768278"/>
              <a:gd name="connsiteY0" fmla="*/ 150845 h 1206756"/>
              <a:gd name="connsiteX1" fmla="*/ 4164900 w 4768278"/>
              <a:gd name="connsiteY1" fmla="*/ 150845 h 1206756"/>
              <a:gd name="connsiteX2" fmla="*/ 4164900 w 4768278"/>
              <a:gd name="connsiteY2" fmla="*/ 0 h 1206756"/>
              <a:gd name="connsiteX3" fmla="*/ 4768278 w 4768278"/>
              <a:gd name="connsiteY3" fmla="*/ 603378 h 1206756"/>
              <a:gd name="connsiteX4" fmla="*/ 4164900 w 4768278"/>
              <a:gd name="connsiteY4" fmla="*/ 1206756 h 1206756"/>
              <a:gd name="connsiteX5" fmla="*/ 4164900 w 4768278"/>
              <a:gd name="connsiteY5" fmla="*/ 1055912 h 1206756"/>
              <a:gd name="connsiteX6" fmla="*/ 0 w 4768278"/>
              <a:gd name="connsiteY6" fmla="*/ 1055912 h 1206756"/>
              <a:gd name="connsiteX7" fmla="*/ 0 w 4768278"/>
              <a:gd name="connsiteY7" fmla="*/ 150845 h 120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8278" h="1206756">
                <a:moveTo>
                  <a:pt x="0" y="150845"/>
                </a:moveTo>
                <a:lnTo>
                  <a:pt x="4164900" y="150845"/>
                </a:lnTo>
                <a:lnTo>
                  <a:pt x="4164900" y="0"/>
                </a:lnTo>
                <a:lnTo>
                  <a:pt x="4768278" y="603378"/>
                </a:lnTo>
                <a:lnTo>
                  <a:pt x="4164900" y="1206756"/>
                </a:lnTo>
                <a:lnTo>
                  <a:pt x="4164900" y="1055912"/>
                </a:lnTo>
                <a:lnTo>
                  <a:pt x="0" y="1055912"/>
                </a:lnTo>
                <a:lnTo>
                  <a:pt x="0" y="150845"/>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161005" rIns="462693" bIns="161004" numCol="1" spcCol="1270" anchor="ctr" anchorCtr="0">
            <a:noAutofit/>
          </a:bodyPr>
          <a:lstStyle/>
          <a:p>
            <a:pPr marL="637821" lvl="2" indent="-171450" defTabSz="711200">
              <a:lnSpc>
                <a:spcPct val="90000"/>
              </a:lnSpc>
              <a:spcBef>
                <a:spcPct val="0"/>
              </a:spcBef>
              <a:spcAft>
                <a:spcPct val="15000"/>
              </a:spcAft>
              <a:buChar char="•"/>
            </a:pPr>
            <a:r>
              <a:rPr lang="en-US" sz="1600" kern="1200" dirty="0"/>
              <a:t>Establish a naming convention for all storage accounts and types </a:t>
            </a:r>
            <a:r>
              <a:rPr lang="en-US" sz="1600" b="1" kern="1200" dirty="0"/>
              <a:t>before </a:t>
            </a:r>
            <a:r>
              <a:rPr lang="en-US" sz="1600" b="0" kern="1200" dirty="0"/>
              <a:t>creating any</a:t>
            </a:r>
            <a:endParaRPr lang="en-US" sz="1600" kern="1200" dirty="0"/>
          </a:p>
        </p:txBody>
      </p:sp>
      <p:sp>
        <p:nvSpPr>
          <p:cNvPr id="11" name="Freeform: Shape 10"/>
          <p:cNvSpPr/>
          <p:nvPr/>
        </p:nvSpPr>
        <p:spPr>
          <a:xfrm>
            <a:off x="1930990" y="4459435"/>
            <a:ext cx="3355732" cy="2162026"/>
          </a:xfrm>
          <a:custGeom>
            <a:avLst/>
            <a:gdLst>
              <a:gd name="connsiteX0" fmla="*/ 0 w 3355732"/>
              <a:gd name="connsiteY0" fmla="*/ 360345 h 2162026"/>
              <a:gd name="connsiteX1" fmla="*/ 360345 w 3355732"/>
              <a:gd name="connsiteY1" fmla="*/ 0 h 2162026"/>
              <a:gd name="connsiteX2" fmla="*/ 2995387 w 3355732"/>
              <a:gd name="connsiteY2" fmla="*/ 0 h 2162026"/>
              <a:gd name="connsiteX3" fmla="*/ 3355732 w 3355732"/>
              <a:gd name="connsiteY3" fmla="*/ 360345 h 2162026"/>
              <a:gd name="connsiteX4" fmla="*/ 3355732 w 3355732"/>
              <a:gd name="connsiteY4" fmla="*/ 1801681 h 2162026"/>
              <a:gd name="connsiteX5" fmla="*/ 2995387 w 3355732"/>
              <a:gd name="connsiteY5" fmla="*/ 2162026 h 2162026"/>
              <a:gd name="connsiteX6" fmla="*/ 360345 w 3355732"/>
              <a:gd name="connsiteY6" fmla="*/ 2162026 h 2162026"/>
              <a:gd name="connsiteX7" fmla="*/ 0 w 3355732"/>
              <a:gd name="connsiteY7" fmla="*/ 1801681 h 2162026"/>
              <a:gd name="connsiteX8" fmla="*/ 0 w 3355732"/>
              <a:gd name="connsiteY8" fmla="*/ 360345 h 216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5732" h="2162026">
                <a:moveTo>
                  <a:pt x="0" y="360345"/>
                </a:moveTo>
                <a:cubicBezTo>
                  <a:pt x="0" y="161332"/>
                  <a:pt x="161332" y="0"/>
                  <a:pt x="360345" y="0"/>
                </a:cubicBezTo>
                <a:lnTo>
                  <a:pt x="2995387" y="0"/>
                </a:lnTo>
                <a:cubicBezTo>
                  <a:pt x="3194400" y="0"/>
                  <a:pt x="3355732" y="161332"/>
                  <a:pt x="3355732" y="360345"/>
                </a:cubicBezTo>
                <a:lnTo>
                  <a:pt x="3355732" y="1801681"/>
                </a:lnTo>
                <a:cubicBezTo>
                  <a:pt x="3355732" y="2000694"/>
                  <a:pt x="3194400" y="2162026"/>
                  <a:pt x="2995387" y="2162026"/>
                </a:cubicBezTo>
                <a:lnTo>
                  <a:pt x="360345" y="2162026"/>
                </a:lnTo>
                <a:cubicBezTo>
                  <a:pt x="161332" y="2162026"/>
                  <a:pt x="0" y="2000694"/>
                  <a:pt x="0" y="1801681"/>
                </a:cubicBezTo>
                <a:lnTo>
                  <a:pt x="0" y="360345"/>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3651" tIns="164596" rIns="223651" bIns="164596" numCol="1" spcCol="1270" anchor="ctr" anchorCtr="0">
            <a:noAutofit/>
          </a:bodyPr>
          <a:lstStyle/>
          <a:p>
            <a:pPr marL="0" lvl="0" indent="0" algn="ctr" defTabSz="1377950">
              <a:lnSpc>
                <a:spcPct val="90000"/>
              </a:lnSpc>
              <a:spcBef>
                <a:spcPct val="0"/>
              </a:spcBef>
              <a:spcAft>
                <a:spcPct val="35000"/>
              </a:spcAft>
              <a:buNone/>
            </a:pPr>
            <a:r>
              <a:rPr lang="en-US" sz="3100" b="1" kern="1200" dirty="0"/>
              <a:t>Recommended</a:t>
            </a:r>
          </a:p>
        </p:txBody>
      </p:sp>
      <p:sp>
        <p:nvSpPr>
          <p:cNvPr id="7" name="Isosceles Triangle 6"/>
          <p:cNvSpPr>
            <a:spLocks/>
          </p:cNvSpPr>
          <p:nvPr/>
        </p:nvSpPr>
        <p:spPr>
          <a:xfrm>
            <a:off x="1791702" y="6164262"/>
            <a:ext cx="716649" cy="599506"/>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8" name="Octagon 7"/>
          <p:cNvSpPr/>
          <p:nvPr/>
        </p:nvSpPr>
        <p:spPr>
          <a:xfrm>
            <a:off x="1791702" y="3240659"/>
            <a:ext cx="576011" cy="599504"/>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1124454571"/>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Storage naming conventions</a:t>
            </a:r>
          </a:p>
        </p:txBody>
      </p:sp>
      <p:graphicFrame>
        <p:nvGraphicFramePr>
          <p:cNvPr id="6" name="Table 5"/>
          <p:cNvGraphicFramePr>
            <a:graphicFrameLocks noGrp="1"/>
          </p:cNvGraphicFramePr>
          <p:nvPr>
            <p:extLst>
              <p:ext uri="{D42A27DB-BD31-4B8C-83A1-F6EECF244321}">
                <p14:modId xmlns:p14="http://schemas.microsoft.com/office/powerpoint/2010/main" val="224207946"/>
              </p:ext>
            </p:extLst>
          </p:nvPr>
        </p:nvGraphicFramePr>
        <p:xfrm>
          <a:off x="2169239" y="3850944"/>
          <a:ext cx="8096411" cy="2667000"/>
        </p:xfrm>
        <a:graphic>
          <a:graphicData uri="http://schemas.openxmlformats.org/drawingml/2006/table">
            <a:tbl>
              <a:tblPr firstRow="1" firstCol="1" bandRow="1">
                <a:tableStyleId>{5C22544A-7EE6-4342-B048-85BDC9FD1C3A}</a:tableStyleId>
              </a:tblPr>
              <a:tblGrid>
                <a:gridCol w="2139071">
                  <a:extLst>
                    <a:ext uri="{9D8B030D-6E8A-4147-A177-3AD203B41FA5}">
                      <a16:colId xmlns:a16="http://schemas.microsoft.com/office/drawing/2014/main" val="20000"/>
                    </a:ext>
                  </a:extLst>
                </a:gridCol>
                <a:gridCol w="952138">
                  <a:extLst>
                    <a:ext uri="{9D8B030D-6E8A-4147-A177-3AD203B41FA5}">
                      <a16:colId xmlns:a16="http://schemas.microsoft.com/office/drawing/2014/main" val="20001"/>
                    </a:ext>
                  </a:extLst>
                </a:gridCol>
                <a:gridCol w="2006291">
                  <a:extLst>
                    <a:ext uri="{9D8B030D-6E8A-4147-A177-3AD203B41FA5}">
                      <a16:colId xmlns:a16="http://schemas.microsoft.com/office/drawing/2014/main" val="20002"/>
                    </a:ext>
                  </a:extLst>
                </a:gridCol>
                <a:gridCol w="2998911">
                  <a:extLst>
                    <a:ext uri="{9D8B030D-6E8A-4147-A177-3AD203B41FA5}">
                      <a16:colId xmlns:a16="http://schemas.microsoft.com/office/drawing/2014/main" val="20003"/>
                    </a:ext>
                  </a:extLst>
                </a:gridCol>
              </a:tblGrid>
              <a:tr h="444500">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Item</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Length </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Casing</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Valid characters</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extLst>
                  <a:ext uri="{0D108BD9-81ED-4DB2-BD59-A6C34878D82A}">
                    <a16:rowId xmlns:a16="http://schemas.microsoft.com/office/drawing/2014/main" val="10000"/>
                  </a:ext>
                </a:extLst>
              </a:tr>
              <a:tr h="444500">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Storage account</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3-24</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lowercase </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alphanumeric</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extLst>
                  <a:ext uri="{0D108BD9-81ED-4DB2-BD59-A6C34878D82A}">
                    <a16:rowId xmlns:a16="http://schemas.microsoft.com/office/drawing/2014/main" val="10001"/>
                  </a:ext>
                </a:extLst>
              </a:tr>
              <a:tr h="444500">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Blob name</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1-1024</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case-sensitive</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any url char</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extLst>
                  <a:ext uri="{0D108BD9-81ED-4DB2-BD59-A6C34878D82A}">
                    <a16:rowId xmlns:a16="http://schemas.microsoft.com/office/drawing/2014/main" val="10002"/>
                  </a:ext>
                </a:extLst>
              </a:tr>
              <a:tr h="444500">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Container name</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3-63</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lowercase</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alphanumeric and dash</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extLst>
                  <a:ext uri="{0D108BD9-81ED-4DB2-BD59-A6C34878D82A}">
                    <a16:rowId xmlns:a16="http://schemas.microsoft.com/office/drawing/2014/main" val="10003"/>
                  </a:ext>
                </a:extLst>
              </a:tr>
              <a:tr h="444500">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QueueName</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3-63</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lowercase</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alphanumeric and dash</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extLst>
                  <a:ext uri="{0D108BD9-81ED-4DB2-BD59-A6C34878D82A}">
                    <a16:rowId xmlns:a16="http://schemas.microsoft.com/office/drawing/2014/main" val="10004"/>
                  </a:ext>
                </a:extLst>
              </a:tr>
              <a:tr h="444500">
                <a:tc>
                  <a:txBody>
                    <a:bodyPr/>
                    <a:lstStyle/>
                    <a:p>
                      <a:pPr marL="0" marR="0">
                        <a:lnSpc>
                          <a:spcPct val="115000"/>
                        </a:lnSpc>
                        <a:spcBef>
                          <a:spcPts val="600"/>
                        </a:spcBef>
                        <a:spcAft>
                          <a:spcPts val="600"/>
                        </a:spcAft>
                      </a:pPr>
                      <a:r>
                        <a:rPr lang="en-US" sz="1800" b="0" i="0" dirty="0">
                          <a:effectLst/>
                          <a:latin typeface="Segoe UI Semibold" panose="020B0702040204020203" pitchFamily="34" charset="0"/>
                          <a:cs typeface="Segoe UI Semibold" panose="020B0702040204020203" pitchFamily="34" charset="0"/>
                        </a:rPr>
                        <a:t>TableName</a:t>
                      </a:r>
                      <a:endParaRPr lang="en-US" sz="1800" b="0" i="0" dirty="0">
                        <a:effectLst/>
                        <a:latin typeface="Segoe UI Semibold" panose="020B0702040204020203" pitchFamily="34" charset="0"/>
                        <a:ea typeface="Times New Roman" panose="02020603050405020304" pitchFamily="18" charset="0"/>
                        <a:cs typeface="Segoe UI Semibold" panose="020B0702040204020203" pitchFamily="34"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3-63</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case-insensitive</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tc>
                  <a:txBody>
                    <a:bodyPr/>
                    <a:lstStyle/>
                    <a:p>
                      <a:pPr marL="0" marR="0">
                        <a:lnSpc>
                          <a:spcPct val="115000"/>
                        </a:lnSpc>
                        <a:spcBef>
                          <a:spcPts val="600"/>
                        </a:spcBef>
                        <a:spcAft>
                          <a:spcPts val="600"/>
                        </a:spcAft>
                      </a:pPr>
                      <a:r>
                        <a:rPr lang="en-US" sz="1800" dirty="0">
                          <a:effectLst/>
                        </a:rPr>
                        <a:t>alphanumeric</a:t>
                      </a:r>
                      <a:endParaRPr lang="en-US" sz="1800" dirty="0">
                        <a:effectLst/>
                        <a:latin typeface="Segoe UI" panose="020B0502040204020203" pitchFamily="34" charset="0"/>
                        <a:ea typeface="Times New Roman" panose="02020603050405020304" pitchFamily="18" charset="0"/>
                        <a:cs typeface="Times New Roman" panose="02020603050405020304" pitchFamily="18" charset="0"/>
                      </a:endParaRPr>
                    </a:p>
                  </a:txBody>
                  <a:tcPr marL="51437" marR="51437" marT="0" marB="0" anchor="ctr"/>
                </a:tc>
                <a:extLst>
                  <a:ext uri="{0D108BD9-81ED-4DB2-BD59-A6C34878D82A}">
                    <a16:rowId xmlns:a16="http://schemas.microsoft.com/office/drawing/2014/main" val="10005"/>
                  </a:ext>
                </a:extLst>
              </a:tr>
            </a:tbl>
          </a:graphicData>
        </a:graphic>
      </p:graphicFrame>
      <p:sp>
        <p:nvSpPr>
          <p:cNvPr id="7" name="Text Placeholder 5"/>
          <p:cNvSpPr txBox="1">
            <a:spLocks/>
          </p:cNvSpPr>
          <p:nvPr/>
        </p:nvSpPr>
        <p:spPr>
          <a:xfrm>
            <a:off x="366169" y="1212851"/>
            <a:ext cx="11124216" cy="2745367"/>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78D7"/>
                </a:solidFill>
              </a:rPr>
              <a:t>The choice of a name for any asset in Microsoft Azure   is an important choice because:</a:t>
            </a:r>
          </a:p>
          <a:p>
            <a:pPr marL="342900" lvl="1" indent="-342900"/>
            <a:r>
              <a:rPr lang="en-US" dirty="0"/>
              <a:t>It is difficult (though not impossible) to change that name at a later time and there are certain constraints and requirements that must be met when choosing a name </a:t>
            </a:r>
          </a:p>
          <a:p>
            <a:pPr marL="342900" lvl="1" indent="-342900"/>
            <a:r>
              <a:rPr lang="en-US" dirty="0"/>
              <a:t>This tables covers the naming requirements for each element of a storage account</a:t>
            </a:r>
          </a:p>
          <a:p>
            <a:endParaRPr lang="en-US" dirty="0"/>
          </a:p>
        </p:txBody>
      </p:sp>
    </p:spTree>
    <p:extLst>
      <p:ext uri="{BB962C8B-B14F-4D97-AF65-F5344CB8AC3E}">
        <p14:creationId xmlns:p14="http://schemas.microsoft.com/office/powerpoint/2010/main" val="2152887698"/>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Location, durability, and redundancy decisions</a:t>
            </a:r>
          </a:p>
        </p:txBody>
      </p:sp>
      <p:sp>
        <p:nvSpPr>
          <p:cNvPr id="5" name="Freeform: Shape 4"/>
          <p:cNvSpPr/>
          <p:nvPr/>
        </p:nvSpPr>
        <p:spPr>
          <a:xfrm>
            <a:off x="5081921" y="1442001"/>
            <a:ext cx="5752137" cy="1786899"/>
          </a:xfrm>
          <a:custGeom>
            <a:avLst/>
            <a:gdLst>
              <a:gd name="connsiteX0" fmla="*/ 0 w 5256091"/>
              <a:gd name="connsiteY0" fmla="*/ 223362 h 1786899"/>
              <a:gd name="connsiteX1" fmla="*/ 4362642 w 5256091"/>
              <a:gd name="connsiteY1" fmla="*/ 223362 h 1786899"/>
              <a:gd name="connsiteX2" fmla="*/ 4362642 w 5256091"/>
              <a:gd name="connsiteY2" fmla="*/ 0 h 1786899"/>
              <a:gd name="connsiteX3" fmla="*/ 5256091 w 5256091"/>
              <a:gd name="connsiteY3" fmla="*/ 893450 h 1786899"/>
              <a:gd name="connsiteX4" fmla="*/ 4362642 w 5256091"/>
              <a:gd name="connsiteY4" fmla="*/ 1786899 h 1786899"/>
              <a:gd name="connsiteX5" fmla="*/ 4362642 w 5256091"/>
              <a:gd name="connsiteY5" fmla="*/ 1563537 h 1786899"/>
              <a:gd name="connsiteX6" fmla="*/ 0 w 5256091"/>
              <a:gd name="connsiteY6" fmla="*/ 1563537 h 1786899"/>
              <a:gd name="connsiteX7" fmla="*/ 0 w 5256091"/>
              <a:gd name="connsiteY7" fmla="*/ 223362 h 1786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56091" h="1786899">
                <a:moveTo>
                  <a:pt x="0" y="223362"/>
                </a:moveTo>
                <a:lnTo>
                  <a:pt x="4362642" y="223362"/>
                </a:lnTo>
                <a:lnTo>
                  <a:pt x="4362642" y="0"/>
                </a:lnTo>
                <a:lnTo>
                  <a:pt x="5256091" y="893450"/>
                </a:lnTo>
                <a:lnTo>
                  <a:pt x="4362642" y="1786899"/>
                </a:lnTo>
                <a:lnTo>
                  <a:pt x="4362642" y="1563537"/>
                </a:lnTo>
                <a:lnTo>
                  <a:pt x="0" y="1563537"/>
                </a:lnTo>
                <a:lnTo>
                  <a:pt x="0" y="223362"/>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233522" rIns="680247" bIns="233522" numCol="1" spcCol="1270" anchor="ctr" anchorCtr="0">
            <a:noAutofit/>
          </a:bodyPr>
          <a:lstStyle/>
          <a:p>
            <a:pPr marL="637821" lvl="2" indent="-171450" defTabSz="711200">
              <a:lnSpc>
                <a:spcPct val="90000"/>
              </a:lnSpc>
              <a:spcBef>
                <a:spcPct val="0"/>
              </a:spcBef>
              <a:spcAft>
                <a:spcPct val="15000"/>
              </a:spcAft>
              <a:buChar char="•"/>
            </a:pPr>
            <a:r>
              <a:rPr lang="en-US" sz="1600" kern="1200" dirty="0"/>
              <a:t>ZRS is only available for Block Blobs. Decide on the storage type before selecting the redundancy type</a:t>
            </a:r>
          </a:p>
          <a:p>
            <a:pPr marL="637821" lvl="2" indent="-171450" defTabSz="711200">
              <a:lnSpc>
                <a:spcPct val="90000"/>
              </a:lnSpc>
              <a:spcBef>
                <a:spcPct val="0"/>
              </a:spcBef>
              <a:spcAft>
                <a:spcPct val="15000"/>
              </a:spcAft>
              <a:buChar char="•"/>
            </a:pPr>
            <a:r>
              <a:rPr lang="en-US" sz="1600" kern="1200" dirty="0"/>
              <a:t>GRS allows to select the primary region, however     the secondary region cannot be changed</a:t>
            </a:r>
          </a:p>
        </p:txBody>
      </p:sp>
      <p:sp>
        <p:nvSpPr>
          <p:cNvPr id="10" name="Freeform: Shape 9"/>
          <p:cNvSpPr/>
          <p:nvPr/>
        </p:nvSpPr>
        <p:spPr>
          <a:xfrm>
            <a:off x="1837372" y="1512151"/>
            <a:ext cx="3504060" cy="1695520"/>
          </a:xfrm>
          <a:custGeom>
            <a:avLst/>
            <a:gdLst>
              <a:gd name="connsiteX0" fmla="*/ 0 w 3504060"/>
              <a:gd name="connsiteY0" fmla="*/ 200067 h 1200380"/>
              <a:gd name="connsiteX1" fmla="*/ 200067 w 3504060"/>
              <a:gd name="connsiteY1" fmla="*/ 0 h 1200380"/>
              <a:gd name="connsiteX2" fmla="*/ 3303993 w 3504060"/>
              <a:gd name="connsiteY2" fmla="*/ 0 h 1200380"/>
              <a:gd name="connsiteX3" fmla="*/ 3504060 w 3504060"/>
              <a:gd name="connsiteY3" fmla="*/ 200067 h 1200380"/>
              <a:gd name="connsiteX4" fmla="*/ 3504060 w 3504060"/>
              <a:gd name="connsiteY4" fmla="*/ 1000313 h 1200380"/>
              <a:gd name="connsiteX5" fmla="*/ 3303993 w 3504060"/>
              <a:gd name="connsiteY5" fmla="*/ 1200380 h 1200380"/>
              <a:gd name="connsiteX6" fmla="*/ 200067 w 3504060"/>
              <a:gd name="connsiteY6" fmla="*/ 1200380 h 1200380"/>
              <a:gd name="connsiteX7" fmla="*/ 0 w 3504060"/>
              <a:gd name="connsiteY7" fmla="*/ 1000313 h 1200380"/>
              <a:gd name="connsiteX8" fmla="*/ 0 w 3504060"/>
              <a:gd name="connsiteY8" fmla="*/ 200067 h 1200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4060" h="1200380">
                <a:moveTo>
                  <a:pt x="0" y="200067"/>
                </a:moveTo>
                <a:cubicBezTo>
                  <a:pt x="0" y="89573"/>
                  <a:pt x="89573" y="0"/>
                  <a:pt x="200067" y="0"/>
                </a:cubicBezTo>
                <a:lnTo>
                  <a:pt x="3303993" y="0"/>
                </a:lnTo>
                <a:cubicBezTo>
                  <a:pt x="3414487" y="0"/>
                  <a:pt x="3504060" y="89573"/>
                  <a:pt x="3504060" y="200067"/>
                </a:cubicBezTo>
                <a:lnTo>
                  <a:pt x="3504060" y="1000313"/>
                </a:lnTo>
                <a:cubicBezTo>
                  <a:pt x="3504060" y="1110807"/>
                  <a:pt x="3414487" y="1200380"/>
                  <a:pt x="3303993" y="1200380"/>
                </a:cubicBezTo>
                <a:lnTo>
                  <a:pt x="200067" y="1200380"/>
                </a:lnTo>
                <a:cubicBezTo>
                  <a:pt x="89573" y="1200380"/>
                  <a:pt x="0" y="1110807"/>
                  <a:pt x="0" y="1000313"/>
                </a:cubicBezTo>
                <a:lnTo>
                  <a:pt x="0" y="20006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0518" tIns="119558" rIns="180518" bIns="119558" numCol="1" spcCol="1270" anchor="ctr" anchorCtr="0">
            <a:noAutofit/>
          </a:bodyPr>
          <a:lstStyle/>
          <a:p>
            <a:pPr marL="0" lvl="0" indent="0" algn="ctr" defTabSz="1422400">
              <a:lnSpc>
                <a:spcPct val="90000"/>
              </a:lnSpc>
              <a:spcBef>
                <a:spcPct val="0"/>
              </a:spcBef>
              <a:spcAft>
                <a:spcPct val="35000"/>
              </a:spcAft>
              <a:buNone/>
            </a:pPr>
            <a:r>
              <a:rPr lang="en-US" sz="3200" b="1" kern="1200" dirty="0"/>
              <a:t>Mandatory</a:t>
            </a:r>
          </a:p>
        </p:txBody>
      </p:sp>
      <p:sp>
        <p:nvSpPr>
          <p:cNvPr id="11" name="Freeform: Shape 10"/>
          <p:cNvSpPr/>
          <p:nvPr/>
        </p:nvSpPr>
        <p:spPr>
          <a:xfrm>
            <a:off x="5080207" y="3410429"/>
            <a:ext cx="5763388" cy="939427"/>
          </a:xfrm>
          <a:custGeom>
            <a:avLst/>
            <a:gdLst>
              <a:gd name="connsiteX0" fmla="*/ 0 w 5266372"/>
              <a:gd name="connsiteY0" fmla="*/ 117428 h 939427"/>
              <a:gd name="connsiteX1" fmla="*/ 4796659 w 5266372"/>
              <a:gd name="connsiteY1" fmla="*/ 117428 h 939427"/>
              <a:gd name="connsiteX2" fmla="*/ 4796659 w 5266372"/>
              <a:gd name="connsiteY2" fmla="*/ 0 h 939427"/>
              <a:gd name="connsiteX3" fmla="*/ 5266372 w 5266372"/>
              <a:gd name="connsiteY3" fmla="*/ 469714 h 939427"/>
              <a:gd name="connsiteX4" fmla="*/ 4796659 w 5266372"/>
              <a:gd name="connsiteY4" fmla="*/ 939427 h 939427"/>
              <a:gd name="connsiteX5" fmla="*/ 4796659 w 5266372"/>
              <a:gd name="connsiteY5" fmla="*/ 821999 h 939427"/>
              <a:gd name="connsiteX6" fmla="*/ 0 w 5266372"/>
              <a:gd name="connsiteY6" fmla="*/ 821999 h 939427"/>
              <a:gd name="connsiteX7" fmla="*/ 0 w 5266372"/>
              <a:gd name="connsiteY7" fmla="*/ 117428 h 939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6372" h="939427">
                <a:moveTo>
                  <a:pt x="0" y="117428"/>
                </a:moveTo>
                <a:lnTo>
                  <a:pt x="4796659" y="117428"/>
                </a:lnTo>
                <a:lnTo>
                  <a:pt x="4796659" y="0"/>
                </a:lnTo>
                <a:lnTo>
                  <a:pt x="5266372" y="469714"/>
                </a:lnTo>
                <a:lnTo>
                  <a:pt x="4796659" y="939427"/>
                </a:lnTo>
                <a:lnTo>
                  <a:pt x="4796659" y="821999"/>
                </a:lnTo>
                <a:lnTo>
                  <a:pt x="0" y="821999"/>
                </a:lnTo>
                <a:lnTo>
                  <a:pt x="0" y="11742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127588" rIns="362445" bIns="127588" numCol="1" spcCol="1270" anchor="ctr" anchorCtr="0">
            <a:noAutofit/>
          </a:bodyPr>
          <a:lstStyle/>
          <a:p>
            <a:pPr marL="637821" lvl="2" indent="-171450" defTabSz="711200">
              <a:lnSpc>
                <a:spcPct val="90000"/>
              </a:lnSpc>
              <a:spcBef>
                <a:spcPct val="0"/>
              </a:spcBef>
              <a:spcAft>
                <a:spcPct val="15000"/>
              </a:spcAft>
              <a:buChar char="•"/>
            </a:pPr>
            <a:r>
              <a:rPr lang="en-US" sz="1600" kern="1200" dirty="0"/>
              <a:t>Decide the regions to use for storage as not all        storage services are available in all regions</a:t>
            </a:r>
          </a:p>
        </p:txBody>
      </p:sp>
      <p:sp>
        <p:nvSpPr>
          <p:cNvPr id="12" name="Freeform: Shape 11"/>
          <p:cNvSpPr/>
          <p:nvPr/>
        </p:nvSpPr>
        <p:spPr>
          <a:xfrm>
            <a:off x="1828805" y="3337441"/>
            <a:ext cx="3510914" cy="1085403"/>
          </a:xfrm>
          <a:custGeom>
            <a:avLst/>
            <a:gdLst>
              <a:gd name="connsiteX0" fmla="*/ 0 w 3510914"/>
              <a:gd name="connsiteY0" fmla="*/ 180904 h 1085403"/>
              <a:gd name="connsiteX1" fmla="*/ 180904 w 3510914"/>
              <a:gd name="connsiteY1" fmla="*/ 0 h 1085403"/>
              <a:gd name="connsiteX2" fmla="*/ 3330010 w 3510914"/>
              <a:gd name="connsiteY2" fmla="*/ 0 h 1085403"/>
              <a:gd name="connsiteX3" fmla="*/ 3510914 w 3510914"/>
              <a:gd name="connsiteY3" fmla="*/ 180904 h 1085403"/>
              <a:gd name="connsiteX4" fmla="*/ 3510914 w 3510914"/>
              <a:gd name="connsiteY4" fmla="*/ 904499 h 1085403"/>
              <a:gd name="connsiteX5" fmla="*/ 3330010 w 3510914"/>
              <a:gd name="connsiteY5" fmla="*/ 1085403 h 1085403"/>
              <a:gd name="connsiteX6" fmla="*/ 180904 w 3510914"/>
              <a:gd name="connsiteY6" fmla="*/ 1085403 h 1085403"/>
              <a:gd name="connsiteX7" fmla="*/ 0 w 3510914"/>
              <a:gd name="connsiteY7" fmla="*/ 904499 h 1085403"/>
              <a:gd name="connsiteX8" fmla="*/ 0 w 3510914"/>
              <a:gd name="connsiteY8" fmla="*/ 180904 h 108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914" h="1085403">
                <a:moveTo>
                  <a:pt x="0" y="180904"/>
                </a:moveTo>
                <a:cubicBezTo>
                  <a:pt x="0" y="80993"/>
                  <a:pt x="80993" y="0"/>
                  <a:pt x="180904" y="0"/>
                </a:cubicBezTo>
                <a:lnTo>
                  <a:pt x="3330010" y="0"/>
                </a:lnTo>
                <a:cubicBezTo>
                  <a:pt x="3429921" y="0"/>
                  <a:pt x="3510914" y="80993"/>
                  <a:pt x="3510914" y="180904"/>
                </a:cubicBezTo>
                <a:lnTo>
                  <a:pt x="3510914" y="904499"/>
                </a:lnTo>
                <a:cubicBezTo>
                  <a:pt x="3510914" y="1004410"/>
                  <a:pt x="3429921" y="1085403"/>
                  <a:pt x="3330010" y="1085403"/>
                </a:cubicBezTo>
                <a:lnTo>
                  <a:pt x="180904" y="1085403"/>
                </a:lnTo>
                <a:cubicBezTo>
                  <a:pt x="80993" y="1085403"/>
                  <a:pt x="0" y="1004410"/>
                  <a:pt x="0" y="904499"/>
                </a:cubicBezTo>
                <a:lnTo>
                  <a:pt x="0" y="18090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4905" tIns="113945" rIns="174905" bIns="113945" numCol="1" spcCol="1270" anchor="ctr" anchorCtr="0">
            <a:noAutofit/>
          </a:bodyPr>
          <a:lstStyle/>
          <a:p>
            <a:pPr marL="0" lvl="0" indent="0" algn="ctr" defTabSz="1422400">
              <a:lnSpc>
                <a:spcPct val="90000"/>
              </a:lnSpc>
              <a:spcBef>
                <a:spcPct val="0"/>
              </a:spcBef>
              <a:spcAft>
                <a:spcPct val="35000"/>
              </a:spcAft>
              <a:buNone/>
            </a:pPr>
            <a:r>
              <a:rPr lang="en-US" sz="3200" b="1" kern="1200" dirty="0"/>
              <a:t>Recommended</a:t>
            </a:r>
          </a:p>
        </p:txBody>
      </p:sp>
      <p:sp>
        <p:nvSpPr>
          <p:cNvPr id="13" name="Freeform: Shape 12"/>
          <p:cNvSpPr/>
          <p:nvPr/>
        </p:nvSpPr>
        <p:spPr>
          <a:xfrm>
            <a:off x="5081064" y="4531385"/>
            <a:ext cx="5757760" cy="2087936"/>
          </a:xfrm>
          <a:custGeom>
            <a:avLst/>
            <a:gdLst>
              <a:gd name="connsiteX0" fmla="*/ 0 w 5261229"/>
              <a:gd name="connsiteY0" fmla="*/ 260992 h 2087936"/>
              <a:gd name="connsiteX1" fmla="*/ 4217261 w 5261229"/>
              <a:gd name="connsiteY1" fmla="*/ 260992 h 2087936"/>
              <a:gd name="connsiteX2" fmla="*/ 4217261 w 5261229"/>
              <a:gd name="connsiteY2" fmla="*/ 0 h 2087936"/>
              <a:gd name="connsiteX3" fmla="*/ 5261229 w 5261229"/>
              <a:gd name="connsiteY3" fmla="*/ 1043968 h 2087936"/>
              <a:gd name="connsiteX4" fmla="*/ 4217261 w 5261229"/>
              <a:gd name="connsiteY4" fmla="*/ 2087936 h 2087936"/>
              <a:gd name="connsiteX5" fmla="*/ 4217261 w 5261229"/>
              <a:gd name="connsiteY5" fmla="*/ 1826944 h 2087936"/>
              <a:gd name="connsiteX6" fmla="*/ 0 w 5261229"/>
              <a:gd name="connsiteY6" fmla="*/ 1826944 h 2087936"/>
              <a:gd name="connsiteX7" fmla="*/ 0 w 5261229"/>
              <a:gd name="connsiteY7" fmla="*/ 260992 h 2087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2087936">
                <a:moveTo>
                  <a:pt x="0" y="260992"/>
                </a:moveTo>
                <a:lnTo>
                  <a:pt x="4217261" y="260992"/>
                </a:lnTo>
                <a:lnTo>
                  <a:pt x="4217261" y="0"/>
                </a:lnTo>
                <a:lnTo>
                  <a:pt x="5261229" y="1043968"/>
                </a:lnTo>
                <a:lnTo>
                  <a:pt x="4217261" y="2087936"/>
                </a:lnTo>
                <a:lnTo>
                  <a:pt x="4217261" y="1826944"/>
                </a:lnTo>
                <a:lnTo>
                  <a:pt x="0" y="1826944"/>
                </a:lnTo>
                <a:lnTo>
                  <a:pt x="0" y="260992"/>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271152" rIns="793136" bIns="271152" numCol="1" spcCol="1270" anchor="ctr" anchorCtr="0">
            <a:noAutofit/>
          </a:bodyPr>
          <a:lstStyle/>
          <a:p>
            <a:pPr marL="637821" lvl="2" indent="-171450" defTabSz="711200">
              <a:lnSpc>
                <a:spcPct val="90000"/>
              </a:lnSpc>
              <a:spcBef>
                <a:spcPct val="0"/>
              </a:spcBef>
              <a:spcAft>
                <a:spcPct val="15000"/>
              </a:spcAft>
              <a:buChar char="•"/>
            </a:pPr>
            <a:r>
              <a:rPr lang="en-US" sz="1600" kern="1200" dirty="0"/>
              <a:t>Recommendation is GRS over ZRS or LRS for maximum durability, while noting price differences</a:t>
            </a:r>
          </a:p>
          <a:p>
            <a:pPr marL="637821" lvl="2" indent="-171450" defTabSz="711200">
              <a:lnSpc>
                <a:spcPct val="90000"/>
              </a:lnSpc>
              <a:spcBef>
                <a:spcPct val="0"/>
              </a:spcBef>
              <a:spcAft>
                <a:spcPct val="15000"/>
              </a:spcAft>
              <a:buChar char="•"/>
            </a:pPr>
            <a:r>
              <a:rPr lang="en-US" sz="1600" kern="1200" dirty="0"/>
              <a:t>It’s possible to change how your data is replicated, however consider the costs for data transfer from LRS to GRS or RA-GRS</a:t>
            </a:r>
          </a:p>
        </p:txBody>
      </p:sp>
      <p:sp>
        <p:nvSpPr>
          <p:cNvPr id="14" name="Freeform: Shape 13"/>
          <p:cNvSpPr/>
          <p:nvPr/>
        </p:nvSpPr>
        <p:spPr>
          <a:xfrm>
            <a:off x="1828805" y="4584118"/>
            <a:ext cx="3507486" cy="1948937"/>
          </a:xfrm>
          <a:custGeom>
            <a:avLst/>
            <a:gdLst>
              <a:gd name="connsiteX0" fmla="*/ 0 w 3507486"/>
              <a:gd name="connsiteY0" fmla="*/ 249829 h 1498942"/>
              <a:gd name="connsiteX1" fmla="*/ 249829 w 3507486"/>
              <a:gd name="connsiteY1" fmla="*/ 0 h 1498942"/>
              <a:gd name="connsiteX2" fmla="*/ 3257657 w 3507486"/>
              <a:gd name="connsiteY2" fmla="*/ 0 h 1498942"/>
              <a:gd name="connsiteX3" fmla="*/ 3507486 w 3507486"/>
              <a:gd name="connsiteY3" fmla="*/ 249829 h 1498942"/>
              <a:gd name="connsiteX4" fmla="*/ 3507486 w 3507486"/>
              <a:gd name="connsiteY4" fmla="*/ 1249113 h 1498942"/>
              <a:gd name="connsiteX5" fmla="*/ 3257657 w 3507486"/>
              <a:gd name="connsiteY5" fmla="*/ 1498942 h 1498942"/>
              <a:gd name="connsiteX6" fmla="*/ 249829 w 3507486"/>
              <a:gd name="connsiteY6" fmla="*/ 1498942 h 1498942"/>
              <a:gd name="connsiteX7" fmla="*/ 0 w 3507486"/>
              <a:gd name="connsiteY7" fmla="*/ 1249113 h 1498942"/>
              <a:gd name="connsiteX8" fmla="*/ 0 w 3507486"/>
              <a:gd name="connsiteY8" fmla="*/ 249829 h 1498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1498942">
                <a:moveTo>
                  <a:pt x="0" y="249829"/>
                </a:moveTo>
                <a:cubicBezTo>
                  <a:pt x="0" y="111852"/>
                  <a:pt x="111852" y="0"/>
                  <a:pt x="249829" y="0"/>
                </a:cubicBezTo>
                <a:lnTo>
                  <a:pt x="3257657" y="0"/>
                </a:lnTo>
                <a:cubicBezTo>
                  <a:pt x="3395634" y="0"/>
                  <a:pt x="3507486" y="111852"/>
                  <a:pt x="3507486" y="249829"/>
                </a:cubicBezTo>
                <a:lnTo>
                  <a:pt x="3507486" y="1249113"/>
                </a:lnTo>
                <a:cubicBezTo>
                  <a:pt x="3507486" y="1387090"/>
                  <a:pt x="3395634" y="1498942"/>
                  <a:pt x="3257657" y="1498942"/>
                </a:cubicBezTo>
                <a:lnTo>
                  <a:pt x="249829" y="1498942"/>
                </a:lnTo>
                <a:cubicBezTo>
                  <a:pt x="111852" y="1498942"/>
                  <a:pt x="0" y="1387090"/>
                  <a:pt x="0" y="1249113"/>
                </a:cubicBezTo>
                <a:lnTo>
                  <a:pt x="0" y="24982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092" tIns="134132" rIns="195092" bIns="134132" numCol="1" spcCol="1270" anchor="ctr" anchorCtr="0">
            <a:noAutofit/>
          </a:bodyPr>
          <a:lstStyle/>
          <a:p>
            <a:pPr marL="0" lvl="0" indent="0" algn="ctr" defTabSz="1422400">
              <a:lnSpc>
                <a:spcPct val="90000"/>
              </a:lnSpc>
              <a:spcBef>
                <a:spcPct val="0"/>
              </a:spcBef>
              <a:spcAft>
                <a:spcPct val="35000"/>
              </a:spcAft>
              <a:buNone/>
            </a:pPr>
            <a:r>
              <a:rPr lang="en-US" sz="3200" b="1" kern="1200" dirty="0"/>
              <a:t>Optional</a:t>
            </a:r>
          </a:p>
        </p:txBody>
      </p:sp>
      <p:sp>
        <p:nvSpPr>
          <p:cNvPr id="7" name="Isosceles Triangle 6"/>
          <p:cNvSpPr>
            <a:spLocks/>
          </p:cNvSpPr>
          <p:nvPr/>
        </p:nvSpPr>
        <p:spPr>
          <a:xfrm>
            <a:off x="1657816" y="3923031"/>
            <a:ext cx="609699" cy="527866"/>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8" name="Octagon 7"/>
          <p:cNvSpPr/>
          <p:nvPr/>
        </p:nvSpPr>
        <p:spPr>
          <a:xfrm>
            <a:off x="1734667" y="2591310"/>
            <a:ext cx="508221" cy="498592"/>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9" name="Oval 8"/>
          <p:cNvSpPr>
            <a:spLocks/>
          </p:cNvSpPr>
          <p:nvPr/>
        </p:nvSpPr>
        <p:spPr>
          <a:xfrm>
            <a:off x="1657816" y="5935666"/>
            <a:ext cx="568775" cy="559909"/>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3175092444"/>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Location, durability, and redundancy decisions</a:t>
            </a:r>
          </a:p>
        </p:txBody>
      </p:sp>
      <p:graphicFrame>
        <p:nvGraphicFramePr>
          <p:cNvPr id="4" name="Table 3"/>
          <p:cNvGraphicFramePr>
            <a:graphicFrameLocks noGrp="1"/>
          </p:cNvGraphicFramePr>
          <p:nvPr>
            <p:extLst>
              <p:ext uri="{D42A27DB-BD31-4B8C-83A1-F6EECF244321}">
                <p14:modId xmlns:p14="http://schemas.microsoft.com/office/powerpoint/2010/main" val="2654454228"/>
              </p:ext>
            </p:extLst>
          </p:nvPr>
        </p:nvGraphicFramePr>
        <p:xfrm>
          <a:off x="807244" y="1386026"/>
          <a:ext cx="10820400" cy="4334211"/>
        </p:xfrm>
        <a:graphic>
          <a:graphicData uri="http://schemas.openxmlformats.org/drawingml/2006/table">
            <a:tbl>
              <a:tblPr firstRow="1" bandRow="1">
                <a:tableStyleId>{5C22544A-7EE6-4342-B048-85BDC9FD1C3A}</a:tableStyleId>
              </a:tblPr>
              <a:tblGrid>
                <a:gridCol w="2306446">
                  <a:extLst>
                    <a:ext uri="{9D8B030D-6E8A-4147-A177-3AD203B41FA5}">
                      <a16:colId xmlns:a16="http://schemas.microsoft.com/office/drawing/2014/main" val="20000"/>
                    </a:ext>
                  </a:extLst>
                </a:gridCol>
                <a:gridCol w="8513954">
                  <a:extLst>
                    <a:ext uri="{9D8B030D-6E8A-4147-A177-3AD203B41FA5}">
                      <a16:colId xmlns:a16="http://schemas.microsoft.com/office/drawing/2014/main" val="20001"/>
                    </a:ext>
                  </a:extLst>
                </a:gridCol>
              </a:tblGrid>
              <a:tr h="628781">
                <a:tc>
                  <a:txBody>
                    <a:bodyPr/>
                    <a:lstStyle/>
                    <a:p>
                      <a:pPr algn="ctr"/>
                      <a:r>
                        <a:rPr lang="en-US" sz="1600" b="0" i="0" dirty="0">
                          <a:latin typeface="Segoe UI Semibold" panose="020B0702040204020203" pitchFamily="34" charset="0"/>
                          <a:cs typeface="Segoe UI Semibold" panose="020B0702040204020203" pitchFamily="34" charset="0"/>
                        </a:rPr>
                        <a:t>Considerations</a:t>
                      </a:r>
                    </a:p>
                  </a:txBody>
                  <a:tcPr marL="68583" marR="68583" marT="34291" marB="34291" anchor="ctr"/>
                </a:tc>
                <a:tc>
                  <a:txBody>
                    <a:bodyPr/>
                    <a:lstStyle/>
                    <a:p>
                      <a:pPr algn="ctr"/>
                      <a:r>
                        <a:rPr lang="en-US" sz="1600" b="0" i="0" dirty="0">
                          <a:latin typeface="Segoe UI Semibold" panose="020B0702040204020203" pitchFamily="34" charset="0"/>
                          <a:cs typeface="Segoe UI Semibold" panose="020B0702040204020203" pitchFamily="34" charset="0"/>
                        </a:rPr>
                        <a:t>Decision points</a:t>
                      </a:r>
                    </a:p>
                  </a:txBody>
                  <a:tcPr marL="68583" marR="68583" marT="34291" marB="34291" anchor="ctr"/>
                </a:tc>
                <a:extLst>
                  <a:ext uri="{0D108BD9-81ED-4DB2-BD59-A6C34878D82A}">
                    <a16:rowId xmlns:a16="http://schemas.microsoft.com/office/drawing/2014/main" val="10000"/>
                  </a:ext>
                </a:extLst>
              </a:tr>
              <a:tr h="2950893">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Levels of redundancy</a:t>
                      </a:r>
                    </a:p>
                  </a:txBody>
                  <a:tcPr marL="68583" marR="68583" marT="34291" marB="34291" anchor="ctr"/>
                </a:tc>
                <a:tc>
                  <a:txBody>
                    <a:bodyPr/>
                    <a:lstStyle/>
                    <a:p>
                      <a:pPr marL="285750" indent="-285750" algn="l">
                        <a:buFont typeface="Arial" panose="020B0604020202020204" pitchFamily="34" charset="0"/>
                        <a:buChar char="•"/>
                      </a:pPr>
                      <a:r>
                        <a:rPr lang="en-US" sz="1600" dirty="0"/>
                        <a:t>Decide on the level of redundancy for your data. Not all data needs the same level of redundancy</a:t>
                      </a:r>
                      <a:endParaRPr lang="en-US" sz="1600" baseline="0" dirty="0"/>
                    </a:p>
                    <a:p>
                      <a:pPr marL="285750" indent="-285750" algn="l">
                        <a:buFont typeface="Arial" panose="020B0604020202020204" pitchFamily="34" charset="0"/>
                        <a:buChar char="•"/>
                      </a:pPr>
                      <a:r>
                        <a:rPr lang="en-US" sz="1600" baseline="0" dirty="0"/>
                        <a:t>Decide on less expensive LRS over GRS, as LRS offers higher throughput. If data can be easily reconstructed, decide on LRS</a:t>
                      </a:r>
                    </a:p>
                    <a:p>
                      <a:pPr marL="285750" indent="-285750" algn="l">
                        <a:buFont typeface="Arial" panose="020B0604020202020204" pitchFamily="34" charset="0"/>
                        <a:buChar char="•"/>
                      </a:pPr>
                      <a:r>
                        <a:rPr lang="en-US" sz="1600" baseline="0" dirty="0"/>
                        <a:t>Decide on regions where data is allowed due to data governance or privacy requirements, and decide on redundancy option to choose</a:t>
                      </a:r>
                    </a:p>
                    <a:p>
                      <a:pPr marL="285750" indent="-285750" algn="l">
                        <a:buFont typeface="Arial" panose="020B0604020202020204" pitchFamily="34" charset="0"/>
                        <a:buChar char="•"/>
                      </a:pPr>
                      <a:r>
                        <a:rPr lang="en-US" sz="1600" baseline="0" dirty="0"/>
                        <a:t>For applications with their own replication strategy, e.g. SQL AlwaysOn and AD DS, GRS might not be needed</a:t>
                      </a:r>
                    </a:p>
                    <a:p>
                      <a:pPr marL="285750" indent="-285750" algn="l">
                        <a:buFont typeface="Arial" panose="020B0604020202020204" pitchFamily="34" charset="0"/>
                        <a:buChar char="•"/>
                      </a:pPr>
                      <a:r>
                        <a:rPr lang="en-US" sz="1600" baseline="0" dirty="0"/>
                        <a:t>ZRS is only available for Block Blobs. Decide on whether to make a storage account zone-redundant, as you cannot convert it into another type of replication and vice versa</a:t>
                      </a:r>
                      <a:endParaRPr lang="en-US" sz="1600" dirty="0"/>
                    </a:p>
                  </a:txBody>
                  <a:tcPr marL="68583" marR="68583" marT="34291" marB="34291" anchor="ctr"/>
                </a:tc>
                <a:extLst>
                  <a:ext uri="{0D108BD9-81ED-4DB2-BD59-A6C34878D82A}">
                    <a16:rowId xmlns:a16="http://schemas.microsoft.com/office/drawing/2014/main" val="10001"/>
                  </a:ext>
                </a:extLst>
              </a:tr>
              <a:tr h="754537">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Planning with failure in mind</a:t>
                      </a:r>
                    </a:p>
                  </a:txBody>
                  <a:tcPr marL="68583" marR="68583" marT="34291" marB="34291" anchor="ctr"/>
                </a:tc>
                <a:tc>
                  <a:txBody>
                    <a:bodyPr/>
                    <a:lstStyle/>
                    <a:p>
                      <a:pPr marL="285750" indent="-285750" algn="l">
                        <a:buFont typeface="Arial" panose="020B0604020202020204" pitchFamily="34" charset="0"/>
                        <a:buChar char="•"/>
                      </a:pPr>
                      <a:r>
                        <a:rPr lang="en-US" sz="1600" dirty="0"/>
                        <a:t>Decide on redundancy options as needed, as failures are a reality. Hardware failures are part of running a hyper-scale datacenter</a:t>
                      </a:r>
                    </a:p>
                  </a:txBody>
                  <a:tcPr marL="68583" marR="68583" marT="34291" marB="3429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22254447"/>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security decisions</a:t>
            </a:r>
          </a:p>
        </p:txBody>
      </p:sp>
      <p:sp>
        <p:nvSpPr>
          <p:cNvPr id="5" name="Freeform: Shape 4"/>
          <p:cNvSpPr/>
          <p:nvPr/>
        </p:nvSpPr>
        <p:spPr>
          <a:xfrm>
            <a:off x="3627027" y="1587260"/>
            <a:ext cx="8282106" cy="3942323"/>
          </a:xfrm>
          <a:custGeom>
            <a:avLst/>
            <a:gdLst>
              <a:gd name="connsiteX0" fmla="*/ 0 w 6929349"/>
              <a:gd name="connsiteY0" fmla="*/ 695324 h 5562592"/>
              <a:gd name="connsiteX1" fmla="*/ 4148053 w 6929349"/>
              <a:gd name="connsiteY1" fmla="*/ 695324 h 5562592"/>
              <a:gd name="connsiteX2" fmla="*/ 4148053 w 6929349"/>
              <a:gd name="connsiteY2" fmla="*/ 0 h 5562592"/>
              <a:gd name="connsiteX3" fmla="*/ 6929349 w 6929349"/>
              <a:gd name="connsiteY3" fmla="*/ 2781296 h 5562592"/>
              <a:gd name="connsiteX4" fmla="*/ 4148053 w 6929349"/>
              <a:gd name="connsiteY4" fmla="*/ 5562592 h 5562592"/>
              <a:gd name="connsiteX5" fmla="*/ 4148053 w 6929349"/>
              <a:gd name="connsiteY5" fmla="*/ 4867268 h 5562592"/>
              <a:gd name="connsiteX6" fmla="*/ 0 w 6929349"/>
              <a:gd name="connsiteY6" fmla="*/ 4867268 h 5562592"/>
              <a:gd name="connsiteX7" fmla="*/ 0 w 6929349"/>
              <a:gd name="connsiteY7" fmla="*/ 695324 h 556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29349" h="5562592">
                <a:moveTo>
                  <a:pt x="0" y="695324"/>
                </a:moveTo>
                <a:lnTo>
                  <a:pt x="4148053" y="695324"/>
                </a:lnTo>
                <a:lnTo>
                  <a:pt x="4148053" y="0"/>
                </a:lnTo>
                <a:lnTo>
                  <a:pt x="6929349" y="2781296"/>
                </a:lnTo>
                <a:lnTo>
                  <a:pt x="4148053" y="5562592"/>
                </a:lnTo>
                <a:lnTo>
                  <a:pt x="4148053" y="4867268"/>
                </a:lnTo>
                <a:lnTo>
                  <a:pt x="0" y="4867268"/>
                </a:lnTo>
                <a:lnTo>
                  <a:pt x="0" y="69532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705484" rIns="2096132" bIns="705484" numCol="1" spcCol="1270" anchor="ctr" anchorCtr="0">
            <a:noAutofit/>
          </a:bodyPr>
          <a:lstStyle/>
          <a:p>
            <a:pPr marL="637821" lvl="2" indent="-171450" defTabSz="711200">
              <a:spcBef>
                <a:spcPct val="0"/>
              </a:spcBef>
              <a:spcAft>
                <a:spcPct val="15000"/>
              </a:spcAft>
              <a:buChar char="•"/>
            </a:pPr>
            <a:r>
              <a:rPr lang="en-US" sz="1600" kern="1200" dirty="0"/>
              <a:t>Decide on Azure storage access key management when accessing storage accounts through GUI tools, e.g. Azure Storage Explorer</a:t>
            </a:r>
          </a:p>
          <a:p>
            <a:pPr marL="637821" lvl="2" indent="-171450" defTabSz="711200">
              <a:spcBef>
                <a:spcPct val="0"/>
              </a:spcBef>
              <a:spcAft>
                <a:spcPct val="15000"/>
              </a:spcAft>
              <a:buChar char="•"/>
            </a:pPr>
            <a:r>
              <a:rPr lang="en-US" sz="1600" kern="1200" dirty="0"/>
              <a:t>Periodically change the primary and secondary access keys for the storage accounts to mitigate unauthorized access                (every 60-120 days)</a:t>
            </a:r>
          </a:p>
          <a:p>
            <a:pPr marL="637821" lvl="2" indent="-171450" defTabSz="711200">
              <a:spcBef>
                <a:spcPct val="0"/>
              </a:spcBef>
              <a:spcAft>
                <a:spcPct val="15000"/>
              </a:spcAft>
              <a:buChar char="•"/>
            </a:pPr>
            <a:r>
              <a:rPr lang="en-US" sz="1600" kern="1200" dirty="0"/>
              <a:t>When changing the keys, ensure you specify the change in the application. Do not change both keys at the same time as this might result in loss of access by the applications</a:t>
            </a:r>
          </a:p>
        </p:txBody>
      </p:sp>
      <p:sp>
        <p:nvSpPr>
          <p:cNvPr id="7" name="Freeform: Shape 6"/>
          <p:cNvSpPr/>
          <p:nvPr/>
        </p:nvSpPr>
        <p:spPr>
          <a:xfrm>
            <a:off x="766470" y="1868999"/>
            <a:ext cx="3089154" cy="3378844"/>
          </a:xfrm>
          <a:custGeom>
            <a:avLst/>
            <a:gdLst>
              <a:gd name="connsiteX0" fmla="*/ 0 w 3089154"/>
              <a:gd name="connsiteY0" fmla="*/ 514869 h 3378844"/>
              <a:gd name="connsiteX1" fmla="*/ 514869 w 3089154"/>
              <a:gd name="connsiteY1" fmla="*/ 0 h 3378844"/>
              <a:gd name="connsiteX2" fmla="*/ 2574285 w 3089154"/>
              <a:gd name="connsiteY2" fmla="*/ 0 h 3378844"/>
              <a:gd name="connsiteX3" fmla="*/ 3089154 w 3089154"/>
              <a:gd name="connsiteY3" fmla="*/ 514869 h 3378844"/>
              <a:gd name="connsiteX4" fmla="*/ 3089154 w 3089154"/>
              <a:gd name="connsiteY4" fmla="*/ 2863975 h 3378844"/>
              <a:gd name="connsiteX5" fmla="*/ 2574285 w 3089154"/>
              <a:gd name="connsiteY5" fmla="*/ 3378844 h 3378844"/>
              <a:gd name="connsiteX6" fmla="*/ 514869 w 3089154"/>
              <a:gd name="connsiteY6" fmla="*/ 3378844 h 3378844"/>
              <a:gd name="connsiteX7" fmla="*/ 0 w 3089154"/>
              <a:gd name="connsiteY7" fmla="*/ 2863975 h 3378844"/>
              <a:gd name="connsiteX8" fmla="*/ 0 w 3089154"/>
              <a:gd name="connsiteY8" fmla="*/ 514869 h 3378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9154" h="3378844">
                <a:moveTo>
                  <a:pt x="0" y="514869"/>
                </a:moveTo>
                <a:cubicBezTo>
                  <a:pt x="0" y="230515"/>
                  <a:pt x="230515" y="0"/>
                  <a:pt x="514869" y="0"/>
                </a:cubicBezTo>
                <a:lnTo>
                  <a:pt x="2574285" y="0"/>
                </a:lnTo>
                <a:cubicBezTo>
                  <a:pt x="2858639" y="0"/>
                  <a:pt x="3089154" y="230515"/>
                  <a:pt x="3089154" y="514869"/>
                </a:cubicBezTo>
                <a:lnTo>
                  <a:pt x="3089154" y="2863975"/>
                </a:lnTo>
                <a:cubicBezTo>
                  <a:pt x="3089154" y="3148329"/>
                  <a:pt x="2858639" y="3378844"/>
                  <a:pt x="2574285" y="3378844"/>
                </a:cubicBezTo>
                <a:lnTo>
                  <a:pt x="514869" y="3378844"/>
                </a:lnTo>
                <a:cubicBezTo>
                  <a:pt x="230515" y="3378844"/>
                  <a:pt x="0" y="3148329"/>
                  <a:pt x="0" y="2863975"/>
                </a:cubicBezTo>
                <a:lnTo>
                  <a:pt x="0" y="51486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72720" tIns="211760" rIns="272720" bIns="211760" numCol="1" spcCol="1270" anchor="ctr" anchorCtr="0">
            <a:noAutofit/>
          </a:bodyPr>
          <a:lstStyle/>
          <a:p>
            <a:pPr marL="0" lvl="0" indent="0" algn="ctr" defTabSz="1422400">
              <a:lnSpc>
                <a:spcPct val="90000"/>
              </a:lnSpc>
              <a:spcBef>
                <a:spcPct val="0"/>
              </a:spcBef>
              <a:spcAft>
                <a:spcPct val="35000"/>
              </a:spcAft>
              <a:buNone/>
            </a:pPr>
            <a:r>
              <a:rPr lang="en-US" sz="3200" b="1" kern="1200" dirty="0"/>
              <a:t>Mandatory</a:t>
            </a:r>
          </a:p>
        </p:txBody>
      </p:sp>
      <p:sp>
        <p:nvSpPr>
          <p:cNvPr id="8" name="Octagon 7"/>
          <p:cNvSpPr/>
          <p:nvPr/>
        </p:nvSpPr>
        <p:spPr>
          <a:xfrm>
            <a:off x="654844" y="5021262"/>
            <a:ext cx="730887" cy="742982"/>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1891120019"/>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security decisions</a:t>
            </a:r>
          </a:p>
        </p:txBody>
      </p:sp>
      <p:sp>
        <p:nvSpPr>
          <p:cNvPr id="8" name="Freeform: Shape 7"/>
          <p:cNvSpPr/>
          <p:nvPr/>
        </p:nvSpPr>
        <p:spPr>
          <a:xfrm>
            <a:off x="5048476" y="1243775"/>
            <a:ext cx="5261229" cy="2651147"/>
          </a:xfrm>
          <a:custGeom>
            <a:avLst/>
            <a:gdLst>
              <a:gd name="connsiteX0" fmla="*/ 0 w 5261229"/>
              <a:gd name="connsiteY0" fmla="*/ 361994 h 2895949"/>
              <a:gd name="connsiteX1" fmla="*/ 3813255 w 5261229"/>
              <a:gd name="connsiteY1" fmla="*/ 361994 h 2895949"/>
              <a:gd name="connsiteX2" fmla="*/ 3813255 w 5261229"/>
              <a:gd name="connsiteY2" fmla="*/ 0 h 2895949"/>
              <a:gd name="connsiteX3" fmla="*/ 5261229 w 5261229"/>
              <a:gd name="connsiteY3" fmla="*/ 1447975 h 2895949"/>
              <a:gd name="connsiteX4" fmla="*/ 3813255 w 5261229"/>
              <a:gd name="connsiteY4" fmla="*/ 2895949 h 2895949"/>
              <a:gd name="connsiteX5" fmla="*/ 3813255 w 5261229"/>
              <a:gd name="connsiteY5" fmla="*/ 2533955 h 2895949"/>
              <a:gd name="connsiteX6" fmla="*/ 0 w 5261229"/>
              <a:gd name="connsiteY6" fmla="*/ 2533955 h 2895949"/>
              <a:gd name="connsiteX7" fmla="*/ 0 w 5261229"/>
              <a:gd name="connsiteY7" fmla="*/ 361994 h 2895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2895949">
                <a:moveTo>
                  <a:pt x="0" y="361994"/>
                </a:moveTo>
                <a:lnTo>
                  <a:pt x="3813255" y="361994"/>
                </a:lnTo>
                <a:lnTo>
                  <a:pt x="3813255" y="0"/>
                </a:lnTo>
                <a:lnTo>
                  <a:pt x="5261229" y="1447975"/>
                </a:lnTo>
                <a:lnTo>
                  <a:pt x="3813255" y="2895949"/>
                </a:lnTo>
                <a:lnTo>
                  <a:pt x="3813255" y="2533955"/>
                </a:lnTo>
                <a:lnTo>
                  <a:pt x="0" y="2533955"/>
                </a:lnTo>
                <a:lnTo>
                  <a:pt x="0" y="36199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372154" rIns="1096141" bIns="372154" numCol="1" spcCol="1270" anchor="ctr" anchorCtr="0">
            <a:noAutofit/>
          </a:bodyPr>
          <a:lstStyle/>
          <a:p>
            <a:pPr marL="637821" lvl="2" indent="-171450" defTabSz="711200">
              <a:lnSpc>
                <a:spcPct val="90000"/>
              </a:lnSpc>
              <a:spcBef>
                <a:spcPct val="0"/>
              </a:spcBef>
              <a:spcAft>
                <a:spcPct val="15000"/>
              </a:spcAft>
              <a:buChar char="•"/>
            </a:pPr>
            <a:r>
              <a:rPr lang="en-US" sz="1600" kern="1200" dirty="0"/>
              <a:t>Only generate the storage account keys if necessary as various services and clients get affected by this change </a:t>
            </a:r>
          </a:p>
          <a:p>
            <a:pPr marL="637821" lvl="2" indent="-171450" defTabSz="711200">
              <a:lnSpc>
                <a:spcPct val="90000"/>
              </a:lnSpc>
              <a:spcBef>
                <a:spcPct val="0"/>
              </a:spcBef>
              <a:spcAft>
                <a:spcPct val="15000"/>
              </a:spcAft>
              <a:buChar char="•"/>
            </a:pPr>
            <a:r>
              <a:rPr lang="en-US" sz="1600" kern="1200" dirty="0"/>
              <a:t>Optionally, decide on using Shared        Access Signature for storage account       access to users</a:t>
            </a:r>
          </a:p>
          <a:p>
            <a:pPr marL="637821" lvl="2" indent="-171450" defTabSz="711200">
              <a:lnSpc>
                <a:spcPct val="90000"/>
              </a:lnSpc>
              <a:spcBef>
                <a:spcPct val="0"/>
              </a:spcBef>
              <a:spcAft>
                <a:spcPct val="15000"/>
              </a:spcAft>
              <a:buChar char="•"/>
            </a:pPr>
            <a:r>
              <a:rPr lang="en-US" sz="1600" kern="1200" dirty="0"/>
              <a:t>Enable SSE before copying data to it</a:t>
            </a:r>
            <a:endParaRPr lang="en-US" kern="1200" dirty="0"/>
          </a:p>
        </p:txBody>
      </p:sp>
      <p:sp>
        <p:nvSpPr>
          <p:cNvPr id="11" name="Freeform: Shape 10"/>
          <p:cNvSpPr/>
          <p:nvPr/>
        </p:nvSpPr>
        <p:spPr>
          <a:xfrm>
            <a:off x="1833090" y="1522065"/>
            <a:ext cx="3507486" cy="2127597"/>
          </a:xfrm>
          <a:custGeom>
            <a:avLst/>
            <a:gdLst>
              <a:gd name="connsiteX0" fmla="*/ 0 w 3507486"/>
              <a:gd name="connsiteY0" fmla="*/ 354607 h 2127597"/>
              <a:gd name="connsiteX1" fmla="*/ 354607 w 3507486"/>
              <a:gd name="connsiteY1" fmla="*/ 0 h 2127597"/>
              <a:gd name="connsiteX2" fmla="*/ 3152879 w 3507486"/>
              <a:gd name="connsiteY2" fmla="*/ 0 h 2127597"/>
              <a:gd name="connsiteX3" fmla="*/ 3507486 w 3507486"/>
              <a:gd name="connsiteY3" fmla="*/ 354607 h 2127597"/>
              <a:gd name="connsiteX4" fmla="*/ 3507486 w 3507486"/>
              <a:gd name="connsiteY4" fmla="*/ 1772990 h 2127597"/>
              <a:gd name="connsiteX5" fmla="*/ 3152879 w 3507486"/>
              <a:gd name="connsiteY5" fmla="*/ 2127597 h 2127597"/>
              <a:gd name="connsiteX6" fmla="*/ 354607 w 3507486"/>
              <a:gd name="connsiteY6" fmla="*/ 2127597 h 2127597"/>
              <a:gd name="connsiteX7" fmla="*/ 0 w 3507486"/>
              <a:gd name="connsiteY7" fmla="*/ 1772990 h 2127597"/>
              <a:gd name="connsiteX8" fmla="*/ 0 w 3507486"/>
              <a:gd name="connsiteY8" fmla="*/ 354607 h 212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2127597">
                <a:moveTo>
                  <a:pt x="0" y="354607"/>
                </a:moveTo>
                <a:cubicBezTo>
                  <a:pt x="0" y="158763"/>
                  <a:pt x="158763" y="0"/>
                  <a:pt x="354607" y="0"/>
                </a:cubicBezTo>
                <a:lnTo>
                  <a:pt x="3152879" y="0"/>
                </a:lnTo>
                <a:cubicBezTo>
                  <a:pt x="3348723" y="0"/>
                  <a:pt x="3507486" y="158763"/>
                  <a:pt x="3507486" y="354607"/>
                </a:cubicBezTo>
                <a:lnTo>
                  <a:pt x="3507486" y="1772990"/>
                </a:lnTo>
                <a:cubicBezTo>
                  <a:pt x="3507486" y="1968834"/>
                  <a:pt x="3348723" y="2127597"/>
                  <a:pt x="3152879" y="2127597"/>
                </a:cubicBezTo>
                <a:lnTo>
                  <a:pt x="354607" y="2127597"/>
                </a:lnTo>
                <a:cubicBezTo>
                  <a:pt x="158763" y="2127597"/>
                  <a:pt x="0" y="1968834"/>
                  <a:pt x="0" y="1772990"/>
                </a:cubicBezTo>
                <a:lnTo>
                  <a:pt x="0" y="354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25781" tIns="164821" rIns="225781" bIns="164821" numCol="1" spcCol="1270" anchor="ctr" anchorCtr="0">
            <a:noAutofit/>
          </a:bodyPr>
          <a:lstStyle/>
          <a:p>
            <a:pPr marL="0" lvl="0" indent="0" algn="ctr" defTabSz="1422400">
              <a:lnSpc>
                <a:spcPct val="90000"/>
              </a:lnSpc>
              <a:spcBef>
                <a:spcPct val="0"/>
              </a:spcBef>
              <a:spcAft>
                <a:spcPct val="35000"/>
              </a:spcAft>
              <a:buNone/>
            </a:pPr>
            <a:r>
              <a:rPr lang="en-US" sz="3200" b="1" kern="1200" dirty="0"/>
              <a:t>Recommended</a:t>
            </a:r>
          </a:p>
        </p:txBody>
      </p:sp>
      <p:sp>
        <p:nvSpPr>
          <p:cNvPr id="12" name="Freeform: Shape 11"/>
          <p:cNvSpPr/>
          <p:nvPr/>
        </p:nvSpPr>
        <p:spPr>
          <a:xfrm>
            <a:off x="4999671" y="4317999"/>
            <a:ext cx="5281787" cy="2116367"/>
          </a:xfrm>
          <a:custGeom>
            <a:avLst/>
            <a:gdLst>
              <a:gd name="connsiteX0" fmla="*/ 0 w 5281787"/>
              <a:gd name="connsiteY0" fmla="*/ 288974 h 2311788"/>
              <a:gd name="connsiteX1" fmla="*/ 4125893 w 5281787"/>
              <a:gd name="connsiteY1" fmla="*/ 288974 h 2311788"/>
              <a:gd name="connsiteX2" fmla="*/ 4125893 w 5281787"/>
              <a:gd name="connsiteY2" fmla="*/ 0 h 2311788"/>
              <a:gd name="connsiteX3" fmla="*/ 5281787 w 5281787"/>
              <a:gd name="connsiteY3" fmla="*/ 1155894 h 2311788"/>
              <a:gd name="connsiteX4" fmla="*/ 4125893 w 5281787"/>
              <a:gd name="connsiteY4" fmla="*/ 2311788 h 2311788"/>
              <a:gd name="connsiteX5" fmla="*/ 4125893 w 5281787"/>
              <a:gd name="connsiteY5" fmla="*/ 2022815 h 2311788"/>
              <a:gd name="connsiteX6" fmla="*/ 0 w 5281787"/>
              <a:gd name="connsiteY6" fmla="*/ 2022815 h 2311788"/>
              <a:gd name="connsiteX7" fmla="*/ 0 w 5281787"/>
              <a:gd name="connsiteY7" fmla="*/ 288974 h 231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1787" h="2311788">
                <a:moveTo>
                  <a:pt x="0" y="288974"/>
                </a:moveTo>
                <a:lnTo>
                  <a:pt x="4125893" y="288974"/>
                </a:lnTo>
                <a:lnTo>
                  <a:pt x="4125893" y="0"/>
                </a:lnTo>
                <a:lnTo>
                  <a:pt x="5281787" y="1155894"/>
                </a:lnTo>
                <a:lnTo>
                  <a:pt x="4125893" y="2311788"/>
                </a:lnTo>
                <a:lnTo>
                  <a:pt x="4125893" y="2022815"/>
                </a:lnTo>
                <a:lnTo>
                  <a:pt x="0" y="2022815"/>
                </a:lnTo>
                <a:lnTo>
                  <a:pt x="0" y="28897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299134" rIns="877080" bIns="299133" numCol="1" spcCol="1270" anchor="ctr" anchorCtr="0">
            <a:noAutofit/>
          </a:bodyPr>
          <a:lstStyle/>
          <a:p>
            <a:pPr marL="637821" lvl="2" indent="-171450" defTabSz="711200">
              <a:lnSpc>
                <a:spcPct val="90000"/>
              </a:lnSpc>
              <a:spcBef>
                <a:spcPct val="0"/>
              </a:spcBef>
              <a:spcAft>
                <a:spcPct val="15000"/>
              </a:spcAft>
              <a:buChar char="•"/>
            </a:pPr>
            <a:r>
              <a:rPr lang="en-US" sz="1600" kern="1200" dirty="0"/>
              <a:t>Decide on public access by setting container’s permissions for Blob. Or signed access via shared access signatures to containers, Blob, queues, or tables</a:t>
            </a:r>
          </a:p>
        </p:txBody>
      </p:sp>
      <p:sp>
        <p:nvSpPr>
          <p:cNvPr id="13" name="Freeform: Shape 12"/>
          <p:cNvSpPr/>
          <p:nvPr/>
        </p:nvSpPr>
        <p:spPr>
          <a:xfrm>
            <a:off x="1828805" y="4570343"/>
            <a:ext cx="3490306" cy="1700330"/>
          </a:xfrm>
          <a:custGeom>
            <a:avLst/>
            <a:gdLst>
              <a:gd name="connsiteX0" fmla="*/ 0 w 3490306"/>
              <a:gd name="connsiteY0" fmla="*/ 283394 h 1700330"/>
              <a:gd name="connsiteX1" fmla="*/ 283394 w 3490306"/>
              <a:gd name="connsiteY1" fmla="*/ 0 h 1700330"/>
              <a:gd name="connsiteX2" fmla="*/ 3206912 w 3490306"/>
              <a:gd name="connsiteY2" fmla="*/ 0 h 1700330"/>
              <a:gd name="connsiteX3" fmla="*/ 3490306 w 3490306"/>
              <a:gd name="connsiteY3" fmla="*/ 283394 h 1700330"/>
              <a:gd name="connsiteX4" fmla="*/ 3490306 w 3490306"/>
              <a:gd name="connsiteY4" fmla="*/ 1416936 h 1700330"/>
              <a:gd name="connsiteX5" fmla="*/ 3206912 w 3490306"/>
              <a:gd name="connsiteY5" fmla="*/ 1700330 h 1700330"/>
              <a:gd name="connsiteX6" fmla="*/ 283394 w 3490306"/>
              <a:gd name="connsiteY6" fmla="*/ 1700330 h 1700330"/>
              <a:gd name="connsiteX7" fmla="*/ 0 w 3490306"/>
              <a:gd name="connsiteY7" fmla="*/ 1416936 h 1700330"/>
              <a:gd name="connsiteX8" fmla="*/ 0 w 3490306"/>
              <a:gd name="connsiteY8" fmla="*/ 283394 h 170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0306" h="1700330">
                <a:moveTo>
                  <a:pt x="0" y="283394"/>
                </a:moveTo>
                <a:cubicBezTo>
                  <a:pt x="0" y="126880"/>
                  <a:pt x="126880" y="0"/>
                  <a:pt x="283394" y="0"/>
                </a:cubicBezTo>
                <a:lnTo>
                  <a:pt x="3206912" y="0"/>
                </a:lnTo>
                <a:cubicBezTo>
                  <a:pt x="3363426" y="0"/>
                  <a:pt x="3490306" y="126880"/>
                  <a:pt x="3490306" y="283394"/>
                </a:cubicBezTo>
                <a:lnTo>
                  <a:pt x="3490306" y="1416936"/>
                </a:lnTo>
                <a:cubicBezTo>
                  <a:pt x="3490306" y="1573450"/>
                  <a:pt x="3363426" y="1700330"/>
                  <a:pt x="3206912" y="1700330"/>
                </a:cubicBezTo>
                <a:lnTo>
                  <a:pt x="283394" y="1700330"/>
                </a:lnTo>
                <a:cubicBezTo>
                  <a:pt x="126880" y="1700330"/>
                  <a:pt x="0" y="1573450"/>
                  <a:pt x="0" y="1416936"/>
                </a:cubicBezTo>
                <a:lnTo>
                  <a:pt x="0" y="283394"/>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923" tIns="143963" rIns="204923" bIns="143963" numCol="1" spcCol="1270" anchor="ctr" anchorCtr="0">
            <a:noAutofit/>
          </a:bodyPr>
          <a:lstStyle/>
          <a:p>
            <a:pPr marL="0" lvl="0" indent="0" algn="ctr" defTabSz="1422400">
              <a:lnSpc>
                <a:spcPct val="90000"/>
              </a:lnSpc>
              <a:spcBef>
                <a:spcPct val="0"/>
              </a:spcBef>
              <a:spcAft>
                <a:spcPct val="35000"/>
              </a:spcAft>
              <a:buNone/>
            </a:pPr>
            <a:r>
              <a:rPr lang="en-US" sz="3200" b="1" kern="1200" dirty="0"/>
              <a:t>Optional</a:t>
            </a:r>
          </a:p>
        </p:txBody>
      </p:sp>
      <p:sp>
        <p:nvSpPr>
          <p:cNvPr id="9" name="Isosceles Triangle 8"/>
          <p:cNvSpPr>
            <a:spLocks/>
          </p:cNvSpPr>
          <p:nvPr/>
        </p:nvSpPr>
        <p:spPr>
          <a:xfrm>
            <a:off x="1645254" y="3170621"/>
            <a:ext cx="716649" cy="599506"/>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10" name="Oval 9"/>
          <p:cNvSpPr>
            <a:spLocks/>
          </p:cNvSpPr>
          <p:nvPr/>
        </p:nvSpPr>
        <p:spPr>
          <a:xfrm>
            <a:off x="1719187" y="5805689"/>
            <a:ext cx="642712" cy="628677"/>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1995633643"/>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security decisions</a:t>
            </a:r>
          </a:p>
        </p:txBody>
      </p:sp>
      <p:graphicFrame>
        <p:nvGraphicFramePr>
          <p:cNvPr id="5" name="Table 4"/>
          <p:cNvGraphicFramePr>
            <a:graphicFrameLocks noGrp="1"/>
          </p:cNvGraphicFramePr>
          <p:nvPr>
            <p:extLst>
              <p:ext uri="{D42A27DB-BD31-4B8C-83A1-F6EECF244321}">
                <p14:modId xmlns:p14="http://schemas.microsoft.com/office/powerpoint/2010/main" val="930101632"/>
              </p:ext>
            </p:extLst>
          </p:nvPr>
        </p:nvGraphicFramePr>
        <p:xfrm>
          <a:off x="807244" y="1386026"/>
          <a:ext cx="10820400" cy="3198389"/>
        </p:xfrm>
        <a:graphic>
          <a:graphicData uri="http://schemas.openxmlformats.org/drawingml/2006/table">
            <a:tbl>
              <a:tblPr firstRow="1" bandRow="1">
                <a:tableStyleId>{5C22544A-7EE6-4342-B048-85BDC9FD1C3A}</a:tableStyleId>
              </a:tblPr>
              <a:tblGrid>
                <a:gridCol w="2306446">
                  <a:extLst>
                    <a:ext uri="{9D8B030D-6E8A-4147-A177-3AD203B41FA5}">
                      <a16:colId xmlns:a16="http://schemas.microsoft.com/office/drawing/2014/main" val="20000"/>
                    </a:ext>
                  </a:extLst>
                </a:gridCol>
                <a:gridCol w="8513954">
                  <a:extLst>
                    <a:ext uri="{9D8B030D-6E8A-4147-A177-3AD203B41FA5}">
                      <a16:colId xmlns:a16="http://schemas.microsoft.com/office/drawing/2014/main" val="20001"/>
                    </a:ext>
                  </a:extLst>
                </a:gridCol>
              </a:tblGrid>
              <a:tr h="628781">
                <a:tc>
                  <a:txBody>
                    <a:bodyPr/>
                    <a:lstStyle/>
                    <a:p>
                      <a:pPr algn="ctr"/>
                      <a:r>
                        <a:rPr lang="en-US" sz="1600" b="0" i="0" dirty="0">
                          <a:latin typeface="Segoe UI Semibold" panose="020B0702040204020203" pitchFamily="34" charset="0"/>
                          <a:cs typeface="Segoe UI Semibold" panose="020B0702040204020203" pitchFamily="34" charset="0"/>
                        </a:rPr>
                        <a:t>Considerations</a:t>
                      </a:r>
                    </a:p>
                  </a:txBody>
                  <a:tcPr marL="68583" marR="68583" marT="34291" marB="34291" anchor="ctr"/>
                </a:tc>
                <a:tc>
                  <a:txBody>
                    <a:bodyPr/>
                    <a:lstStyle/>
                    <a:p>
                      <a:pPr algn="ctr"/>
                      <a:r>
                        <a:rPr lang="en-US" sz="1600" b="0" i="0" dirty="0">
                          <a:latin typeface="Segoe UI Semibold" panose="020B0702040204020203" pitchFamily="34" charset="0"/>
                          <a:cs typeface="Segoe UI Semibold" panose="020B0702040204020203" pitchFamily="34" charset="0"/>
                        </a:rPr>
                        <a:t>Decision points</a:t>
                      </a:r>
                    </a:p>
                  </a:txBody>
                  <a:tcPr marL="68583" marR="68583" marT="34291" marB="34291" anchor="ctr"/>
                </a:tc>
                <a:extLst>
                  <a:ext uri="{0D108BD9-81ED-4DB2-BD59-A6C34878D82A}">
                    <a16:rowId xmlns:a16="http://schemas.microsoft.com/office/drawing/2014/main" val="10000"/>
                  </a:ext>
                </a:extLst>
              </a:tr>
              <a:tr h="1815071">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Internal (private) vs. external (public) access</a:t>
                      </a:r>
                    </a:p>
                  </a:txBody>
                  <a:tcPr marL="68583" marR="68583" marT="34291" marB="34291" anchor="ctr"/>
                </a:tc>
                <a:tc>
                  <a:txBody>
                    <a:bodyPr/>
                    <a:lstStyle/>
                    <a:p>
                      <a:pPr marL="285750" indent="-285750" algn="l">
                        <a:buFont typeface="Arial" panose="020B0604020202020204" pitchFamily="34" charset="0"/>
                        <a:buChar char="•"/>
                      </a:pPr>
                      <a:r>
                        <a:rPr lang="en-US" sz="1600" dirty="0"/>
                        <a:t>Decide on the type of access control for the storage account entirely depending on the type of data and how this data needs to be accessed and protected</a:t>
                      </a:r>
                    </a:p>
                  </a:txBody>
                  <a:tcPr marL="68583" marR="68583" marT="34291" marB="34291" anchor="ctr"/>
                </a:tc>
                <a:extLst>
                  <a:ext uri="{0D108BD9-81ED-4DB2-BD59-A6C34878D82A}">
                    <a16:rowId xmlns:a16="http://schemas.microsoft.com/office/drawing/2014/main" val="10001"/>
                  </a:ext>
                </a:extLst>
              </a:tr>
              <a:tr h="754537">
                <a:tc>
                  <a:txBody>
                    <a:bodyPr/>
                    <a:lstStyle/>
                    <a:p>
                      <a:pPr marL="0" marR="0" lvl="0" indent="0" algn="ctr" defTabSz="932594" rtl="0" eaLnBrk="1" fontAlgn="auto" latinLnBrk="0" hangingPunct="1">
                        <a:lnSpc>
                          <a:spcPct val="100000"/>
                        </a:lnSpc>
                        <a:spcBef>
                          <a:spcPts val="0"/>
                        </a:spcBef>
                        <a:spcAft>
                          <a:spcPts val="0"/>
                        </a:spcAft>
                        <a:buClrTx/>
                        <a:buSzTx/>
                        <a:buFontTx/>
                        <a:buNone/>
                        <a:tabLst/>
                        <a:defRPr/>
                      </a:pPr>
                      <a:r>
                        <a:rPr lang="en-US" sz="1600" b="0" i="0" dirty="0">
                          <a:latin typeface="Segoe UI Semibold" panose="020B0702040204020203" pitchFamily="34" charset="0"/>
                          <a:cs typeface="Segoe UI Semibold" panose="020B0702040204020203" pitchFamily="34" charset="0"/>
                        </a:rPr>
                        <a:t>Storage accounts and storage keys</a:t>
                      </a:r>
                    </a:p>
                  </a:txBody>
                  <a:tcPr marL="68583" marR="68583" marT="34291" marB="34291" anchor="ctr"/>
                </a:tc>
                <a:tc>
                  <a:txBody>
                    <a:bodyPr/>
                    <a:lstStyle/>
                    <a:p>
                      <a:pPr marL="285750" indent="-285750" algn="l">
                        <a:buFont typeface="Arial" panose="020B0604020202020204" pitchFamily="34" charset="0"/>
                        <a:buChar char="•"/>
                      </a:pPr>
                      <a:r>
                        <a:rPr lang="en-US" sz="1600" dirty="0"/>
                        <a:t>Decide on limiting storage keys to a limited few, as these are highly privileged credentials (e.g. domain admin credentials)</a:t>
                      </a:r>
                    </a:p>
                  </a:txBody>
                  <a:tcPr marL="68583" marR="68583" marT="34291" marB="34291"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25374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Azure Blob storage overview</a:t>
            </a:r>
          </a:p>
        </p:txBody>
      </p:sp>
      <p:sp>
        <p:nvSpPr>
          <p:cNvPr id="5" name="Rectangle 4"/>
          <p:cNvSpPr/>
          <p:nvPr/>
        </p:nvSpPr>
        <p:spPr bwMode="auto">
          <a:xfrm>
            <a:off x="2607657" y="2777067"/>
            <a:ext cx="9087631" cy="2675463"/>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700" dirty="0">
                <a:gradFill>
                  <a:gsLst>
                    <a:gs pos="0">
                      <a:srgbClr val="FFFFFF"/>
                    </a:gs>
                    <a:gs pos="100000">
                      <a:srgbClr val="FFFFFF"/>
                    </a:gs>
                  </a:gsLst>
                  <a:lin ang="5400000" scaled="0"/>
                </a:gradFill>
                <a:ea typeface="Segoe UI" pitchFamily="34" charset="0"/>
                <a:cs typeface="Segoe UI" pitchFamily="34" charset="0"/>
              </a:rPr>
              <a:t>Blobs</a:t>
            </a:r>
          </a:p>
          <a:p>
            <a:pPr defTabSz="655379"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a:p>
            <a:pPr marL="257135" indent="-257135">
              <a:buFont typeface="Arial" panose="020B0604020202020204" pitchFamily="34" charset="0"/>
              <a:buChar char="•"/>
            </a:pPr>
            <a:r>
              <a:rPr lang="en-US" dirty="0">
                <a:gradFill>
                  <a:gsLst>
                    <a:gs pos="1250">
                      <a:srgbClr val="FFFFFF"/>
                    </a:gs>
                    <a:gs pos="100000">
                      <a:srgbClr val="FFFFFF"/>
                    </a:gs>
                  </a:gsLst>
                  <a:lin ang="5400000" scaled="0"/>
                </a:gradFill>
              </a:rPr>
              <a:t>Data sharing, Big Data, backups</a:t>
            </a:r>
          </a:p>
          <a:p>
            <a:pPr marL="257135" indent="-257135" defTabSz="655379" fontAlgn="base">
              <a:spcBef>
                <a:spcPct val="0"/>
              </a:spcBef>
              <a:spcAft>
                <a:spcPct val="0"/>
              </a:spcAft>
              <a:buFont typeface="Arial" panose="020B0604020202020204" pitchFamily="34" charset="0"/>
              <a:buChar char="•"/>
            </a:pPr>
            <a:endParaRPr lang="en-US" dirty="0">
              <a:gradFill>
                <a:gsLst>
                  <a:gs pos="0">
                    <a:srgbClr val="FFFFFF"/>
                  </a:gs>
                  <a:gs pos="100000">
                    <a:srgbClr val="FFFFFF"/>
                  </a:gs>
                </a:gsLst>
                <a:lin ang="5400000" scaled="0"/>
              </a:gra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Block Blobs: Read and write data in blocks. Optimized for sequential IO. Most cost-effective storage</a:t>
            </a:r>
          </a:p>
          <a:p>
            <a:pPr marL="257135" indent="-257135" defTabSz="655379" fontAlgn="base">
              <a:spcBef>
                <a:spcPct val="0"/>
              </a:spcBef>
              <a:spcAft>
                <a:spcPct val="0"/>
              </a:spcAft>
              <a:buFont typeface="Arial" panose="020B0604020202020204" pitchFamily="34" charset="0"/>
              <a:buChar char="•"/>
            </a:pPr>
            <a:r>
              <a:rPr lang="en-US" dirty="0">
                <a:gradFill>
                  <a:gsLst>
                    <a:gs pos="0">
                      <a:srgbClr val="FFFFFF"/>
                    </a:gs>
                    <a:gs pos="100000">
                      <a:srgbClr val="FFFFFF"/>
                    </a:gs>
                  </a:gsLst>
                  <a:lin ang="5400000" scaled="0"/>
                </a:gradFill>
                <a:ea typeface="Segoe UI" pitchFamily="34" charset="0"/>
                <a:cs typeface="Segoe UI" pitchFamily="34" charset="0"/>
              </a:rPr>
              <a:t>Page Blobs: Sparse files, read/write in 512 byte pages. Optimized for random access</a:t>
            </a:r>
          </a:p>
        </p:txBody>
      </p:sp>
      <p:sp>
        <p:nvSpPr>
          <p:cNvPr id="4" name="Rectangle 3"/>
          <p:cNvSpPr/>
          <p:nvPr/>
        </p:nvSpPr>
        <p:spPr bwMode="auto">
          <a:xfrm>
            <a:off x="2611034" y="1760797"/>
            <a:ext cx="2130299" cy="925959"/>
          </a:xfrm>
          <a:prstGeom prst="rect">
            <a:avLst/>
          </a:prstGeom>
          <a:solidFill>
            <a:srgbClr val="0078D7"/>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Blobs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“Highly scalable, REST based cloud object store”</a:t>
            </a:r>
          </a:p>
        </p:txBody>
      </p:sp>
      <p:sp>
        <p:nvSpPr>
          <p:cNvPr id="6" name="Rectangle 5"/>
          <p:cNvSpPr/>
          <p:nvPr/>
        </p:nvSpPr>
        <p:spPr>
          <a:xfrm>
            <a:off x="479149" y="1770112"/>
            <a:ext cx="2019086" cy="2730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pic>
        <p:nvPicPr>
          <p:cNvPr id="7" name="Picture 6" descr="Storage blob.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903412" y="1957173"/>
            <a:ext cx="1202031" cy="1202036"/>
          </a:xfrm>
          <a:prstGeom prst="rect">
            <a:avLst/>
          </a:prstGeom>
        </p:spPr>
      </p:pic>
      <p:sp>
        <p:nvSpPr>
          <p:cNvPr id="8" name="Rectangle 7"/>
          <p:cNvSpPr/>
          <p:nvPr/>
        </p:nvSpPr>
        <p:spPr>
          <a:xfrm>
            <a:off x="473275" y="4593203"/>
            <a:ext cx="2024960" cy="8596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28" dirty="0">
              <a:solidFill>
                <a:schemeClr val="bg1"/>
              </a:solidFill>
            </a:endParaRPr>
          </a:p>
        </p:txBody>
      </p:sp>
      <p:sp>
        <p:nvSpPr>
          <p:cNvPr id="9" name="Rectangle 8"/>
          <p:cNvSpPr/>
          <p:nvPr/>
        </p:nvSpPr>
        <p:spPr>
          <a:xfrm>
            <a:off x="464825" y="4657598"/>
            <a:ext cx="2033410" cy="531744"/>
          </a:xfrm>
          <a:prstGeom prst="rect">
            <a:avLst/>
          </a:prstGeom>
          <a:solidFill>
            <a:schemeClr val="accent1"/>
          </a:solidFill>
        </p:spPr>
        <p:txBody>
          <a:bodyPr wrap="square">
            <a:spAutoFit/>
          </a:bodyPr>
          <a:lstStyle/>
          <a:p>
            <a:pPr algn="ctr"/>
            <a:r>
              <a:rPr lang="en-US" sz="1428" dirty="0">
                <a:solidFill>
                  <a:schemeClr val="bg1"/>
                </a:solidFill>
              </a:rPr>
              <a:t>Streaming &amp; random object access scenarios </a:t>
            </a:r>
          </a:p>
        </p:txBody>
      </p:sp>
      <p:sp>
        <p:nvSpPr>
          <p:cNvPr id="10" name="TextBox 9"/>
          <p:cNvSpPr txBox="1"/>
          <p:nvPr/>
        </p:nvSpPr>
        <p:spPr>
          <a:xfrm>
            <a:off x="945607" y="3220187"/>
            <a:ext cx="1117640" cy="542330"/>
          </a:xfrm>
          <a:prstGeom prst="rect">
            <a:avLst/>
          </a:prstGeom>
          <a:noFill/>
        </p:spPr>
        <p:txBody>
          <a:bodyPr wrap="square" rtlCol="0">
            <a:spAutoFit/>
          </a:bodyPr>
          <a:lstStyle/>
          <a:p>
            <a:r>
              <a:rPr lang="en-US" sz="2856" dirty="0">
                <a:solidFill>
                  <a:schemeClr val="bg1"/>
                </a:solidFill>
              </a:rPr>
              <a:t>Blobs</a:t>
            </a:r>
          </a:p>
        </p:txBody>
      </p:sp>
      <p:sp>
        <p:nvSpPr>
          <p:cNvPr id="11" name="Rectangle 10"/>
          <p:cNvSpPr/>
          <p:nvPr/>
        </p:nvSpPr>
        <p:spPr>
          <a:xfrm>
            <a:off x="487709" y="3743631"/>
            <a:ext cx="2033436" cy="542330"/>
          </a:xfrm>
          <a:prstGeom prst="rect">
            <a:avLst/>
          </a:prstGeom>
        </p:spPr>
        <p:txBody>
          <a:bodyPr wrap="square">
            <a:spAutoFit/>
          </a:bodyPr>
          <a:lstStyle/>
          <a:p>
            <a:pPr algn="ctr"/>
            <a:r>
              <a:rPr lang="en-US" sz="1428" dirty="0">
                <a:solidFill>
                  <a:schemeClr val="bg1"/>
                </a:solidFill>
              </a:rPr>
              <a:t>Object storage</a:t>
            </a:r>
          </a:p>
          <a:p>
            <a:pPr algn="ctr"/>
            <a:r>
              <a:rPr lang="en-US" sz="1428" dirty="0">
                <a:solidFill>
                  <a:schemeClr val="bg1"/>
                </a:solidFill>
              </a:rPr>
              <a:t>access via REST</a:t>
            </a:r>
          </a:p>
        </p:txBody>
      </p:sp>
    </p:spTree>
    <p:extLst>
      <p:ext uri="{BB962C8B-B14F-4D97-AF65-F5344CB8AC3E}">
        <p14:creationId xmlns:p14="http://schemas.microsoft.com/office/powerpoint/2010/main" val="813572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for IaaS decisions</a:t>
            </a:r>
          </a:p>
        </p:txBody>
      </p:sp>
      <p:sp>
        <p:nvSpPr>
          <p:cNvPr id="5" name="Freeform: Shape 4"/>
          <p:cNvSpPr/>
          <p:nvPr/>
        </p:nvSpPr>
        <p:spPr>
          <a:xfrm>
            <a:off x="5040064" y="1042572"/>
            <a:ext cx="5261229" cy="2845762"/>
          </a:xfrm>
          <a:custGeom>
            <a:avLst/>
            <a:gdLst>
              <a:gd name="connsiteX0" fmla="*/ 0 w 5261229"/>
              <a:gd name="connsiteY0" fmla="*/ 315387 h 2523095"/>
              <a:gd name="connsiteX1" fmla="*/ 3999682 w 5261229"/>
              <a:gd name="connsiteY1" fmla="*/ 315387 h 2523095"/>
              <a:gd name="connsiteX2" fmla="*/ 3999682 w 5261229"/>
              <a:gd name="connsiteY2" fmla="*/ 0 h 2523095"/>
              <a:gd name="connsiteX3" fmla="*/ 5261229 w 5261229"/>
              <a:gd name="connsiteY3" fmla="*/ 1261548 h 2523095"/>
              <a:gd name="connsiteX4" fmla="*/ 3999682 w 5261229"/>
              <a:gd name="connsiteY4" fmla="*/ 2523095 h 2523095"/>
              <a:gd name="connsiteX5" fmla="*/ 3999682 w 5261229"/>
              <a:gd name="connsiteY5" fmla="*/ 2207708 h 2523095"/>
              <a:gd name="connsiteX6" fmla="*/ 0 w 5261229"/>
              <a:gd name="connsiteY6" fmla="*/ 2207708 h 2523095"/>
              <a:gd name="connsiteX7" fmla="*/ 0 w 5261229"/>
              <a:gd name="connsiteY7" fmla="*/ 315387 h 2523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2523095">
                <a:moveTo>
                  <a:pt x="0" y="315387"/>
                </a:moveTo>
                <a:lnTo>
                  <a:pt x="3999682" y="315387"/>
                </a:lnTo>
                <a:lnTo>
                  <a:pt x="3999682" y="0"/>
                </a:lnTo>
                <a:lnTo>
                  <a:pt x="5261229" y="1261548"/>
                </a:lnTo>
                <a:lnTo>
                  <a:pt x="3999682" y="2523095"/>
                </a:lnTo>
                <a:lnTo>
                  <a:pt x="3999682" y="2207708"/>
                </a:lnTo>
                <a:lnTo>
                  <a:pt x="0" y="2207708"/>
                </a:lnTo>
                <a:lnTo>
                  <a:pt x="0" y="31538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890" tIns="324277" rIns="955051" bIns="324277" numCol="1" spcCol="1270" anchor="ctr" anchorCtr="0">
            <a:noAutofit/>
          </a:bodyPr>
          <a:lstStyle/>
          <a:p>
            <a:pPr marL="580671" lvl="2" indent="-114300" defTabSz="622300">
              <a:lnSpc>
                <a:spcPct val="90000"/>
              </a:lnSpc>
              <a:spcBef>
                <a:spcPct val="0"/>
              </a:spcBef>
              <a:spcAft>
                <a:spcPct val="15000"/>
              </a:spcAft>
              <a:buChar char="•"/>
            </a:pPr>
            <a:r>
              <a:rPr lang="en-US" sz="1400" kern="1200" dirty="0"/>
              <a:t>Ensure all VMs or images planned for migration use the VHD format as Azure does not support VHDX</a:t>
            </a:r>
          </a:p>
          <a:p>
            <a:pPr marL="580671" lvl="2" indent="-114300" defTabSz="622300">
              <a:lnSpc>
                <a:spcPct val="90000"/>
              </a:lnSpc>
              <a:spcBef>
                <a:spcPct val="0"/>
              </a:spcBef>
              <a:spcAft>
                <a:spcPct val="15000"/>
              </a:spcAft>
              <a:buChar char="•"/>
            </a:pPr>
            <a:r>
              <a:rPr lang="en-US" sz="1400" kern="1200" dirty="0"/>
              <a:t>Dynamic VHD is converted to fixed VHD when uploaded to Azure</a:t>
            </a:r>
          </a:p>
          <a:p>
            <a:pPr marL="580671" lvl="2" indent="-114300" defTabSz="622300">
              <a:lnSpc>
                <a:spcPct val="90000"/>
              </a:lnSpc>
              <a:spcBef>
                <a:spcPct val="0"/>
              </a:spcBef>
              <a:spcAft>
                <a:spcPct val="15000"/>
              </a:spcAft>
              <a:buChar char="•"/>
            </a:pPr>
            <a:r>
              <a:rPr lang="en-US" sz="1400" kern="1200" dirty="0"/>
              <a:t>Do not Store data on the temp disk of a VM, as all data will be lost when a failure happens or de-provisioning of the VM. Decide to use temp storage for transient data such as page files or swap files</a:t>
            </a:r>
          </a:p>
        </p:txBody>
      </p:sp>
      <p:sp>
        <p:nvSpPr>
          <p:cNvPr id="10" name="Freeform: Shape 9"/>
          <p:cNvSpPr/>
          <p:nvPr/>
        </p:nvSpPr>
        <p:spPr>
          <a:xfrm>
            <a:off x="1833090" y="1180596"/>
            <a:ext cx="3507486" cy="2541741"/>
          </a:xfrm>
          <a:custGeom>
            <a:avLst/>
            <a:gdLst>
              <a:gd name="connsiteX0" fmla="*/ 0 w 3507486"/>
              <a:gd name="connsiteY0" fmla="*/ 423632 h 2541741"/>
              <a:gd name="connsiteX1" fmla="*/ 423632 w 3507486"/>
              <a:gd name="connsiteY1" fmla="*/ 0 h 2541741"/>
              <a:gd name="connsiteX2" fmla="*/ 3083854 w 3507486"/>
              <a:gd name="connsiteY2" fmla="*/ 0 h 2541741"/>
              <a:gd name="connsiteX3" fmla="*/ 3507486 w 3507486"/>
              <a:gd name="connsiteY3" fmla="*/ 423632 h 2541741"/>
              <a:gd name="connsiteX4" fmla="*/ 3507486 w 3507486"/>
              <a:gd name="connsiteY4" fmla="*/ 2118109 h 2541741"/>
              <a:gd name="connsiteX5" fmla="*/ 3083854 w 3507486"/>
              <a:gd name="connsiteY5" fmla="*/ 2541741 h 2541741"/>
              <a:gd name="connsiteX6" fmla="*/ 423632 w 3507486"/>
              <a:gd name="connsiteY6" fmla="*/ 2541741 h 2541741"/>
              <a:gd name="connsiteX7" fmla="*/ 0 w 3507486"/>
              <a:gd name="connsiteY7" fmla="*/ 2118109 h 2541741"/>
              <a:gd name="connsiteX8" fmla="*/ 0 w 3507486"/>
              <a:gd name="connsiteY8" fmla="*/ 423632 h 2541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2541741">
                <a:moveTo>
                  <a:pt x="0" y="423632"/>
                </a:moveTo>
                <a:cubicBezTo>
                  <a:pt x="0" y="189667"/>
                  <a:pt x="189667" y="0"/>
                  <a:pt x="423632" y="0"/>
                </a:cubicBezTo>
                <a:lnTo>
                  <a:pt x="3083854" y="0"/>
                </a:lnTo>
                <a:cubicBezTo>
                  <a:pt x="3317819" y="0"/>
                  <a:pt x="3507486" y="189667"/>
                  <a:pt x="3507486" y="423632"/>
                </a:cubicBezTo>
                <a:lnTo>
                  <a:pt x="3507486" y="2118109"/>
                </a:lnTo>
                <a:cubicBezTo>
                  <a:pt x="3507486" y="2352074"/>
                  <a:pt x="3317819" y="2541741"/>
                  <a:pt x="3083854" y="2541741"/>
                </a:cubicBezTo>
                <a:lnTo>
                  <a:pt x="423632" y="2541741"/>
                </a:lnTo>
                <a:cubicBezTo>
                  <a:pt x="189667" y="2541741"/>
                  <a:pt x="0" y="2352074"/>
                  <a:pt x="0" y="2118109"/>
                </a:cubicBezTo>
                <a:lnTo>
                  <a:pt x="0" y="42363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0758" tIns="177418" rIns="230758" bIns="177418" numCol="1" spcCol="1270" anchor="ctr" anchorCtr="0">
            <a:noAutofit/>
          </a:bodyPr>
          <a:lstStyle/>
          <a:p>
            <a:pPr marL="0" lvl="0" indent="0" algn="ctr" defTabSz="1244600">
              <a:lnSpc>
                <a:spcPct val="90000"/>
              </a:lnSpc>
              <a:spcBef>
                <a:spcPct val="0"/>
              </a:spcBef>
              <a:spcAft>
                <a:spcPct val="35000"/>
              </a:spcAft>
              <a:buNone/>
            </a:pPr>
            <a:r>
              <a:rPr lang="en-US" sz="2800" b="1" kern="1200" dirty="0"/>
              <a:t>Mandatory</a:t>
            </a:r>
          </a:p>
        </p:txBody>
      </p:sp>
      <p:sp>
        <p:nvSpPr>
          <p:cNvPr id="11" name="Freeform: Shape 10"/>
          <p:cNvSpPr/>
          <p:nvPr/>
        </p:nvSpPr>
        <p:spPr>
          <a:xfrm>
            <a:off x="5035778" y="3776194"/>
            <a:ext cx="5261229" cy="1727183"/>
          </a:xfrm>
          <a:custGeom>
            <a:avLst/>
            <a:gdLst>
              <a:gd name="connsiteX0" fmla="*/ 0 w 5261229"/>
              <a:gd name="connsiteY0" fmla="*/ 215898 h 1727183"/>
              <a:gd name="connsiteX1" fmla="*/ 4397638 w 5261229"/>
              <a:gd name="connsiteY1" fmla="*/ 215898 h 1727183"/>
              <a:gd name="connsiteX2" fmla="*/ 4397638 w 5261229"/>
              <a:gd name="connsiteY2" fmla="*/ 0 h 1727183"/>
              <a:gd name="connsiteX3" fmla="*/ 5261229 w 5261229"/>
              <a:gd name="connsiteY3" fmla="*/ 863592 h 1727183"/>
              <a:gd name="connsiteX4" fmla="*/ 4397638 w 5261229"/>
              <a:gd name="connsiteY4" fmla="*/ 1727183 h 1727183"/>
              <a:gd name="connsiteX5" fmla="*/ 4397638 w 5261229"/>
              <a:gd name="connsiteY5" fmla="*/ 1511285 h 1727183"/>
              <a:gd name="connsiteX6" fmla="*/ 0 w 5261229"/>
              <a:gd name="connsiteY6" fmla="*/ 1511285 h 1727183"/>
              <a:gd name="connsiteX7" fmla="*/ 0 w 5261229"/>
              <a:gd name="connsiteY7" fmla="*/ 215898 h 1727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1727183">
                <a:moveTo>
                  <a:pt x="0" y="215898"/>
                </a:moveTo>
                <a:lnTo>
                  <a:pt x="4397638" y="215898"/>
                </a:lnTo>
                <a:lnTo>
                  <a:pt x="4397638" y="0"/>
                </a:lnTo>
                <a:lnTo>
                  <a:pt x="5261229" y="863592"/>
                </a:lnTo>
                <a:lnTo>
                  <a:pt x="4397638" y="1727183"/>
                </a:lnTo>
                <a:lnTo>
                  <a:pt x="4397638" y="1511285"/>
                </a:lnTo>
                <a:lnTo>
                  <a:pt x="0" y="1511285"/>
                </a:lnTo>
                <a:lnTo>
                  <a:pt x="0" y="21589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890" tIns="224788" rIns="656584" bIns="224788" numCol="1" spcCol="1270" anchor="ctr" anchorCtr="0">
            <a:noAutofit/>
          </a:bodyPr>
          <a:lstStyle/>
          <a:p>
            <a:pPr marL="580671" lvl="2" indent="-114300" defTabSz="622300">
              <a:lnSpc>
                <a:spcPct val="90000"/>
              </a:lnSpc>
              <a:spcBef>
                <a:spcPct val="0"/>
              </a:spcBef>
              <a:spcAft>
                <a:spcPct val="15000"/>
              </a:spcAft>
              <a:buChar char="•"/>
            </a:pPr>
            <a:r>
              <a:rPr lang="en-US" sz="1400" kern="1200" dirty="0"/>
              <a:t>Decide on using a CDN for distributing Blob in the case you have multiple clients that need to read the same Blob, and you might exceed the limit of 60MB/second single Blob read or write. A single Blob supports up to 500 requests per second</a:t>
            </a:r>
          </a:p>
        </p:txBody>
      </p:sp>
      <p:sp>
        <p:nvSpPr>
          <p:cNvPr id="12" name="Freeform: Shape 11"/>
          <p:cNvSpPr/>
          <p:nvPr/>
        </p:nvSpPr>
        <p:spPr>
          <a:xfrm>
            <a:off x="1833090" y="3942190"/>
            <a:ext cx="3507486" cy="1380035"/>
          </a:xfrm>
          <a:custGeom>
            <a:avLst/>
            <a:gdLst>
              <a:gd name="connsiteX0" fmla="*/ 0 w 3507486"/>
              <a:gd name="connsiteY0" fmla="*/ 166620 h 999702"/>
              <a:gd name="connsiteX1" fmla="*/ 166620 w 3507486"/>
              <a:gd name="connsiteY1" fmla="*/ 0 h 999702"/>
              <a:gd name="connsiteX2" fmla="*/ 3340866 w 3507486"/>
              <a:gd name="connsiteY2" fmla="*/ 0 h 999702"/>
              <a:gd name="connsiteX3" fmla="*/ 3507486 w 3507486"/>
              <a:gd name="connsiteY3" fmla="*/ 166620 h 999702"/>
              <a:gd name="connsiteX4" fmla="*/ 3507486 w 3507486"/>
              <a:gd name="connsiteY4" fmla="*/ 833082 h 999702"/>
              <a:gd name="connsiteX5" fmla="*/ 3340866 w 3507486"/>
              <a:gd name="connsiteY5" fmla="*/ 999702 h 999702"/>
              <a:gd name="connsiteX6" fmla="*/ 166620 w 3507486"/>
              <a:gd name="connsiteY6" fmla="*/ 999702 h 999702"/>
              <a:gd name="connsiteX7" fmla="*/ 0 w 3507486"/>
              <a:gd name="connsiteY7" fmla="*/ 833082 h 999702"/>
              <a:gd name="connsiteX8" fmla="*/ 0 w 3507486"/>
              <a:gd name="connsiteY8" fmla="*/ 166620 h 999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999702">
                <a:moveTo>
                  <a:pt x="0" y="166620"/>
                </a:moveTo>
                <a:cubicBezTo>
                  <a:pt x="0" y="74598"/>
                  <a:pt x="74598" y="0"/>
                  <a:pt x="166620" y="0"/>
                </a:cubicBezTo>
                <a:lnTo>
                  <a:pt x="3340866" y="0"/>
                </a:lnTo>
                <a:cubicBezTo>
                  <a:pt x="3432888" y="0"/>
                  <a:pt x="3507486" y="74598"/>
                  <a:pt x="3507486" y="166620"/>
                </a:cubicBezTo>
                <a:lnTo>
                  <a:pt x="3507486" y="833082"/>
                </a:lnTo>
                <a:cubicBezTo>
                  <a:pt x="3507486" y="925104"/>
                  <a:pt x="3432888" y="999702"/>
                  <a:pt x="3340866" y="999702"/>
                </a:cubicBezTo>
                <a:lnTo>
                  <a:pt x="166620" y="999702"/>
                </a:lnTo>
                <a:cubicBezTo>
                  <a:pt x="74598" y="999702"/>
                  <a:pt x="0" y="925104"/>
                  <a:pt x="0" y="833082"/>
                </a:cubicBezTo>
                <a:lnTo>
                  <a:pt x="0" y="16662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5481" tIns="102141" rIns="155481" bIns="102141"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Recommended</a:t>
            </a:r>
            <a:endParaRPr lang="en-US" sz="2800" kern="1200" dirty="0"/>
          </a:p>
        </p:txBody>
      </p:sp>
      <p:sp>
        <p:nvSpPr>
          <p:cNvPr id="13" name="Freeform: Shape 12"/>
          <p:cNvSpPr/>
          <p:nvPr/>
        </p:nvSpPr>
        <p:spPr>
          <a:xfrm>
            <a:off x="5035778" y="5488223"/>
            <a:ext cx="5261229" cy="1336433"/>
          </a:xfrm>
          <a:custGeom>
            <a:avLst/>
            <a:gdLst>
              <a:gd name="connsiteX0" fmla="*/ 0 w 5261229"/>
              <a:gd name="connsiteY0" fmla="*/ 167054 h 1336433"/>
              <a:gd name="connsiteX1" fmla="*/ 4593013 w 5261229"/>
              <a:gd name="connsiteY1" fmla="*/ 167054 h 1336433"/>
              <a:gd name="connsiteX2" fmla="*/ 4593013 w 5261229"/>
              <a:gd name="connsiteY2" fmla="*/ 0 h 1336433"/>
              <a:gd name="connsiteX3" fmla="*/ 5261229 w 5261229"/>
              <a:gd name="connsiteY3" fmla="*/ 668217 h 1336433"/>
              <a:gd name="connsiteX4" fmla="*/ 4593013 w 5261229"/>
              <a:gd name="connsiteY4" fmla="*/ 1336433 h 1336433"/>
              <a:gd name="connsiteX5" fmla="*/ 4593013 w 5261229"/>
              <a:gd name="connsiteY5" fmla="*/ 1169379 h 1336433"/>
              <a:gd name="connsiteX6" fmla="*/ 0 w 5261229"/>
              <a:gd name="connsiteY6" fmla="*/ 1169379 h 1336433"/>
              <a:gd name="connsiteX7" fmla="*/ 0 w 5261229"/>
              <a:gd name="connsiteY7" fmla="*/ 167054 h 133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1336433">
                <a:moveTo>
                  <a:pt x="0" y="167054"/>
                </a:moveTo>
                <a:lnTo>
                  <a:pt x="4593013" y="167054"/>
                </a:lnTo>
                <a:lnTo>
                  <a:pt x="4593013" y="0"/>
                </a:lnTo>
                <a:lnTo>
                  <a:pt x="5261229" y="668217"/>
                </a:lnTo>
                <a:lnTo>
                  <a:pt x="4593013" y="1336433"/>
                </a:lnTo>
                <a:lnTo>
                  <a:pt x="4593013" y="1169379"/>
                </a:lnTo>
                <a:lnTo>
                  <a:pt x="0" y="1169379"/>
                </a:lnTo>
                <a:lnTo>
                  <a:pt x="0" y="16705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890" tIns="175944" rIns="510052" bIns="175944" numCol="1" spcCol="1270" anchor="ctr" anchorCtr="0">
            <a:noAutofit/>
          </a:bodyPr>
          <a:lstStyle/>
          <a:p>
            <a:pPr marL="580671" lvl="2" indent="-114300" defTabSz="622300">
              <a:lnSpc>
                <a:spcPct val="90000"/>
              </a:lnSpc>
              <a:spcBef>
                <a:spcPct val="0"/>
              </a:spcBef>
              <a:spcAft>
                <a:spcPct val="15000"/>
              </a:spcAft>
              <a:buChar char="•"/>
            </a:pPr>
            <a:r>
              <a:rPr lang="en-US" sz="1400" kern="1200" dirty="0"/>
              <a:t>Decide on the appropriate size for the VM, based on the number of data disks that you anticipate needing. Different VMs sizes allow for different number of data disks to be attached</a:t>
            </a:r>
          </a:p>
        </p:txBody>
      </p:sp>
      <p:sp>
        <p:nvSpPr>
          <p:cNvPr id="14" name="Freeform: Shape 13"/>
          <p:cNvSpPr/>
          <p:nvPr/>
        </p:nvSpPr>
        <p:spPr>
          <a:xfrm>
            <a:off x="1828805" y="5601800"/>
            <a:ext cx="3507486" cy="1062337"/>
          </a:xfrm>
          <a:custGeom>
            <a:avLst/>
            <a:gdLst>
              <a:gd name="connsiteX0" fmla="*/ 0 w 3507486"/>
              <a:gd name="connsiteY0" fmla="*/ 163671 h 982004"/>
              <a:gd name="connsiteX1" fmla="*/ 163671 w 3507486"/>
              <a:gd name="connsiteY1" fmla="*/ 0 h 982004"/>
              <a:gd name="connsiteX2" fmla="*/ 3343815 w 3507486"/>
              <a:gd name="connsiteY2" fmla="*/ 0 h 982004"/>
              <a:gd name="connsiteX3" fmla="*/ 3507486 w 3507486"/>
              <a:gd name="connsiteY3" fmla="*/ 163671 h 982004"/>
              <a:gd name="connsiteX4" fmla="*/ 3507486 w 3507486"/>
              <a:gd name="connsiteY4" fmla="*/ 818333 h 982004"/>
              <a:gd name="connsiteX5" fmla="*/ 3343815 w 3507486"/>
              <a:gd name="connsiteY5" fmla="*/ 982004 h 982004"/>
              <a:gd name="connsiteX6" fmla="*/ 163671 w 3507486"/>
              <a:gd name="connsiteY6" fmla="*/ 982004 h 982004"/>
              <a:gd name="connsiteX7" fmla="*/ 0 w 3507486"/>
              <a:gd name="connsiteY7" fmla="*/ 818333 h 982004"/>
              <a:gd name="connsiteX8" fmla="*/ 0 w 3507486"/>
              <a:gd name="connsiteY8" fmla="*/ 163671 h 982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982004">
                <a:moveTo>
                  <a:pt x="0" y="163671"/>
                </a:moveTo>
                <a:cubicBezTo>
                  <a:pt x="0" y="73278"/>
                  <a:pt x="73278" y="0"/>
                  <a:pt x="163671" y="0"/>
                </a:cubicBezTo>
                <a:lnTo>
                  <a:pt x="3343815" y="0"/>
                </a:lnTo>
                <a:cubicBezTo>
                  <a:pt x="3434208" y="0"/>
                  <a:pt x="3507486" y="73278"/>
                  <a:pt x="3507486" y="163671"/>
                </a:cubicBezTo>
                <a:lnTo>
                  <a:pt x="3507486" y="818333"/>
                </a:lnTo>
                <a:cubicBezTo>
                  <a:pt x="3507486" y="908726"/>
                  <a:pt x="3434208" y="982004"/>
                  <a:pt x="3343815" y="982004"/>
                </a:cubicBezTo>
                <a:lnTo>
                  <a:pt x="163671" y="982004"/>
                </a:lnTo>
                <a:cubicBezTo>
                  <a:pt x="73278" y="982004"/>
                  <a:pt x="0" y="908726"/>
                  <a:pt x="0" y="818333"/>
                </a:cubicBezTo>
                <a:lnTo>
                  <a:pt x="0" y="16367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617" tIns="101277" rIns="154617" bIns="101277" numCol="1" spcCol="1270" anchor="ctr" anchorCtr="0">
            <a:noAutofit/>
          </a:bodyPr>
          <a:lstStyle/>
          <a:p>
            <a:pPr marL="0" lvl="0" indent="0" algn="ctr" defTabSz="1244600">
              <a:lnSpc>
                <a:spcPct val="90000"/>
              </a:lnSpc>
              <a:spcBef>
                <a:spcPct val="0"/>
              </a:spcBef>
              <a:spcAft>
                <a:spcPct val="35000"/>
              </a:spcAft>
              <a:buNone/>
            </a:pPr>
            <a:r>
              <a:rPr lang="en-US" sz="2800" b="1" kern="1200" dirty="0"/>
              <a:t>Optional</a:t>
            </a:r>
          </a:p>
        </p:txBody>
      </p:sp>
      <p:sp>
        <p:nvSpPr>
          <p:cNvPr id="7" name="Isosceles Triangle 6"/>
          <p:cNvSpPr>
            <a:spLocks/>
          </p:cNvSpPr>
          <p:nvPr/>
        </p:nvSpPr>
        <p:spPr>
          <a:xfrm>
            <a:off x="1683926" y="4884935"/>
            <a:ext cx="609699" cy="527866"/>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8" name="Octagon 7"/>
          <p:cNvSpPr/>
          <p:nvPr/>
        </p:nvSpPr>
        <p:spPr>
          <a:xfrm>
            <a:off x="1785404" y="3333672"/>
            <a:ext cx="508221" cy="498592"/>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9" name="Oval 8"/>
          <p:cNvSpPr>
            <a:spLocks/>
          </p:cNvSpPr>
          <p:nvPr/>
        </p:nvSpPr>
        <p:spPr>
          <a:xfrm>
            <a:off x="1724850" y="6302877"/>
            <a:ext cx="568775" cy="559909"/>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840427690"/>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for IaaS Decisions</a:t>
            </a:r>
          </a:p>
        </p:txBody>
      </p:sp>
      <p:graphicFrame>
        <p:nvGraphicFramePr>
          <p:cNvPr id="2" name="Table 1"/>
          <p:cNvGraphicFramePr>
            <a:graphicFrameLocks noGrp="1"/>
          </p:cNvGraphicFramePr>
          <p:nvPr>
            <p:extLst>
              <p:ext uri="{D42A27DB-BD31-4B8C-83A1-F6EECF244321}">
                <p14:modId xmlns:p14="http://schemas.microsoft.com/office/powerpoint/2010/main" val="1800576548"/>
              </p:ext>
            </p:extLst>
          </p:nvPr>
        </p:nvGraphicFramePr>
        <p:xfrm>
          <a:off x="964294" y="1431985"/>
          <a:ext cx="10506300" cy="4928376"/>
        </p:xfrm>
        <a:graphic>
          <a:graphicData uri="http://schemas.openxmlformats.org/drawingml/2006/table">
            <a:tbl>
              <a:tblPr firstRow="1" bandRow="1">
                <a:tableStyleId>{5C22544A-7EE6-4342-B048-85BDC9FD1C3A}</a:tableStyleId>
              </a:tblPr>
              <a:tblGrid>
                <a:gridCol w="2991377">
                  <a:extLst>
                    <a:ext uri="{9D8B030D-6E8A-4147-A177-3AD203B41FA5}">
                      <a16:colId xmlns:a16="http://schemas.microsoft.com/office/drawing/2014/main" val="20000"/>
                    </a:ext>
                  </a:extLst>
                </a:gridCol>
                <a:gridCol w="7514923">
                  <a:extLst>
                    <a:ext uri="{9D8B030D-6E8A-4147-A177-3AD203B41FA5}">
                      <a16:colId xmlns:a16="http://schemas.microsoft.com/office/drawing/2014/main" val="20001"/>
                    </a:ext>
                  </a:extLst>
                </a:gridCol>
              </a:tblGrid>
              <a:tr h="569343">
                <a:tc>
                  <a:txBody>
                    <a:bodyPr/>
                    <a:lstStyle/>
                    <a:p>
                      <a:pPr algn="ctr"/>
                      <a:r>
                        <a:rPr lang="en-US" sz="1800" b="0" i="0" dirty="0">
                          <a:latin typeface="Segoe UI Semibold" panose="020B0702040204020203" pitchFamily="34" charset="0"/>
                          <a:cs typeface="Segoe UI Semibold" panose="020B0702040204020203" pitchFamily="34" charset="0"/>
                        </a:rPr>
                        <a:t>Considerations</a:t>
                      </a:r>
                    </a:p>
                  </a:txBody>
                  <a:tcPr marL="68583" marR="68583" marT="34291" marB="34291"/>
                </a:tc>
                <a:tc>
                  <a:txBody>
                    <a:bodyPr/>
                    <a:lstStyle/>
                    <a:p>
                      <a:pPr algn="ctr"/>
                      <a:r>
                        <a:rPr lang="en-US" sz="1800" b="0" i="0" dirty="0">
                          <a:latin typeface="Segoe UI Semibold" panose="020B0702040204020203" pitchFamily="34" charset="0"/>
                          <a:cs typeface="Segoe UI Semibold" panose="020B0702040204020203" pitchFamily="34" charset="0"/>
                        </a:rPr>
                        <a:t>Decision Points</a:t>
                      </a:r>
                    </a:p>
                  </a:txBody>
                  <a:tcPr marL="68583" marR="68583" marT="34291" marB="34291"/>
                </a:tc>
                <a:extLst>
                  <a:ext uri="{0D108BD9-81ED-4DB2-BD59-A6C34878D82A}">
                    <a16:rowId xmlns:a16="http://schemas.microsoft.com/office/drawing/2014/main" val="10000"/>
                  </a:ext>
                </a:extLst>
              </a:tr>
              <a:tr h="1162048">
                <a:tc>
                  <a:txBody>
                    <a:bodyPr/>
                    <a:lstStyle/>
                    <a:p>
                      <a:pPr lvl="0" algn="ctr"/>
                      <a:r>
                        <a:rPr lang="en-US" sz="1800" b="0" i="0" dirty="0">
                          <a:latin typeface="Segoe UI Semibold" panose="020B0702040204020203" pitchFamily="34" charset="0"/>
                          <a:cs typeface="Segoe UI Semibold" panose="020B0702040204020203" pitchFamily="34" charset="0"/>
                        </a:rPr>
                        <a:t>IaaS Design Storage Account Dependency</a:t>
                      </a:r>
                    </a:p>
                  </a:txBody>
                  <a:tcPr marL="68583" marR="68583" marT="34291" marB="34291"/>
                </a:tc>
                <a:tc>
                  <a:txBody>
                    <a:bodyPr/>
                    <a:lstStyle/>
                    <a:p>
                      <a:pPr marL="285750" indent="-285750" algn="l">
                        <a:buFont typeface="Arial" panose="020B0604020202020204" pitchFamily="34" charset="0"/>
                        <a:buChar char="•"/>
                      </a:pPr>
                      <a:r>
                        <a:rPr lang="en-US" sz="1800" dirty="0"/>
                        <a:t>Understand the I/O (IOPS) and profile of workloads to determine</a:t>
                      </a:r>
                      <a:r>
                        <a:rPr lang="en-US" sz="1800" baseline="0" dirty="0"/>
                        <a:t> the expectations put on storage accounts. Based on this, decide how VHDs should be stored in storage accounts and the                   available limitations.</a:t>
                      </a:r>
                      <a:endParaRPr lang="en-US" sz="1800" dirty="0"/>
                    </a:p>
                  </a:txBody>
                  <a:tcPr marL="68583" marR="68583" marT="34291" marB="34291"/>
                </a:tc>
                <a:extLst>
                  <a:ext uri="{0D108BD9-81ED-4DB2-BD59-A6C34878D82A}">
                    <a16:rowId xmlns:a16="http://schemas.microsoft.com/office/drawing/2014/main" val="10001"/>
                  </a:ext>
                </a:extLst>
              </a:tr>
              <a:tr h="1016570">
                <a:tc>
                  <a:txBody>
                    <a:bodyPr/>
                    <a:lstStyle/>
                    <a:p>
                      <a:pPr lvl="0" algn="ctr"/>
                      <a:r>
                        <a:rPr lang="en-US" sz="1800" b="0" i="0" dirty="0">
                          <a:latin typeface="Segoe UI Semibold" panose="020B0702040204020203" pitchFamily="34" charset="0"/>
                          <a:cs typeface="Segoe UI Semibold" panose="020B0702040204020203" pitchFamily="34" charset="0"/>
                        </a:rPr>
                        <a:t>VM Images and Storage Account Dependency</a:t>
                      </a:r>
                    </a:p>
                  </a:txBody>
                  <a:tcPr marL="68583" marR="68583" marT="34291" marB="34291"/>
                </a:tc>
                <a:tc>
                  <a:txBody>
                    <a:bodyPr/>
                    <a:lstStyle/>
                    <a:p>
                      <a:pPr marL="285750" indent="-285750" algn="l">
                        <a:buFont typeface="Arial" panose="020B0604020202020204" pitchFamily="34" charset="0"/>
                        <a:buChar char="•"/>
                      </a:pPr>
                      <a:r>
                        <a:rPr lang="en-US" sz="1800" dirty="0"/>
                        <a:t>Decide</a:t>
                      </a:r>
                      <a:r>
                        <a:rPr lang="en-US" sz="1800" baseline="0" dirty="0"/>
                        <a:t> on </a:t>
                      </a:r>
                      <a:r>
                        <a:rPr lang="en-US" sz="1800" b="1" baseline="0" dirty="0"/>
                        <a:t>which </a:t>
                      </a:r>
                      <a:r>
                        <a:rPr lang="en-US" sz="1800" b="0" baseline="0" dirty="0"/>
                        <a:t>storage account should be used for images versus live VMs when uploading and deploying images.</a:t>
                      </a:r>
                      <a:endParaRPr lang="en-US" sz="1800" dirty="0"/>
                    </a:p>
                  </a:txBody>
                  <a:tcPr marL="68583" marR="68583" marT="34291" marB="34291"/>
                </a:tc>
                <a:extLst>
                  <a:ext uri="{0D108BD9-81ED-4DB2-BD59-A6C34878D82A}">
                    <a16:rowId xmlns:a16="http://schemas.microsoft.com/office/drawing/2014/main" val="10002"/>
                  </a:ext>
                </a:extLst>
              </a:tr>
              <a:tr h="1080470">
                <a:tc>
                  <a:txBody>
                    <a:bodyPr/>
                    <a:lstStyle/>
                    <a:p>
                      <a:pPr lvl="0" algn="ctr"/>
                      <a:r>
                        <a:rPr lang="en-US" sz="1800" b="0" i="0" dirty="0">
                          <a:latin typeface="Segoe UI Semibold" panose="020B0702040204020203" pitchFamily="34" charset="0"/>
                          <a:cs typeface="Segoe UI Semibold" panose="020B0702040204020203" pitchFamily="34" charset="0"/>
                        </a:rPr>
                        <a:t>Multiple data disks in  single volumes</a:t>
                      </a:r>
                    </a:p>
                  </a:txBody>
                  <a:tcPr marL="68583" marR="68583" marT="34291" marB="34291"/>
                </a:tc>
                <a:tc>
                  <a:txBody>
                    <a:bodyPr/>
                    <a:lstStyle/>
                    <a:p>
                      <a:pPr marL="285750" indent="-285750" algn="l">
                        <a:buFont typeface="Arial" panose="020B0604020202020204" pitchFamily="34" charset="0"/>
                        <a:buChar char="•"/>
                      </a:pPr>
                      <a:r>
                        <a:rPr lang="en-US" sz="1800" baseline="0" dirty="0"/>
                        <a:t>If multiple data disks are needed to appear as a single volume within  a VM. You are limited to use KKRS only and cannot use GRS for       those VHDs</a:t>
                      </a:r>
                      <a:endParaRPr lang="en-US" sz="1800" dirty="0"/>
                    </a:p>
                  </a:txBody>
                  <a:tcPr marL="68583" marR="68583" marT="34291" marB="34291"/>
                </a:tc>
                <a:extLst>
                  <a:ext uri="{0D108BD9-81ED-4DB2-BD59-A6C34878D82A}">
                    <a16:rowId xmlns:a16="http://schemas.microsoft.com/office/drawing/2014/main" val="10003"/>
                  </a:ext>
                </a:extLst>
              </a:tr>
              <a:tr h="1096131">
                <a:tc>
                  <a:txBody>
                    <a:bodyPr/>
                    <a:lstStyle/>
                    <a:p>
                      <a:pPr lvl="0" algn="ctr"/>
                      <a:r>
                        <a:rPr lang="en-US" sz="1800" b="0" i="0" dirty="0">
                          <a:latin typeface="Segoe UI Semibold" panose="020B0702040204020203" pitchFamily="34" charset="0"/>
                          <a:cs typeface="Segoe UI Semibold" panose="020B0702040204020203" pitchFamily="34" charset="0"/>
                        </a:rPr>
                        <a:t>Disk Cache and VM Performance</a:t>
                      </a:r>
                    </a:p>
                    <a:p>
                      <a:pPr lvl="0" algn="ctr"/>
                      <a:endParaRPr lang="en-US" sz="1800" b="0" i="0" dirty="0">
                        <a:latin typeface="Segoe UI Semibold" panose="020B0702040204020203" pitchFamily="34" charset="0"/>
                        <a:cs typeface="Segoe UI Semibold" panose="020B0702040204020203" pitchFamily="34" charset="0"/>
                      </a:endParaRPr>
                    </a:p>
                  </a:txBody>
                  <a:tcPr marL="68583" marR="68583" marT="34291" marB="34291"/>
                </a:tc>
                <a:tc>
                  <a:txBody>
                    <a:bodyPr/>
                    <a:lstStyle/>
                    <a:p>
                      <a:pPr marL="285750" indent="-285750" algn="l">
                        <a:buFont typeface="Arial" panose="020B0604020202020204" pitchFamily="34" charset="0"/>
                        <a:buChar char="•"/>
                      </a:pPr>
                      <a:r>
                        <a:rPr lang="en-US" sz="1800" dirty="0"/>
                        <a:t>Decide</a:t>
                      </a:r>
                      <a:r>
                        <a:rPr lang="en-US" sz="1800" baseline="0" dirty="0"/>
                        <a:t> on whether to enable or disable the host caching setting for OS and data disks. These settings can also negatively affect performance in other circumstances depending on the application.</a:t>
                      </a:r>
                      <a:endParaRPr lang="en-US" sz="1800" dirty="0"/>
                    </a:p>
                  </a:txBody>
                  <a:tcPr marL="68583" marR="68583" marT="34291" marB="3429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8966251"/>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Management Decisions</a:t>
            </a:r>
          </a:p>
        </p:txBody>
      </p:sp>
      <p:sp>
        <p:nvSpPr>
          <p:cNvPr id="5" name="Freeform: Shape 4"/>
          <p:cNvSpPr/>
          <p:nvPr/>
        </p:nvSpPr>
        <p:spPr>
          <a:xfrm>
            <a:off x="5340576" y="1061395"/>
            <a:ext cx="5494201" cy="3102049"/>
          </a:xfrm>
          <a:custGeom>
            <a:avLst/>
            <a:gdLst>
              <a:gd name="connsiteX0" fmla="*/ 0 w 5261229"/>
              <a:gd name="connsiteY0" fmla="*/ 387756 h 3102049"/>
              <a:gd name="connsiteX1" fmla="*/ 3710205 w 5261229"/>
              <a:gd name="connsiteY1" fmla="*/ 387756 h 3102049"/>
              <a:gd name="connsiteX2" fmla="*/ 3710205 w 5261229"/>
              <a:gd name="connsiteY2" fmla="*/ 0 h 3102049"/>
              <a:gd name="connsiteX3" fmla="*/ 5261229 w 5261229"/>
              <a:gd name="connsiteY3" fmla="*/ 1551025 h 3102049"/>
              <a:gd name="connsiteX4" fmla="*/ 3710205 w 5261229"/>
              <a:gd name="connsiteY4" fmla="*/ 3102049 h 3102049"/>
              <a:gd name="connsiteX5" fmla="*/ 3710205 w 5261229"/>
              <a:gd name="connsiteY5" fmla="*/ 2714293 h 3102049"/>
              <a:gd name="connsiteX6" fmla="*/ 0 w 5261229"/>
              <a:gd name="connsiteY6" fmla="*/ 2714293 h 3102049"/>
              <a:gd name="connsiteX7" fmla="*/ 0 w 5261229"/>
              <a:gd name="connsiteY7" fmla="*/ 387756 h 3102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3102049">
                <a:moveTo>
                  <a:pt x="0" y="387756"/>
                </a:moveTo>
                <a:lnTo>
                  <a:pt x="3710205" y="387756"/>
                </a:lnTo>
                <a:lnTo>
                  <a:pt x="3710205" y="0"/>
                </a:lnTo>
                <a:lnTo>
                  <a:pt x="5261229" y="1551025"/>
                </a:lnTo>
                <a:lnTo>
                  <a:pt x="3710205" y="3102049"/>
                </a:lnTo>
                <a:lnTo>
                  <a:pt x="3710205" y="2714293"/>
                </a:lnTo>
                <a:lnTo>
                  <a:pt x="0" y="2714293"/>
                </a:lnTo>
                <a:lnTo>
                  <a:pt x="0" y="38775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890" tIns="396646" rIns="1172158" bIns="396646"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a:t>When importing the publish settings file, the information to access your azure subscription is located in your user directory. Take additional steps to encrypt your user directory to protect this info.</a:t>
            </a:r>
          </a:p>
          <a:p>
            <a:pPr marL="114300" lvl="1" indent="-114300" algn="l" defTabSz="622300">
              <a:lnSpc>
                <a:spcPct val="100000"/>
              </a:lnSpc>
              <a:spcBef>
                <a:spcPct val="0"/>
              </a:spcBef>
              <a:spcAft>
                <a:spcPct val="15000"/>
              </a:spcAft>
              <a:buChar char="•"/>
            </a:pPr>
            <a:r>
              <a:rPr lang="en-US" sz="1400" kern="1200" dirty="0"/>
              <a:t>When using the Import/Export service, the data on the drive must be encrypted using BitLocker prior to creating the job. Additionally, a shipping tracking number must be provided.</a:t>
            </a:r>
          </a:p>
        </p:txBody>
      </p:sp>
      <p:sp>
        <p:nvSpPr>
          <p:cNvPr id="10" name="Freeform: Shape 9"/>
          <p:cNvSpPr/>
          <p:nvPr/>
        </p:nvSpPr>
        <p:spPr>
          <a:xfrm>
            <a:off x="1833090" y="1344315"/>
            <a:ext cx="3507486" cy="2540174"/>
          </a:xfrm>
          <a:custGeom>
            <a:avLst/>
            <a:gdLst>
              <a:gd name="connsiteX0" fmla="*/ 0 w 3507486"/>
              <a:gd name="connsiteY0" fmla="*/ 378802 h 2272767"/>
              <a:gd name="connsiteX1" fmla="*/ 378802 w 3507486"/>
              <a:gd name="connsiteY1" fmla="*/ 0 h 2272767"/>
              <a:gd name="connsiteX2" fmla="*/ 3128684 w 3507486"/>
              <a:gd name="connsiteY2" fmla="*/ 0 h 2272767"/>
              <a:gd name="connsiteX3" fmla="*/ 3507486 w 3507486"/>
              <a:gd name="connsiteY3" fmla="*/ 378802 h 2272767"/>
              <a:gd name="connsiteX4" fmla="*/ 3507486 w 3507486"/>
              <a:gd name="connsiteY4" fmla="*/ 1893965 h 2272767"/>
              <a:gd name="connsiteX5" fmla="*/ 3128684 w 3507486"/>
              <a:gd name="connsiteY5" fmla="*/ 2272767 h 2272767"/>
              <a:gd name="connsiteX6" fmla="*/ 378802 w 3507486"/>
              <a:gd name="connsiteY6" fmla="*/ 2272767 h 2272767"/>
              <a:gd name="connsiteX7" fmla="*/ 0 w 3507486"/>
              <a:gd name="connsiteY7" fmla="*/ 1893965 h 2272767"/>
              <a:gd name="connsiteX8" fmla="*/ 0 w 3507486"/>
              <a:gd name="connsiteY8" fmla="*/ 378802 h 2272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2272767">
                <a:moveTo>
                  <a:pt x="0" y="378802"/>
                </a:moveTo>
                <a:cubicBezTo>
                  <a:pt x="0" y="169595"/>
                  <a:pt x="169595" y="0"/>
                  <a:pt x="378802" y="0"/>
                </a:cubicBezTo>
                <a:lnTo>
                  <a:pt x="3128684" y="0"/>
                </a:lnTo>
                <a:cubicBezTo>
                  <a:pt x="3337891" y="0"/>
                  <a:pt x="3507486" y="169595"/>
                  <a:pt x="3507486" y="378802"/>
                </a:cubicBezTo>
                <a:lnTo>
                  <a:pt x="3507486" y="1893965"/>
                </a:lnTo>
                <a:cubicBezTo>
                  <a:pt x="3507486" y="2103172"/>
                  <a:pt x="3337891" y="2272767"/>
                  <a:pt x="3128684" y="2272767"/>
                </a:cubicBezTo>
                <a:lnTo>
                  <a:pt x="378802" y="2272767"/>
                </a:lnTo>
                <a:cubicBezTo>
                  <a:pt x="169595" y="2272767"/>
                  <a:pt x="0" y="2103172"/>
                  <a:pt x="0" y="1893965"/>
                </a:cubicBezTo>
                <a:lnTo>
                  <a:pt x="0" y="37880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867" tIns="171907" rIns="232867" bIns="171907" numCol="1" spcCol="1270" anchor="ctr" anchorCtr="0">
            <a:noAutofit/>
          </a:bodyPr>
          <a:lstStyle/>
          <a:p>
            <a:pPr marL="0" lvl="0" indent="0" algn="ctr" defTabSz="1422400">
              <a:lnSpc>
                <a:spcPct val="90000"/>
              </a:lnSpc>
              <a:spcBef>
                <a:spcPct val="0"/>
              </a:spcBef>
              <a:spcAft>
                <a:spcPct val="35000"/>
              </a:spcAft>
              <a:buNone/>
            </a:pPr>
            <a:r>
              <a:rPr lang="en-US" sz="3200" b="1" kern="1200" dirty="0"/>
              <a:t>Mandatory</a:t>
            </a:r>
          </a:p>
        </p:txBody>
      </p:sp>
      <p:sp>
        <p:nvSpPr>
          <p:cNvPr id="11" name="Freeform: Shape 10"/>
          <p:cNvSpPr/>
          <p:nvPr/>
        </p:nvSpPr>
        <p:spPr>
          <a:xfrm>
            <a:off x="5339719" y="4324834"/>
            <a:ext cx="5499572" cy="733566"/>
          </a:xfrm>
          <a:custGeom>
            <a:avLst/>
            <a:gdLst>
              <a:gd name="connsiteX0" fmla="*/ 0 w 5266372"/>
              <a:gd name="connsiteY0" fmla="*/ 91696 h 733566"/>
              <a:gd name="connsiteX1" fmla="*/ 4899589 w 5266372"/>
              <a:gd name="connsiteY1" fmla="*/ 91696 h 733566"/>
              <a:gd name="connsiteX2" fmla="*/ 4899589 w 5266372"/>
              <a:gd name="connsiteY2" fmla="*/ 0 h 733566"/>
              <a:gd name="connsiteX3" fmla="*/ 5266372 w 5266372"/>
              <a:gd name="connsiteY3" fmla="*/ 366783 h 733566"/>
              <a:gd name="connsiteX4" fmla="*/ 4899589 w 5266372"/>
              <a:gd name="connsiteY4" fmla="*/ 733566 h 733566"/>
              <a:gd name="connsiteX5" fmla="*/ 4899589 w 5266372"/>
              <a:gd name="connsiteY5" fmla="*/ 641870 h 733566"/>
              <a:gd name="connsiteX6" fmla="*/ 0 w 5266372"/>
              <a:gd name="connsiteY6" fmla="*/ 641870 h 733566"/>
              <a:gd name="connsiteX7" fmla="*/ 0 w 5266372"/>
              <a:gd name="connsiteY7" fmla="*/ 91696 h 73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6372" h="733566">
                <a:moveTo>
                  <a:pt x="0" y="91696"/>
                </a:moveTo>
                <a:lnTo>
                  <a:pt x="4899589" y="91696"/>
                </a:lnTo>
                <a:lnTo>
                  <a:pt x="4899589" y="0"/>
                </a:lnTo>
                <a:lnTo>
                  <a:pt x="5266372" y="366783"/>
                </a:lnTo>
                <a:lnTo>
                  <a:pt x="4899589" y="733566"/>
                </a:lnTo>
                <a:lnTo>
                  <a:pt x="4899589" y="641870"/>
                </a:lnTo>
                <a:lnTo>
                  <a:pt x="0" y="641870"/>
                </a:lnTo>
                <a:lnTo>
                  <a:pt x="0" y="9169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890" tIns="100586" rIns="283977" bIns="100586"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a:t> Azure storage supports both HTTP and HTTPS, however,   HTTPS is recommended.</a:t>
            </a:r>
          </a:p>
        </p:txBody>
      </p:sp>
      <p:sp>
        <p:nvSpPr>
          <p:cNvPr id="12" name="Freeform: Shape 11"/>
          <p:cNvSpPr/>
          <p:nvPr/>
        </p:nvSpPr>
        <p:spPr>
          <a:xfrm>
            <a:off x="1828805" y="4245132"/>
            <a:ext cx="3510914" cy="892970"/>
          </a:xfrm>
          <a:custGeom>
            <a:avLst/>
            <a:gdLst>
              <a:gd name="connsiteX0" fmla="*/ 0 w 3510914"/>
              <a:gd name="connsiteY0" fmla="*/ 148831 h 892970"/>
              <a:gd name="connsiteX1" fmla="*/ 148831 w 3510914"/>
              <a:gd name="connsiteY1" fmla="*/ 0 h 892970"/>
              <a:gd name="connsiteX2" fmla="*/ 3362083 w 3510914"/>
              <a:gd name="connsiteY2" fmla="*/ 0 h 892970"/>
              <a:gd name="connsiteX3" fmla="*/ 3510914 w 3510914"/>
              <a:gd name="connsiteY3" fmla="*/ 148831 h 892970"/>
              <a:gd name="connsiteX4" fmla="*/ 3510914 w 3510914"/>
              <a:gd name="connsiteY4" fmla="*/ 744139 h 892970"/>
              <a:gd name="connsiteX5" fmla="*/ 3362083 w 3510914"/>
              <a:gd name="connsiteY5" fmla="*/ 892970 h 892970"/>
              <a:gd name="connsiteX6" fmla="*/ 148831 w 3510914"/>
              <a:gd name="connsiteY6" fmla="*/ 892970 h 892970"/>
              <a:gd name="connsiteX7" fmla="*/ 0 w 3510914"/>
              <a:gd name="connsiteY7" fmla="*/ 744139 h 892970"/>
              <a:gd name="connsiteX8" fmla="*/ 0 w 3510914"/>
              <a:gd name="connsiteY8" fmla="*/ 148831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914" h="892970">
                <a:moveTo>
                  <a:pt x="0" y="148831"/>
                </a:moveTo>
                <a:cubicBezTo>
                  <a:pt x="0" y="66634"/>
                  <a:pt x="66634" y="0"/>
                  <a:pt x="148831" y="0"/>
                </a:cubicBezTo>
                <a:lnTo>
                  <a:pt x="3362083" y="0"/>
                </a:lnTo>
                <a:cubicBezTo>
                  <a:pt x="3444280" y="0"/>
                  <a:pt x="3510914" y="66634"/>
                  <a:pt x="3510914" y="148831"/>
                </a:cubicBezTo>
                <a:lnTo>
                  <a:pt x="3510914" y="744139"/>
                </a:lnTo>
                <a:cubicBezTo>
                  <a:pt x="3510914" y="826336"/>
                  <a:pt x="3444280" y="892970"/>
                  <a:pt x="3362083" y="892970"/>
                </a:cubicBezTo>
                <a:lnTo>
                  <a:pt x="148831" y="892970"/>
                </a:lnTo>
                <a:cubicBezTo>
                  <a:pt x="66634" y="892970"/>
                  <a:pt x="0" y="826336"/>
                  <a:pt x="0" y="744139"/>
                </a:cubicBezTo>
                <a:lnTo>
                  <a:pt x="0" y="148831"/>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5511" tIns="104551" rIns="165511" bIns="104551" numCol="1" spcCol="1270" anchor="ctr" anchorCtr="0">
            <a:noAutofit/>
          </a:bodyPr>
          <a:lstStyle/>
          <a:p>
            <a:pPr marL="0" lvl="0" indent="0" algn="ctr" defTabSz="1422400">
              <a:lnSpc>
                <a:spcPct val="90000"/>
              </a:lnSpc>
              <a:spcBef>
                <a:spcPct val="0"/>
              </a:spcBef>
              <a:spcAft>
                <a:spcPct val="35000"/>
              </a:spcAft>
              <a:buNone/>
            </a:pPr>
            <a:r>
              <a:rPr lang="en-US" sz="3200" b="1" kern="1200" dirty="0"/>
              <a:t>Recommended</a:t>
            </a:r>
            <a:endParaRPr lang="en-US" sz="3200" kern="1200" dirty="0"/>
          </a:p>
        </p:txBody>
      </p:sp>
      <p:sp>
        <p:nvSpPr>
          <p:cNvPr id="13" name="Freeform: Shape 12"/>
          <p:cNvSpPr/>
          <p:nvPr/>
        </p:nvSpPr>
        <p:spPr>
          <a:xfrm>
            <a:off x="5339719" y="5271549"/>
            <a:ext cx="5499572" cy="1302807"/>
          </a:xfrm>
          <a:custGeom>
            <a:avLst/>
            <a:gdLst>
              <a:gd name="connsiteX0" fmla="*/ 0 w 5266372"/>
              <a:gd name="connsiteY0" fmla="*/ 162851 h 1302807"/>
              <a:gd name="connsiteX1" fmla="*/ 4614969 w 5266372"/>
              <a:gd name="connsiteY1" fmla="*/ 162851 h 1302807"/>
              <a:gd name="connsiteX2" fmla="*/ 4614969 w 5266372"/>
              <a:gd name="connsiteY2" fmla="*/ 0 h 1302807"/>
              <a:gd name="connsiteX3" fmla="*/ 5266372 w 5266372"/>
              <a:gd name="connsiteY3" fmla="*/ 651404 h 1302807"/>
              <a:gd name="connsiteX4" fmla="*/ 4614969 w 5266372"/>
              <a:gd name="connsiteY4" fmla="*/ 1302807 h 1302807"/>
              <a:gd name="connsiteX5" fmla="*/ 4614969 w 5266372"/>
              <a:gd name="connsiteY5" fmla="*/ 1139956 h 1302807"/>
              <a:gd name="connsiteX6" fmla="*/ 0 w 5266372"/>
              <a:gd name="connsiteY6" fmla="*/ 1139956 h 1302807"/>
              <a:gd name="connsiteX7" fmla="*/ 0 w 5266372"/>
              <a:gd name="connsiteY7" fmla="*/ 162851 h 1302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6372" h="1302807">
                <a:moveTo>
                  <a:pt x="0" y="162851"/>
                </a:moveTo>
                <a:lnTo>
                  <a:pt x="4614969" y="162851"/>
                </a:lnTo>
                <a:lnTo>
                  <a:pt x="4614969" y="0"/>
                </a:lnTo>
                <a:lnTo>
                  <a:pt x="5266372" y="651404"/>
                </a:lnTo>
                <a:lnTo>
                  <a:pt x="4614969" y="1302807"/>
                </a:lnTo>
                <a:lnTo>
                  <a:pt x="4614969" y="1139956"/>
                </a:lnTo>
                <a:lnTo>
                  <a:pt x="0" y="1139956"/>
                </a:lnTo>
                <a:lnTo>
                  <a:pt x="0" y="162851"/>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890" tIns="171741" rIns="497443" bIns="171741" numCol="1" spcCol="1270" anchor="ctr" anchorCtr="0">
            <a:noAutofit/>
          </a:bodyPr>
          <a:lstStyle/>
          <a:p>
            <a:pPr marL="114300" lvl="1" indent="-114300" algn="l" defTabSz="622300">
              <a:lnSpc>
                <a:spcPct val="100000"/>
              </a:lnSpc>
              <a:spcBef>
                <a:spcPct val="0"/>
              </a:spcBef>
              <a:spcAft>
                <a:spcPct val="15000"/>
              </a:spcAft>
              <a:buChar char="•"/>
            </a:pPr>
            <a:r>
              <a:rPr lang="en-US" sz="1400" kern="1200" dirty="0"/>
              <a:t>Shipment might cross international borders, verify with advisors that your media and data can legally be shipped        to the destination datacenter.</a:t>
            </a:r>
          </a:p>
        </p:txBody>
      </p:sp>
      <p:sp>
        <p:nvSpPr>
          <p:cNvPr id="14" name="Freeform: Shape 13"/>
          <p:cNvSpPr/>
          <p:nvPr/>
        </p:nvSpPr>
        <p:spPr>
          <a:xfrm>
            <a:off x="1828805" y="5388209"/>
            <a:ext cx="3510914" cy="1173618"/>
          </a:xfrm>
          <a:custGeom>
            <a:avLst/>
            <a:gdLst>
              <a:gd name="connsiteX0" fmla="*/ 0 w 3510914"/>
              <a:gd name="connsiteY0" fmla="*/ 195607 h 1173618"/>
              <a:gd name="connsiteX1" fmla="*/ 195607 w 3510914"/>
              <a:gd name="connsiteY1" fmla="*/ 0 h 1173618"/>
              <a:gd name="connsiteX2" fmla="*/ 3315307 w 3510914"/>
              <a:gd name="connsiteY2" fmla="*/ 0 h 1173618"/>
              <a:gd name="connsiteX3" fmla="*/ 3510914 w 3510914"/>
              <a:gd name="connsiteY3" fmla="*/ 195607 h 1173618"/>
              <a:gd name="connsiteX4" fmla="*/ 3510914 w 3510914"/>
              <a:gd name="connsiteY4" fmla="*/ 978011 h 1173618"/>
              <a:gd name="connsiteX5" fmla="*/ 3315307 w 3510914"/>
              <a:gd name="connsiteY5" fmla="*/ 1173618 h 1173618"/>
              <a:gd name="connsiteX6" fmla="*/ 195607 w 3510914"/>
              <a:gd name="connsiteY6" fmla="*/ 1173618 h 1173618"/>
              <a:gd name="connsiteX7" fmla="*/ 0 w 3510914"/>
              <a:gd name="connsiteY7" fmla="*/ 978011 h 1173618"/>
              <a:gd name="connsiteX8" fmla="*/ 0 w 3510914"/>
              <a:gd name="connsiteY8" fmla="*/ 195607 h 1173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10914" h="1173618">
                <a:moveTo>
                  <a:pt x="0" y="195607"/>
                </a:moveTo>
                <a:cubicBezTo>
                  <a:pt x="0" y="87576"/>
                  <a:pt x="87576" y="0"/>
                  <a:pt x="195607" y="0"/>
                </a:cubicBezTo>
                <a:lnTo>
                  <a:pt x="3315307" y="0"/>
                </a:lnTo>
                <a:cubicBezTo>
                  <a:pt x="3423338" y="0"/>
                  <a:pt x="3510914" y="87576"/>
                  <a:pt x="3510914" y="195607"/>
                </a:cubicBezTo>
                <a:lnTo>
                  <a:pt x="3510914" y="978011"/>
                </a:lnTo>
                <a:cubicBezTo>
                  <a:pt x="3510914" y="1086042"/>
                  <a:pt x="3423338" y="1173618"/>
                  <a:pt x="3315307" y="1173618"/>
                </a:cubicBezTo>
                <a:lnTo>
                  <a:pt x="195607" y="1173618"/>
                </a:lnTo>
                <a:cubicBezTo>
                  <a:pt x="87576" y="1173618"/>
                  <a:pt x="0" y="1086042"/>
                  <a:pt x="0" y="978011"/>
                </a:cubicBezTo>
                <a:lnTo>
                  <a:pt x="0" y="195607"/>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11" tIns="118251" rIns="179211" bIns="118251" numCol="1" spcCol="1270" anchor="ctr" anchorCtr="0">
            <a:noAutofit/>
          </a:bodyPr>
          <a:lstStyle/>
          <a:p>
            <a:pPr marL="0" lvl="0" indent="0" algn="ctr" defTabSz="1422400">
              <a:lnSpc>
                <a:spcPct val="90000"/>
              </a:lnSpc>
              <a:spcBef>
                <a:spcPct val="0"/>
              </a:spcBef>
              <a:spcAft>
                <a:spcPct val="35000"/>
              </a:spcAft>
              <a:buNone/>
            </a:pPr>
            <a:r>
              <a:rPr lang="en-US" sz="3200" b="1" kern="1200" dirty="0"/>
              <a:t>Optional</a:t>
            </a:r>
          </a:p>
        </p:txBody>
      </p:sp>
      <p:sp>
        <p:nvSpPr>
          <p:cNvPr id="7" name="Isosceles Triangle 6"/>
          <p:cNvSpPr>
            <a:spLocks/>
          </p:cNvSpPr>
          <p:nvPr/>
        </p:nvSpPr>
        <p:spPr>
          <a:xfrm>
            <a:off x="1686127" y="4759823"/>
            <a:ext cx="477467" cy="457219"/>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8" name="Octagon 7"/>
          <p:cNvSpPr/>
          <p:nvPr/>
        </p:nvSpPr>
        <p:spPr>
          <a:xfrm>
            <a:off x="1721644" y="3422239"/>
            <a:ext cx="492844" cy="486706"/>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9" name="Oval 8"/>
          <p:cNvSpPr>
            <a:spLocks/>
          </p:cNvSpPr>
          <p:nvPr/>
        </p:nvSpPr>
        <p:spPr>
          <a:xfrm>
            <a:off x="1701154" y="6195894"/>
            <a:ext cx="447411" cy="457219"/>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3363236188"/>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p:cNvSpPr>
            <a:spLocks noGrp="1"/>
          </p:cNvSpPr>
          <p:nvPr>
            <p:ph type="body" sz="quarter" idx="10"/>
          </p:nvPr>
        </p:nvSpPr>
        <p:spPr/>
        <p:txBody>
          <a:bodyPr/>
          <a:lstStyle/>
          <a:p>
            <a:pPr marL="0" indent="0">
              <a:buNone/>
            </a:pPr>
            <a:r>
              <a:rPr lang="en-US" sz="2100" b="1" i="1" dirty="0"/>
              <a:t>Examine the suitability of placing data into Azure. Explore the three primary factors:</a:t>
            </a:r>
            <a:endParaRPr lang="en-US" sz="2700" b="1" i="1" dirty="0">
              <a:solidFill>
                <a:schemeClr val="tx1"/>
              </a:solidFill>
            </a:endParaRPr>
          </a:p>
        </p:txBody>
      </p:sp>
      <p:sp>
        <p:nvSpPr>
          <p:cNvPr id="3" name="Title 2"/>
          <p:cNvSpPr>
            <a:spLocks noGrp="1"/>
          </p:cNvSpPr>
          <p:nvPr>
            <p:ph type="title"/>
          </p:nvPr>
        </p:nvSpPr>
        <p:spPr/>
        <p:txBody>
          <a:bodyPr/>
          <a:lstStyle/>
          <a:p>
            <a:r>
              <a:rPr lang="en-US" dirty="0"/>
              <a:t>Storage management decisions</a:t>
            </a:r>
          </a:p>
        </p:txBody>
      </p:sp>
      <p:graphicFrame>
        <p:nvGraphicFramePr>
          <p:cNvPr id="2" name="Table 1"/>
          <p:cNvGraphicFramePr>
            <a:graphicFrameLocks noGrp="1"/>
          </p:cNvGraphicFramePr>
          <p:nvPr>
            <p:extLst>
              <p:ext uri="{D42A27DB-BD31-4B8C-83A1-F6EECF244321}">
                <p14:modId xmlns:p14="http://schemas.microsoft.com/office/powerpoint/2010/main" val="2669958325"/>
              </p:ext>
            </p:extLst>
          </p:nvPr>
        </p:nvGraphicFramePr>
        <p:xfrm>
          <a:off x="845345" y="1858482"/>
          <a:ext cx="10744199" cy="4586048"/>
        </p:xfrm>
        <a:graphic>
          <a:graphicData uri="http://schemas.openxmlformats.org/drawingml/2006/table">
            <a:tbl>
              <a:tblPr firstRow="1" bandRow="1">
                <a:tableStyleId>{5C22544A-7EE6-4342-B048-85BDC9FD1C3A}</a:tableStyleId>
              </a:tblPr>
              <a:tblGrid>
                <a:gridCol w="3059113">
                  <a:extLst>
                    <a:ext uri="{9D8B030D-6E8A-4147-A177-3AD203B41FA5}">
                      <a16:colId xmlns:a16="http://schemas.microsoft.com/office/drawing/2014/main" val="20000"/>
                    </a:ext>
                  </a:extLst>
                </a:gridCol>
                <a:gridCol w="7685086">
                  <a:extLst>
                    <a:ext uri="{9D8B030D-6E8A-4147-A177-3AD203B41FA5}">
                      <a16:colId xmlns:a16="http://schemas.microsoft.com/office/drawing/2014/main" val="20001"/>
                    </a:ext>
                  </a:extLst>
                </a:gridCol>
              </a:tblGrid>
              <a:tr h="539661">
                <a:tc>
                  <a:txBody>
                    <a:bodyPr/>
                    <a:lstStyle/>
                    <a:p>
                      <a:pPr algn="ctr"/>
                      <a:r>
                        <a:rPr lang="en-US" sz="1800" b="0" i="0" kern="1200" dirty="0">
                          <a:solidFill>
                            <a:schemeClr val="lt1"/>
                          </a:solidFill>
                          <a:latin typeface="Segoe UI Semibold" panose="020B0702040204020203" pitchFamily="34" charset="0"/>
                          <a:ea typeface="+mn-ea"/>
                          <a:cs typeface="Segoe UI Semibold" panose="020B0702040204020203" pitchFamily="34" charset="0"/>
                        </a:rPr>
                        <a:t>Considerations</a:t>
                      </a:r>
                    </a:p>
                  </a:txBody>
                  <a:tcPr marL="68583" marR="68583" marT="34291" marB="34291"/>
                </a:tc>
                <a:tc>
                  <a:txBody>
                    <a:bodyPr/>
                    <a:lstStyle/>
                    <a:p>
                      <a:pPr algn="ctr"/>
                      <a:r>
                        <a:rPr lang="en-US" sz="1800" b="0" i="0" kern="1200" dirty="0">
                          <a:solidFill>
                            <a:schemeClr val="lt1"/>
                          </a:solidFill>
                          <a:latin typeface="Segoe UI Semibold" panose="020B0702040204020203" pitchFamily="34" charset="0"/>
                          <a:ea typeface="+mn-ea"/>
                          <a:cs typeface="Segoe UI Semibold" panose="020B0702040204020203" pitchFamily="34" charset="0"/>
                        </a:rPr>
                        <a:t>Decision points</a:t>
                      </a:r>
                    </a:p>
                  </a:txBody>
                  <a:tcPr marL="68583" marR="68583" marT="34291" marB="34291"/>
                </a:tc>
                <a:extLst>
                  <a:ext uri="{0D108BD9-81ED-4DB2-BD59-A6C34878D82A}">
                    <a16:rowId xmlns:a16="http://schemas.microsoft.com/office/drawing/2014/main" val="10000"/>
                  </a:ext>
                </a:extLst>
              </a:tr>
              <a:tr h="1165908">
                <a:tc>
                  <a:txBody>
                    <a:bodyPr/>
                    <a:lstStyle/>
                    <a:p>
                      <a:pPr lvl="0" algn="ctr"/>
                      <a:r>
                        <a:rPr lang="en-US" sz="1600" b="0" i="0" kern="1200" dirty="0">
                          <a:solidFill>
                            <a:schemeClr val="dk1"/>
                          </a:solidFill>
                          <a:latin typeface="Segoe UI Semibold" panose="020B0702040204020203" pitchFamily="34" charset="0"/>
                          <a:ea typeface="+mn-ea"/>
                          <a:cs typeface="Segoe UI Semibold" panose="020B0702040204020203" pitchFamily="34" charset="0"/>
                        </a:rPr>
                        <a:t>Access frequency</a:t>
                      </a:r>
                    </a:p>
                  </a:txBody>
                  <a:tcPr marL="68583" marR="68583" marT="34291" marB="34291"/>
                </a:tc>
                <a:tc>
                  <a:txBody>
                    <a:bodyPr/>
                    <a:lstStyle/>
                    <a:p>
                      <a:pPr marL="285750" indent="-285750" algn="l">
                        <a:buFont typeface="Arial" panose="020B0604020202020204" pitchFamily="34" charset="0"/>
                        <a:buChar char="•"/>
                      </a:pPr>
                      <a:r>
                        <a:rPr lang="en-US" sz="1600" kern="1200" dirty="0">
                          <a:solidFill>
                            <a:schemeClr val="dk1"/>
                          </a:solidFill>
                          <a:latin typeface="+mn-lt"/>
                          <a:ea typeface="+mn-ea"/>
                          <a:cs typeface="+mn-cs"/>
                        </a:rPr>
                        <a:t>If data is accessed in a frequent or regular basis then it may not be a good candidate to store in the cloud</a:t>
                      </a:r>
                    </a:p>
                    <a:p>
                      <a:pPr marL="285750" indent="-285750" algn="l">
                        <a:buFont typeface="Arial" panose="020B0604020202020204" pitchFamily="34" charset="0"/>
                        <a:buChar char="•"/>
                      </a:pPr>
                      <a:r>
                        <a:rPr lang="en-US" sz="1600" kern="1200" dirty="0">
                          <a:solidFill>
                            <a:schemeClr val="dk1"/>
                          </a:solidFill>
                          <a:latin typeface="+mn-lt"/>
                          <a:ea typeface="+mn-ea"/>
                          <a:cs typeface="+mn-cs"/>
                        </a:rPr>
                        <a:t>Data access less frequently, such as archived data, is better suited for the cloud</a:t>
                      </a:r>
                    </a:p>
                  </a:txBody>
                  <a:tcPr marL="68583" marR="68583" marT="34291" marB="34291"/>
                </a:tc>
                <a:extLst>
                  <a:ext uri="{0D108BD9-81ED-4DB2-BD59-A6C34878D82A}">
                    <a16:rowId xmlns:a16="http://schemas.microsoft.com/office/drawing/2014/main" val="10001"/>
                  </a:ext>
                </a:extLst>
              </a:tr>
              <a:tr h="1714571">
                <a:tc>
                  <a:txBody>
                    <a:bodyPr/>
                    <a:lstStyle/>
                    <a:p>
                      <a:pPr lvl="0" algn="ctr"/>
                      <a:r>
                        <a:rPr lang="en-US" sz="1600" b="0" i="0" kern="1200" dirty="0">
                          <a:solidFill>
                            <a:schemeClr val="dk1"/>
                          </a:solidFill>
                          <a:latin typeface="Segoe UI Semibold" panose="020B0702040204020203" pitchFamily="34" charset="0"/>
                          <a:ea typeface="+mn-ea"/>
                          <a:cs typeface="Segoe UI Semibold" panose="020B0702040204020203" pitchFamily="34" charset="0"/>
                        </a:rPr>
                        <a:t>Active data vs. passive data</a:t>
                      </a:r>
                    </a:p>
                  </a:txBody>
                  <a:tcPr marL="68583" marR="68583" marT="34291" marB="34291"/>
                </a:tc>
                <a:tc>
                  <a:txBody>
                    <a:bodyPr/>
                    <a:lstStyle/>
                    <a:p>
                      <a:pPr marL="285750" indent="-285750" algn="l">
                        <a:buFont typeface="Arial" panose="020B0604020202020204" pitchFamily="34" charset="0"/>
                        <a:buChar char="•"/>
                      </a:pPr>
                      <a:r>
                        <a:rPr lang="en-US" sz="1600" kern="1200" dirty="0">
                          <a:solidFill>
                            <a:schemeClr val="dk1"/>
                          </a:solidFill>
                          <a:latin typeface="+mn-lt"/>
                          <a:ea typeface="+mn-ea"/>
                          <a:cs typeface="+mn-cs"/>
                        </a:rPr>
                        <a:t>Additional latency is added to data stored in the cloud that needs to be </a:t>
                      </a:r>
                      <a:br>
                        <a:rPr lang="en-US" sz="1600" kern="1200" dirty="0">
                          <a:solidFill>
                            <a:schemeClr val="dk1"/>
                          </a:solidFill>
                          <a:latin typeface="+mn-lt"/>
                          <a:ea typeface="+mn-ea"/>
                          <a:cs typeface="+mn-cs"/>
                        </a:rPr>
                      </a:br>
                      <a:r>
                        <a:rPr lang="en-US" sz="1600" kern="1200" dirty="0">
                          <a:solidFill>
                            <a:schemeClr val="dk1"/>
                          </a:solidFill>
                          <a:latin typeface="+mn-lt"/>
                          <a:ea typeface="+mn-ea"/>
                          <a:cs typeface="+mn-cs"/>
                        </a:rPr>
                        <a:t>accessed</a:t>
                      </a:r>
                    </a:p>
                    <a:p>
                      <a:pPr marL="285750" indent="-285750" algn="l">
                        <a:buFont typeface="Arial" panose="020B0604020202020204" pitchFamily="34" charset="0"/>
                        <a:buChar char="•"/>
                      </a:pPr>
                      <a:r>
                        <a:rPr lang="en-US" sz="1600" kern="1200" dirty="0">
                          <a:solidFill>
                            <a:schemeClr val="dk1"/>
                          </a:solidFill>
                          <a:latin typeface="+mn-lt"/>
                          <a:ea typeface="+mn-ea"/>
                          <a:cs typeface="+mn-cs"/>
                        </a:rPr>
                        <a:t>Decide which application or service is not able to handle the additional latency. For instance, do not install SQL server on premises but store the databases in cloud storage</a:t>
                      </a:r>
                    </a:p>
                  </a:txBody>
                  <a:tcPr marL="68583" marR="68583" marT="34291" marB="34291"/>
                </a:tc>
                <a:extLst>
                  <a:ext uri="{0D108BD9-81ED-4DB2-BD59-A6C34878D82A}">
                    <a16:rowId xmlns:a16="http://schemas.microsoft.com/office/drawing/2014/main" val="10002"/>
                  </a:ext>
                </a:extLst>
              </a:tr>
              <a:tr h="1165908">
                <a:tc>
                  <a:txBody>
                    <a:bodyPr/>
                    <a:lstStyle/>
                    <a:p>
                      <a:pPr lvl="0" algn="ctr"/>
                      <a:r>
                        <a:rPr lang="en-US" sz="1600" b="0" i="0" kern="1200" dirty="0">
                          <a:solidFill>
                            <a:schemeClr val="dk1"/>
                          </a:solidFill>
                          <a:latin typeface="Segoe UI Semibold" panose="020B0702040204020203" pitchFamily="34" charset="0"/>
                          <a:ea typeface="+mn-ea"/>
                          <a:cs typeface="Segoe UI Semibold" panose="020B0702040204020203" pitchFamily="34" charset="0"/>
                        </a:rPr>
                        <a:t>Privacy requirements</a:t>
                      </a:r>
                    </a:p>
                  </a:txBody>
                  <a:tcPr marL="68583" marR="68583" marT="34291" marB="34291"/>
                </a:tc>
                <a:tc>
                  <a:txBody>
                    <a:bodyPr/>
                    <a:lstStyle/>
                    <a:p>
                      <a:pPr marL="285750" indent="-285750" algn="l">
                        <a:buFont typeface="Arial" panose="020B0604020202020204" pitchFamily="34" charset="0"/>
                        <a:buChar char="•"/>
                      </a:pPr>
                      <a:r>
                        <a:rPr lang="en-US" sz="1600" kern="1200" dirty="0">
                          <a:solidFill>
                            <a:schemeClr val="dk1"/>
                          </a:solidFill>
                          <a:latin typeface="+mn-lt"/>
                          <a:ea typeface="+mn-ea"/>
                          <a:cs typeface="+mn-cs"/>
                        </a:rPr>
                        <a:t>Understand which type of data is permitted in the cloud as part of your organization’s requirements</a:t>
                      </a:r>
                    </a:p>
                    <a:p>
                      <a:pPr marL="285750" indent="-285750" algn="l">
                        <a:buFont typeface="Arial" panose="020B0604020202020204" pitchFamily="34" charset="0"/>
                        <a:buChar char="•"/>
                      </a:pPr>
                      <a:r>
                        <a:rPr lang="en-US" sz="1600" kern="1200" dirty="0">
                          <a:solidFill>
                            <a:schemeClr val="dk1"/>
                          </a:solidFill>
                          <a:latin typeface="+mn-lt"/>
                          <a:ea typeface="+mn-ea"/>
                          <a:cs typeface="+mn-cs"/>
                        </a:rPr>
                        <a:t>Consider data privacy rules, see international privacy laws</a:t>
                      </a:r>
                    </a:p>
                  </a:txBody>
                  <a:tcPr marL="68583" marR="68583" marT="34291" marB="3429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68330407"/>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monitoring decisions</a:t>
            </a:r>
          </a:p>
        </p:txBody>
      </p:sp>
      <p:sp>
        <p:nvSpPr>
          <p:cNvPr id="5" name="Freeform: Shape 4"/>
          <p:cNvSpPr/>
          <p:nvPr/>
        </p:nvSpPr>
        <p:spPr>
          <a:xfrm>
            <a:off x="5023076" y="1337119"/>
            <a:ext cx="6728144" cy="2806439"/>
          </a:xfrm>
          <a:custGeom>
            <a:avLst/>
            <a:gdLst>
              <a:gd name="connsiteX0" fmla="*/ 0 w 5261229"/>
              <a:gd name="connsiteY0" fmla="*/ 397139 h 3177115"/>
              <a:gd name="connsiteX1" fmla="*/ 3672672 w 5261229"/>
              <a:gd name="connsiteY1" fmla="*/ 397139 h 3177115"/>
              <a:gd name="connsiteX2" fmla="*/ 3672672 w 5261229"/>
              <a:gd name="connsiteY2" fmla="*/ 0 h 3177115"/>
              <a:gd name="connsiteX3" fmla="*/ 5261229 w 5261229"/>
              <a:gd name="connsiteY3" fmla="*/ 1588558 h 3177115"/>
              <a:gd name="connsiteX4" fmla="*/ 3672672 w 5261229"/>
              <a:gd name="connsiteY4" fmla="*/ 3177115 h 3177115"/>
              <a:gd name="connsiteX5" fmla="*/ 3672672 w 5261229"/>
              <a:gd name="connsiteY5" fmla="*/ 2779976 h 3177115"/>
              <a:gd name="connsiteX6" fmla="*/ 0 w 5261229"/>
              <a:gd name="connsiteY6" fmla="*/ 2779976 h 3177115"/>
              <a:gd name="connsiteX7" fmla="*/ 0 w 5261229"/>
              <a:gd name="connsiteY7" fmla="*/ 397139 h 317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3177115">
                <a:moveTo>
                  <a:pt x="0" y="397139"/>
                </a:moveTo>
                <a:lnTo>
                  <a:pt x="3672672" y="397139"/>
                </a:lnTo>
                <a:lnTo>
                  <a:pt x="3672672" y="0"/>
                </a:lnTo>
                <a:lnTo>
                  <a:pt x="5261229" y="1588558"/>
                </a:lnTo>
                <a:lnTo>
                  <a:pt x="3672672" y="3177115"/>
                </a:lnTo>
                <a:lnTo>
                  <a:pt x="3672672" y="2779976"/>
                </a:lnTo>
                <a:lnTo>
                  <a:pt x="0" y="2779976"/>
                </a:lnTo>
                <a:lnTo>
                  <a:pt x="0" y="397139"/>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407299" rIns="1201578" bIns="407299" numCol="1" spcCol="1270" anchor="ctr" anchorCtr="0">
            <a:noAutofit/>
          </a:bodyPr>
          <a:lstStyle/>
          <a:p>
            <a:pPr marL="637821" lvl="2" indent="-171450" defTabSz="711200">
              <a:lnSpc>
                <a:spcPct val="90000"/>
              </a:lnSpc>
              <a:spcBef>
                <a:spcPct val="0"/>
              </a:spcBef>
              <a:spcAft>
                <a:spcPct val="15000"/>
              </a:spcAft>
              <a:buChar char="•"/>
            </a:pPr>
            <a:r>
              <a:rPr lang="en-US" sz="1600" kern="1200" dirty="0"/>
              <a:t>Storage Analytics is not enable by default. Decide     on whether to enable this service to monitor storage</a:t>
            </a:r>
          </a:p>
          <a:p>
            <a:pPr marL="637821" lvl="2" indent="-171450" defTabSz="711200">
              <a:lnSpc>
                <a:spcPct val="90000"/>
              </a:lnSpc>
              <a:spcBef>
                <a:spcPct val="0"/>
              </a:spcBef>
              <a:spcAft>
                <a:spcPct val="15000"/>
              </a:spcAft>
              <a:buChar char="•"/>
            </a:pPr>
            <a:r>
              <a:rPr lang="en-US" sz="1600" kern="1200" dirty="0"/>
              <a:t>Up to 10 alert rules for each subscription can             be created. Decide which rules to dedicate to        storage monitoring</a:t>
            </a:r>
          </a:p>
          <a:p>
            <a:pPr marL="637821" lvl="2" indent="-171450" defTabSz="711200">
              <a:lnSpc>
                <a:spcPct val="90000"/>
              </a:lnSpc>
              <a:spcBef>
                <a:spcPct val="0"/>
              </a:spcBef>
              <a:spcAft>
                <a:spcPct val="15000"/>
              </a:spcAft>
              <a:buChar char="•"/>
            </a:pPr>
            <a:r>
              <a:rPr lang="en-US" sz="1600" kern="1200" dirty="0"/>
              <a:t>The Azure File service is not supported by           Storage Analytics, decide on which other            monitoring services to leverage</a:t>
            </a:r>
          </a:p>
        </p:txBody>
      </p:sp>
      <p:sp>
        <p:nvSpPr>
          <p:cNvPr id="9" name="Freeform: Shape 8"/>
          <p:cNvSpPr/>
          <p:nvPr/>
        </p:nvSpPr>
        <p:spPr>
          <a:xfrm>
            <a:off x="1833090" y="1443517"/>
            <a:ext cx="3507486" cy="2593645"/>
          </a:xfrm>
          <a:custGeom>
            <a:avLst/>
            <a:gdLst>
              <a:gd name="connsiteX0" fmla="*/ 0 w 3507486"/>
              <a:gd name="connsiteY0" fmla="*/ 322493 h 1934919"/>
              <a:gd name="connsiteX1" fmla="*/ 322493 w 3507486"/>
              <a:gd name="connsiteY1" fmla="*/ 0 h 1934919"/>
              <a:gd name="connsiteX2" fmla="*/ 3184993 w 3507486"/>
              <a:gd name="connsiteY2" fmla="*/ 0 h 1934919"/>
              <a:gd name="connsiteX3" fmla="*/ 3507486 w 3507486"/>
              <a:gd name="connsiteY3" fmla="*/ 322493 h 1934919"/>
              <a:gd name="connsiteX4" fmla="*/ 3507486 w 3507486"/>
              <a:gd name="connsiteY4" fmla="*/ 1612426 h 1934919"/>
              <a:gd name="connsiteX5" fmla="*/ 3184993 w 3507486"/>
              <a:gd name="connsiteY5" fmla="*/ 1934919 h 1934919"/>
              <a:gd name="connsiteX6" fmla="*/ 322493 w 3507486"/>
              <a:gd name="connsiteY6" fmla="*/ 1934919 h 1934919"/>
              <a:gd name="connsiteX7" fmla="*/ 0 w 3507486"/>
              <a:gd name="connsiteY7" fmla="*/ 1612426 h 1934919"/>
              <a:gd name="connsiteX8" fmla="*/ 0 w 3507486"/>
              <a:gd name="connsiteY8" fmla="*/ 322493 h 193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1934919">
                <a:moveTo>
                  <a:pt x="0" y="322493"/>
                </a:moveTo>
                <a:cubicBezTo>
                  <a:pt x="0" y="144385"/>
                  <a:pt x="144385" y="0"/>
                  <a:pt x="322493" y="0"/>
                </a:cubicBezTo>
                <a:lnTo>
                  <a:pt x="3184993" y="0"/>
                </a:lnTo>
                <a:cubicBezTo>
                  <a:pt x="3363101" y="0"/>
                  <a:pt x="3507486" y="144385"/>
                  <a:pt x="3507486" y="322493"/>
                </a:cubicBezTo>
                <a:lnTo>
                  <a:pt x="3507486" y="1612426"/>
                </a:lnTo>
                <a:cubicBezTo>
                  <a:pt x="3507486" y="1790534"/>
                  <a:pt x="3363101" y="1934919"/>
                  <a:pt x="3184993" y="1934919"/>
                </a:cubicBezTo>
                <a:lnTo>
                  <a:pt x="322493" y="1934919"/>
                </a:lnTo>
                <a:cubicBezTo>
                  <a:pt x="144385" y="1934919"/>
                  <a:pt x="0" y="1790534"/>
                  <a:pt x="0" y="1612426"/>
                </a:cubicBezTo>
                <a:lnTo>
                  <a:pt x="0" y="3224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1135" tIns="147795" rIns="201135" bIns="147795" numCol="1" spcCol="1270" anchor="ctr" anchorCtr="0">
            <a:noAutofit/>
          </a:bodyPr>
          <a:lstStyle/>
          <a:p>
            <a:pPr marL="0" lvl="0" indent="0" algn="ctr" defTabSz="1244600">
              <a:lnSpc>
                <a:spcPct val="90000"/>
              </a:lnSpc>
              <a:spcBef>
                <a:spcPct val="0"/>
              </a:spcBef>
              <a:spcAft>
                <a:spcPct val="35000"/>
              </a:spcAft>
              <a:buNone/>
            </a:pPr>
            <a:r>
              <a:rPr lang="en-US" sz="2800" b="1" kern="1200" dirty="0"/>
              <a:t>Mandatory</a:t>
            </a:r>
          </a:p>
        </p:txBody>
      </p:sp>
      <p:sp>
        <p:nvSpPr>
          <p:cNvPr id="11" name="Freeform: Shape 10"/>
          <p:cNvSpPr/>
          <p:nvPr/>
        </p:nvSpPr>
        <p:spPr>
          <a:xfrm>
            <a:off x="5023076" y="4394089"/>
            <a:ext cx="6728144" cy="999188"/>
          </a:xfrm>
          <a:custGeom>
            <a:avLst/>
            <a:gdLst>
              <a:gd name="connsiteX0" fmla="*/ 0 w 5261229"/>
              <a:gd name="connsiteY0" fmla="*/ 124899 h 999188"/>
              <a:gd name="connsiteX1" fmla="*/ 4761635 w 5261229"/>
              <a:gd name="connsiteY1" fmla="*/ 124899 h 999188"/>
              <a:gd name="connsiteX2" fmla="*/ 4761635 w 5261229"/>
              <a:gd name="connsiteY2" fmla="*/ 0 h 999188"/>
              <a:gd name="connsiteX3" fmla="*/ 5261229 w 5261229"/>
              <a:gd name="connsiteY3" fmla="*/ 499594 h 999188"/>
              <a:gd name="connsiteX4" fmla="*/ 4761635 w 5261229"/>
              <a:gd name="connsiteY4" fmla="*/ 999188 h 999188"/>
              <a:gd name="connsiteX5" fmla="*/ 4761635 w 5261229"/>
              <a:gd name="connsiteY5" fmla="*/ 874290 h 999188"/>
              <a:gd name="connsiteX6" fmla="*/ 0 w 5261229"/>
              <a:gd name="connsiteY6" fmla="*/ 874290 h 999188"/>
              <a:gd name="connsiteX7" fmla="*/ 0 w 5261229"/>
              <a:gd name="connsiteY7" fmla="*/ 124899 h 999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999188">
                <a:moveTo>
                  <a:pt x="0" y="124899"/>
                </a:moveTo>
                <a:lnTo>
                  <a:pt x="4761635" y="124899"/>
                </a:lnTo>
                <a:lnTo>
                  <a:pt x="4761635" y="0"/>
                </a:lnTo>
                <a:lnTo>
                  <a:pt x="5261229" y="499594"/>
                </a:lnTo>
                <a:lnTo>
                  <a:pt x="4761635" y="999188"/>
                </a:lnTo>
                <a:lnTo>
                  <a:pt x="4761635" y="874290"/>
                </a:lnTo>
                <a:lnTo>
                  <a:pt x="0" y="874290"/>
                </a:lnTo>
                <a:lnTo>
                  <a:pt x="0" y="124899"/>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1430" tIns="136329" rIns="386125" bIns="136328" numCol="1" spcCol="1270" anchor="ctr" anchorCtr="0">
            <a:noAutofit/>
          </a:bodyPr>
          <a:lstStyle/>
          <a:p>
            <a:pPr marL="637821" lvl="2" indent="-171450" defTabSz="800100">
              <a:lnSpc>
                <a:spcPct val="90000"/>
              </a:lnSpc>
              <a:spcBef>
                <a:spcPct val="0"/>
              </a:spcBef>
              <a:spcAft>
                <a:spcPct val="15000"/>
              </a:spcAft>
              <a:buChar char="•"/>
            </a:pPr>
            <a:r>
              <a:rPr lang="en-US" kern="1200" dirty="0"/>
              <a:t> </a:t>
            </a:r>
            <a:r>
              <a:rPr lang="en-US" sz="1600" kern="1200" dirty="0"/>
              <a:t>Decide on which types of metrics to choose in terms of costs</a:t>
            </a:r>
          </a:p>
        </p:txBody>
      </p:sp>
      <p:sp>
        <p:nvSpPr>
          <p:cNvPr id="12" name="Freeform: Shape 11"/>
          <p:cNvSpPr/>
          <p:nvPr/>
        </p:nvSpPr>
        <p:spPr>
          <a:xfrm>
            <a:off x="1833090" y="4446113"/>
            <a:ext cx="3507486" cy="895139"/>
          </a:xfrm>
          <a:custGeom>
            <a:avLst/>
            <a:gdLst>
              <a:gd name="connsiteX0" fmla="*/ 0 w 3507486"/>
              <a:gd name="connsiteY0" fmla="*/ 149193 h 895139"/>
              <a:gd name="connsiteX1" fmla="*/ 149193 w 3507486"/>
              <a:gd name="connsiteY1" fmla="*/ 0 h 895139"/>
              <a:gd name="connsiteX2" fmla="*/ 3358293 w 3507486"/>
              <a:gd name="connsiteY2" fmla="*/ 0 h 895139"/>
              <a:gd name="connsiteX3" fmla="*/ 3507486 w 3507486"/>
              <a:gd name="connsiteY3" fmla="*/ 149193 h 895139"/>
              <a:gd name="connsiteX4" fmla="*/ 3507486 w 3507486"/>
              <a:gd name="connsiteY4" fmla="*/ 745946 h 895139"/>
              <a:gd name="connsiteX5" fmla="*/ 3358293 w 3507486"/>
              <a:gd name="connsiteY5" fmla="*/ 895139 h 895139"/>
              <a:gd name="connsiteX6" fmla="*/ 149193 w 3507486"/>
              <a:gd name="connsiteY6" fmla="*/ 895139 h 895139"/>
              <a:gd name="connsiteX7" fmla="*/ 0 w 3507486"/>
              <a:gd name="connsiteY7" fmla="*/ 745946 h 895139"/>
              <a:gd name="connsiteX8" fmla="*/ 0 w 3507486"/>
              <a:gd name="connsiteY8" fmla="*/ 149193 h 89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895139">
                <a:moveTo>
                  <a:pt x="0" y="149193"/>
                </a:moveTo>
                <a:cubicBezTo>
                  <a:pt x="0" y="66796"/>
                  <a:pt x="66796" y="0"/>
                  <a:pt x="149193" y="0"/>
                </a:cubicBezTo>
                <a:lnTo>
                  <a:pt x="3358293" y="0"/>
                </a:lnTo>
                <a:cubicBezTo>
                  <a:pt x="3440690" y="0"/>
                  <a:pt x="3507486" y="66796"/>
                  <a:pt x="3507486" y="149193"/>
                </a:cubicBezTo>
                <a:lnTo>
                  <a:pt x="3507486" y="745946"/>
                </a:lnTo>
                <a:cubicBezTo>
                  <a:pt x="3507486" y="828343"/>
                  <a:pt x="3440690" y="895139"/>
                  <a:pt x="3358293" y="895139"/>
                </a:cubicBezTo>
                <a:lnTo>
                  <a:pt x="149193" y="895139"/>
                </a:lnTo>
                <a:cubicBezTo>
                  <a:pt x="66796" y="895139"/>
                  <a:pt x="0" y="828343"/>
                  <a:pt x="0" y="745946"/>
                </a:cubicBezTo>
                <a:lnTo>
                  <a:pt x="0" y="14919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0377" tIns="97037" rIns="150377" bIns="97037" numCol="1" spcCol="1270" anchor="ctr" anchorCtr="0">
            <a:noAutofit/>
          </a:bodyPr>
          <a:lstStyle/>
          <a:p>
            <a:pPr marL="0" lvl="0" indent="0" algn="ctr" defTabSz="1244600">
              <a:lnSpc>
                <a:spcPct val="90000"/>
              </a:lnSpc>
              <a:spcBef>
                <a:spcPct val="0"/>
              </a:spcBef>
              <a:spcAft>
                <a:spcPct val="35000"/>
              </a:spcAft>
              <a:buNone/>
            </a:pPr>
            <a:r>
              <a:rPr lang="en-US" sz="2800" b="1" kern="1200" dirty="0"/>
              <a:t>Recommended</a:t>
            </a:r>
          </a:p>
        </p:txBody>
      </p:sp>
      <p:sp>
        <p:nvSpPr>
          <p:cNvPr id="13" name="Freeform: Shape 12"/>
          <p:cNvSpPr/>
          <p:nvPr/>
        </p:nvSpPr>
        <p:spPr>
          <a:xfrm>
            <a:off x="5023076" y="5473057"/>
            <a:ext cx="6728144" cy="1070071"/>
          </a:xfrm>
          <a:custGeom>
            <a:avLst/>
            <a:gdLst>
              <a:gd name="connsiteX0" fmla="*/ 0 w 5261229"/>
              <a:gd name="connsiteY0" fmla="*/ 133759 h 1070071"/>
              <a:gd name="connsiteX1" fmla="*/ 4726194 w 5261229"/>
              <a:gd name="connsiteY1" fmla="*/ 133759 h 1070071"/>
              <a:gd name="connsiteX2" fmla="*/ 4726194 w 5261229"/>
              <a:gd name="connsiteY2" fmla="*/ 0 h 1070071"/>
              <a:gd name="connsiteX3" fmla="*/ 5261229 w 5261229"/>
              <a:gd name="connsiteY3" fmla="*/ 535036 h 1070071"/>
              <a:gd name="connsiteX4" fmla="*/ 4726194 w 5261229"/>
              <a:gd name="connsiteY4" fmla="*/ 1070071 h 1070071"/>
              <a:gd name="connsiteX5" fmla="*/ 4726194 w 5261229"/>
              <a:gd name="connsiteY5" fmla="*/ 936312 h 1070071"/>
              <a:gd name="connsiteX6" fmla="*/ 0 w 5261229"/>
              <a:gd name="connsiteY6" fmla="*/ 936312 h 1070071"/>
              <a:gd name="connsiteX7" fmla="*/ 0 w 5261229"/>
              <a:gd name="connsiteY7" fmla="*/ 133759 h 1070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61229" h="1070071">
                <a:moveTo>
                  <a:pt x="0" y="133759"/>
                </a:moveTo>
                <a:lnTo>
                  <a:pt x="4726194" y="133759"/>
                </a:lnTo>
                <a:lnTo>
                  <a:pt x="4726194" y="0"/>
                </a:lnTo>
                <a:lnTo>
                  <a:pt x="5261229" y="535036"/>
                </a:lnTo>
                <a:lnTo>
                  <a:pt x="4726194" y="1070071"/>
                </a:lnTo>
                <a:lnTo>
                  <a:pt x="4726194" y="936312"/>
                </a:lnTo>
                <a:lnTo>
                  <a:pt x="0" y="936312"/>
                </a:lnTo>
                <a:lnTo>
                  <a:pt x="0" y="133759"/>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0160" tIns="143919" rIns="411437" bIns="143919" numCol="1" spcCol="1270" anchor="ctr" anchorCtr="0">
            <a:noAutofit/>
          </a:bodyPr>
          <a:lstStyle/>
          <a:p>
            <a:pPr marL="637821" lvl="2" indent="-171450" defTabSz="711200">
              <a:lnSpc>
                <a:spcPct val="90000"/>
              </a:lnSpc>
              <a:spcBef>
                <a:spcPct val="0"/>
              </a:spcBef>
              <a:spcAft>
                <a:spcPct val="15000"/>
              </a:spcAft>
              <a:buChar char="•"/>
            </a:pPr>
            <a:r>
              <a:rPr lang="en-US" sz="1600" kern="1200" dirty="0"/>
              <a:t>Set minute metrics only for the purpose of testing or investigating performance issues with your application </a:t>
            </a:r>
          </a:p>
        </p:txBody>
      </p:sp>
      <p:sp>
        <p:nvSpPr>
          <p:cNvPr id="14" name="Freeform: Shape 13"/>
          <p:cNvSpPr/>
          <p:nvPr/>
        </p:nvSpPr>
        <p:spPr>
          <a:xfrm>
            <a:off x="1833090" y="5554663"/>
            <a:ext cx="3507486" cy="906859"/>
          </a:xfrm>
          <a:custGeom>
            <a:avLst/>
            <a:gdLst>
              <a:gd name="connsiteX0" fmla="*/ 0 w 3507486"/>
              <a:gd name="connsiteY0" fmla="*/ 151146 h 906859"/>
              <a:gd name="connsiteX1" fmla="*/ 151146 w 3507486"/>
              <a:gd name="connsiteY1" fmla="*/ 0 h 906859"/>
              <a:gd name="connsiteX2" fmla="*/ 3356340 w 3507486"/>
              <a:gd name="connsiteY2" fmla="*/ 0 h 906859"/>
              <a:gd name="connsiteX3" fmla="*/ 3507486 w 3507486"/>
              <a:gd name="connsiteY3" fmla="*/ 151146 h 906859"/>
              <a:gd name="connsiteX4" fmla="*/ 3507486 w 3507486"/>
              <a:gd name="connsiteY4" fmla="*/ 755713 h 906859"/>
              <a:gd name="connsiteX5" fmla="*/ 3356340 w 3507486"/>
              <a:gd name="connsiteY5" fmla="*/ 906859 h 906859"/>
              <a:gd name="connsiteX6" fmla="*/ 151146 w 3507486"/>
              <a:gd name="connsiteY6" fmla="*/ 906859 h 906859"/>
              <a:gd name="connsiteX7" fmla="*/ 0 w 3507486"/>
              <a:gd name="connsiteY7" fmla="*/ 755713 h 906859"/>
              <a:gd name="connsiteX8" fmla="*/ 0 w 3507486"/>
              <a:gd name="connsiteY8" fmla="*/ 151146 h 906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07486" h="906859">
                <a:moveTo>
                  <a:pt x="0" y="151146"/>
                </a:moveTo>
                <a:cubicBezTo>
                  <a:pt x="0" y="67670"/>
                  <a:pt x="67670" y="0"/>
                  <a:pt x="151146" y="0"/>
                </a:cubicBezTo>
                <a:lnTo>
                  <a:pt x="3356340" y="0"/>
                </a:lnTo>
                <a:cubicBezTo>
                  <a:pt x="3439816" y="0"/>
                  <a:pt x="3507486" y="67670"/>
                  <a:pt x="3507486" y="151146"/>
                </a:cubicBezTo>
                <a:lnTo>
                  <a:pt x="3507486" y="755713"/>
                </a:lnTo>
                <a:cubicBezTo>
                  <a:pt x="3507486" y="839189"/>
                  <a:pt x="3439816" y="906859"/>
                  <a:pt x="3356340" y="906859"/>
                </a:cubicBezTo>
                <a:lnTo>
                  <a:pt x="151146" y="906859"/>
                </a:lnTo>
                <a:cubicBezTo>
                  <a:pt x="67670" y="906859"/>
                  <a:pt x="0" y="839189"/>
                  <a:pt x="0" y="755713"/>
                </a:cubicBezTo>
                <a:lnTo>
                  <a:pt x="0" y="15114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0949" tIns="97609" rIns="150949" bIns="97609" numCol="1" spcCol="1270" anchor="ctr" anchorCtr="0">
            <a:noAutofit/>
          </a:bodyPr>
          <a:lstStyle/>
          <a:p>
            <a:pPr marL="0" lvl="0" indent="0" algn="ctr" defTabSz="1244600">
              <a:lnSpc>
                <a:spcPct val="90000"/>
              </a:lnSpc>
              <a:spcBef>
                <a:spcPct val="0"/>
              </a:spcBef>
              <a:spcAft>
                <a:spcPct val="35000"/>
              </a:spcAft>
              <a:buNone/>
            </a:pPr>
            <a:r>
              <a:rPr lang="en-US" sz="2800" b="1" kern="1200" dirty="0"/>
              <a:t>Optional</a:t>
            </a:r>
          </a:p>
        </p:txBody>
      </p:sp>
      <p:sp>
        <p:nvSpPr>
          <p:cNvPr id="7" name="Isosceles Triangle 6"/>
          <p:cNvSpPr>
            <a:spLocks/>
          </p:cNvSpPr>
          <p:nvPr/>
        </p:nvSpPr>
        <p:spPr>
          <a:xfrm>
            <a:off x="1660109" y="4945062"/>
            <a:ext cx="535576" cy="520934"/>
          </a:xfrm>
          <a:prstGeom prst="triangle">
            <a:avLst/>
          </a:prstGeom>
          <a:solidFill>
            <a:srgbClr val="FFFF00"/>
          </a:solidFill>
        </p:spPr>
        <p:style>
          <a:lnRef idx="1">
            <a:schemeClr val="accent6"/>
          </a:lnRef>
          <a:fillRef idx="3">
            <a:schemeClr val="accent6"/>
          </a:fillRef>
          <a:effectRef idx="2">
            <a:schemeClr val="accent6"/>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8" name="Octagon 7"/>
          <p:cNvSpPr/>
          <p:nvPr/>
        </p:nvSpPr>
        <p:spPr>
          <a:xfrm>
            <a:off x="1762852" y="3340234"/>
            <a:ext cx="492844" cy="486706"/>
          </a:xfrm>
          <a:prstGeom prst="octagon">
            <a:avLst/>
          </a:prstGeom>
          <a:solidFill>
            <a:srgbClr val="CC0000"/>
          </a:solidFill>
        </p:spPr>
        <p:style>
          <a:lnRef idx="1">
            <a:schemeClr val="accent2"/>
          </a:lnRef>
          <a:fillRef idx="3">
            <a:schemeClr val="accent2"/>
          </a:fillRef>
          <a:effectRef idx="2">
            <a:schemeClr val="accent2"/>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
        <p:nvSpPr>
          <p:cNvPr id="10" name="Oval 9"/>
          <p:cNvSpPr>
            <a:spLocks/>
          </p:cNvSpPr>
          <p:nvPr/>
        </p:nvSpPr>
        <p:spPr>
          <a:xfrm>
            <a:off x="1686924" y="6032115"/>
            <a:ext cx="568775" cy="559909"/>
          </a:xfrm>
          <a:prstGeom prst="ellipse">
            <a:avLst/>
          </a:prstGeom>
          <a:solidFill>
            <a:srgbClr val="00B050"/>
          </a:solidFill>
        </p:spPr>
        <p:style>
          <a:lnRef idx="1">
            <a:schemeClr val="accent3"/>
          </a:lnRef>
          <a:fillRef idx="3">
            <a:schemeClr val="accent3"/>
          </a:fillRef>
          <a:effectRef idx="2">
            <a:schemeClr val="accent3"/>
          </a:effectRef>
          <a:fontRef idx="minor">
            <a:schemeClr val="lt1"/>
          </a:fontRef>
        </p:style>
        <p:txBody>
          <a:bodyPr rot="0" spcFirstLastPara="0" vert="horz" wrap="square" lIns="68583" tIns="34291" rIns="68583" bIns="34291" numCol="1" spcCol="0" rtlCol="0" fromWordArt="0" anchor="ctr" anchorCtr="0" forceAA="0" compatLnSpc="1">
            <a:prstTxWarp prst="textNoShape">
              <a:avLst/>
            </a:prstTxWarp>
            <a:noAutofit/>
          </a:bodyPr>
          <a:lstStyle/>
          <a:p>
            <a:endParaRPr lang="en-US" sz="1350" dirty="0"/>
          </a:p>
        </p:txBody>
      </p:sp>
    </p:spTree>
    <p:extLst>
      <p:ext uri="{BB962C8B-B14F-4D97-AF65-F5344CB8AC3E}">
        <p14:creationId xmlns:p14="http://schemas.microsoft.com/office/powerpoint/2010/main" val="1229863548"/>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Storage monitoring decisions</a:t>
            </a:r>
          </a:p>
        </p:txBody>
      </p:sp>
      <p:graphicFrame>
        <p:nvGraphicFramePr>
          <p:cNvPr id="2" name="Table 1"/>
          <p:cNvGraphicFramePr>
            <a:graphicFrameLocks noGrp="1"/>
          </p:cNvGraphicFramePr>
          <p:nvPr>
            <p:extLst>
              <p:ext uri="{D42A27DB-BD31-4B8C-83A1-F6EECF244321}">
                <p14:modId xmlns:p14="http://schemas.microsoft.com/office/powerpoint/2010/main" val="3686835516"/>
              </p:ext>
            </p:extLst>
          </p:nvPr>
        </p:nvGraphicFramePr>
        <p:xfrm>
          <a:off x="845344" y="1592416"/>
          <a:ext cx="10744200" cy="4608141"/>
        </p:xfrm>
        <a:graphic>
          <a:graphicData uri="http://schemas.openxmlformats.org/drawingml/2006/table">
            <a:tbl>
              <a:tblPr firstRow="1" bandRow="1">
                <a:tableStyleId>{5C22544A-7EE6-4342-B048-85BDC9FD1C3A}</a:tableStyleId>
              </a:tblPr>
              <a:tblGrid>
                <a:gridCol w="3059113">
                  <a:extLst>
                    <a:ext uri="{9D8B030D-6E8A-4147-A177-3AD203B41FA5}">
                      <a16:colId xmlns:a16="http://schemas.microsoft.com/office/drawing/2014/main" val="20000"/>
                    </a:ext>
                  </a:extLst>
                </a:gridCol>
                <a:gridCol w="7685087">
                  <a:extLst>
                    <a:ext uri="{9D8B030D-6E8A-4147-A177-3AD203B41FA5}">
                      <a16:colId xmlns:a16="http://schemas.microsoft.com/office/drawing/2014/main" val="20001"/>
                    </a:ext>
                  </a:extLst>
                </a:gridCol>
              </a:tblGrid>
              <a:tr h="615946">
                <a:tc>
                  <a:txBody>
                    <a:bodyPr/>
                    <a:lstStyle/>
                    <a:p>
                      <a:pPr algn="ctr"/>
                      <a:r>
                        <a:rPr lang="en-US" sz="1800" b="0" i="0" dirty="0">
                          <a:latin typeface="Segoe UI Semibold" panose="020B0702040204020203" pitchFamily="34" charset="0"/>
                          <a:cs typeface="Segoe UI Semibold" panose="020B0702040204020203" pitchFamily="34" charset="0"/>
                        </a:rPr>
                        <a:t>Considerations</a:t>
                      </a:r>
                    </a:p>
                  </a:txBody>
                  <a:tcPr marL="68583" marR="68583" marT="34291" marB="34291"/>
                </a:tc>
                <a:tc>
                  <a:txBody>
                    <a:bodyPr/>
                    <a:lstStyle/>
                    <a:p>
                      <a:pPr algn="ctr"/>
                      <a:r>
                        <a:rPr lang="en-US" sz="1800" b="0" i="0" dirty="0">
                          <a:latin typeface="Segoe UI Semibold" panose="020B0702040204020203" pitchFamily="34" charset="0"/>
                          <a:cs typeface="Segoe UI Semibold" panose="020B0702040204020203" pitchFamily="34" charset="0"/>
                        </a:rPr>
                        <a:t>Decision points</a:t>
                      </a:r>
                    </a:p>
                  </a:txBody>
                  <a:tcPr marL="68583" marR="68583" marT="34291" marB="34291"/>
                </a:tc>
                <a:extLst>
                  <a:ext uri="{0D108BD9-81ED-4DB2-BD59-A6C34878D82A}">
                    <a16:rowId xmlns:a16="http://schemas.microsoft.com/office/drawing/2014/main" val="10000"/>
                  </a:ext>
                </a:extLst>
              </a:tr>
              <a:tr h="2022844">
                <a:tc>
                  <a:txBody>
                    <a:bodyPr/>
                    <a:lstStyle/>
                    <a:p>
                      <a:pPr lvl="0" algn="ctr"/>
                      <a:r>
                        <a:rPr lang="en-US" sz="1600" b="0" i="0" kern="1200" dirty="0">
                          <a:solidFill>
                            <a:schemeClr val="dk1"/>
                          </a:solidFill>
                          <a:latin typeface="Segoe UI Semibold" panose="020B0702040204020203" pitchFamily="34" charset="0"/>
                          <a:ea typeface="+mn-ea"/>
                          <a:cs typeface="Segoe UI Semibold" panose="020B0702040204020203" pitchFamily="34" charset="0"/>
                        </a:rPr>
                        <a:t>Storage monitoring and analytics enablement for metrics and logs</a:t>
                      </a:r>
                    </a:p>
                  </a:txBody>
                  <a:tcPr marL="68583" marR="68583" marT="34291" marB="34291"/>
                </a:tc>
                <a:tc>
                  <a:txBody>
                    <a:bodyPr/>
                    <a:lstStyle/>
                    <a:p>
                      <a:pPr marL="285750" indent="-285750" algn="l">
                        <a:buFont typeface="Arial" panose="020B0604020202020204" pitchFamily="34" charset="0"/>
                        <a:buChar char="•"/>
                      </a:pPr>
                      <a:r>
                        <a:rPr lang="en-US" sz="1600" kern="1200" dirty="0">
                          <a:solidFill>
                            <a:schemeClr val="dk1"/>
                          </a:solidFill>
                          <a:latin typeface="+mn-lt"/>
                          <a:ea typeface="+mn-ea"/>
                          <a:cs typeface="+mn-cs"/>
                        </a:rPr>
                        <a:t>Storage monitoring and analytics are not enabled by default, the decision must be on whether or not to enable them, why and what will they be used for?</a:t>
                      </a:r>
                    </a:p>
                    <a:p>
                      <a:pPr marL="285750" indent="-285750" algn="l">
                        <a:buFont typeface="Arial" panose="020B0604020202020204" pitchFamily="34" charset="0"/>
                        <a:buChar char="•"/>
                      </a:pPr>
                      <a:r>
                        <a:rPr lang="en-US" sz="1600" kern="1200" dirty="0">
                          <a:solidFill>
                            <a:schemeClr val="dk1"/>
                          </a:solidFill>
                          <a:latin typeface="+mn-lt"/>
                          <a:ea typeface="+mn-ea"/>
                          <a:cs typeface="+mn-cs"/>
                        </a:rPr>
                        <a:t>Consider logs not only on storage metrics but also requests, transactions, capacity, and authentication request to your storage</a:t>
                      </a:r>
                    </a:p>
                  </a:txBody>
                  <a:tcPr marL="68583" marR="68583" marT="34291" marB="34291"/>
                </a:tc>
                <a:extLst>
                  <a:ext uri="{0D108BD9-81ED-4DB2-BD59-A6C34878D82A}">
                    <a16:rowId xmlns:a16="http://schemas.microsoft.com/office/drawing/2014/main" val="10001"/>
                  </a:ext>
                </a:extLst>
              </a:tr>
              <a:tr h="1969351">
                <a:tc>
                  <a:txBody>
                    <a:bodyPr/>
                    <a:lstStyle/>
                    <a:p>
                      <a:pPr lvl="0" algn="ctr"/>
                      <a:r>
                        <a:rPr lang="en-US" sz="1600" b="0" i="0" kern="1200" dirty="0">
                          <a:solidFill>
                            <a:schemeClr val="dk1"/>
                          </a:solidFill>
                          <a:latin typeface="Segoe UI Semibold" panose="020B0702040204020203" pitchFamily="34" charset="0"/>
                          <a:ea typeface="+mn-ea"/>
                          <a:cs typeface="Segoe UI Semibold" panose="020B0702040204020203" pitchFamily="34" charset="0"/>
                        </a:rPr>
                        <a:t>Metrics and billing</a:t>
                      </a:r>
                    </a:p>
                  </a:txBody>
                  <a:tcPr marL="68583" marR="68583" marT="34291" marB="34291"/>
                </a:tc>
                <a:tc>
                  <a:txBody>
                    <a:bodyPr/>
                    <a:lstStyle/>
                    <a:p>
                      <a:pPr marL="285750" indent="-285750" algn="l">
                        <a:buFont typeface="Arial" panose="020B0604020202020204" pitchFamily="34" charset="0"/>
                        <a:buChar char="•"/>
                      </a:pPr>
                      <a:r>
                        <a:rPr lang="en-US" sz="1600" kern="1200" dirty="0">
                          <a:solidFill>
                            <a:schemeClr val="dk1"/>
                          </a:solidFill>
                          <a:latin typeface="+mn-lt"/>
                          <a:ea typeface="+mn-ea"/>
                          <a:cs typeface="+mn-cs"/>
                        </a:rPr>
                        <a:t>Decide which metrics to use and why, as all metrics data is written by the services of a storage account</a:t>
                      </a:r>
                    </a:p>
                    <a:p>
                      <a:pPr marL="285750" indent="-285750" algn="l">
                        <a:buFont typeface="Arial" panose="020B0604020202020204" pitchFamily="34" charset="0"/>
                        <a:buChar char="•"/>
                      </a:pPr>
                      <a:r>
                        <a:rPr lang="en-US" sz="1600" kern="1200" dirty="0">
                          <a:solidFill>
                            <a:schemeClr val="dk1"/>
                          </a:solidFill>
                          <a:latin typeface="+mn-lt"/>
                          <a:ea typeface="+mn-ea"/>
                          <a:cs typeface="+mn-cs"/>
                        </a:rPr>
                        <a:t>As a result, each write operation performed by Storage Analytics is billable. As well as, the amount of storage used by metrics data</a:t>
                      </a:r>
                    </a:p>
                  </a:txBody>
                  <a:tcPr marL="68583" marR="68583" marT="34291" marB="3429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42212627"/>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sz="4000" dirty="0"/>
              <a:t>Best Practices: Azure Backup or 3</a:t>
            </a:r>
            <a:r>
              <a:rPr lang="en-US" sz="4000" baseline="30000" dirty="0"/>
              <a:t>rd</a:t>
            </a:r>
            <a:r>
              <a:rPr lang="en-US" sz="4000" dirty="0"/>
              <a:t> party backup solution</a:t>
            </a:r>
          </a:p>
        </p:txBody>
      </p:sp>
      <p:sp>
        <p:nvSpPr>
          <p:cNvPr id="6" name="Text Placeholder 5"/>
          <p:cNvSpPr>
            <a:spLocks noGrp="1"/>
          </p:cNvSpPr>
          <p:nvPr>
            <p:ph type="body" sz="quarter" idx="10"/>
          </p:nvPr>
        </p:nvSpPr>
        <p:spPr>
          <a:xfrm>
            <a:off x="274688" y="1213175"/>
            <a:ext cx="11885514" cy="4339650"/>
          </a:xfrm>
        </p:spPr>
        <p:txBody>
          <a:bodyPr/>
          <a:lstStyle/>
          <a:p>
            <a:r>
              <a:rPr lang="en-US" dirty="0"/>
              <a:t>Azure Backup Service for Azure VMs</a:t>
            </a:r>
          </a:p>
          <a:p>
            <a:pPr lvl="1"/>
            <a:r>
              <a:rPr lang="en-US" dirty="0"/>
              <a:t>Recommended backup solution for Premium and Standard Disks</a:t>
            </a:r>
          </a:p>
          <a:p>
            <a:pPr lvl="1"/>
            <a:r>
              <a:rPr lang="en-US" dirty="0"/>
              <a:t>Creates consistent backups for running VMs</a:t>
            </a:r>
          </a:p>
          <a:p>
            <a:pPr lvl="1"/>
            <a:r>
              <a:rPr lang="en-US" dirty="0"/>
              <a:t>Supports Windows and Linux VMs</a:t>
            </a:r>
          </a:p>
          <a:p>
            <a:pPr lvl="1"/>
            <a:endParaRPr lang="en-US" dirty="0"/>
          </a:p>
          <a:p>
            <a:r>
              <a:rPr lang="en-US" dirty="0"/>
              <a:t>Capabilities</a:t>
            </a:r>
          </a:p>
          <a:p>
            <a:pPr lvl="1"/>
            <a:r>
              <a:rPr lang="en-US" dirty="0"/>
              <a:t>Application consistent backups for Windows VMs</a:t>
            </a:r>
          </a:p>
          <a:p>
            <a:pPr lvl="1"/>
            <a:r>
              <a:rPr lang="en-US" dirty="0"/>
              <a:t>File System consistent backups for Linux VMs</a:t>
            </a:r>
          </a:p>
          <a:p>
            <a:pPr lvl="1"/>
            <a:endParaRPr lang="en-US" dirty="0"/>
          </a:p>
          <a:p>
            <a:pPr lvl="1"/>
            <a:r>
              <a:rPr lang="en-US" dirty="0"/>
              <a:t>Local and Geo-replicated Backup options</a:t>
            </a:r>
          </a:p>
          <a:p>
            <a:pPr lvl="1"/>
            <a:r>
              <a:rPr lang="en-US" dirty="0"/>
              <a:t>Flexible backup frequencies and retention periods</a:t>
            </a:r>
          </a:p>
          <a:p>
            <a:pPr lvl="1"/>
            <a:r>
              <a:rPr lang="en-US" dirty="0"/>
              <a:t>Encrypted backup storage</a:t>
            </a:r>
          </a:p>
        </p:txBody>
      </p:sp>
      <p:sp>
        <p:nvSpPr>
          <p:cNvPr id="7" name="Rectangle 6"/>
          <p:cNvSpPr/>
          <p:nvPr/>
        </p:nvSpPr>
        <p:spPr>
          <a:xfrm>
            <a:off x="5074607" y="6632686"/>
            <a:ext cx="7501903" cy="376684"/>
          </a:xfrm>
          <a:prstGeom prst="rect">
            <a:avLst/>
          </a:prstGeom>
        </p:spPr>
        <p:txBody>
          <a:bodyPr wrap="none">
            <a:spAutoFit/>
          </a:bodyPr>
          <a:lstStyle/>
          <a:p>
            <a:pPr marL="466371" marR="0" lvl="1"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05050"/>
                </a:solidFill>
                <a:effectLst/>
                <a:uLnTx/>
                <a:uFillTx/>
                <a:latin typeface="Segoe UI"/>
                <a:ea typeface="+mn-ea"/>
                <a:cs typeface="+mn-cs"/>
              </a:rPr>
              <a:t>Reference: </a:t>
            </a:r>
            <a:r>
              <a:rPr kumimoji="0" lang="en-US" sz="1800" b="0" i="0" u="sng" strike="noStrike" kern="1200" cap="none" spc="0" normalizeH="0" baseline="0" noProof="0" dirty="0">
                <a:ln>
                  <a:noFill/>
                </a:ln>
                <a:solidFill>
                  <a:srgbClr val="505050"/>
                </a:solidFill>
                <a:effectLst/>
                <a:uLnTx/>
                <a:uFillTx/>
                <a:latin typeface="Segoe UI"/>
                <a:ea typeface="+mn-ea"/>
                <a:cs typeface="+mn-cs"/>
                <a:hlinkClick r:id="rId3" tooltip="http://aka.ms/azure-back-up"/>
              </a:rPr>
              <a:t>http://aka.ms/azure-back-up</a:t>
            </a:r>
            <a:r>
              <a:rPr kumimoji="0" lang="en-US" sz="1800" b="0" i="0" u="none" strike="noStrike" kern="1200" cap="none" spc="0" normalizeH="0" baseline="0" noProof="0" dirty="0">
                <a:ln>
                  <a:noFill/>
                </a:ln>
                <a:solidFill>
                  <a:srgbClr val="505050"/>
                </a:solidFill>
                <a:effectLst/>
                <a:uLnTx/>
                <a:uFillTx/>
                <a:latin typeface="Segoe UI"/>
                <a:ea typeface="+mn-ea"/>
                <a:cs typeface="+mn-cs"/>
              </a:rPr>
              <a:t>; </a:t>
            </a:r>
            <a:r>
              <a:rPr kumimoji="0" lang="en-US" sz="1800" b="0" i="0" u="none" strike="noStrike" kern="1200" cap="none" spc="0" normalizeH="0" baseline="0" noProof="0" dirty="0">
                <a:ln>
                  <a:noFill/>
                </a:ln>
                <a:solidFill>
                  <a:srgbClr val="505050"/>
                </a:solidFill>
                <a:effectLst/>
                <a:uLnTx/>
                <a:uFillTx/>
                <a:latin typeface="Segoe UI"/>
                <a:ea typeface="+mn-ea"/>
                <a:cs typeface="+mn-cs"/>
                <a:hlinkClick r:id="rId4" tooltip="http://aka.ms/commvault"/>
              </a:rPr>
              <a:t>http://aka.ms/commvault</a:t>
            </a:r>
            <a:endParaRPr kumimoji="0" lang="en-US" sz="1800" b="0" i="0" u="none" strike="noStrike" kern="1200" cap="none" spc="0" normalizeH="0" baseline="0" noProof="0" dirty="0">
              <a:ln>
                <a:noFill/>
              </a:ln>
              <a:solidFill>
                <a:srgbClr val="505050"/>
              </a:solidFill>
              <a:effectLst/>
              <a:uLnTx/>
              <a:uFillTx/>
              <a:latin typeface="Segoe UI"/>
              <a:ea typeface="+mn-ea"/>
              <a:cs typeface="+mn-cs"/>
            </a:endParaRPr>
          </a:p>
        </p:txBody>
      </p:sp>
    </p:spTree>
    <p:extLst>
      <p:ext uri="{BB962C8B-B14F-4D97-AF65-F5344CB8AC3E}">
        <p14:creationId xmlns:p14="http://schemas.microsoft.com/office/powerpoint/2010/main" val="4127522908"/>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wipe(left)">
                                      <p:cBhvr>
                                        <p:cTn id="7" dur="500"/>
                                        <p:tgtEl>
                                          <p:spTgt spid="6">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wipe(left)">
                                      <p:cBhvr>
                                        <p:cTn id="10" dur="500"/>
                                        <p:tgtEl>
                                          <p:spTgt spid="6">
                                            <p:txEl>
                                              <p:pRg st="6" end="6"/>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wipe(left)">
                                      <p:cBhvr>
                                        <p:cTn id="13" dur="500"/>
                                        <p:tgtEl>
                                          <p:spTgt spid="6">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wipe(left)">
                                      <p:cBhvr>
                                        <p:cTn id="18" dur="500"/>
                                        <p:tgtEl>
                                          <p:spTgt spid="6">
                                            <p:txEl>
                                              <p:pRg st="9" end="9"/>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animEffect transition="in" filter="wipe(left)">
                                      <p:cBhvr>
                                        <p:cTn id="21" dur="500"/>
                                        <p:tgtEl>
                                          <p:spTgt spid="6">
                                            <p:txEl>
                                              <p:pRg st="10" end="10"/>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6">
                                            <p:txEl>
                                              <p:pRg st="11" end="11"/>
                                            </p:txEl>
                                          </p:spTgt>
                                        </p:tgtEl>
                                        <p:attrNameLst>
                                          <p:attrName>style.visibility</p:attrName>
                                        </p:attrNameLst>
                                      </p:cBhvr>
                                      <p:to>
                                        <p:strVal val="visible"/>
                                      </p:to>
                                    </p:set>
                                    <p:animEffect transition="in" filter="wipe(left)">
                                      <p:cBhvr>
                                        <p:cTn id="24" dur="500"/>
                                        <p:tgtEl>
                                          <p:spTgt spid="6">
                                            <p:txEl>
                                              <p:pRg st="11" end="1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animEffect transition="in" filter="wipe(left)">
                                      <p:cBhvr>
                                        <p:cTn id="2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Best Practices: Availability</a:t>
            </a:r>
          </a:p>
        </p:txBody>
      </p:sp>
      <p:sp>
        <p:nvSpPr>
          <p:cNvPr id="6" name="Text Placeholder 5"/>
          <p:cNvSpPr>
            <a:spLocks noGrp="1"/>
          </p:cNvSpPr>
          <p:nvPr>
            <p:ph type="body" sz="quarter" idx="10"/>
          </p:nvPr>
        </p:nvSpPr>
        <p:spPr>
          <a:xfrm>
            <a:off x="274688" y="1213175"/>
            <a:ext cx="11885514" cy="3887304"/>
          </a:xfrm>
        </p:spPr>
        <p:txBody>
          <a:bodyPr/>
          <a:lstStyle/>
          <a:p>
            <a:r>
              <a:rPr lang="en-US" dirty="0"/>
              <a:t>Production: Premium Managed Disks</a:t>
            </a:r>
          </a:p>
          <a:p>
            <a:pPr lvl="1"/>
            <a:r>
              <a:rPr lang="en-US" dirty="0"/>
              <a:t>Premium Disks - Provisioned disk performance for consistency</a:t>
            </a:r>
          </a:p>
          <a:p>
            <a:pPr lvl="2"/>
            <a:r>
              <a:rPr lang="en-US" dirty="0"/>
              <a:t>Required for IO-intensive enterprise workloads</a:t>
            </a:r>
          </a:p>
          <a:p>
            <a:pPr lvl="1"/>
            <a:r>
              <a:rPr lang="en-US" dirty="0"/>
              <a:t>Managed Disks are strongly recommended</a:t>
            </a:r>
          </a:p>
          <a:p>
            <a:pPr lvl="1"/>
            <a:r>
              <a:rPr lang="en-US" dirty="0"/>
              <a:t>Use VM availability set with multiple VMs if possible</a:t>
            </a:r>
          </a:p>
          <a:p>
            <a:endParaRPr lang="en-US" dirty="0"/>
          </a:p>
          <a:p>
            <a:r>
              <a:rPr lang="en-US" dirty="0"/>
              <a:t>VM Availability SLA</a:t>
            </a:r>
          </a:p>
          <a:p>
            <a:pPr defTabSz="951304">
              <a:defRPr/>
            </a:pPr>
            <a:r>
              <a:rPr lang="en-US" sz="2040" dirty="0">
                <a:gradFill>
                  <a:gsLst>
                    <a:gs pos="1250">
                      <a:srgbClr val="353535"/>
                    </a:gs>
                    <a:gs pos="100000">
                      <a:srgbClr val="353535"/>
                    </a:gs>
                  </a:gsLst>
                  <a:lin ang="5400000" scaled="0"/>
                </a:gradFill>
                <a:latin typeface="Segoe UI Semilight"/>
              </a:rPr>
              <a:t>All Virtual Machines that have two or more instances deployed in the same Availability Set: </a:t>
            </a:r>
            <a:r>
              <a:rPr lang="en-US" sz="2040" b="1" dirty="0">
                <a:gradFill>
                  <a:gsLst>
                    <a:gs pos="1250">
                      <a:srgbClr val="353535"/>
                    </a:gs>
                    <a:gs pos="100000">
                      <a:srgbClr val="353535"/>
                    </a:gs>
                  </a:gsLst>
                  <a:lin ang="5400000" scaled="0"/>
                </a:gradFill>
                <a:latin typeface="Segoe UI Semilight"/>
              </a:rPr>
              <a:t>99.95% </a:t>
            </a:r>
          </a:p>
          <a:p>
            <a:pPr defTabSz="951304">
              <a:defRPr/>
            </a:pPr>
            <a:r>
              <a:rPr lang="en-US" sz="2040" dirty="0">
                <a:gradFill>
                  <a:gsLst>
                    <a:gs pos="1250">
                      <a:srgbClr val="353535"/>
                    </a:gs>
                    <a:gs pos="100000">
                      <a:srgbClr val="353535"/>
                    </a:gs>
                  </a:gsLst>
                  <a:lin ang="5400000" scaled="0"/>
                </a:gradFill>
                <a:latin typeface="Segoe UI Semilight"/>
              </a:rPr>
              <a:t>Single Instance Virtual Machine using premium storage for all disks: </a:t>
            </a:r>
            <a:r>
              <a:rPr lang="en-US" sz="2040" b="1" dirty="0">
                <a:gradFill>
                  <a:gsLst>
                    <a:gs pos="1250">
                      <a:srgbClr val="353535"/>
                    </a:gs>
                    <a:gs pos="100000">
                      <a:srgbClr val="353535"/>
                    </a:gs>
                  </a:gsLst>
                  <a:lin ang="5400000" scaled="0"/>
                </a:gradFill>
                <a:latin typeface="Segoe UI Semilight"/>
              </a:rPr>
              <a:t>99.9%</a:t>
            </a:r>
            <a:endParaRPr lang="en-US" dirty="0"/>
          </a:p>
        </p:txBody>
      </p:sp>
    </p:spTree>
    <p:extLst>
      <p:ext uri="{BB962C8B-B14F-4D97-AF65-F5344CB8AC3E}">
        <p14:creationId xmlns:p14="http://schemas.microsoft.com/office/powerpoint/2010/main" val="2908209023"/>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wipe(left)">
                                      <p:cBhvr>
                                        <p:cTn id="7" dur="500"/>
                                        <p:tgtEl>
                                          <p:spTgt spid="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7" end="7"/>
                                            </p:txEl>
                                          </p:spTgt>
                                        </p:tgtEl>
                                        <p:attrNameLst>
                                          <p:attrName>style.visibility</p:attrName>
                                        </p:attrNameLst>
                                      </p:cBhvr>
                                      <p:to>
                                        <p:strVal val="visible"/>
                                      </p:to>
                                    </p:set>
                                    <p:animEffect transition="in" filter="wipe(left)">
                                      <p:cBhvr>
                                        <p:cTn id="12" dur="500"/>
                                        <p:tgtEl>
                                          <p:spTgt spid="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wipe(left)">
                                      <p:cBhvr>
                                        <p:cTn id="1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202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Appendix</a:t>
            </a:r>
          </a:p>
        </p:txBody>
      </p:sp>
    </p:spTree>
    <p:extLst>
      <p:ext uri="{BB962C8B-B14F-4D97-AF65-F5344CB8AC3E}">
        <p14:creationId xmlns:p14="http://schemas.microsoft.com/office/powerpoint/2010/main" val="16569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546958" y="3027468"/>
            <a:ext cx="8592465" cy="3027693"/>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700" dirty="0">
                <a:solidFill>
                  <a:schemeClr val="bg1"/>
                </a:solidFill>
                <a:ea typeface="Segoe UI" pitchFamily="34" charset="0"/>
                <a:cs typeface="Segoe UI" pitchFamily="34" charset="0"/>
              </a:rPr>
              <a:t>Files</a:t>
            </a:r>
            <a:endParaRPr lang="en-US" sz="2530" dirty="0">
              <a:solidFill>
                <a:schemeClr val="bg1"/>
              </a:solidFill>
              <a:ea typeface="Segoe UI" pitchFamily="34" charset="0"/>
              <a:cs typeface="Segoe UI" pitchFamily="34" charset="0"/>
            </a:endParaRPr>
          </a:p>
          <a:p>
            <a:pPr defTabSz="655379" fontAlgn="base">
              <a:spcBef>
                <a:spcPct val="0"/>
              </a:spcBef>
              <a:spcAft>
                <a:spcPct val="0"/>
              </a:spcAft>
            </a:pPr>
            <a:endParaRPr lang="en-US" dirty="0">
              <a:solidFill>
                <a:schemeClr val="bg1"/>
              </a:soli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Lift-and-shift on-premises applications</a:t>
            </a:r>
          </a:p>
          <a:p>
            <a:pPr marL="257135" indent="-257135" defTabSz="655379" fontAlgn="base">
              <a:spcBef>
                <a:spcPct val="0"/>
              </a:spcBef>
              <a:spcAft>
                <a:spcPct val="0"/>
              </a:spcAft>
              <a:buFont typeface="Arial" panose="020B0604020202020204" pitchFamily="34" charset="0"/>
              <a:buChar char="•"/>
            </a:pPr>
            <a:endParaRPr lang="en-US" dirty="0">
              <a:solidFill>
                <a:schemeClr val="bg1"/>
              </a:solidFill>
              <a:ea typeface="Segoe UI" pitchFamily="34" charset="0"/>
              <a:cs typeface="Segoe UI" pitchFamily="34" charset="0"/>
            </a:endParaRP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Natively supported by OS APIs, libraries, and tools</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Built on SMB2.1, works with Windows and Linux</a:t>
            </a:r>
          </a:p>
          <a:p>
            <a:pPr marL="257135" indent="-257135" defTabSz="655379" fontAlgn="base">
              <a:spcBef>
                <a:spcPct val="0"/>
              </a:spcBef>
              <a:spcAft>
                <a:spcPct val="0"/>
              </a:spcAft>
              <a:buFont typeface="Arial" panose="020B0604020202020204" pitchFamily="34" charset="0"/>
              <a:buChar char="•"/>
            </a:pPr>
            <a:r>
              <a:rPr lang="en-US" dirty="0">
                <a:solidFill>
                  <a:schemeClr val="bg1"/>
                </a:solidFill>
                <a:ea typeface="Segoe UI" pitchFamily="34" charset="0"/>
                <a:cs typeface="Segoe UI" pitchFamily="34" charset="0"/>
              </a:rPr>
              <a:t>No limits on number of shares; 5TB and 1000 IOPS per share</a:t>
            </a:r>
          </a:p>
          <a:p>
            <a:pPr defTabSz="655379" fontAlgn="base">
              <a:spcBef>
                <a:spcPct val="0"/>
              </a:spcBef>
              <a:spcAft>
                <a:spcPct val="0"/>
              </a:spcAft>
            </a:pPr>
            <a:r>
              <a:rPr lang="en-US" sz="1350" dirty="0">
                <a:solidFill>
                  <a:schemeClr val="bg1"/>
                </a:solidFill>
                <a:ea typeface="Segoe UI" pitchFamily="34" charset="0"/>
                <a:cs typeface="Segoe UI" pitchFamily="34" charset="0"/>
              </a:rPr>
              <a:t> </a:t>
            </a:r>
          </a:p>
        </p:txBody>
      </p:sp>
      <p:sp>
        <p:nvSpPr>
          <p:cNvPr id="6" name="Rectangle 5"/>
          <p:cNvSpPr/>
          <p:nvPr/>
        </p:nvSpPr>
        <p:spPr bwMode="auto">
          <a:xfrm>
            <a:off x="2553884" y="1791025"/>
            <a:ext cx="1602185" cy="1192644"/>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Blobs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“Highly scalable, REST based cloud object store”</a:t>
            </a:r>
          </a:p>
        </p:txBody>
      </p:sp>
      <p:sp>
        <p:nvSpPr>
          <p:cNvPr id="3" name="Title 2"/>
          <p:cNvSpPr>
            <a:spLocks noGrp="1"/>
          </p:cNvSpPr>
          <p:nvPr>
            <p:ph type="title"/>
          </p:nvPr>
        </p:nvSpPr>
        <p:spPr/>
        <p:txBody>
          <a:bodyPr/>
          <a:lstStyle/>
          <a:p>
            <a:r>
              <a:rPr lang="en-US" dirty="0"/>
              <a:t>Azure Files overview</a:t>
            </a:r>
          </a:p>
        </p:txBody>
      </p:sp>
      <p:sp>
        <p:nvSpPr>
          <p:cNvPr id="10" name="Rectangle 9"/>
          <p:cNvSpPr/>
          <p:nvPr/>
        </p:nvSpPr>
        <p:spPr bwMode="auto">
          <a:xfrm>
            <a:off x="5935798" y="1791766"/>
            <a:ext cx="1723113" cy="1192645"/>
          </a:xfrm>
          <a:prstGeom prst="rect">
            <a:avLst/>
          </a:prstGeom>
          <a:solidFill>
            <a:schemeClr val="accent6"/>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rgbClr val="FFFFFF"/>
                </a:solidFill>
                <a:ea typeface="Segoe UI" pitchFamily="34" charset="0"/>
                <a:cs typeface="Segoe UI" pitchFamily="34" charset="0"/>
              </a:rPr>
              <a:t>Queues</a:t>
            </a:r>
          </a:p>
          <a:p>
            <a:pPr defTabSz="655379" fontAlgn="base">
              <a:spcBef>
                <a:spcPct val="0"/>
              </a:spcBef>
              <a:spcAft>
                <a:spcPct val="0"/>
              </a:spcAft>
            </a:pPr>
            <a:r>
              <a:rPr lang="en-US" sz="1266" dirty="0">
                <a:solidFill>
                  <a:srgbClr val="FFFFFF"/>
                </a:solidFill>
                <a:ea typeface="Segoe UI" pitchFamily="34" charset="0"/>
                <a:cs typeface="Segoe UI" pitchFamily="34" charset="0"/>
              </a:rPr>
              <a:t>“Reliable messaging at scale for cloud services”</a:t>
            </a:r>
          </a:p>
        </p:txBody>
      </p:sp>
      <p:sp>
        <p:nvSpPr>
          <p:cNvPr id="11" name="Rectangle 10"/>
          <p:cNvSpPr/>
          <p:nvPr/>
        </p:nvSpPr>
        <p:spPr bwMode="auto">
          <a:xfrm>
            <a:off x="4198777" y="1791244"/>
            <a:ext cx="1694394" cy="1192645"/>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gradFill>
                  <a:gsLst>
                    <a:gs pos="0">
                      <a:srgbClr val="FFFFFF"/>
                    </a:gs>
                    <a:gs pos="100000">
                      <a:srgbClr val="FFFFFF"/>
                    </a:gs>
                  </a:gsLst>
                  <a:lin ang="5400000" scaled="0"/>
                </a:gradFill>
                <a:ea typeface="Segoe UI" pitchFamily="34" charset="0"/>
                <a:cs typeface="Segoe UI" pitchFamily="34" charset="0"/>
              </a:rPr>
              <a:t>Tables</a:t>
            </a:r>
          </a:p>
          <a:p>
            <a:pPr defTabSz="655379" fontAlgn="base">
              <a:spcBef>
                <a:spcPct val="0"/>
              </a:spcBef>
              <a:spcAft>
                <a:spcPct val="0"/>
              </a:spcAft>
            </a:pPr>
            <a:r>
              <a:rPr lang="en-US" sz="1266" dirty="0">
                <a:gradFill>
                  <a:gsLst>
                    <a:gs pos="0">
                      <a:srgbClr val="FFFFFF"/>
                    </a:gs>
                    <a:gs pos="100000">
                      <a:srgbClr val="FFFFFF"/>
                    </a:gs>
                  </a:gsLst>
                  <a:lin ang="5400000" scaled="0"/>
                </a:gradFill>
                <a:ea typeface="Segoe UI" pitchFamily="34" charset="0"/>
                <a:cs typeface="Segoe UI" pitchFamily="34" charset="0"/>
              </a:rPr>
              <a:t>“Massive auto-scaling NoSQL store”</a:t>
            </a:r>
          </a:p>
          <a:p>
            <a:pPr defTabSz="655379" fontAlgn="base">
              <a:spcBef>
                <a:spcPct val="0"/>
              </a:spcBef>
              <a:spcAft>
                <a:spcPct val="0"/>
              </a:spcAft>
            </a:pPr>
            <a:endParaRPr lang="en-US" sz="1266"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7708455" y="1791766"/>
            <a:ext cx="1694394" cy="1192645"/>
          </a:xfrm>
          <a:prstGeom prst="rect">
            <a:avLst/>
          </a:prstGeom>
          <a:solidFill>
            <a:schemeClr val="bg2"/>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Disks</a:t>
            </a:r>
          </a:p>
          <a:p>
            <a:pPr defTabSz="655379" fontAlgn="base">
              <a:spcBef>
                <a:spcPct val="0"/>
              </a:spcBef>
              <a:spcAft>
                <a:spcPct val="0"/>
              </a:spcAft>
            </a:pPr>
            <a:r>
              <a:rPr lang="en-US" sz="1266" dirty="0">
                <a:solidFill>
                  <a:schemeClr val="bg1"/>
                </a:solidFill>
                <a:ea typeface="Segoe UI" pitchFamily="34" charset="0"/>
                <a:cs typeface="Segoe UI" pitchFamily="34" charset="0"/>
              </a:rPr>
              <a:t>“Persistent disks for Azure IaaS VMs”</a:t>
            </a:r>
          </a:p>
        </p:txBody>
      </p:sp>
      <p:sp>
        <p:nvSpPr>
          <p:cNvPr id="8" name="Rectangle 7"/>
          <p:cNvSpPr/>
          <p:nvPr/>
        </p:nvSpPr>
        <p:spPr bwMode="auto">
          <a:xfrm>
            <a:off x="9445025" y="1791475"/>
            <a:ext cx="1694394" cy="1192645"/>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28542" tIns="102833" rIns="128542" bIns="102833" numCol="1" spcCol="0" rtlCol="0" fromWordArt="0" anchor="t" anchorCtr="0" forceAA="0" compatLnSpc="1">
            <a:prstTxWarp prst="textNoShape">
              <a:avLst/>
            </a:prstTxWarp>
            <a:noAutofit/>
          </a:bodyPr>
          <a:lstStyle/>
          <a:p>
            <a:pPr defTabSz="655379" fontAlgn="base">
              <a:spcBef>
                <a:spcPct val="0"/>
              </a:spcBef>
              <a:spcAft>
                <a:spcPct val="0"/>
              </a:spcAft>
            </a:pPr>
            <a:r>
              <a:rPr lang="en-US" sz="2530" dirty="0">
                <a:solidFill>
                  <a:schemeClr val="bg1"/>
                </a:solidFill>
                <a:ea typeface="Segoe UI" pitchFamily="34" charset="0"/>
                <a:cs typeface="Segoe UI" pitchFamily="34" charset="0"/>
              </a:rPr>
              <a:t>Files</a:t>
            </a:r>
          </a:p>
          <a:p>
            <a:pPr defTabSz="655379" fontAlgn="base">
              <a:spcBef>
                <a:spcPct val="0"/>
              </a:spcBef>
              <a:spcAft>
                <a:spcPct val="0"/>
              </a:spcAft>
            </a:pPr>
            <a:r>
              <a:rPr lang="en-US" sz="1266" dirty="0">
                <a:solidFill>
                  <a:schemeClr val="bg1"/>
                </a:solidFill>
                <a:ea typeface="Segoe UI" pitchFamily="34" charset="0"/>
                <a:cs typeface="Segoe UI" pitchFamily="34" charset="0"/>
              </a:rPr>
              <a:t>“SMB access to Azure Storage”</a:t>
            </a:r>
          </a:p>
        </p:txBody>
      </p:sp>
      <p:sp>
        <p:nvSpPr>
          <p:cNvPr id="9" name="Rectangle 8"/>
          <p:cNvSpPr/>
          <p:nvPr/>
        </p:nvSpPr>
        <p:spPr>
          <a:xfrm>
            <a:off x="455119" y="5195495"/>
            <a:ext cx="2019086" cy="8535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13" name="Rectangle 12"/>
          <p:cNvSpPr/>
          <p:nvPr/>
        </p:nvSpPr>
        <p:spPr>
          <a:xfrm>
            <a:off x="450610" y="1791025"/>
            <a:ext cx="2019086" cy="33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56" dirty="0">
              <a:solidFill>
                <a:schemeClr val="bg1"/>
              </a:solidFill>
            </a:endParaRPr>
          </a:p>
        </p:txBody>
      </p:sp>
      <p:sp>
        <p:nvSpPr>
          <p:cNvPr id="14" name="TextBox 13"/>
          <p:cNvSpPr txBox="1"/>
          <p:nvPr/>
        </p:nvSpPr>
        <p:spPr>
          <a:xfrm>
            <a:off x="901332" y="3693761"/>
            <a:ext cx="1117640" cy="542330"/>
          </a:xfrm>
          <a:prstGeom prst="rect">
            <a:avLst/>
          </a:prstGeom>
          <a:noFill/>
        </p:spPr>
        <p:txBody>
          <a:bodyPr wrap="square" rtlCol="0">
            <a:spAutoFit/>
          </a:bodyPr>
          <a:lstStyle/>
          <a:p>
            <a:pPr algn="ctr"/>
            <a:r>
              <a:rPr lang="en-US" sz="2856" dirty="0">
                <a:solidFill>
                  <a:schemeClr val="bg1"/>
                </a:solidFill>
              </a:rPr>
              <a:t>Files</a:t>
            </a:r>
          </a:p>
        </p:txBody>
      </p:sp>
      <p:pic>
        <p:nvPicPr>
          <p:cNvPr id="15" name="Picture 14" descr="Storage blob.png"/>
          <p:cNvPicPr>
            <a:picLocks noChangeAspect="1"/>
          </p:cNvPicPr>
          <p:nvPr/>
        </p:nvPicPr>
        <p:blipFill>
          <a:blip r:embed="rId3" cstate="screen">
            <a:biLevel thresh="25000"/>
            <a:extLst>
              <a:ext uri="{28A0092B-C50C-407E-A947-70E740481C1C}">
                <a14:useLocalDpi xmlns:a14="http://schemas.microsoft.com/office/drawing/2010/main"/>
              </a:ext>
            </a:extLst>
          </a:blip>
          <a:stretch>
            <a:fillRect/>
          </a:stretch>
        </p:blipFill>
        <p:spPr>
          <a:xfrm>
            <a:off x="900303" y="2556477"/>
            <a:ext cx="1119698" cy="1119702"/>
          </a:xfrm>
          <a:prstGeom prst="rect">
            <a:avLst/>
          </a:prstGeom>
        </p:spPr>
      </p:pic>
      <p:sp>
        <p:nvSpPr>
          <p:cNvPr id="16" name="Rectangle 15"/>
          <p:cNvSpPr/>
          <p:nvPr/>
        </p:nvSpPr>
        <p:spPr>
          <a:xfrm>
            <a:off x="443434" y="4183112"/>
            <a:ext cx="2033436" cy="542330"/>
          </a:xfrm>
          <a:prstGeom prst="rect">
            <a:avLst/>
          </a:prstGeom>
        </p:spPr>
        <p:txBody>
          <a:bodyPr wrap="square">
            <a:spAutoFit/>
          </a:bodyPr>
          <a:lstStyle/>
          <a:p>
            <a:pPr algn="ctr"/>
            <a:r>
              <a:rPr lang="en-US" sz="1428" dirty="0">
                <a:solidFill>
                  <a:schemeClr val="bg1"/>
                </a:solidFill>
              </a:rPr>
              <a:t>File storage</a:t>
            </a:r>
          </a:p>
          <a:p>
            <a:pPr algn="ctr"/>
            <a:r>
              <a:rPr lang="en-US" sz="1428" dirty="0">
                <a:solidFill>
                  <a:schemeClr val="bg1"/>
                </a:solidFill>
              </a:rPr>
              <a:t>access via SMB, REST</a:t>
            </a:r>
          </a:p>
        </p:txBody>
      </p:sp>
      <p:sp>
        <p:nvSpPr>
          <p:cNvPr id="17" name="Rectangle 16"/>
          <p:cNvSpPr/>
          <p:nvPr/>
        </p:nvSpPr>
        <p:spPr>
          <a:xfrm>
            <a:off x="360966" y="5259447"/>
            <a:ext cx="2259838" cy="318245"/>
          </a:xfrm>
          <a:prstGeom prst="rect">
            <a:avLst/>
          </a:prstGeom>
          <a:noFill/>
        </p:spPr>
        <p:txBody>
          <a:bodyPr wrap="square">
            <a:spAutoFit/>
          </a:bodyPr>
          <a:lstStyle/>
          <a:p>
            <a:pPr algn="ctr"/>
            <a:r>
              <a:rPr lang="en-US" sz="1428" dirty="0">
                <a:solidFill>
                  <a:schemeClr val="bg1"/>
                </a:solidFill>
              </a:rPr>
              <a:t>Lift-n-shift scenarios</a:t>
            </a:r>
          </a:p>
        </p:txBody>
      </p:sp>
    </p:spTree>
    <p:extLst>
      <p:ext uri="{BB962C8B-B14F-4D97-AF65-F5344CB8AC3E}">
        <p14:creationId xmlns:p14="http://schemas.microsoft.com/office/powerpoint/2010/main" val="8539111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par>
                                <p:cTn id="35" presetID="22" presetClass="entr" presetSubtype="8"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left)">
                                      <p:cBhvr>
                                        <p:cTn id="37" dur="500"/>
                                        <p:tgtEl>
                                          <p:spTgt spid="15"/>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left)">
                                      <p:cBhvr>
                                        <p:cTn id="40" dur="500"/>
                                        <p:tgtEl>
                                          <p:spTgt spid="16"/>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8" grpId="0" animBg="1"/>
      <p:bldP spid="9" grpId="0" animBg="1"/>
      <p:bldP spid="13" grpId="0" animBg="1"/>
      <p:bldP spid="14" grpId="0"/>
      <p:bldP spid="16" grpId="0"/>
      <p:bldP spid="17"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39133" y="3425231"/>
            <a:ext cx="11529587" cy="3025939"/>
          </a:xfrm>
          <a:prstGeom prst="rect">
            <a:avLst/>
          </a:prstGeom>
          <a:solidFill>
            <a:schemeClr val="tx2">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4" rIns="0" bIns="34974" numCol="1" rtlCol="0" anchor="ctr" anchorCtr="0" compatLnSpc="1">
            <a:prstTxWarp prst="textNoShape">
              <a:avLst/>
            </a:prstTxWarp>
          </a:bodyPr>
          <a:lstStyle/>
          <a:p>
            <a:pPr algn="ctr" defTabSz="69929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 name="Text Placeholder 2"/>
          <p:cNvSpPr>
            <a:spLocks noGrp="1"/>
          </p:cNvSpPr>
          <p:nvPr>
            <p:ph type="body" sz="quarter" idx="10"/>
          </p:nvPr>
        </p:nvSpPr>
        <p:spPr>
          <a:xfrm>
            <a:off x="366168" y="1212851"/>
            <a:ext cx="11702553" cy="2376035"/>
          </a:xfrm>
        </p:spPr>
        <p:txBody>
          <a:bodyPr/>
          <a:lstStyle/>
          <a:p>
            <a:pPr marL="0" indent="0">
              <a:buNone/>
            </a:pPr>
            <a:r>
              <a:rPr lang="en-US" dirty="0">
                <a:solidFill>
                  <a:srgbClr val="0078D7"/>
                </a:solidFill>
              </a:rPr>
              <a:t>Blobs – Massively scalable object store in the cloud</a:t>
            </a:r>
          </a:p>
          <a:p>
            <a:pPr marL="342900" lvl="1" indent="-342900"/>
            <a:r>
              <a:rPr lang="en-US" dirty="0"/>
              <a:t>Simple REST interface (Put, Get, Delete)</a:t>
            </a:r>
          </a:p>
          <a:p>
            <a:pPr marL="342900" lvl="1" indent="-342900"/>
            <a:r>
              <a:rPr lang="en-US" dirty="0"/>
              <a:t>Data sharing – share documents, pictures, video, music, etc.</a:t>
            </a:r>
          </a:p>
          <a:p>
            <a:pPr marL="342900" lvl="1" indent="-342900"/>
            <a:r>
              <a:rPr lang="en-US" dirty="0"/>
              <a:t>Big Data – store raw data/logs and compute/map reduce over data</a:t>
            </a:r>
          </a:p>
          <a:p>
            <a:pPr marL="342900" lvl="1" indent="-342900"/>
            <a:r>
              <a:rPr lang="en-US" dirty="0"/>
              <a:t>Backups – data and device backups</a:t>
            </a:r>
          </a:p>
          <a:p>
            <a:pPr lvl="1"/>
            <a:endParaRPr lang="en-US" dirty="0"/>
          </a:p>
        </p:txBody>
      </p:sp>
      <p:sp>
        <p:nvSpPr>
          <p:cNvPr id="2" name="Title 1"/>
          <p:cNvSpPr>
            <a:spLocks noGrp="1"/>
          </p:cNvSpPr>
          <p:nvPr>
            <p:ph type="title"/>
          </p:nvPr>
        </p:nvSpPr>
        <p:spPr/>
        <p:txBody>
          <a:bodyPr/>
          <a:lstStyle/>
          <a:p>
            <a:r>
              <a:rPr lang="en-US" dirty="0"/>
              <a:t>Abstractions – Blobs</a:t>
            </a:r>
          </a:p>
        </p:txBody>
      </p:sp>
      <p:pic>
        <p:nvPicPr>
          <p:cNvPr id="4" name="Picture 3"/>
          <p:cNvPicPr>
            <a:picLocks noChangeAspect="1"/>
          </p:cNvPicPr>
          <p:nvPr/>
        </p:nvPicPr>
        <p:blipFill>
          <a:blip r:embed="rId3"/>
          <a:stretch>
            <a:fillRect/>
          </a:stretch>
        </p:blipFill>
        <p:spPr>
          <a:xfrm>
            <a:off x="691058" y="3951705"/>
            <a:ext cx="11126256" cy="2181316"/>
          </a:xfrm>
          <a:prstGeom prst="rect">
            <a:avLst/>
          </a:prstGeom>
        </p:spPr>
      </p:pic>
    </p:spTree>
    <p:extLst>
      <p:ext uri="{BB962C8B-B14F-4D97-AF65-F5344CB8AC3E}">
        <p14:creationId xmlns:p14="http://schemas.microsoft.com/office/powerpoint/2010/main" val="4001260049"/>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68162" y="4222155"/>
            <a:ext cx="11179338" cy="2355242"/>
          </a:xfrm>
          <a:prstGeom prst="rect">
            <a:avLst/>
          </a:prstGeom>
          <a:solidFill>
            <a:schemeClr val="accent1">
              <a:lumMod val="20000"/>
              <a:lumOff val="80000"/>
            </a:schemeClr>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74" rIns="0" bIns="34974" numCol="1" rtlCol="0" anchor="ctr" anchorCtr="0" compatLnSpc="1">
            <a:prstTxWarp prst="textNoShape">
              <a:avLst/>
            </a:prstTxWarp>
          </a:bodyPr>
          <a:lstStyle/>
          <a:p>
            <a:pPr algn="ctr" defTabSz="699290" fontAlgn="base">
              <a:spcBef>
                <a:spcPct val="0"/>
              </a:spcBef>
              <a:spcAft>
                <a:spcPct val="0"/>
              </a:spcAft>
            </a:pPr>
            <a:endParaRPr lang="en-US" sz="1500" dirty="0">
              <a:gradFill>
                <a:gsLst>
                  <a:gs pos="0">
                    <a:srgbClr val="FFFFFF"/>
                  </a:gs>
                  <a:gs pos="100000">
                    <a:srgbClr val="FFFFFF"/>
                  </a:gs>
                </a:gsLst>
                <a:lin ang="5400000" scaled="0"/>
              </a:gradFill>
            </a:endParaRPr>
          </a:p>
        </p:txBody>
      </p:sp>
      <p:sp>
        <p:nvSpPr>
          <p:cNvPr id="3" name="Text Placeholder 2"/>
          <p:cNvSpPr>
            <a:spLocks noGrp="1"/>
          </p:cNvSpPr>
          <p:nvPr>
            <p:ph type="body" sz="quarter" idx="10"/>
          </p:nvPr>
        </p:nvSpPr>
        <p:spPr>
          <a:xfrm>
            <a:off x="366168" y="1212851"/>
            <a:ext cx="11702553" cy="3010055"/>
          </a:xfrm>
        </p:spPr>
        <p:txBody>
          <a:bodyPr/>
          <a:lstStyle/>
          <a:p>
            <a:pPr marL="0" indent="0">
              <a:buNone/>
            </a:pPr>
            <a:r>
              <a:rPr lang="en-US" sz="2800" dirty="0">
                <a:solidFill>
                  <a:srgbClr val="0078D7"/>
                </a:solidFill>
              </a:rPr>
              <a:t>Persistent disks for VMs in Azure </a:t>
            </a:r>
          </a:p>
          <a:p>
            <a:pPr marL="0" indent="0">
              <a:buNone/>
            </a:pPr>
            <a:r>
              <a:rPr lang="en-US" sz="2800" dirty="0">
                <a:solidFill>
                  <a:srgbClr val="0078D7"/>
                </a:solidFill>
              </a:rPr>
              <a:t>Disks are VHDs stored in Azure Page Blobs</a:t>
            </a:r>
          </a:p>
          <a:p>
            <a:pPr marL="0" indent="0">
              <a:buNone/>
            </a:pPr>
            <a:r>
              <a:rPr lang="en-US" sz="2800" dirty="0">
                <a:solidFill>
                  <a:srgbClr val="0078D7"/>
                </a:solidFill>
              </a:rPr>
              <a:t>Page Blobs are optimized for random I/O</a:t>
            </a:r>
          </a:p>
          <a:p>
            <a:pPr marL="0" indent="0">
              <a:buNone/>
            </a:pPr>
            <a:r>
              <a:rPr lang="en-US" sz="2800" dirty="0">
                <a:solidFill>
                  <a:srgbClr val="0078D7"/>
                </a:solidFill>
              </a:rPr>
              <a:t>VM see the VHD/Blob as a disk</a:t>
            </a:r>
          </a:p>
          <a:p>
            <a:pPr marL="342900" lvl="1" indent="-342900"/>
            <a:r>
              <a:rPr lang="en-US" dirty="0"/>
              <a:t>Reads translated to GETs, writes to PUTs</a:t>
            </a:r>
          </a:p>
          <a:p>
            <a:pPr marL="342900" lvl="1" indent="-342900"/>
            <a:r>
              <a:rPr lang="en-US" dirty="0"/>
              <a:t>Blob protected by write-lease</a:t>
            </a:r>
          </a:p>
          <a:p>
            <a:pPr marL="342900" lvl="1" indent="-342900"/>
            <a:r>
              <a:rPr lang="en-US" dirty="0"/>
              <a:t>Reads from the Blob (and snapshots) still allowed</a:t>
            </a:r>
          </a:p>
        </p:txBody>
      </p:sp>
      <p:sp>
        <p:nvSpPr>
          <p:cNvPr id="2" name="Title 1"/>
          <p:cNvSpPr>
            <a:spLocks noGrp="1"/>
          </p:cNvSpPr>
          <p:nvPr>
            <p:ph type="title"/>
          </p:nvPr>
        </p:nvSpPr>
        <p:spPr/>
        <p:txBody>
          <a:bodyPr/>
          <a:lstStyle/>
          <a:p>
            <a:r>
              <a:rPr lang="en-US" dirty="0"/>
              <a:t>Abstractions – Disks</a:t>
            </a:r>
          </a:p>
        </p:txBody>
      </p:sp>
      <p:pic>
        <p:nvPicPr>
          <p:cNvPr id="5" name="Picture 4"/>
          <p:cNvPicPr>
            <a:picLocks noChangeAspect="1"/>
          </p:cNvPicPr>
          <p:nvPr/>
        </p:nvPicPr>
        <p:blipFill>
          <a:blip r:embed="rId3"/>
          <a:stretch>
            <a:fillRect/>
          </a:stretch>
        </p:blipFill>
        <p:spPr>
          <a:xfrm>
            <a:off x="720564" y="4327642"/>
            <a:ext cx="10823736" cy="2168402"/>
          </a:xfrm>
          <a:prstGeom prst="rect">
            <a:avLst/>
          </a:prstGeom>
        </p:spPr>
      </p:pic>
    </p:spTree>
    <p:extLst>
      <p:ext uri="{BB962C8B-B14F-4D97-AF65-F5344CB8AC3E}">
        <p14:creationId xmlns:p14="http://schemas.microsoft.com/office/powerpoint/2010/main" val="509084839"/>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dirty="0"/>
          </a:p>
          <a:p>
            <a:endParaRPr lang="en-US" dirty="0"/>
          </a:p>
        </p:txBody>
      </p:sp>
      <p:sp>
        <p:nvSpPr>
          <p:cNvPr id="2" name="Title 1"/>
          <p:cNvSpPr>
            <a:spLocks noGrp="1"/>
          </p:cNvSpPr>
          <p:nvPr>
            <p:ph type="title"/>
          </p:nvPr>
        </p:nvSpPr>
        <p:spPr/>
        <p:txBody>
          <a:bodyPr/>
          <a:lstStyle/>
          <a:p>
            <a:r>
              <a:rPr lang="en-US" dirty="0"/>
              <a:t>Azure Files: Lift and Shift FTP Servers</a:t>
            </a:r>
          </a:p>
        </p:txBody>
      </p:sp>
      <p:sp>
        <p:nvSpPr>
          <p:cNvPr id="8" name="Rounded Rectangle 7"/>
          <p:cNvSpPr/>
          <p:nvPr/>
        </p:nvSpPr>
        <p:spPr bwMode="auto">
          <a:xfrm>
            <a:off x="7983616" y="1868479"/>
            <a:ext cx="2057107" cy="380946"/>
          </a:xfrm>
          <a:prstGeom prst="round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Load Balancer </a:t>
            </a:r>
          </a:p>
        </p:txBody>
      </p:sp>
      <p:sp>
        <p:nvSpPr>
          <p:cNvPr id="10" name="Rectangle 9"/>
          <p:cNvSpPr/>
          <p:nvPr/>
        </p:nvSpPr>
        <p:spPr bwMode="auto">
          <a:xfrm>
            <a:off x="6956071" y="2824277"/>
            <a:ext cx="685702" cy="106664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App/FTP</a:t>
            </a:r>
          </a:p>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Server</a:t>
            </a:r>
          </a:p>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VM 1</a:t>
            </a:r>
          </a:p>
        </p:txBody>
      </p:sp>
      <p:sp>
        <p:nvSpPr>
          <p:cNvPr id="25" name="Down Arrow 24"/>
          <p:cNvSpPr/>
          <p:nvPr/>
        </p:nvSpPr>
        <p:spPr bwMode="auto">
          <a:xfrm>
            <a:off x="8899394" y="1408432"/>
            <a:ext cx="367367" cy="455551"/>
          </a:xfrm>
          <a:prstGeom prst="downArrow">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p:txBody>
      </p:sp>
      <p:graphicFrame>
        <p:nvGraphicFramePr>
          <p:cNvPr id="27" name="Diagram 26"/>
          <p:cNvGraphicFramePr/>
          <p:nvPr>
            <p:extLst/>
          </p:nvPr>
        </p:nvGraphicFramePr>
        <p:xfrm>
          <a:off x="6831165" y="4744155"/>
          <a:ext cx="4707213" cy="1315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 name="Rectangle 33"/>
          <p:cNvSpPr/>
          <p:nvPr/>
        </p:nvSpPr>
        <p:spPr bwMode="auto">
          <a:xfrm>
            <a:off x="8528904" y="2824277"/>
            <a:ext cx="685702" cy="106664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App/FTP</a:t>
            </a:r>
          </a:p>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Server</a:t>
            </a:r>
          </a:p>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VM 2</a:t>
            </a:r>
          </a:p>
        </p:txBody>
      </p:sp>
      <p:sp>
        <p:nvSpPr>
          <p:cNvPr id="35" name="Rectangle 34"/>
          <p:cNvSpPr/>
          <p:nvPr/>
        </p:nvSpPr>
        <p:spPr bwMode="auto">
          <a:xfrm>
            <a:off x="10040723" y="2824277"/>
            <a:ext cx="685702" cy="1066649"/>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0" rIns="0" bIns="46630" numCol="1" rtlCol="0" anchor="ctr" anchorCtr="0" compatLnSpc="1">
            <a:prstTxWarp prst="textNoShape">
              <a:avLst/>
            </a:prstTxWarp>
          </a:bodyPr>
          <a:lstStyle/>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App/FTP</a:t>
            </a:r>
          </a:p>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Server</a:t>
            </a:r>
          </a:p>
          <a:p>
            <a:pPr marL="0" marR="0" lvl="0" indent="0" algn="ctr" defTabSz="932391" rtl="0"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endParaRPr>
          </a:p>
          <a:p>
            <a:pPr marL="0" marR="0" lvl="0" indent="0" algn="ctr" defTabSz="932391"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gradFill>
                  <a:gsLst>
                    <a:gs pos="5439">
                      <a:srgbClr val="F8F8F8"/>
                    </a:gs>
                    <a:gs pos="10000">
                      <a:srgbClr val="F8F8F8"/>
                    </a:gs>
                  </a:gsLst>
                  <a:lin ang="5400000" scaled="0"/>
                </a:gradFill>
                <a:effectLst/>
                <a:uLnTx/>
                <a:uFillTx/>
                <a:latin typeface="Segoe UI"/>
                <a:ea typeface="+mn-ea"/>
                <a:cs typeface="+mn-cs"/>
              </a:rPr>
              <a:t>VM 3</a:t>
            </a:r>
          </a:p>
        </p:txBody>
      </p:sp>
      <p:sp>
        <p:nvSpPr>
          <p:cNvPr id="37" name="TextBox 36"/>
          <p:cNvSpPr txBox="1"/>
          <p:nvPr/>
        </p:nvSpPr>
        <p:spPr>
          <a:xfrm>
            <a:off x="6362815" y="1310987"/>
            <a:ext cx="1421185" cy="572383"/>
          </a:xfrm>
          <a:prstGeom prst="rect">
            <a:avLst/>
          </a:prstGeom>
          <a:noFill/>
        </p:spPr>
        <p:txBody>
          <a:bodyPr wrap="square" lIns="182854" tIns="146283" rIns="182854" bIns="146283" rtlCol="0">
            <a:spAutoFit/>
          </a:bodyPr>
          <a:lstStyle/>
          <a:p>
            <a:pPr marL="0" marR="0" lvl="0" indent="0" algn="ctr" defTabSz="91432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Azure</a:t>
            </a:r>
          </a:p>
        </p:txBody>
      </p:sp>
      <p:sp>
        <p:nvSpPr>
          <p:cNvPr id="16" name="TextBox 15"/>
          <p:cNvSpPr txBox="1"/>
          <p:nvPr/>
        </p:nvSpPr>
        <p:spPr>
          <a:xfrm>
            <a:off x="7692677" y="4384562"/>
            <a:ext cx="4696091" cy="489296"/>
          </a:xfrm>
          <a:prstGeom prst="rect">
            <a:avLst/>
          </a:prstGeom>
          <a:noFill/>
        </p:spPr>
        <p:txBody>
          <a:bodyPr wrap="square" lIns="182854" tIns="146283" rIns="182854" bIns="146283" rtlCol="0">
            <a:spAutoFit/>
          </a:bodyPr>
          <a:lstStyle/>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1400" b="0" i="0" u="none" strike="noStrike" kern="0" cap="none" spc="0" normalizeH="0" baseline="0" noProof="0" dirty="0">
                <a:ln>
                  <a:noFill/>
                </a:ln>
                <a:solidFill>
                  <a:srgbClr val="0078D7"/>
                </a:solidFill>
                <a:effectLst/>
                <a:uLnTx/>
                <a:uFillTx/>
                <a:latin typeface="Segoe UI"/>
                <a:ea typeface="+mn-ea"/>
                <a:cs typeface="+mn-cs"/>
              </a:rPr>
              <a:t>\\&lt;storageacct1&gt;.file.windows.net\ftpshare</a:t>
            </a:r>
          </a:p>
        </p:txBody>
      </p:sp>
      <p:cxnSp>
        <p:nvCxnSpPr>
          <p:cNvPr id="5" name="Straight Arrow Connector 4"/>
          <p:cNvCxnSpPr>
            <a:stCxn id="8" idx="2"/>
            <a:endCxn id="10" idx="0"/>
          </p:cNvCxnSpPr>
          <p:nvPr/>
        </p:nvCxnSpPr>
        <p:spPr>
          <a:xfrm flipH="1">
            <a:off x="7298924" y="2249425"/>
            <a:ext cx="1713246" cy="5748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8" idx="2"/>
            <a:endCxn id="34" idx="0"/>
          </p:cNvCxnSpPr>
          <p:nvPr/>
        </p:nvCxnSpPr>
        <p:spPr>
          <a:xfrm flipH="1">
            <a:off x="8871757" y="2249425"/>
            <a:ext cx="140413" cy="5748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35" idx="0"/>
          </p:cNvCxnSpPr>
          <p:nvPr/>
        </p:nvCxnSpPr>
        <p:spPr>
          <a:xfrm>
            <a:off x="9012169" y="2249425"/>
            <a:ext cx="1371405" cy="57485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p:cNvCxnSpPr>
          <p:nvPr/>
        </p:nvCxnSpPr>
        <p:spPr>
          <a:xfrm>
            <a:off x="7298922" y="3890927"/>
            <a:ext cx="0" cy="6422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4" idx="2"/>
          </p:cNvCxnSpPr>
          <p:nvPr/>
        </p:nvCxnSpPr>
        <p:spPr>
          <a:xfrm flipH="1">
            <a:off x="8871757" y="3890927"/>
            <a:ext cx="1" cy="64032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35" idx="2"/>
          </p:cNvCxnSpPr>
          <p:nvPr/>
        </p:nvCxnSpPr>
        <p:spPr>
          <a:xfrm>
            <a:off x="10383574" y="3890926"/>
            <a:ext cx="0" cy="65122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31829" y="6161894"/>
            <a:ext cx="1421185" cy="572383"/>
          </a:xfrm>
          <a:prstGeom prst="rect">
            <a:avLst/>
          </a:prstGeom>
          <a:noFill/>
        </p:spPr>
        <p:txBody>
          <a:bodyPr wrap="square" lIns="182854" tIns="146283" rIns="182854" bIns="146283" rtlCol="0">
            <a:spAutoFit/>
          </a:bodyPr>
          <a:lstStyle/>
          <a:p>
            <a:pPr marL="0" marR="0" lvl="0" indent="0" algn="ctr" defTabSz="91432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Segoe UI"/>
                <a:ea typeface="+mn-ea"/>
                <a:cs typeface="+mn-cs"/>
              </a:rPr>
              <a:t>Azure</a:t>
            </a:r>
          </a:p>
        </p:txBody>
      </p:sp>
      <p:sp>
        <p:nvSpPr>
          <p:cNvPr id="31" name="TextBox 30"/>
          <p:cNvSpPr txBox="1"/>
          <p:nvPr/>
        </p:nvSpPr>
        <p:spPr>
          <a:xfrm>
            <a:off x="8248960" y="6164963"/>
            <a:ext cx="1668237" cy="572383"/>
          </a:xfrm>
          <a:prstGeom prst="rect">
            <a:avLst/>
          </a:prstGeom>
          <a:noFill/>
        </p:spPr>
        <p:txBody>
          <a:bodyPr wrap="square" lIns="182854" tIns="146283" rIns="182854" bIns="146283" rtlCol="0">
            <a:spAutoFit/>
          </a:bodyPr>
          <a:lstStyle/>
          <a:p>
            <a:pPr marL="0" marR="0" lvl="0" indent="0" algn="ctr" defTabSz="914320" rtl="0" eaLnBrk="1" fontAlgn="auto" latinLnBrk="0" hangingPunct="1">
              <a:lnSpc>
                <a:spcPct val="90000"/>
              </a:lnSpc>
              <a:spcBef>
                <a:spcPts val="0"/>
              </a:spcBef>
              <a:spcAft>
                <a:spcPts val="600"/>
              </a:spcAft>
              <a:buClrTx/>
              <a:buSzTx/>
              <a:buFontTx/>
              <a:buNone/>
              <a:tabLst/>
              <a:defRPr/>
            </a:pPr>
            <a:r>
              <a:rPr kumimoji="0" lang="en-US" sz="2000" b="0" i="0" u="none" strike="noStrike" kern="0" cap="none" spc="0" normalizeH="0" baseline="0" noProof="0" dirty="0">
                <a:ln>
                  <a:noFill/>
                </a:ln>
                <a:solidFill>
                  <a:srgbClr val="0078D7"/>
                </a:solidFill>
                <a:effectLst/>
                <a:uLnTx/>
                <a:uFillTx/>
                <a:latin typeface="Segoe UI"/>
                <a:ea typeface="+mn-ea"/>
                <a:cs typeface="+mn-cs"/>
              </a:rPr>
              <a:t>Scenario 1</a:t>
            </a:r>
          </a:p>
        </p:txBody>
      </p:sp>
      <p:sp>
        <p:nvSpPr>
          <p:cNvPr id="56" name="TextBox 55"/>
          <p:cNvSpPr txBox="1"/>
          <p:nvPr/>
        </p:nvSpPr>
        <p:spPr>
          <a:xfrm>
            <a:off x="6886979" y="4129768"/>
            <a:ext cx="1026790" cy="461600"/>
          </a:xfrm>
          <a:prstGeom prst="rect">
            <a:avLst/>
          </a:prstGeom>
          <a:noFill/>
        </p:spPr>
        <p:txBody>
          <a:bodyPr wrap="square" lIns="182854" tIns="146283" rIns="182854" bIns="146283" rtlCol="0">
            <a:spAutoFit/>
          </a:bodyPr>
          <a:lstStyle/>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Port 445</a:t>
            </a:r>
          </a:p>
        </p:txBody>
      </p:sp>
      <p:sp>
        <p:nvSpPr>
          <p:cNvPr id="57" name="TextBox 56"/>
          <p:cNvSpPr txBox="1"/>
          <p:nvPr/>
        </p:nvSpPr>
        <p:spPr>
          <a:xfrm>
            <a:off x="8415149" y="4107083"/>
            <a:ext cx="1026790" cy="461600"/>
          </a:xfrm>
          <a:prstGeom prst="rect">
            <a:avLst/>
          </a:prstGeom>
          <a:noFill/>
        </p:spPr>
        <p:txBody>
          <a:bodyPr wrap="square" lIns="182854" tIns="146283" rIns="182854" bIns="146283" rtlCol="0">
            <a:spAutoFit/>
          </a:bodyPr>
          <a:lstStyle/>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Port 445</a:t>
            </a:r>
          </a:p>
        </p:txBody>
      </p:sp>
      <p:sp>
        <p:nvSpPr>
          <p:cNvPr id="58" name="TextBox 57"/>
          <p:cNvSpPr txBox="1"/>
          <p:nvPr/>
        </p:nvSpPr>
        <p:spPr>
          <a:xfrm>
            <a:off x="9920729" y="4118896"/>
            <a:ext cx="1026790" cy="461600"/>
          </a:xfrm>
          <a:prstGeom prst="rect">
            <a:avLst/>
          </a:prstGeom>
          <a:noFill/>
        </p:spPr>
        <p:txBody>
          <a:bodyPr wrap="square" lIns="182854" tIns="146283" rIns="182854" bIns="146283" rtlCol="0">
            <a:spAutoFit/>
          </a:bodyPr>
          <a:lstStyle/>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12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Port 445</a:t>
            </a:r>
          </a:p>
        </p:txBody>
      </p:sp>
      <p:sp>
        <p:nvSpPr>
          <p:cNvPr id="6" name="TextBox 5"/>
          <p:cNvSpPr txBox="1"/>
          <p:nvPr/>
        </p:nvSpPr>
        <p:spPr>
          <a:xfrm>
            <a:off x="312188" y="1406271"/>
            <a:ext cx="5790378" cy="3060914"/>
          </a:xfrm>
          <a:prstGeom prst="rect">
            <a:avLst/>
          </a:prstGeom>
          <a:noFill/>
        </p:spPr>
        <p:txBody>
          <a:bodyPr wrap="square" lIns="182854" tIns="146283" rIns="182854" bIns="146283" rtlCol="0">
            <a:spAutoFit/>
          </a:bodyPr>
          <a:lstStyle/>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Problem: </a:t>
            </a:r>
          </a:p>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Legacy FTP servers that need to be maintained on-prem</a:t>
            </a:r>
          </a:p>
          <a:p>
            <a:pPr marL="0" marR="0" lvl="0" indent="0" algn="l" defTabSz="914320" rtl="0" eaLnBrk="1" fontAlgn="auto" latinLnBrk="0" hangingPunct="1">
              <a:lnSpc>
                <a:spcPct val="90000"/>
              </a:lnSpc>
              <a:spcBef>
                <a:spcPts val="0"/>
              </a:spcBef>
              <a:spcAft>
                <a:spcPts val="600"/>
              </a:spcAft>
              <a:buClrTx/>
              <a:buSzTx/>
              <a:buFontTx/>
              <a:buNone/>
              <a:tabLst/>
              <a:defRPr/>
            </a:pPr>
            <a:endPar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endParaRPr>
          </a:p>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Solution:</a:t>
            </a:r>
          </a:p>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Move FTP server to IaaS</a:t>
            </a:r>
          </a:p>
          <a:p>
            <a:pPr marL="0" marR="0" lvl="0" indent="0" algn="l" defTabSz="91432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a:ea typeface="+mn-ea"/>
                <a:cs typeface="+mn-cs"/>
              </a:rPr>
              <a:t>Move file share to Azure Files </a:t>
            </a:r>
          </a:p>
        </p:txBody>
      </p:sp>
    </p:spTree>
    <p:extLst>
      <p:ext uri="{BB962C8B-B14F-4D97-AF65-F5344CB8AC3E}">
        <p14:creationId xmlns:p14="http://schemas.microsoft.com/office/powerpoint/2010/main" val="3240633304"/>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wipe(left)">
                                      <p:cBhvr>
                                        <p:cTn id="18" dur="500"/>
                                        <p:tgtEl>
                                          <p:spTgt spid="6">
                                            <p:txEl>
                                              <p:pRg st="4" end="4"/>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wipe(left)">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500"/>
                                        <p:tgtEl>
                                          <p:spTgt spid="3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wipe(left)">
                                      <p:cBhvr>
                                        <p:cTn id="44" dur="500"/>
                                        <p:tgtEl>
                                          <p:spTgt spid="3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left)">
                                      <p:cBhvr>
                                        <p:cTn id="50" dur="500"/>
                                        <p:tgtEl>
                                          <p:spTgt spid="5"/>
                                        </p:tgtEl>
                                      </p:cBhvr>
                                    </p:animEffect>
                                  </p:childTnLst>
                                </p:cTn>
                              </p:par>
                              <p:par>
                                <p:cTn id="51" presetID="22" presetClass="entr" presetSubtype="8" fill="hold"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par>
                                <p:cTn id="54" presetID="22" presetClass="entr" presetSubtype="8"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par>
                                <p:cTn id="57" presetID="22" presetClass="entr" presetSubtype="8"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left)">
                                      <p:cBhvr>
                                        <p:cTn id="59" dur="500"/>
                                        <p:tgtEl>
                                          <p:spTgt spid="19"/>
                                        </p:tgtEl>
                                      </p:cBhvr>
                                    </p:animEffect>
                                  </p:childTnLst>
                                </p:cTn>
                              </p:par>
                              <p:par>
                                <p:cTn id="60" presetID="22" presetClass="entr" presetSubtype="8"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left)">
                                      <p:cBhvr>
                                        <p:cTn id="62" dur="500"/>
                                        <p:tgtEl>
                                          <p:spTgt spid="21"/>
                                        </p:tgtEl>
                                      </p:cBhvr>
                                    </p:animEffect>
                                  </p:childTnLst>
                                </p:cTn>
                              </p:par>
                              <p:par>
                                <p:cTn id="63" presetID="22" presetClass="entr" presetSubtype="8"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wipe(left)">
                                      <p:cBhvr>
                                        <p:cTn id="65" dur="500"/>
                                        <p:tgtEl>
                                          <p:spTgt spid="24"/>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wipe(left)">
                                      <p:cBhvr>
                                        <p:cTn id="68" dur="500"/>
                                        <p:tgtEl>
                                          <p:spTgt spid="3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left)">
                                      <p:cBhvr>
                                        <p:cTn id="71" dur="500"/>
                                        <p:tgtEl>
                                          <p:spTgt spid="31"/>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wipe(left)">
                                      <p:cBhvr>
                                        <p:cTn id="74" dur="500"/>
                                        <p:tgtEl>
                                          <p:spTgt spid="56"/>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wipe(left)">
                                      <p:cBhvr>
                                        <p:cTn id="77" dur="500"/>
                                        <p:tgtEl>
                                          <p:spTgt spid="57"/>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left)">
                                      <p:cBhvr>
                                        <p:cTn id="8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5" grpId="0" animBg="1"/>
      <p:bldGraphic spid="27" grpId="0">
        <p:bldAsOne/>
      </p:bldGraphic>
      <p:bldP spid="34" grpId="0" animBg="1"/>
      <p:bldP spid="35" grpId="0" animBg="1"/>
      <p:bldP spid="37" grpId="0"/>
      <p:bldP spid="16" grpId="0"/>
      <p:bldP spid="30" grpId="0"/>
      <p:bldP spid="31" grpId="0"/>
      <p:bldP spid="56" grpId="0"/>
      <p:bldP spid="57" grpId="0"/>
      <p:bldP spid="58"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loud 18"/>
          <p:cNvSpPr/>
          <p:nvPr/>
        </p:nvSpPr>
        <p:spPr bwMode="auto">
          <a:xfrm>
            <a:off x="4231072" y="845870"/>
            <a:ext cx="5186330" cy="5412760"/>
          </a:xfrm>
          <a:prstGeom prst="cloud">
            <a:avLst/>
          </a:prstGeom>
          <a:solidFill>
            <a:srgbClr val="D2D2D2"/>
          </a:solid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3" name="Title 2"/>
          <p:cNvSpPr>
            <a:spLocks noGrp="1"/>
          </p:cNvSpPr>
          <p:nvPr>
            <p:ph type="title"/>
          </p:nvPr>
        </p:nvSpPr>
        <p:spPr>
          <a:xfrm>
            <a:off x="274605" y="295683"/>
            <a:ext cx="11888046" cy="917458"/>
          </a:xfrm>
        </p:spPr>
        <p:txBody>
          <a:bodyPr/>
          <a:lstStyle/>
          <a:p>
            <a:r>
              <a:rPr lang="en-US" dirty="0"/>
              <a:t>Lift and Shift DFSN</a:t>
            </a:r>
          </a:p>
        </p:txBody>
      </p:sp>
      <p:sp>
        <p:nvSpPr>
          <p:cNvPr id="4" name="Rectangle 3"/>
          <p:cNvSpPr/>
          <p:nvPr/>
        </p:nvSpPr>
        <p:spPr bwMode="auto">
          <a:xfrm>
            <a:off x="457523" y="1224329"/>
            <a:ext cx="3621758" cy="4957854"/>
          </a:xfrm>
          <a:prstGeom prst="rect">
            <a:avLst/>
          </a:prstGeom>
          <a:solidFill>
            <a:srgbClr val="D2D2D2"/>
          </a:solidFill>
          <a:ln>
            <a:solidFill>
              <a:schemeClr val="tx1">
                <a:lumMod val="60000"/>
                <a:lumOff val="4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57" tIns="146285" rIns="182857" bIns="146285" numCol="1" spcCol="0" rtlCol="0" fromWordArt="0" anchor="t" anchorCtr="0" forceAA="0" compatLnSpc="1">
            <a:prstTxWarp prst="textNoShape">
              <a:avLst/>
            </a:prstTxWarp>
            <a:noAutofit/>
          </a:bodyPr>
          <a:lstStyle/>
          <a:p>
            <a:pPr marL="0" marR="0" lvl="0" indent="0" algn="ctr" defTabSz="932379"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5" name="TextBox 4"/>
          <p:cNvSpPr txBox="1"/>
          <p:nvPr/>
        </p:nvSpPr>
        <p:spPr>
          <a:xfrm>
            <a:off x="2268071" y="5654062"/>
            <a:ext cx="1966441" cy="627784"/>
          </a:xfrm>
          <a:prstGeom prst="rect">
            <a:avLst/>
          </a:prstGeom>
          <a:noFill/>
        </p:spPr>
        <p:txBody>
          <a:bodyPr wrap="squar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on Premises</a:t>
            </a:r>
          </a:p>
        </p:txBody>
      </p:sp>
      <p:cxnSp>
        <p:nvCxnSpPr>
          <p:cNvPr id="11" name="Straight Arrow Connector 10"/>
          <p:cNvCxnSpPr>
            <a:cxnSpLocks/>
            <a:stCxn id="53" idx="2"/>
            <a:endCxn id="55" idx="0"/>
          </p:cNvCxnSpPr>
          <p:nvPr/>
        </p:nvCxnSpPr>
        <p:spPr>
          <a:xfrm flipH="1">
            <a:off x="1811700" y="3848061"/>
            <a:ext cx="3425" cy="717698"/>
          </a:xfrm>
          <a:prstGeom prst="straightConnector1">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cxnSpLocks/>
            <a:stCxn id="38" idx="2"/>
          </p:cNvCxnSpPr>
          <p:nvPr/>
        </p:nvCxnSpPr>
        <p:spPr>
          <a:xfrm rot="16200000" flipH="1">
            <a:off x="791256" y="2688106"/>
            <a:ext cx="906678" cy="277803"/>
          </a:xfrm>
          <a:prstGeom prst="bentConnector2">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cxnSpLocks/>
            <a:stCxn id="55" idx="3"/>
            <a:endCxn id="69" idx="1"/>
          </p:cNvCxnSpPr>
          <p:nvPr/>
        </p:nvCxnSpPr>
        <p:spPr>
          <a:xfrm flipV="1">
            <a:off x="2112748" y="4901569"/>
            <a:ext cx="3095744" cy="23785"/>
          </a:xfrm>
          <a:prstGeom prst="straightConnector1">
            <a:avLst/>
          </a:prstGeom>
          <a:ln w="50800">
            <a:solidFill>
              <a:srgbClr val="92D05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a:cxnSpLocks/>
            <a:stCxn id="53" idx="0"/>
            <a:endCxn id="2" idx="1"/>
          </p:cNvCxnSpPr>
          <p:nvPr/>
        </p:nvCxnSpPr>
        <p:spPr>
          <a:xfrm rot="5400000" flipH="1" flipV="1">
            <a:off x="1966951" y="2021396"/>
            <a:ext cx="839026" cy="1142678"/>
          </a:xfrm>
          <a:prstGeom prst="bentConnector2">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8276625" y="5712603"/>
            <a:ext cx="1134589" cy="627784"/>
          </a:xfrm>
          <a:prstGeom prst="rect">
            <a:avLst/>
          </a:prstGeom>
          <a:noFill/>
        </p:spPr>
        <p:txBody>
          <a:bodyPr wrap="squar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Azure</a:t>
            </a:r>
          </a:p>
        </p:txBody>
      </p:sp>
      <p:cxnSp>
        <p:nvCxnSpPr>
          <p:cNvPr id="48" name="Straight Arrow Connector 47"/>
          <p:cNvCxnSpPr>
            <a:cxnSpLocks/>
            <a:stCxn id="70" idx="1"/>
            <a:endCxn id="66" idx="3"/>
          </p:cNvCxnSpPr>
          <p:nvPr/>
        </p:nvCxnSpPr>
        <p:spPr>
          <a:xfrm flipH="1">
            <a:off x="5906587" y="3481811"/>
            <a:ext cx="1719383" cy="7042"/>
          </a:xfrm>
          <a:prstGeom prst="straightConnector1">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cxnSpLocks/>
            <a:stCxn id="2" idx="3"/>
            <a:endCxn id="59" idx="1"/>
          </p:cNvCxnSpPr>
          <p:nvPr/>
        </p:nvCxnSpPr>
        <p:spPr>
          <a:xfrm flipV="1">
            <a:off x="3919217" y="2159893"/>
            <a:ext cx="2462526" cy="13329"/>
          </a:xfrm>
          <a:prstGeom prst="straightConnector1">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sp>
        <p:nvSpPr>
          <p:cNvPr id="92" name="TextBox 91"/>
          <p:cNvSpPr txBox="1"/>
          <p:nvPr/>
        </p:nvSpPr>
        <p:spPr>
          <a:xfrm>
            <a:off x="9215810" y="1209297"/>
            <a:ext cx="3399599" cy="3403574"/>
          </a:xfrm>
          <a:prstGeom prst="rect">
            <a:avLst/>
          </a:prstGeom>
          <a:noFill/>
          <a:ln>
            <a:noFill/>
          </a:ln>
        </p:spPr>
        <p:txBody>
          <a:bodyPr wrap="none" lIns="182857" tIns="146285" rIns="182857" bIns="146285" rtlCol="0">
            <a:spAutoFit/>
          </a:bodyPr>
          <a:lstStyle/>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Setup Azure File shares</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Copy data</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Setup DFSN</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Setup SQL instance</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Setup remote instances</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Retire SQL instance</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Retire DFSN</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Retire NAS device</a:t>
            </a:r>
          </a:p>
          <a:p>
            <a:pPr marL="457154" marR="0" lvl="0" indent="-457154" algn="l" defTabSz="932649" rtl="0" eaLnBrk="1" fontAlgn="auto" latinLnBrk="0" hangingPunct="1">
              <a:lnSpc>
                <a:spcPct val="90000"/>
              </a:lnSpc>
              <a:spcBef>
                <a:spcPts val="0"/>
              </a:spcBef>
              <a:spcAft>
                <a:spcPts val="600"/>
              </a:spcAft>
              <a:buClrTx/>
              <a:buSzTx/>
              <a:buFontTx/>
              <a:buAutoNum type="arabicPeriod"/>
              <a:tabLst/>
              <a:defRPr/>
            </a:pPr>
            <a:r>
              <a:rPr kumimoji="0" lang="en-US" sz="20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Add new app</a:t>
            </a:r>
          </a:p>
        </p:txBody>
      </p:sp>
      <p:cxnSp>
        <p:nvCxnSpPr>
          <p:cNvPr id="107" name="Straight Arrow Connector 106"/>
          <p:cNvCxnSpPr>
            <a:cxnSpLocks/>
            <a:stCxn id="66" idx="0"/>
            <a:endCxn id="59" idx="2"/>
          </p:cNvCxnSpPr>
          <p:nvPr/>
        </p:nvCxnSpPr>
        <p:spPr>
          <a:xfrm rot="5400000" flipH="1" flipV="1">
            <a:off x="6006867" y="2142475"/>
            <a:ext cx="434833" cy="1286047"/>
          </a:xfrm>
          <a:prstGeom prst="bentConnector3">
            <a:avLst>
              <a:gd name="adj1" fmla="val 50000"/>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sp>
        <p:nvSpPr>
          <p:cNvPr id="30" name="Oval 29"/>
          <p:cNvSpPr/>
          <p:nvPr/>
        </p:nvSpPr>
        <p:spPr bwMode="auto">
          <a:xfrm>
            <a:off x="5036195" y="2907172"/>
            <a:ext cx="228571" cy="228571"/>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37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rPr>
              <a:t>3</a:t>
            </a:r>
          </a:p>
        </p:txBody>
      </p:sp>
      <p:sp>
        <p:nvSpPr>
          <p:cNvPr id="31" name="Oval 30"/>
          <p:cNvSpPr/>
          <p:nvPr/>
        </p:nvSpPr>
        <p:spPr bwMode="auto">
          <a:xfrm>
            <a:off x="5018122" y="4348582"/>
            <a:ext cx="228571" cy="228571"/>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37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rPr>
              <a:t>1</a:t>
            </a:r>
          </a:p>
        </p:txBody>
      </p:sp>
      <p:sp>
        <p:nvSpPr>
          <p:cNvPr id="32" name="Oval 31"/>
          <p:cNvSpPr/>
          <p:nvPr/>
        </p:nvSpPr>
        <p:spPr bwMode="auto">
          <a:xfrm>
            <a:off x="7420586" y="2914114"/>
            <a:ext cx="228571" cy="228571"/>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37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rPr>
              <a:t>4</a:t>
            </a:r>
          </a:p>
        </p:txBody>
      </p:sp>
      <p:sp>
        <p:nvSpPr>
          <p:cNvPr id="34" name="Oval 33"/>
          <p:cNvSpPr/>
          <p:nvPr/>
        </p:nvSpPr>
        <p:spPr bwMode="auto">
          <a:xfrm>
            <a:off x="6221679" y="1739800"/>
            <a:ext cx="228571" cy="228571"/>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37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rPr>
              <a:t>5</a:t>
            </a:r>
          </a:p>
        </p:txBody>
      </p:sp>
      <p:sp>
        <p:nvSpPr>
          <p:cNvPr id="35" name="Oval 34"/>
          <p:cNvSpPr/>
          <p:nvPr/>
        </p:nvSpPr>
        <p:spPr bwMode="auto">
          <a:xfrm>
            <a:off x="2823878" y="4712656"/>
            <a:ext cx="228571" cy="228571"/>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37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rPr>
              <a:t>2</a:t>
            </a:r>
          </a:p>
        </p:txBody>
      </p:sp>
      <p:grpSp>
        <p:nvGrpSpPr>
          <p:cNvPr id="80" name="Group 79"/>
          <p:cNvGrpSpPr/>
          <p:nvPr/>
        </p:nvGrpSpPr>
        <p:grpSpPr>
          <a:xfrm>
            <a:off x="5572664" y="3974791"/>
            <a:ext cx="463381" cy="521466"/>
            <a:chOff x="5573375" y="3974851"/>
            <a:chExt cx="463440" cy="521533"/>
          </a:xfrm>
        </p:grpSpPr>
        <p:sp>
          <p:nvSpPr>
            <p:cNvPr id="77" name="TextBox 76"/>
            <p:cNvSpPr txBox="1"/>
            <p:nvPr/>
          </p:nvSpPr>
          <p:spPr>
            <a:xfrm>
              <a:off x="5667418" y="3979319"/>
              <a:ext cx="369397" cy="517065"/>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353535"/>
                </a:solidFill>
                <a:effectLst/>
                <a:uLnTx/>
                <a:uFillTx/>
                <a:latin typeface="Segoe UI Semilight"/>
                <a:ea typeface="+mn-ea"/>
                <a:cs typeface="+mn-cs"/>
              </a:endParaRPr>
            </a:p>
          </p:txBody>
        </p:sp>
        <p:cxnSp>
          <p:nvCxnSpPr>
            <p:cNvPr id="40" name="Straight Arrow Connector 39"/>
            <p:cNvCxnSpPr>
              <a:cxnSpLocks/>
              <a:stCxn id="69" idx="0"/>
              <a:endCxn id="66" idx="2"/>
            </p:cNvCxnSpPr>
            <p:nvPr/>
          </p:nvCxnSpPr>
          <p:spPr>
            <a:xfrm flipV="1">
              <a:off x="5573375" y="3974851"/>
              <a:ext cx="8596" cy="445757"/>
            </a:xfrm>
            <a:prstGeom prst="straightConnector1">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grpSp>
      <p:grpSp>
        <p:nvGrpSpPr>
          <p:cNvPr id="79" name="Group 78"/>
          <p:cNvGrpSpPr/>
          <p:nvPr/>
        </p:nvGrpSpPr>
        <p:grpSpPr>
          <a:xfrm>
            <a:off x="5936837" y="4518340"/>
            <a:ext cx="1451667" cy="516999"/>
            <a:chOff x="5998817" y="4411173"/>
            <a:chExt cx="1451852" cy="517065"/>
          </a:xfrm>
        </p:grpSpPr>
        <p:sp>
          <p:nvSpPr>
            <p:cNvPr id="84" name="TextBox 83"/>
            <p:cNvSpPr txBox="1"/>
            <p:nvPr/>
          </p:nvSpPr>
          <p:spPr>
            <a:xfrm>
              <a:off x="6148395" y="4411173"/>
              <a:ext cx="1153201" cy="517065"/>
            </a:xfrm>
            <a:prstGeom prst="rect">
              <a:avLst/>
            </a:prstGeom>
            <a:noFill/>
          </p:spPr>
          <p:txBody>
            <a:bodyPr wrap="squar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rgbClr val="353535"/>
                  </a:solidFill>
                  <a:effectLst/>
                  <a:uLnTx/>
                  <a:uFillTx/>
                  <a:latin typeface="Segoe UI Semilight"/>
                  <a:ea typeface="+mn-ea"/>
                  <a:cs typeface="+mn-cs"/>
                </a:rPr>
                <a:t>REST API</a:t>
              </a:r>
            </a:p>
          </p:txBody>
        </p:sp>
        <p:cxnSp>
          <p:nvCxnSpPr>
            <p:cNvPr id="52" name="Straight Arrow Connector 51"/>
            <p:cNvCxnSpPr>
              <a:cxnSpLocks/>
              <a:stCxn id="71" idx="1"/>
              <a:endCxn id="69" idx="3"/>
            </p:cNvCxnSpPr>
            <p:nvPr/>
          </p:nvCxnSpPr>
          <p:spPr>
            <a:xfrm flipH="1">
              <a:off x="5998817" y="4794451"/>
              <a:ext cx="1451852" cy="0"/>
            </a:xfrm>
            <a:prstGeom prst="straightConnector1">
              <a:avLst/>
            </a:prstGeom>
            <a:ln w="50800">
              <a:solidFill>
                <a:srgbClr val="92D050"/>
              </a:solidFill>
              <a:headEnd type="triangle"/>
              <a:tailEnd type="triangle"/>
            </a:ln>
          </p:spPr>
          <p:style>
            <a:lnRef idx="1">
              <a:schemeClr val="dk1"/>
            </a:lnRef>
            <a:fillRef idx="0">
              <a:schemeClr val="dk1"/>
            </a:fillRef>
            <a:effectRef idx="0">
              <a:schemeClr val="dk1"/>
            </a:effectRef>
            <a:fontRef idx="minor">
              <a:schemeClr val="tx1"/>
            </a:fontRef>
          </p:style>
        </p:cxnSp>
      </p:grpSp>
      <p:pic>
        <p:nvPicPr>
          <p:cNvPr id="2" name="Picture 1"/>
          <p:cNvPicPr>
            <a:picLocks noChangeAspect="1"/>
          </p:cNvPicPr>
          <p:nvPr/>
        </p:nvPicPr>
        <p:blipFill>
          <a:blip r:embed="rId3"/>
          <a:stretch>
            <a:fillRect/>
          </a:stretch>
        </p:blipFill>
        <p:spPr>
          <a:xfrm>
            <a:off x="2957802" y="1803909"/>
            <a:ext cx="961415" cy="738626"/>
          </a:xfrm>
          <a:prstGeom prst="rect">
            <a:avLst/>
          </a:prstGeom>
        </p:spPr>
      </p:pic>
      <p:sp>
        <p:nvSpPr>
          <p:cNvPr id="18" name="TextBox 17"/>
          <p:cNvSpPr txBox="1"/>
          <p:nvPr/>
        </p:nvSpPr>
        <p:spPr>
          <a:xfrm>
            <a:off x="1535286" y="2591048"/>
            <a:ext cx="922442" cy="544695"/>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DFSN</a:t>
            </a:r>
          </a:p>
        </p:txBody>
      </p:sp>
      <p:sp>
        <p:nvSpPr>
          <p:cNvPr id="54" name="TextBox 53"/>
          <p:cNvSpPr txBox="1"/>
          <p:nvPr/>
        </p:nvSpPr>
        <p:spPr>
          <a:xfrm>
            <a:off x="356396" y="5232650"/>
            <a:ext cx="1640112" cy="544695"/>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Data storage</a:t>
            </a:r>
          </a:p>
        </p:txBody>
      </p:sp>
      <p:pic>
        <p:nvPicPr>
          <p:cNvPr id="38" name="Picture 37"/>
          <p:cNvPicPr>
            <a:picLocks noChangeAspect="1"/>
          </p:cNvPicPr>
          <p:nvPr/>
        </p:nvPicPr>
        <p:blipFill>
          <a:blip r:embed="rId4"/>
          <a:stretch>
            <a:fillRect/>
          </a:stretch>
        </p:blipFill>
        <p:spPr>
          <a:xfrm>
            <a:off x="760944" y="1401792"/>
            <a:ext cx="689500" cy="971876"/>
          </a:xfrm>
          <a:prstGeom prst="rect">
            <a:avLst/>
          </a:prstGeom>
        </p:spPr>
      </p:pic>
      <p:sp>
        <p:nvSpPr>
          <p:cNvPr id="61" name="TextBox 60"/>
          <p:cNvSpPr txBox="1"/>
          <p:nvPr/>
        </p:nvSpPr>
        <p:spPr>
          <a:xfrm>
            <a:off x="1224072" y="1182140"/>
            <a:ext cx="1460663" cy="544695"/>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SQL Server</a:t>
            </a:r>
          </a:p>
        </p:txBody>
      </p:sp>
      <p:sp>
        <p:nvSpPr>
          <p:cNvPr id="65" name="TextBox 64"/>
          <p:cNvSpPr txBox="1"/>
          <p:nvPr/>
        </p:nvSpPr>
        <p:spPr>
          <a:xfrm>
            <a:off x="2838044" y="1343811"/>
            <a:ext cx="1225179" cy="544695"/>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End user</a:t>
            </a:r>
          </a:p>
        </p:txBody>
      </p:sp>
      <p:pic>
        <p:nvPicPr>
          <p:cNvPr id="53" name="Picture 52"/>
          <p:cNvPicPr>
            <a:picLocks noChangeAspect="1"/>
          </p:cNvPicPr>
          <p:nvPr/>
        </p:nvPicPr>
        <p:blipFill>
          <a:blip r:embed="rId5"/>
          <a:stretch>
            <a:fillRect/>
          </a:stretch>
        </p:blipFill>
        <p:spPr>
          <a:xfrm>
            <a:off x="1329561" y="3012248"/>
            <a:ext cx="971126" cy="835813"/>
          </a:xfrm>
          <a:prstGeom prst="rect">
            <a:avLst/>
          </a:prstGeom>
        </p:spPr>
      </p:pic>
      <p:pic>
        <p:nvPicPr>
          <p:cNvPr id="55" name="Picture 54"/>
          <p:cNvPicPr>
            <a:picLocks noChangeAspect="1"/>
          </p:cNvPicPr>
          <p:nvPr/>
        </p:nvPicPr>
        <p:blipFill>
          <a:blip r:embed="rId6"/>
          <a:stretch>
            <a:fillRect/>
          </a:stretch>
        </p:blipFill>
        <p:spPr>
          <a:xfrm>
            <a:off x="1510650" y="4565760"/>
            <a:ext cx="602098" cy="719188"/>
          </a:xfrm>
          <a:prstGeom prst="rect">
            <a:avLst/>
          </a:prstGeom>
        </p:spPr>
      </p:pic>
      <p:pic>
        <p:nvPicPr>
          <p:cNvPr id="59" name="Picture 58"/>
          <p:cNvPicPr>
            <a:picLocks noChangeAspect="1"/>
          </p:cNvPicPr>
          <p:nvPr/>
        </p:nvPicPr>
        <p:blipFill>
          <a:blip r:embed="rId7"/>
          <a:stretch>
            <a:fillRect/>
          </a:stretch>
        </p:blipFill>
        <p:spPr>
          <a:xfrm>
            <a:off x="6381743" y="1751705"/>
            <a:ext cx="971126" cy="816376"/>
          </a:xfrm>
          <a:prstGeom prst="rect">
            <a:avLst/>
          </a:prstGeom>
        </p:spPr>
      </p:pic>
      <p:pic>
        <p:nvPicPr>
          <p:cNvPr id="66" name="Picture 65"/>
          <p:cNvPicPr>
            <a:picLocks noChangeAspect="1"/>
          </p:cNvPicPr>
          <p:nvPr/>
        </p:nvPicPr>
        <p:blipFill>
          <a:blip r:embed="rId8"/>
          <a:stretch>
            <a:fillRect/>
          </a:stretch>
        </p:blipFill>
        <p:spPr>
          <a:xfrm>
            <a:off x="5255932" y="3002914"/>
            <a:ext cx="650655" cy="971876"/>
          </a:xfrm>
          <a:prstGeom prst="rect">
            <a:avLst/>
          </a:prstGeom>
        </p:spPr>
      </p:pic>
      <p:pic>
        <p:nvPicPr>
          <p:cNvPr id="69" name="Picture 68"/>
          <p:cNvPicPr>
            <a:picLocks noChangeAspect="1"/>
          </p:cNvPicPr>
          <p:nvPr/>
        </p:nvPicPr>
        <p:blipFill>
          <a:blip r:embed="rId9"/>
          <a:stretch>
            <a:fillRect/>
          </a:stretch>
        </p:blipFill>
        <p:spPr>
          <a:xfrm>
            <a:off x="5208492" y="4420490"/>
            <a:ext cx="728345" cy="962157"/>
          </a:xfrm>
          <a:prstGeom prst="rect">
            <a:avLst/>
          </a:prstGeom>
        </p:spPr>
      </p:pic>
      <p:sp>
        <p:nvSpPr>
          <p:cNvPr id="81" name="TextBox 80"/>
          <p:cNvSpPr txBox="1"/>
          <p:nvPr/>
        </p:nvSpPr>
        <p:spPr>
          <a:xfrm>
            <a:off x="7179699" y="1675451"/>
            <a:ext cx="1602093" cy="544695"/>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Virtual client</a:t>
            </a:r>
          </a:p>
        </p:txBody>
      </p:sp>
      <p:sp>
        <p:nvSpPr>
          <p:cNvPr id="82" name="TextBox 81"/>
          <p:cNvSpPr txBox="1"/>
          <p:nvPr/>
        </p:nvSpPr>
        <p:spPr>
          <a:xfrm>
            <a:off x="5777734" y="3053404"/>
            <a:ext cx="1161067" cy="870897"/>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DFSN </a:t>
            </a:r>
          </a:p>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on IaaS </a:t>
            </a:r>
          </a:p>
        </p:txBody>
      </p:sp>
      <p:sp>
        <p:nvSpPr>
          <p:cNvPr id="85" name="TextBox 84"/>
          <p:cNvSpPr txBox="1"/>
          <p:nvPr/>
        </p:nvSpPr>
        <p:spPr>
          <a:xfrm>
            <a:off x="5453444" y="5409644"/>
            <a:ext cx="1432132" cy="544695"/>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Azure Files</a:t>
            </a:r>
          </a:p>
        </p:txBody>
      </p:sp>
      <p:sp>
        <p:nvSpPr>
          <p:cNvPr id="86" name="TextBox 85"/>
          <p:cNvSpPr txBox="1"/>
          <p:nvPr/>
        </p:nvSpPr>
        <p:spPr>
          <a:xfrm>
            <a:off x="8094064" y="2891180"/>
            <a:ext cx="1098559" cy="870897"/>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SQL </a:t>
            </a:r>
          </a:p>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on IaaS</a:t>
            </a:r>
          </a:p>
        </p:txBody>
      </p:sp>
      <p:sp>
        <p:nvSpPr>
          <p:cNvPr id="87" name="TextBox 86"/>
          <p:cNvSpPr txBox="1"/>
          <p:nvPr/>
        </p:nvSpPr>
        <p:spPr>
          <a:xfrm>
            <a:off x="7749677" y="4341390"/>
            <a:ext cx="1221525" cy="870897"/>
          </a:xfrm>
          <a:prstGeom prst="rect">
            <a:avLst/>
          </a:prstGeom>
          <a:noFill/>
        </p:spPr>
        <p:txBody>
          <a:bodyPr wrap="none" lIns="182857" tIns="146285" rIns="182857" bIns="146285" rtlCol="0">
            <a:spAutoFit/>
          </a:bodyPr>
          <a:lstStyle/>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Modern </a:t>
            </a:r>
          </a:p>
          <a:p>
            <a:pPr marL="0" marR="0" lvl="0" indent="0" algn="l" defTabSz="932649"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dirty="0">
                <a:ln>
                  <a:noFill/>
                </a:ln>
                <a:gradFill>
                  <a:gsLst>
                    <a:gs pos="2917">
                      <a:srgbClr val="353535"/>
                    </a:gs>
                    <a:gs pos="30000">
                      <a:srgbClr val="353535"/>
                    </a:gs>
                  </a:gsLst>
                  <a:lin ang="5400000" scaled="0"/>
                </a:gradFill>
                <a:effectLst/>
                <a:uLnTx/>
                <a:uFillTx/>
                <a:latin typeface="Segoe UI Semilight"/>
                <a:ea typeface="+mn-ea"/>
                <a:cs typeface="+mn-cs"/>
              </a:rPr>
              <a:t>App</a:t>
            </a:r>
          </a:p>
        </p:txBody>
      </p:sp>
      <p:pic>
        <p:nvPicPr>
          <p:cNvPr id="70" name="Picture 69"/>
          <p:cNvPicPr>
            <a:picLocks noChangeAspect="1"/>
          </p:cNvPicPr>
          <p:nvPr/>
        </p:nvPicPr>
        <p:blipFill>
          <a:blip r:embed="rId10"/>
          <a:stretch>
            <a:fillRect/>
          </a:stretch>
        </p:blipFill>
        <p:spPr>
          <a:xfrm>
            <a:off x="7625970" y="2995872"/>
            <a:ext cx="650655" cy="971876"/>
          </a:xfrm>
          <a:prstGeom prst="rect">
            <a:avLst/>
          </a:prstGeom>
        </p:spPr>
      </p:pic>
      <p:pic>
        <p:nvPicPr>
          <p:cNvPr id="71" name="Picture 70"/>
          <p:cNvPicPr>
            <a:picLocks noChangeAspect="1"/>
          </p:cNvPicPr>
          <p:nvPr/>
        </p:nvPicPr>
        <p:blipFill>
          <a:blip r:embed="rId11"/>
          <a:stretch>
            <a:fillRect/>
          </a:stretch>
        </p:blipFill>
        <p:spPr>
          <a:xfrm>
            <a:off x="7388504" y="4415631"/>
            <a:ext cx="524408" cy="971876"/>
          </a:xfrm>
          <a:prstGeom prst="rect">
            <a:avLst/>
          </a:prstGeom>
        </p:spPr>
      </p:pic>
      <p:cxnSp>
        <p:nvCxnSpPr>
          <p:cNvPr id="95" name="Straight Arrow Connector 94"/>
          <p:cNvCxnSpPr>
            <a:cxnSpLocks/>
            <a:stCxn id="2" idx="3"/>
            <a:endCxn id="69" idx="1"/>
          </p:cNvCxnSpPr>
          <p:nvPr/>
        </p:nvCxnSpPr>
        <p:spPr>
          <a:xfrm>
            <a:off x="3919218" y="2173222"/>
            <a:ext cx="1289274" cy="2728347"/>
          </a:xfrm>
          <a:prstGeom prst="bentConnector3">
            <a:avLst>
              <a:gd name="adj1" fmla="val 17974"/>
            </a:avLst>
          </a:prstGeom>
          <a:ln w="50800">
            <a:solidFill>
              <a:srgbClr val="00B050"/>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28"/>
          <p:cNvCxnSpPr>
            <a:cxnSpLocks/>
            <a:stCxn id="53" idx="3"/>
            <a:endCxn id="69" idx="1"/>
          </p:cNvCxnSpPr>
          <p:nvPr/>
        </p:nvCxnSpPr>
        <p:spPr>
          <a:xfrm>
            <a:off x="2300687" y="3430155"/>
            <a:ext cx="2907805" cy="1471414"/>
          </a:xfrm>
          <a:prstGeom prst="bentConnector3">
            <a:avLst>
              <a:gd name="adj1" fmla="val 50000"/>
            </a:avLst>
          </a:prstGeom>
          <a:ln w="50800">
            <a:solidFill>
              <a:srgbClr val="00B050"/>
            </a:solidFill>
            <a:headEnd type="triangle"/>
            <a:tailEnd type="triangle"/>
          </a:ln>
        </p:spPr>
        <p:style>
          <a:lnRef idx="1">
            <a:schemeClr val="dk1"/>
          </a:lnRef>
          <a:fillRef idx="0">
            <a:schemeClr val="dk1"/>
          </a:fillRef>
          <a:effectRef idx="0">
            <a:schemeClr val="dk1"/>
          </a:effectRef>
          <a:fontRef idx="minor">
            <a:schemeClr val="tx1"/>
          </a:fontRef>
        </p:style>
      </p:cxnSp>
      <p:sp>
        <p:nvSpPr>
          <p:cNvPr id="47" name="Oval 46"/>
          <p:cNvSpPr/>
          <p:nvPr/>
        </p:nvSpPr>
        <p:spPr bwMode="auto">
          <a:xfrm>
            <a:off x="2634046" y="3201584"/>
            <a:ext cx="228571" cy="228571"/>
          </a:xfrm>
          <a:prstGeom prst="ellipse">
            <a:avLst/>
          </a:prstGeom>
          <a:solidFill>
            <a:srgbClr val="FFC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1" rIns="0" bIns="46631" numCol="1" rtlCol="0" anchor="ctr" anchorCtr="0" compatLnSpc="1">
            <a:prstTxWarp prst="textNoShape">
              <a:avLst/>
            </a:prstTxWarp>
          </a:bodyPr>
          <a:lstStyle/>
          <a:p>
            <a:pPr marL="0" marR="0" lvl="0" indent="0" algn="ctr" defTabSz="932379"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w="0"/>
                <a:solidFill>
                  <a:srgbClr val="353535"/>
                </a:solidFill>
                <a:effectLst>
                  <a:outerShdw blurRad="38100" dist="19050" dir="2700000" algn="tl" rotWithShape="0">
                    <a:srgbClr val="353535">
                      <a:alpha val="40000"/>
                    </a:srgbClr>
                  </a:outerShdw>
                </a:effectLst>
                <a:uLnTx/>
                <a:uFillTx/>
                <a:latin typeface="Segoe UI Semilight"/>
                <a:ea typeface="+mn-ea"/>
                <a:cs typeface="+mn-cs"/>
              </a:rPr>
              <a:t>3</a:t>
            </a:r>
          </a:p>
        </p:txBody>
      </p:sp>
    </p:spTree>
    <p:extLst>
      <p:ext uri="{BB962C8B-B14F-4D97-AF65-F5344CB8AC3E}">
        <p14:creationId xmlns:p14="http://schemas.microsoft.com/office/powerpoint/2010/main" val="1012770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2">
                                            <p:txEl>
                                              <p:pRg st="0" end="0"/>
                                            </p:txEl>
                                          </p:spTgt>
                                        </p:tgtEl>
                                        <p:attrNameLst>
                                          <p:attrName>style.visibility</p:attrName>
                                        </p:attrNameLst>
                                      </p:cBhvr>
                                      <p:to>
                                        <p:strVal val="visible"/>
                                      </p:to>
                                    </p:set>
                                    <p:animEffect transition="in" filter="wipe(left)">
                                      <p:cBhvr>
                                        <p:cTn id="15" dur="500"/>
                                        <p:tgtEl>
                                          <p:spTgt spid="92">
                                            <p:txEl>
                                              <p:pRg st="0" end="0"/>
                                            </p:txEl>
                                          </p:spTgt>
                                        </p:tgtEl>
                                      </p:cBhvr>
                                    </p:animEffect>
                                  </p:childTnLst>
                                </p:cTn>
                              </p:par>
                              <p:par>
                                <p:cTn id="16" presetID="1" presetClass="entr" presetSubtype="0" fill="hold" nodeType="with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par>
                                <p:cTn id="18" presetID="22" presetClass="entr" presetSubtype="8" fill="hold" grpId="0" nodeType="with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wipe(left)">
                                      <p:cBhvr>
                                        <p:cTn id="20" dur="500"/>
                                        <p:tgtEl>
                                          <p:spTgt spid="85"/>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
                                            <p:txEl>
                                              <p:pRg st="1" end="1"/>
                                            </p:txEl>
                                          </p:spTgt>
                                        </p:tgtEl>
                                        <p:attrNameLst>
                                          <p:attrName>style.visibility</p:attrName>
                                        </p:attrNameLst>
                                      </p:cBhvr>
                                      <p:to>
                                        <p:strVal val="visible"/>
                                      </p:to>
                                    </p:set>
                                    <p:animEffect transition="in" filter="wipe(left)">
                                      <p:cBhvr>
                                        <p:cTn id="27" dur="500"/>
                                        <p:tgtEl>
                                          <p:spTgt spid="92">
                                            <p:txEl>
                                              <p:pRg st="1" end="1"/>
                                            </p:txEl>
                                          </p:spTgt>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22" presetClass="entr" presetSubtype="8"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left)">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
                                            <p:txEl>
                                              <p:pRg st="2" end="2"/>
                                            </p:txEl>
                                          </p:spTgt>
                                        </p:tgtEl>
                                        <p:attrNameLst>
                                          <p:attrName>style.visibility</p:attrName>
                                        </p:attrNameLst>
                                      </p:cBhvr>
                                      <p:to>
                                        <p:strVal val="visible"/>
                                      </p:to>
                                    </p:set>
                                    <p:animEffect transition="in" filter="wipe(left)">
                                      <p:cBhvr>
                                        <p:cTn id="37" dur="500"/>
                                        <p:tgtEl>
                                          <p:spTgt spid="92">
                                            <p:txEl>
                                              <p:pRg st="2" end="2"/>
                                            </p:txEl>
                                          </p:spTgt>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childTnLst>
                                </p:cTn>
                              </p:par>
                              <p:par>
                                <p:cTn id="40" presetID="22" presetClass="entr" presetSubtype="8" fill="hold"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animEffect transition="in" filter="wipe(left)">
                                      <p:cBhvr>
                                        <p:cTn id="47" dur="500"/>
                                        <p:tgtEl>
                                          <p:spTgt spid="82"/>
                                        </p:tgtEl>
                                      </p:cBhvr>
                                    </p:animEffect>
                                  </p:childTnLst>
                                </p:cTn>
                              </p:par>
                              <p:par>
                                <p:cTn id="48" presetID="22" presetClass="entr" presetSubtype="8"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wipe(left)">
                                      <p:cBhvr>
                                        <p:cTn id="50" dur="500"/>
                                        <p:tgtEl>
                                          <p:spTgt spid="80"/>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92">
                                            <p:txEl>
                                              <p:pRg st="3" end="3"/>
                                            </p:txEl>
                                          </p:spTgt>
                                        </p:tgtEl>
                                        <p:attrNameLst>
                                          <p:attrName>style.visibility</p:attrName>
                                        </p:attrNameLst>
                                      </p:cBhvr>
                                      <p:to>
                                        <p:strVal val="visible"/>
                                      </p:to>
                                    </p:set>
                                    <p:animEffect transition="in" filter="wipe(left)">
                                      <p:cBhvr>
                                        <p:cTn id="59" dur="500"/>
                                        <p:tgtEl>
                                          <p:spTgt spid="92">
                                            <p:txEl>
                                              <p:pRg st="3" end="3"/>
                                            </p:txEl>
                                          </p:spTgt>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86"/>
                                        </p:tgtEl>
                                        <p:attrNameLst>
                                          <p:attrName>style.visibility</p:attrName>
                                        </p:attrNameLst>
                                      </p:cBhvr>
                                      <p:to>
                                        <p:strVal val="visible"/>
                                      </p:to>
                                    </p:set>
                                    <p:animEffect transition="in" filter="wipe(left)">
                                      <p:cBhvr>
                                        <p:cTn id="62" dur="500"/>
                                        <p:tgtEl>
                                          <p:spTgt spid="86"/>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22" presetClass="entr" presetSubtype="8"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par>
                                <p:cTn id="68" presetID="1" presetClass="entr" presetSubtype="0" fill="hold" nodeType="withEffect">
                                  <p:stCondLst>
                                    <p:cond delay="0"/>
                                  </p:stCondLst>
                                  <p:childTnLst>
                                    <p:set>
                                      <p:cBhvr>
                                        <p:cTn id="69" dur="1" fill="hold">
                                          <p:stCondLst>
                                            <p:cond delay="0"/>
                                          </p:stCondLst>
                                        </p:cTn>
                                        <p:tgtEl>
                                          <p:spTgt spid="7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92">
                                            <p:txEl>
                                              <p:pRg st="4" end="4"/>
                                            </p:txEl>
                                          </p:spTgt>
                                        </p:tgtEl>
                                        <p:attrNameLst>
                                          <p:attrName>style.visibility</p:attrName>
                                        </p:attrNameLst>
                                      </p:cBhvr>
                                      <p:to>
                                        <p:strVal val="visible"/>
                                      </p:to>
                                    </p:set>
                                    <p:animEffect transition="in" filter="wipe(left)">
                                      <p:cBhvr>
                                        <p:cTn id="74" dur="500"/>
                                        <p:tgtEl>
                                          <p:spTgt spid="92">
                                            <p:txEl>
                                              <p:pRg st="4" end="4"/>
                                            </p:txEl>
                                          </p:spTgt>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animEffect transition="in" filter="wipe(left)">
                                      <p:cBhvr>
                                        <p:cTn id="77" dur="500"/>
                                        <p:tgtEl>
                                          <p:spTgt spid="81"/>
                                        </p:tgtEl>
                                      </p:cBhvr>
                                    </p:animEffect>
                                  </p:childTnLst>
                                </p:cTn>
                              </p:par>
                              <p:par>
                                <p:cTn id="78" presetID="1" presetClass="entr" presetSubtype="0" fill="hold" nodeType="withEffect">
                                  <p:stCondLst>
                                    <p:cond delay="0"/>
                                  </p:stCondLst>
                                  <p:childTnLst>
                                    <p:set>
                                      <p:cBhvr>
                                        <p:cTn id="79" dur="1" fill="hold">
                                          <p:stCondLst>
                                            <p:cond delay="0"/>
                                          </p:stCondLst>
                                        </p:cTn>
                                        <p:tgtEl>
                                          <p:spTgt spid="5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34"/>
                                        </p:tgtEl>
                                        <p:attrNameLst>
                                          <p:attrName>style.visibility</p:attrName>
                                        </p:attrNameLst>
                                      </p:cBhvr>
                                      <p:to>
                                        <p:strVal val="visible"/>
                                      </p:to>
                                    </p:set>
                                  </p:childTnLst>
                                </p:cTn>
                              </p:par>
                              <p:par>
                                <p:cTn id="82" presetID="22" presetClass="entr" presetSubtype="8" fill="hold" nodeType="withEffect">
                                  <p:stCondLst>
                                    <p:cond delay="0"/>
                                  </p:stCondLst>
                                  <p:childTnLst>
                                    <p:set>
                                      <p:cBhvr>
                                        <p:cTn id="83" dur="1" fill="hold">
                                          <p:stCondLst>
                                            <p:cond delay="0"/>
                                          </p:stCondLst>
                                        </p:cTn>
                                        <p:tgtEl>
                                          <p:spTgt spid="107"/>
                                        </p:tgtEl>
                                        <p:attrNameLst>
                                          <p:attrName>style.visibility</p:attrName>
                                        </p:attrNameLst>
                                      </p:cBhvr>
                                      <p:to>
                                        <p:strVal val="visible"/>
                                      </p:to>
                                    </p:set>
                                    <p:animEffect transition="in" filter="wipe(left)">
                                      <p:cBhvr>
                                        <p:cTn id="84" dur="500"/>
                                        <p:tgtEl>
                                          <p:spTgt spid="107"/>
                                        </p:tgtEl>
                                      </p:cBhvr>
                                    </p:animEffect>
                                  </p:childTnLst>
                                </p:cTn>
                              </p:par>
                              <p:par>
                                <p:cTn id="85" presetID="22" presetClass="entr" presetSubtype="8"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wipe(left)">
                                      <p:cBhvr>
                                        <p:cTn id="87" dur="500"/>
                                        <p:tgtEl>
                                          <p:spTgt spid="5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95"/>
                                        </p:tgtEl>
                                        <p:attrNameLst>
                                          <p:attrName>style.visibility</p:attrName>
                                        </p:attrNameLst>
                                      </p:cBhvr>
                                      <p:to>
                                        <p:strVal val="visible"/>
                                      </p:to>
                                    </p:set>
                                    <p:animEffect transition="in" filter="wipe(left)">
                                      <p:cBhvr>
                                        <p:cTn id="92" dur="500"/>
                                        <p:tgtEl>
                                          <p:spTgt spid="95"/>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92">
                                            <p:txEl>
                                              <p:pRg st="5" end="5"/>
                                            </p:txEl>
                                          </p:spTgt>
                                        </p:tgtEl>
                                        <p:attrNameLst>
                                          <p:attrName>style.visibility</p:attrName>
                                        </p:attrNameLst>
                                      </p:cBhvr>
                                      <p:to>
                                        <p:strVal val="visible"/>
                                      </p:to>
                                    </p:set>
                                    <p:animEffect transition="in" filter="wipe(left)">
                                      <p:cBhvr>
                                        <p:cTn id="97" dur="500"/>
                                        <p:tgtEl>
                                          <p:spTgt spid="92">
                                            <p:txEl>
                                              <p:pRg st="5" end="5"/>
                                            </p:txEl>
                                          </p:spTgt>
                                        </p:tgtEl>
                                      </p:cBhvr>
                                    </p:animEffect>
                                  </p:childTnLst>
                                </p:cTn>
                              </p:par>
                              <p:par>
                                <p:cTn id="98" presetID="1" presetClass="exit" presetSubtype="0" fill="hold" nodeType="withEffect">
                                  <p:stCondLst>
                                    <p:cond delay="0"/>
                                  </p:stCondLst>
                                  <p:childTnLst>
                                    <p:set>
                                      <p:cBhvr>
                                        <p:cTn id="99" dur="1" fill="hold">
                                          <p:stCondLst>
                                            <p:cond delay="0"/>
                                          </p:stCondLst>
                                        </p:cTn>
                                        <p:tgtEl>
                                          <p:spTgt spid="38"/>
                                        </p:tgtEl>
                                        <p:attrNameLst>
                                          <p:attrName>style.visibility</p:attrName>
                                        </p:attrNameLst>
                                      </p:cBhvr>
                                      <p:to>
                                        <p:strVal val="hidden"/>
                                      </p:to>
                                    </p:set>
                                  </p:childTnLst>
                                </p:cTn>
                              </p:par>
                              <p:par>
                                <p:cTn id="100" presetID="22" presetClass="exit" presetSubtype="2" fill="hold" nodeType="withEffect">
                                  <p:stCondLst>
                                    <p:cond delay="0"/>
                                  </p:stCondLst>
                                  <p:childTnLst>
                                    <p:animEffect transition="out" filter="wipe(right)">
                                      <p:cBhvr>
                                        <p:cTn id="101" dur="500"/>
                                        <p:tgtEl>
                                          <p:spTgt spid="14"/>
                                        </p:tgtEl>
                                      </p:cBhvr>
                                    </p:animEffect>
                                    <p:set>
                                      <p:cBhvr>
                                        <p:cTn id="102" dur="1" fill="hold">
                                          <p:stCondLst>
                                            <p:cond delay="499"/>
                                          </p:stCondLst>
                                        </p:cTn>
                                        <p:tgtEl>
                                          <p:spTgt spid="14"/>
                                        </p:tgtEl>
                                        <p:attrNameLst>
                                          <p:attrName>style.visibility</p:attrName>
                                        </p:attrNameLst>
                                      </p:cBhvr>
                                      <p:to>
                                        <p:strVal val="hidden"/>
                                      </p:to>
                                    </p:set>
                                  </p:childTnLst>
                                </p:cTn>
                              </p:par>
                              <p:par>
                                <p:cTn id="103" presetID="1" presetClass="exit" presetSubtype="0" fill="hold" grpId="0" nodeType="with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92">
                                            <p:txEl>
                                              <p:pRg st="6" end="6"/>
                                            </p:txEl>
                                          </p:spTgt>
                                        </p:tgtEl>
                                        <p:attrNameLst>
                                          <p:attrName>style.visibility</p:attrName>
                                        </p:attrNameLst>
                                      </p:cBhvr>
                                      <p:to>
                                        <p:strVal val="visible"/>
                                      </p:to>
                                    </p:set>
                                    <p:animEffect transition="in" filter="wipe(left)">
                                      <p:cBhvr>
                                        <p:cTn id="109" dur="500"/>
                                        <p:tgtEl>
                                          <p:spTgt spid="92">
                                            <p:txEl>
                                              <p:pRg st="6" end="6"/>
                                            </p:txEl>
                                          </p:spTgt>
                                        </p:tgtEl>
                                      </p:cBhvr>
                                    </p:animEffect>
                                  </p:childTnLst>
                                </p:cTn>
                              </p:par>
                              <p:par>
                                <p:cTn id="110" presetID="22" presetClass="exit" presetSubtype="2" fill="hold" nodeType="withEffect">
                                  <p:stCondLst>
                                    <p:cond delay="0"/>
                                  </p:stCondLst>
                                  <p:childTnLst>
                                    <p:animEffect transition="out" filter="wipe(right)">
                                      <p:cBhvr>
                                        <p:cTn id="111" dur="500"/>
                                        <p:tgtEl>
                                          <p:spTgt spid="45"/>
                                        </p:tgtEl>
                                      </p:cBhvr>
                                    </p:animEffect>
                                    <p:set>
                                      <p:cBhvr>
                                        <p:cTn id="112" dur="1" fill="hold">
                                          <p:stCondLst>
                                            <p:cond delay="499"/>
                                          </p:stCondLst>
                                        </p:cTn>
                                        <p:tgtEl>
                                          <p:spTgt spid="45"/>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3"/>
                                        </p:tgtEl>
                                        <p:attrNameLst>
                                          <p:attrName>style.visibility</p:attrName>
                                        </p:attrNameLst>
                                      </p:cBhvr>
                                      <p:to>
                                        <p:strVal val="hidden"/>
                                      </p:to>
                                    </p:set>
                                  </p:childTnLst>
                                </p:cTn>
                              </p:par>
                              <p:par>
                                <p:cTn id="115" presetID="22" presetClass="exit" presetSubtype="2" fill="hold" nodeType="withEffect">
                                  <p:stCondLst>
                                    <p:cond delay="0"/>
                                  </p:stCondLst>
                                  <p:childTnLst>
                                    <p:animEffect transition="out" filter="wipe(right)">
                                      <p:cBhvr>
                                        <p:cTn id="116" dur="500"/>
                                        <p:tgtEl>
                                          <p:spTgt spid="29"/>
                                        </p:tgtEl>
                                      </p:cBhvr>
                                    </p:animEffect>
                                    <p:set>
                                      <p:cBhvr>
                                        <p:cTn id="117" dur="1" fill="hold">
                                          <p:stCondLst>
                                            <p:cond delay="499"/>
                                          </p:stCondLst>
                                        </p:cTn>
                                        <p:tgtEl>
                                          <p:spTgt spid="29"/>
                                        </p:tgtEl>
                                        <p:attrNameLst>
                                          <p:attrName>style.visibility</p:attrName>
                                        </p:attrNameLst>
                                      </p:cBhvr>
                                      <p:to>
                                        <p:strVal val="hidden"/>
                                      </p:to>
                                    </p:set>
                                  </p:childTnLst>
                                </p:cTn>
                              </p:par>
                              <p:par>
                                <p:cTn id="118" presetID="22" presetClass="exit" presetSubtype="2" fill="hold" nodeType="withEffect">
                                  <p:stCondLst>
                                    <p:cond delay="0"/>
                                  </p:stCondLst>
                                  <p:childTnLst>
                                    <p:animEffect transition="out" filter="wipe(right)">
                                      <p:cBhvr>
                                        <p:cTn id="119" dur="500"/>
                                        <p:tgtEl>
                                          <p:spTgt spid="11"/>
                                        </p:tgtEl>
                                      </p:cBhvr>
                                    </p:animEffect>
                                    <p:set>
                                      <p:cBhvr>
                                        <p:cTn id="120" dur="1" fill="hold">
                                          <p:stCondLst>
                                            <p:cond delay="499"/>
                                          </p:stCondLst>
                                        </p:cTn>
                                        <p:tgtEl>
                                          <p:spTgt spid="11"/>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18"/>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7"/>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nodeType="clickEffect">
                                  <p:stCondLst>
                                    <p:cond delay="0"/>
                                  </p:stCondLst>
                                  <p:childTnLst>
                                    <p:set>
                                      <p:cBhvr>
                                        <p:cTn id="128" dur="1" fill="hold">
                                          <p:stCondLst>
                                            <p:cond delay="0"/>
                                          </p:stCondLst>
                                        </p:cTn>
                                        <p:tgtEl>
                                          <p:spTgt spid="92">
                                            <p:txEl>
                                              <p:pRg st="7" end="7"/>
                                            </p:txEl>
                                          </p:spTgt>
                                        </p:tgtEl>
                                        <p:attrNameLst>
                                          <p:attrName>style.visibility</p:attrName>
                                        </p:attrNameLst>
                                      </p:cBhvr>
                                      <p:to>
                                        <p:strVal val="visible"/>
                                      </p:to>
                                    </p:set>
                                    <p:animEffect transition="in" filter="wipe(left)">
                                      <p:cBhvr>
                                        <p:cTn id="129" dur="500"/>
                                        <p:tgtEl>
                                          <p:spTgt spid="92">
                                            <p:txEl>
                                              <p:pRg st="7" end="7"/>
                                            </p:txEl>
                                          </p:spTgt>
                                        </p:tgtEl>
                                      </p:cBhvr>
                                    </p:animEffect>
                                  </p:childTnLst>
                                </p:cTn>
                              </p:par>
                              <p:par>
                                <p:cTn id="130" presetID="1" presetClass="exit" presetSubtype="0" fill="hold" grpId="0" nodeType="withEffect">
                                  <p:stCondLst>
                                    <p:cond delay="0"/>
                                  </p:stCondLst>
                                  <p:childTnLst>
                                    <p:set>
                                      <p:cBhvr>
                                        <p:cTn id="131" dur="1" fill="hold">
                                          <p:stCondLst>
                                            <p:cond delay="0"/>
                                          </p:stCondLst>
                                        </p:cTn>
                                        <p:tgtEl>
                                          <p:spTgt spid="54"/>
                                        </p:tgtEl>
                                        <p:attrNameLst>
                                          <p:attrName>style.visibility</p:attrName>
                                        </p:attrNameLst>
                                      </p:cBhvr>
                                      <p:to>
                                        <p:strVal val="hidden"/>
                                      </p:to>
                                    </p:set>
                                  </p:childTnLst>
                                </p:cTn>
                              </p:par>
                              <p:par>
                                <p:cTn id="132" presetID="1" presetClass="exit" presetSubtype="0" fill="hold" nodeType="withEffect">
                                  <p:stCondLst>
                                    <p:cond delay="0"/>
                                  </p:stCondLst>
                                  <p:childTnLst>
                                    <p:set>
                                      <p:cBhvr>
                                        <p:cTn id="133" dur="1" fill="hold">
                                          <p:stCondLst>
                                            <p:cond delay="0"/>
                                          </p:stCondLst>
                                        </p:cTn>
                                        <p:tgtEl>
                                          <p:spTgt spid="55"/>
                                        </p:tgtEl>
                                        <p:attrNameLst>
                                          <p:attrName>style.visibility</p:attrName>
                                        </p:attrNameLst>
                                      </p:cBhvr>
                                      <p:to>
                                        <p:strVal val="hidden"/>
                                      </p:to>
                                    </p:set>
                                  </p:childTnLst>
                                </p:cTn>
                              </p:par>
                              <p:par>
                                <p:cTn id="134" presetID="22" presetClass="exit" presetSubtype="2" fill="hold" nodeType="withEffect">
                                  <p:stCondLst>
                                    <p:cond delay="0"/>
                                  </p:stCondLst>
                                  <p:childTnLst>
                                    <p:animEffect transition="out" filter="wipe(right)">
                                      <p:cBhvr>
                                        <p:cTn id="135" dur="500"/>
                                        <p:tgtEl>
                                          <p:spTgt spid="22"/>
                                        </p:tgtEl>
                                      </p:cBhvr>
                                    </p:animEffect>
                                    <p:set>
                                      <p:cBhvr>
                                        <p:cTn id="136" dur="1" fill="hold">
                                          <p:stCondLst>
                                            <p:cond delay="499"/>
                                          </p:stCondLst>
                                        </p:cTn>
                                        <p:tgtEl>
                                          <p:spTgt spid="22"/>
                                        </p:tgtEl>
                                        <p:attrNameLst>
                                          <p:attrName>style.visibility</p:attrName>
                                        </p:attrNameLst>
                                      </p:cBhvr>
                                      <p:to>
                                        <p:strVal val="hidden"/>
                                      </p:to>
                                    </p:set>
                                  </p:childTnLst>
                                </p:cTn>
                              </p:par>
                              <p:par>
                                <p:cTn id="137" presetID="22" presetClass="exit" presetSubtype="4" fill="hold" grpId="1" nodeType="withEffect">
                                  <p:stCondLst>
                                    <p:cond delay="0"/>
                                  </p:stCondLst>
                                  <p:childTnLst>
                                    <p:animEffect transition="out" filter="wipe(down)">
                                      <p:cBhvr>
                                        <p:cTn id="138" dur="500"/>
                                        <p:tgtEl>
                                          <p:spTgt spid="35"/>
                                        </p:tgtEl>
                                      </p:cBhvr>
                                    </p:animEffect>
                                    <p:set>
                                      <p:cBhvr>
                                        <p:cTn id="139" dur="1" fill="hold">
                                          <p:stCondLst>
                                            <p:cond delay="499"/>
                                          </p:stCondLst>
                                        </p:cTn>
                                        <p:tgtEl>
                                          <p:spTgt spid="3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nodeType="clickEffect">
                                  <p:stCondLst>
                                    <p:cond delay="0"/>
                                  </p:stCondLst>
                                  <p:childTnLst>
                                    <p:set>
                                      <p:cBhvr>
                                        <p:cTn id="143" dur="1" fill="hold">
                                          <p:stCondLst>
                                            <p:cond delay="0"/>
                                          </p:stCondLst>
                                        </p:cTn>
                                        <p:tgtEl>
                                          <p:spTgt spid="92">
                                            <p:txEl>
                                              <p:pRg st="8" end="8"/>
                                            </p:txEl>
                                          </p:spTgt>
                                        </p:tgtEl>
                                        <p:attrNameLst>
                                          <p:attrName>style.visibility</p:attrName>
                                        </p:attrNameLst>
                                      </p:cBhvr>
                                      <p:to>
                                        <p:strVal val="visible"/>
                                      </p:to>
                                    </p:set>
                                    <p:animEffect transition="in" filter="wipe(left)">
                                      <p:cBhvr>
                                        <p:cTn id="144" dur="500"/>
                                        <p:tgtEl>
                                          <p:spTgt spid="92">
                                            <p:txEl>
                                              <p:pRg st="8" end="8"/>
                                            </p:txEl>
                                          </p:spTgt>
                                        </p:tgtEl>
                                      </p:cBhvr>
                                    </p:animEffect>
                                  </p:childTnLst>
                                </p:cTn>
                              </p:par>
                              <p:par>
                                <p:cTn id="145" presetID="22" presetClass="entr" presetSubtype="8" fill="hold" grpId="0" nodeType="withEffect">
                                  <p:stCondLst>
                                    <p:cond delay="0"/>
                                  </p:stCondLst>
                                  <p:childTnLst>
                                    <p:set>
                                      <p:cBhvr>
                                        <p:cTn id="146" dur="1" fill="hold">
                                          <p:stCondLst>
                                            <p:cond delay="0"/>
                                          </p:stCondLst>
                                        </p:cTn>
                                        <p:tgtEl>
                                          <p:spTgt spid="87"/>
                                        </p:tgtEl>
                                        <p:attrNameLst>
                                          <p:attrName>style.visibility</p:attrName>
                                        </p:attrNameLst>
                                      </p:cBhvr>
                                      <p:to>
                                        <p:strVal val="visible"/>
                                      </p:to>
                                    </p:set>
                                    <p:animEffect transition="in" filter="wipe(left)">
                                      <p:cBhvr>
                                        <p:cTn id="147" dur="500"/>
                                        <p:tgtEl>
                                          <p:spTgt spid="87"/>
                                        </p:tgtEl>
                                      </p:cBhvr>
                                    </p:animEffect>
                                  </p:childTnLst>
                                </p:cTn>
                              </p:par>
                              <p:par>
                                <p:cTn id="148" presetID="1" presetClass="entr" presetSubtype="0" fill="hold" nodeType="withEffect">
                                  <p:stCondLst>
                                    <p:cond delay="0"/>
                                  </p:stCondLst>
                                  <p:childTnLst>
                                    <p:set>
                                      <p:cBhvr>
                                        <p:cTn id="149" dur="1" fill="hold">
                                          <p:stCondLst>
                                            <p:cond delay="0"/>
                                          </p:stCondLst>
                                        </p:cTn>
                                        <p:tgtEl>
                                          <p:spTgt spid="71"/>
                                        </p:tgtEl>
                                        <p:attrNameLst>
                                          <p:attrName>style.visibility</p:attrName>
                                        </p:attrNameLst>
                                      </p:cBhvr>
                                      <p:to>
                                        <p:strVal val="visible"/>
                                      </p:to>
                                    </p:set>
                                  </p:childTnLst>
                                </p:cTn>
                              </p:par>
                              <p:par>
                                <p:cTn id="150" presetID="22" presetClass="entr" presetSubtype="8" fill="hold" nodeType="withEffect">
                                  <p:stCondLst>
                                    <p:cond delay="0"/>
                                  </p:stCondLst>
                                  <p:childTnLst>
                                    <p:set>
                                      <p:cBhvr>
                                        <p:cTn id="151" dur="1" fill="hold">
                                          <p:stCondLst>
                                            <p:cond delay="0"/>
                                          </p:stCondLst>
                                        </p:cTn>
                                        <p:tgtEl>
                                          <p:spTgt spid="79"/>
                                        </p:tgtEl>
                                        <p:attrNameLst>
                                          <p:attrName>style.visibility</p:attrName>
                                        </p:attrNameLst>
                                      </p:cBhvr>
                                      <p:to>
                                        <p:strVal val="visible"/>
                                      </p:to>
                                    </p:set>
                                    <p:animEffect transition="in" filter="wipe(left)">
                                      <p:cBhvr>
                                        <p:cTn id="152" dur="500"/>
                                        <p:tgtEl>
                                          <p:spTgt spid="79"/>
                                        </p:tgtEl>
                                      </p:cBhvr>
                                    </p:animEffect>
                                  </p:childTnLst>
                                </p:cTn>
                              </p:par>
                              <p:par>
                                <p:cTn id="153" presetID="22" presetClass="exit" presetSubtype="2" fill="hold" nodeType="withEffect">
                                  <p:stCondLst>
                                    <p:cond delay="0"/>
                                  </p:stCondLst>
                                  <p:childTnLst>
                                    <p:animEffect transition="out" filter="wipe(right)">
                                      <p:cBhvr>
                                        <p:cTn id="154" dur="500"/>
                                        <p:tgtEl>
                                          <p:spTgt spid="45"/>
                                        </p:tgtEl>
                                      </p:cBhvr>
                                    </p:animEffect>
                                    <p:set>
                                      <p:cBhvr>
                                        <p:cTn id="155" dur="1" fill="hold">
                                          <p:stCondLst>
                                            <p:cond delay="499"/>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6" grpId="0"/>
      <p:bldP spid="30" grpId="0" animBg="1"/>
      <p:bldP spid="31" grpId="0" animBg="1"/>
      <p:bldP spid="32" grpId="0" animBg="1"/>
      <p:bldP spid="34" grpId="0" animBg="1"/>
      <p:bldP spid="35" grpId="0" animBg="1"/>
      <p:bldP spid="35" grpId="1" animBg="1"/>
      <p:bldP spid="18" grpId="0"/>
      <p:bldP spid="54" grpId="0"/>
      <p:bldP spid="61" grpId="0"/>
      <p:bldP spid="81" grpId="0"/>
      <p:bldP spid="82" grpId="0"/>
      <p:bldP spid="85" grpId="0"/>
      <p:bldP spid="86" grpId="0"/>
      <p:bldP spid="87" grpId="0"/>
      <p:bldP spid="47" grpId="0" animBg="1"/>
      <p:bldP spid="47"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Files: Best Practices</a:t>
            </a:r>
          </a:p>
        </p:txBody>
      </p:sp>
      <p:sp>
        <p:nvSpPr>
          <p:cNvPr id="6" name="Text Placeholder 5"/>
          <p:cNvSpPr>
            <a:spLocks noGrp="1"/>
          </p:cNvSpPr>
          <p:nvPr>
            <p:ph type="body" sz="quarter" idx="10"/>
          </p:nvPr>
        </p:nvSpPr>
        <p:spPr>
          <a:xfrm>
            <a:off x="275531" y="1213500"/>
            <a:ext cx="11883829" cy="5863144"/>
          </a:xfrm>
        </p:spPr>
        <p:txBody>
          <a:bodyPr/>
          <a:lstStyle/>
          <a:p>
            <a:r>
              <a:rPr lang="en-US" dirty="0"/>
              <a:t>Performance</a:t>
            </a:r>
          </a:p>
          <a:p>
            <a:pPr lvl="1"/>
            <a:r>
              <a:rPr lang="en-US" dirty="0"/>
              <a:t>Use </a:t>
            </a:r>
            <a:r>
              <a:rPr lang="en-US" b="1" dirty="0"/>
              <a:t>1MB IO Size </a:t>
            </a:r>
            <a:r>
              <a:rPr lang="en-US" dirty="0"/>
              <a:t>for best throughput</a:t>
            </a:r>
          </a:p>
          <a:p>
            <a:pPr lvl="1"/>
            <a:r>
              <a:rPr lang="en-US" dirty="0"/>
              <a:t>Ensure </a:t>
            </a:r>
            <a:r>
              <a:rPr lang="en-US" b="1" dirty="0"/>
              <a:t>KB3114025</a:t>
            </a:r>
            <a:r>
              <a:rPr lang="en-US" dirty="0"/>
              <a:t> applied on Windows 8.1 or Server 2012 R2</a:t>
            </a:r>
          </a:p>
          <a:p>
            <a:pPr lvl="1"/>
            <a:endParaRPr lang="en-US" dirty="0"/>
          </a:p>
          <a:p>
            <a:r>
              <a:rPr lang="en-US" dirty="0"/>
              <a:t>Security</a:t>
            </a:r>
          </a:p>
          <a:p>
            <a:pPr lvl="1"/>
            <a:r>
              <a:rPr lang="en-US" dirty="0"/>
              <a:t>Use </a:t>
            </a:r>
            <a:r>
              <a:rPr lang="en-US" b="1" dirty="0"/>
              <a:t>Win 8.x or Server 2012</a:t>
            </a:r>
            <a:r>
              <a:rPr lang="en-US" dirty="0"/>
              <a:t> as Windows clients</a:t>
            </a:r>
          </a:p>
          <a:p>
            <a:pPr lvl="1"/>
            <a:r>
              <a:rPr lang="en-US" dirty="0"/>
              <a:t>Use</a:t>
            </a:r>
            <a:r>
              <a:rPr lang="en-US" b="1" dirty="0"/>
              <a:t> SMB 2.1 in the same DC </a:t>
            </a:r>
            <a:r>
              <a:rPr lang="en-US" dirty="0"/>
              <a:t>for Linux clients</a:t>
            </a:r>
          </a:p>
          <a:p>
            <a:pPr lvl="1"/>
            <a:r>
              <a:rPr lang="en-US" dirty="0"/>
              <a:t>Mount file for </a:t>
            </a:r>
            <a:r>
              <a:rPr lang="en-US" b="1" dirty="0"/>
              <a:t>correct user context</a:t>
            </a:r>
          </a:p>
          <a:p>
            <a:pPr lvl="1"/>
            <a:r>
              <a:rPr lang="en-US" dirty="0"/>
              <a:t>Enable </a:t>
            </a:r>
            <a:r>
              <a:rPr lang="en-US" b="1" dirty="0"/>
              <a:t>Port 445 outbound </a:t>
            </a:r>
            <a:r>
              <a:rPr lang="en-US" dirty="0"/>
              <a:t>to access Azure Files from On Premise instances</a:t>
            </a:r>
          </a:p>
          <a:p>
            <a:pPr lvl="1"/>
            <a:endParaRPr lang="en-US" dirty="0"/>
          </a:p>
          <a:p>
            <a:r>
              <a:rPr lang="en-US" dirty="0"/>
              <a:t>Usability</a:t>
            </a:r>
          </a:p>
          <a:p>
            <a:pPr lvl="1"/>
            <a:r>
              <a:rPr lang="en-US" dirty="0"/>
              <a:t>Write to a file periodically to </a:t>
            </a:r>
            <a:r>
              <a:rPr lang="en-US" b="1" dirty="0"/>
              <a:t>keep connection open in Linux</a:t>
            </a:r>
            <a:r>
              <a:rPr lang="en-US" dirty="0"/>
              <a:t>, until </a:t>
            </a:r>
            <a:r>
              <a:rPr lang="en-US" dirty="0">
                <a:hlinkClick r:id="rId3"/>
              </a:rPr>
              <a:t>kernel fix</a:t>
            </a:r>
            <a:r>
              <a:rPr lang="en-US" dirty="0"/>
              <a:t> is backported</a:t>
            </a:r>
          </a:p>
          <a:p>
            <a:pPr lvl="1"/>
            <a:r>
              <a:rPr lang="en-US" dirty="0"/>
              <a:t>Mount from </a:t>
            </a:r>
            <a:r>
              <a:rPr lang="en-US" b="1" dirty="0"/>
              <a:t>logged in user context </a:t>
            </a:r>
            <a:r>
              <a:rPr lang="en-US" dirty="0"/>
              <a:t>to see drive in </a:t>
            </a:r>
            <a:r>
              <a:rPr lang="en-US" b="1" dirty="0"/>
              <a:t>Windows Explorer</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493693523"/>
      </p:ext>
    </p:extLst>
  </p:cSld>
  <p:clrMapOvr>
    <a:masterClrMapping/>
  </p:clrMapOvr>
  <mc:AlternateContent xmlns:mc="http://schemas.openxmlformats.org/markup-compatibility/2006">
    <mc:Choice xmlns:p14="http://schemas.microsoft.com/office/powerpoint/2010/main" Requires="p14">
      <p:transition p14:dur="200">
        <p:wipe dir="r"/>
      </p:transition>
    </mc:Choice>
    <mc:Fallback>
      <p:transition>
        <p:wipe dir="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Standard vs. Premium Storage accounts</a:t>
            </a:r>
          </a:p>
        </p:txBody>
      </p:sp>
      <p:sp>
        <p:nvSpPr>
          <p:cNvPr id="10" name="Text Placeholder 1"/>
          <p:cNvSpPr>
            <a:spLocks noGrp="1"/>
          </p:cNvSpPr>
          <p:nvPr>
            <p:ph type="body" sz="quarter" idx="10"/>
          </p:nvPr>
        </p:nvSpPr>
        <p:spPr>
          <a:xfrm>
            <a:off x="366169" y="1212851"/>
            <a:ext cx="11267032" cy="2806922"/>
          </a:xfrm>
        </p:spPr>
        <p:txBody>
          <a:bodyPr/>
          <a:lstStyle/>
          <a:p>
            <a:pPr marL="0" indent="0">
              <a:buNone/>
            </a:pPr>
            <a:r>
              <a:rPr lang="EN-US" dirty="0">
                <a:solidFill>
                  <a:srgbClr val="0078D7"/>
                </a:solidFill>
              </a:rPr>
              <a:t>Premium</a:t>
            </a:r>
            <a:endParaRPr lang="en-US" dirty="0">
              <a:solidFill>
                <a:srgbClr val="0078D7"/>
              </a:solidFill>
            </a:endParaRPr>
          </a:p>
          <a:p>
            <a:pPr marL="342900" lvl="1" indent="-342900"/>
            <a:r>
              <a:rPr lang="EN-US" sz="1800" dirty="0"/>
              <a:t>Not available in all regions</a:t>
            </a:r>
          </a:p>
          <a:p>
            <a:pPr marL="342900" lvl="1" indent="-342900"/>
            <a:r>
              <a:rPr lang="EN-US" sz="1800" dirty="0"/>
              <a:t>Storage analytics is not currently supported for Premium Storage. To analyze the performance metrics of VMs using disks on Premium Storage accounts, use the operating system based tools, such as </a:t>
            </a:r>
            <a:r>
              <a:rPr lang="EN-US" sz="1800" dirty="0">
                <a:hlinkClick r:id="rId3"/>
              </a:rPr>
              <a:t>Windows Performance Monitor</a:t>
            </a:r>
            <a:r>
              <a:rPr lang="EN-US" sz="1800" dirty="0"/>
              <a:t> for Windows VMs and </a:t>
            </a:r>
            <a:r>
              <a:rPr lang="EN-US" sz="1800" dirty="0">
                <a:hlinkClick r:id="rId4"/>
              </a:rPr>
              <a:t>IOSTAT</a:t>
            </a:r>
            <a:r>
              <a:rPr lang="EN-US" sz="1800" dirty="0"/>
              <a:t> for Linux VMs</a:t>
            </a:r>
          </a:p>
          <a:p>
            <a:pPr lvl="1"/>
            <a:endParaRPr lang="en-US" dirty="0"/>
          </a:p>
          <a:p>
            <a:endParaRPr lang="en-US" dirty="0"/>
          </a:p>
        </p:txBody>
      </p:sp>
      <p:pic>
        <p:nvPicPr>
          <p:cNvPr id="11" name="Picture 10"/>
          <p:cNvPicPr>
            <a:picLocks noChangeAspect="1"/>
          </p:cNvPicPr>
          <p:nvPr/>
        </p:nvPicPr>
        <p:blipFill>
          <a:blip r:embed="rId5"/>
          <a:stretch>
            <a:fillRect/>
          </a:stretch>
        </p:blipFill>
        <p:spPr>
          <a:xfrm>
            <a:off x="2279738" y="3690436"/>
            <a:ext cx="7581900" cy="2421996"/>
          </a:xfrm>
          <a:prstGeom prst="rect">
            <a:avLst/>
          </a:prstGeom>
        </p:spPr>
      </p:pic>
    </p:spTree>
    <p:extLst>
      <p:ext uri="{BB962C8B-B14F-4D97-AF65-F5344CB8AC3E}">
        <p14:creationId xmlns:p14="http://schemas.microsoft.com/office/powerpoint/2010/main" val="1660009993"/>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Location, durability, and redundancy</a:t>
            </a:r>
          </a:p>
        </p:txBody>
      </p:sp>
      <p:pic>
        <p:nvPicPr>
          <p:cNvPr id="4" name="Picture 3"/>
          <p:cNvPicPr>
            <a:picLocks noChangeAspect="1"/>
          </p:cNvPicPr>
          <p:nvPr/>
        </p:nvPicPr>
        <p:blipFill>
          <a:blip r:embed="rId3"/>
          <a:stretch>
            <a:fillRect/>
          </a:stretch>
        </p:blipFill>
        <p:spPr>
          <a:xfrm>
            <a:off x="4776215" y="4749357"/>
            <a:ext cx="2407642" cy="1823972"/>
          </a:xfrm>
          <a:prstGeom prst="rect">
            <a:avLst/>
          </a:prstGeom>
        </p:spPr>
      </p:pic>
      <p:sp>
        <p:nvSpPr>
          <p:cNvPr id="7" name="Text Placeholder 3"/>
          <p:cNvSpPr txBox="1">
            <a:spLocks/>
          </p:cNvSpPr>
          <p:nvPr/>
        </p:nvSpPr>
        <p:spPr>
          <a:xfrm>
            <a:off x="366169" y="1212851"/>
            <a:ext cx="11227734" cy="3028521"/>
          </a:xfrm>
          <a:prstGeom prst="rect">
            <a:avLst/>
          </a:prstGeom>
        </p:spPr>
        <p:txBody>
          <a:bodyPr vert="horz" wrap="square" lIns="146304" tIns="91440" rIns="146304" bIns="91440" rtlCol="0">
            <a:spAutoFit/>
          </a:bodyPr>
          <a:lstStyle>
            <a:lvl1pPr marL="342846" marR="0" indent="-342846" algn="l" defTabSz="932594"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1"/>
                    </a:gs>
                    <a:gs pos="100000">
                      <a:schemeClr val="tx1"/>
                    </a:gs>
                  </a:gsLst>
                  <a:lin ang="5400000" scaled="0"/>
                </a:gradFill>
                <a:latin typeface="+mj-lt"/>
                <a:ea typeface="+mn-ea"/>
                <a:cs typeface="+mn-cs"/>
              </a:defRPr>
            </a:lvl1pPr>
            <a:lvl2pPr marL="615935" marR="0" indent="-273044" algn="l" defTabSz="93259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840296"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3pPr>
            <a:lvl4pPr marL="1064657"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4pPr>
            <a:lvl5pPr marL="1219170" marR="0" indent="-226478" algn="l" defTabSz="932594" rtl="0" eaLnBrk="1" fontAlgn="auto" latinLnBrk="0" hangingPunct="1">
              <a:lnSpc>
                <a:spcPct val="90000"/>
              </a:lnSpc>
              <a:spcBef>
                <a:spcPct val="20000"/>
              </a:spcBef>
              <a:spcAft>
                <a:spcPts val="0"/>
              </a:spcAft>
              <a:buClrTx/>
              <a:buSzPct val="90000"/>
              <a:buFont typeface="Arial" pitchFamily="34" charset="0"/>
              <a:buChar char="•"/>
              <a:tabLst/>
              <a:defRPr sz="1600" kern="1200" spc="0" baseline="0">
                <a:gradFill>
                  <a:gsLst>
                    <a:gs pos="1250">
                      <a:schemeClr val="tx1"/>
                    </a:gs>
                    <a:gs pos="100000">
                      <a:schemeClr val="tx1"/>
                    </a:gs>
                  </a:gsLst>
                  <a:lin ang="5400000" scaled="0"/>
                </a:gradFill>
                <a:latin typeface="+mn-lt"/>
                <a:ea typeface="+mn-ea"/>
                <a:cs typeface="+mn-cs"/>
              </a:defRPr>
            </a:lvl5pPr>
            <a:lvl6pPr marL="2564633"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932"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229"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528" indent="-233149" algn="l" defTabSz="93259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solidFill>
                  <a:srgbClr val="0078D7"/>
                </a:solidFill>
              </a:rPr>
              <a:t>With a storage account, the location and durability of the storage accounts must also be taken into account.</a:t>
            </a:r>
          </a:p>
          <a:p>
            <a:pPr marL="342900" lvl="1" indent="-342900"/>
            <a:r>
              <a:rPr lang="en-US" dirty="0"/>
              <a:t>Affinity groups allow you to group your Azure services to optimize performance. All services, storage accounts, and VMs within an affinity group will be located in the same Azure datacenter or region</a:t>
            </a:r>
          </a:p>
          <a:p>
            <a:pPr marL="342900" lvl="1" indent="-342900"/>
            <a:r>
              <a:rPr lang="en-US" dirty="0"/>
              <a:t>Location refers to which Azure region where the storage account will be deployed</a:t>
            </a:r>
          </a:p>
          <a:p>
            <a:pPr marL="342900" lvl="1" indent="-342900"/>
            <a:r>
              <a:rPr lang="en-US" dirty="0"/>
              <a:t>Resource Groups enable you to manage all your resources in an application or service deployed in Microsoft Azure together</a:t>
            </a:r>
          </a:p>
        </p:txBody>
      </p:sp>
    </p:spTree>
    <p:extLst>
      <p:ext uri="{BB962C8B-B14F-4D97-AF65-F5344CB8AC3E}">
        <p14:creationId xmlns:p14="http://schemas.microsoft.com/office/powerpoint/2010/main" val="1069649113"/>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28085" y="3192462"/>
            <a:ext cx="4213860" cy="1809171"/>
          </a:xfrm>
          <a:prstGeom prst="rect">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Text Placeholder 5"/>
          <p:cNvSpPr>
            <a:spLocks noGrp="1"/>
          </p:cNvSpPr>
          <p:nvPr>
            <p:ph type="body" sz="quarter" idx="10"/>
          </p:nvPr>
        </p:nvSpPr>
        <p:spPr>
          <a:xfrm>
            <a:off x="366168" y="1212851"/>
            <a:ext cx="11702553" cy="1631216"/>
          </a:xfrm>
        </p:spPr>
        <p:txBody>
          <a:bodyPr/>
          <a:lstStyle/>
          <a:p>
            <a:r>
              <a:rPr lang="en-US" dirty="0">
                <a:solidFill>
                  <a:srgbClr val="0078D7"/>
                </a:solidFill>
              </a:rPr>
              <a:t>Standard – 500 IOPS per disk, 60MB/sec</a:t>
            </a:r>
          </a:p>
          <a:p>
            <a:r>
              <a:rPr lang="en-US" dirty="0">
                <a:solidFill>
                  <a:srgbClr val="0078D7"/>
                </a:solidFill>
              </a:rPr>
              <a:t>Premium – Up to 5000 IOPS per disk, 200 MB/sec</a:t>
            </a:r>
          </a:p>
          <a:p>
            <a:pPr lvl="1"/>
            <a:endParaRPr lang="en-US" dirty="0">
              <a:solidFill>
                <a:srgbClr val="0078D7"/>
              </a:solidFill>
            </a:endParaRPr>
          </a:p>
        </p:txBody>
      </p:sp>
      <p:sp>
        <p:nvSpPr>
          <p:cNvPr id="17" name="Title 16"/>
          <p:cNvSpPr>
            <a:spLocks noGrp="1"/>
          </p:cNvSpPr>
          <p:nvPr>
            <p:ph type="title"/>
          </p:nvPr>
        </p:nvSpPr>
        <p:spPr/>
        <p:txBody>
          <a:bodyPr/>
          <a:lstStyle/>
          <a:p>
            <a:r>
              <a:rPr lang="en-US" dirty="0"/>
              <a:t>Standard versus Premium</a:t>
            </a:r>
          </a:p>
        </p:txBody>
      </p:sp>
      <p:sp>
        <p:nvSpPr>
          <p:cNvPr id="12" name="TextBox 11"/>
          <p:cNvSpPr txBox="1"/>
          <p:nvPr/>
        </p:nvSpPr>
        <p:spPr>
          <a:xfrm>
            <a:off x="4204422" y="3919448"/>
            <a:ext cx="1719398" cy="338554"/>
          </a:xfrm>
          <a:prstGeom prst="rect">
            <a:avLst/>
          </a:prstGeom>
          <a:noFill/>
        </p:spPr>
        <p:txBody>
          <a:bodyPr wrap="square" rtlCol="0">
            <a:spAutoFit/>
          </a:bodyPr>
          <a:lstStyle/>
          <a:p>
            <a:pPr algn="ctr"/>
            <a:r>
              <a:rPr lang="en-US" sz="1600" b="1" dirty="0">
                <a:ln w="0"/>
                <a:effectLst>
                  <a:outerShdw blurRad="38100" dist="19050" dir="2700000" algn="tl" rotWithShape="0">
                    <a:schemeClr val="dk1">
                      <a:alpha val="40000"/>
                    </a:schemeClr>
                  </a:outerShdw>
                </a:effectLst>
              </a:rPr>
              <a:t>8,000 IOPS </a:t>
            </a:r>
          </a:p>
        </p:txBody>
      </p:sp>
      <p:sp>
        <p:nvSpPr>
          <p:cNvPr id="13" name="Rounded Rectangle 12"/>
          <p:cNvSpPr/>
          <p:nvPr/>
        </p:nvSpPr>
        <p:spPr>
          <a:xfrm>
            <a:off x="2591266" y="3329452"/>
            <a:ext cx="1883151" cy="799833"/>
          </a:xfrm>
          <a:prstGeom prst="roundRect">
            <a:avLst/>
          </a:prstGeom>
          <a:solidFill>
            <a:schemeClr val="tx2"/>
          </a:solidFill>
          <a:ln>
            <a:solidFill>
              <a:schemeClr val="bg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A7 VM</a:t>
            </a:r>
          </a:p>
          <a:p>
            <a:pPr algn="ctr"/>
            <a:r>
              <a:rPr lang="en-US" sz="1400" dirty="0">
                <a:solidFill>
                  <a:schemeClr val="bg1"/>
                </a:solidFill>
              </a:rPr>
              <a:t>8 cores</a:t>
            </a:r>
          </a:p>
        </p:txBody>
      </p:sp>
      <p:sp>
        <p:nvSpPr>
          <p:cNvPr id="14" name="Can 13"/>
          <p:cNvSpPr/>
          <p:nvPr/>
        </p:nvSpPr>
        <p:spPr>
          <a:xfrm>
            <a:off x="2632203" y="4211798"/>
            <a:ext cx="1801275" cy="745249"/>
          </a:xfrm>
          <a:prstGeom prst="can">
            <a:avLst/>
          </a:prstGeom>
          <a:solidFill>
            <a:schemeClr val="tx2"/>
          </a:solidFill>
          <a:ln>
            <a:solidFill>
              <a:schemeClr val="bg1">
                <a:lumMod val="60000"/>
                <a:lumOff val="4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a:solidFill>
                  <a:schemeClr val="bg1"/>
                </a:solidFill>
              </a:rPr>
              <a:t>16 Std. disks</a:t>
            </a:r>
          </a:p>
        </p:txBody>
      </p:sp>
      <p:sp>
        <p:nvSpPr>
          <p:cNvPr id="16" name="TextBox 15"/>
          <p:cNvSpPr txBox="1"/>
          <p:nvPr/>
        </p:nvSpPr>
        <p:spPr>
          <a:xfrm>
            <a:off x="2220869" y="5114437"/>
            <a:ext cx="3086110" cy="523220"/>
          </a:xfrm>
          <a:prstGeom prst="rect">
            <a:avLst/>
          </a:prstGeom>
          <a:noFill/>
        </p:spPr>
        <p:txBody>
          <a:bodyPr wrap="square" rtlCol="0">
            <a:spAutoFit/>
          </a:bodyPr>
          <a:lstStyle/>
          <a:p>
            <a:pPr algn="ctr"/>
            <a:r>
              <a:rPr lang="en-US" sz="1400" dirty="0">
                <a:ln w="0"/>
                <a:effectLst>
                  <a:outerShdw blurRad="38100" dist="19050" dir="2700000" algn="tl" rotWithShape="0">
                    <a:schemeClr val="dk1">
                      <a:alpha val="40000"/>
                    </a:schemeClr>
                  </a:outerShdw>
                </a:effectLst>
              </a:rPr>
              <a:t>Azure IaaS VM using Standard Disks</a:t>
            </a:r>
          </a:p>
          <a:p>
            <a:pPr algn="ctr"/>
            <a:r>
              <a:rPr lang="en-US" sz="1400" dirty="0">
                <a:ln w="0"/>
                <a:effectLst>
                  <a:outerShdw blurRad="38100" dist="19050" dir="2700000" algn="tl" rotWithShape="0">
                    <a:schemeClr val="dk1">
                      <a:alpha val="40000"/>
                    </a:schemeClr>
                  </a:outerShdw>
                </a:effectLst>
              </a:rPr>
              <a:t>Use multiple disks to get IOPS</a:t>
            </a:r>
          </a:p>
        </p:txBody>
      </p:sp>
      <p:sp>
        <p:nvSpPr>
          <p:cNvPr id="18" name="Rectangle 17"/>
          <p:cNvSpPr/>
          <p:nvPr/>
        </p:nvSpPr>
        <p:spPr>
          <a:xfrm>
            <a:off x="6297068" y="3192462"/>
            <a:ext cx="3958461" cy="1799102"/>
          </a:xfrm>
          <a:prstGeom prst="rect">
            <a:avLst/>
          </a:prstGeom>
          <a:noFill/>
          <a:ln>
            <a:solidFill>
              <a:schemeClr val="tx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9" name="TextBox 18"/>
          <p:cNvSpPr txBox="1"/>
          <p:nvPr/>
        </p:nvSpPr>
        <p:spPr>
          <a:xfrm>
            <a:off x="8536130" y="3894441"/>
            <a:ext cx="1719398" cy="338554"/>
          </a:xfrm>
          <a:prstGeom prst="rect">
            <a:avLst/>
          </a:prstGeom>
          <a:noFill/>
        </p:spPr>
        <p:txBody>
          <a:bodyPr wrap="square" rtlCol="0">
            <a:spAutoFit/>
          </a:bodyPr>
          <a:lstStyle/>
          <a:p>
            <a:pPr algn="ctr"/>
            <a:r>
              <a:rPr lang="en-US" sz="1600" b="1" dirty="0">
                <a:ln w="0"/>
                <a:effectLst>
                  <a:outerShdw blurRad="38100" dist="19050" dir="2700000" algn="tl" rotWithShape="0">
                    <a:schemeClr val="dk1">
                      <a:alpha val="40000"/>
                    </a:schemeClr>
                  </a:outerShdw>
                </a:effectLst>
              </a:rPr>
              <a:t>10,000 IOPS </a:t>
            </a:r>
          </a:p>
        </p:txBody>
      </p:sp>
      <p:sp>
        <p:nvSpPr>
          <p:cNvPr id="20" name="Can 19"/>
          <p:cNvSpPr/>
          <p:nvPr/>
        </p:nvSpPr>
        <p:spPr>
          <a:xfrm>
            <a:off x="6904873" y="4211798"/>
            <a:ext cx="1801275" cy="745249"/>
          </a:xfrm>
          <a:prstGeom prst="can">
            <a:avLst/>
          </a:prstGeom>
          <a:solidFill>
            <a:schemeClr val="accent3"/>
          </a:solidFill>
          <a:ln>
            <a:solidFill>
              <a:schemeClr val="bg1">
                <a:lumMod val="60000"/>
                <a:lumOff val="4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solidFill>
                  <a:schemeClr val="bg1"/>
                </a:solidFill>
              </a:rPr>
              <a:t>2 P30 disks</a:t>
            </a:r>
          </a:p>
        </p:txBody>
      </p:sp>
      <p:sp>
        <p:nvSpPr>
          <p:cNvPr id="21" name="Rounded Rectangle 20"/>
          <p:cNvSpPr/>
          <p:nvPr/>
        </p:nvSpPr>
        <p:spPr>
          <a:xfrm>
            <a:off x="6827044" y="3313027"/>
            <a:ext cx="1883151" cy="799833"/>
          </a:xfrm>
          <a:prstGeom prst="roundRect">
            <a:avLst/>
          </a:prstGeom>
          <a:solidFill>
            <a:schemeClr val="accent3"/>
          </a:solidFill>
          <a:ln>
            <a:solidFill>
              <a:schemeClr val="bg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DS3 VM</a:t>
            </a:r>
          </a:p>
          <a:p>
            <a:pPr algn="ctr"/>
            <a:r>
              <a:rPr lang="en-US" sz="1400" dirty="0">
                <a:solidFill>
                  <a:schemeClr val="bg1"/>
                </a:solidFill>
              </a:rPr>
              <a:t>4 cores</a:t>
            </a:r>
          </a:p>
        </p:txBody>
      </p:sp>
      <p:sp>
        <p:nvSpPr>
          <p:cNvPr id="22" name="TextBox 21"/>
          <p:cNvSpPr txBox="1"/>
          <p:nvPr/>
        </p:nvSpPr>
        <p:spPr>
          <a:xfrm>
            <a:off x="6733243" y="5108465"/>
            <a:ext cx="3086110" cy="307738"/>
          </a:xfrm>
          <a:prstGeom prst="rect">
            <a:avLst/>
          </a:prstGeom>
          <a:noFill/>
        </p:spPr>
        <p:txBody>
          <a:bodyPr wrap="square" rtlCol="0">
            <a:spAutoFit/>
          </a:bodyPr>
          <a:lstStyle/>
          <a:p>
            <a:pPr algn="ctr"/>
            <a:r>
              <a:rPr lang="en-US" sz="1400" dirty="0">
                <a:ln w="0"/>
                <a:effectLst>
                  <a:outerShdw blurRad="38100" dist="19050" dir="2700000" algn="tl" rotWithShape="0">
                    <a:schemeClr val="dk1">
                      <a:alpha val="40000"/>
                    </a:schemeClr>
                  </a:outerShdw>
                </a:effectLst>
              </a:rPr>
              <a:t>Azure IaaS VM using Premium Disks</a:t>
            </a:r>
          </a:p>
        </p:txBody>
      </p:sp>
    </p:spTree>
    <p:extLst>
      <p:ext uri="{BB962C8B-B14F-4D97-AF65-F5344CB8AC3E}">
        <p14:creationId xmlns:p14="http://schemas.microsoft.com/office/powerpoint/2010/main" val="36185056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animBg="1"/>
      <p:bldP spid="16" grpId="0"/>
      <p:bldP spid="18" grpId="0" animBg="1"/>
      <p:bldP spid="19" grpId="0"/>
      <p:bldP spid="20" grpId="0" animBg="1"/>
      <p:bldP spid="21" grpId="0" animBg="1"/>
      <p:bldP spid="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688267"/>
            <a:ext cx="11702553" cy="5878532"/>
          </a:xfrm>
        </p:spPr>
        <p:txBody>
          <a:bodyPr/>
          <a:lstStyle/>
          <a:p>
            <a:pPr marL="0" indent="0">
              <a:buNone/>
            </a:pPr>
            <a:r>
              <a:rPr lang="en-US" sz="2000" dirty="0"/>
              <a:t>Service APIs</a:t>
            </a:r>
          </a:p>
          <a:p>
            <a:pPr marL="342891" lvl="1" indent="0">
              <a:buNone/>
            </a:pPr>
            <a:r>
              <a:rPr lang="en-US" sz="1200" dirty="0">
                <a:hlinkClick r:id="rId3"/>
              </a:rPr>
              <a:t>List Containers</a:t>
            </a:r>
            <a:endParaRPr lang="en-US" sz="1200" dirty="0"/>
          </a:p>
          <a:p>
            <a:pPr marL="342891" lvl="1" indent="0">
              <a:buNone/>
            </a:pPr>
            <a:r>
              <a:rPr lang="en-US" sz="1200" dirty="0">
                <a:hlinkClick r:id="rId4"/>
              </a:rPr>
              <a:t>Set/GET Blob Service Properties</a:t>
            </a:r>
            <a:endParaRPr lang="en-US" sz="1200" dirty="0"/>
          </a:p>
          <a:p>
            <a:pPr marL="342891" lvl="1" indent="0">
              <a:buNone/>
            </a:pPr>
            <a:r>
              <a:rPr lang="en-US" sz="1200" dirty="0">
                <a:hlinkClick r:id="rId5"/>
              </a:rPr>
              <a:t>Preflight Blob Request</a:t>
            </a:r>
            <a:endParaRPr lang="en-US" sz="1200" dirty="0"/>
          </a:p>
          <a:p>
            <a:pPr marL="342891" lvl="1" indent="0">
              <a:buNone/>
            </a:pPr>
            <a:r>
              <a:rPr lang="en-US" sz="1200" dirty="0">
                <a:hlinkClick r:id="rId6"/>
              </a:rPr>
              <a:t>Get Blob Service Stats</a:t>
            </a:r>
            <a:endParaRPr lang="en-US" sz="1200" dirty="0"/>
          </a:p>
          <a:p>
            <a:pPr lvl="1"/>
            <a:endParaRPr lang="en-US" dirty="0"/>
          </a:p>
          <a:p>
            <a:pPr marL="0" indent="0">
              <a:buNone/>
            </a:pPr>
            <a:r>
              <a:rPr lang="en-US" sz="2000" dirty="0"/>
              <a:t>Container APIs</a:t>
            </a:r>
          </a:p>
          <a:p>
            <a:pPr marL="342891" lvl="1" indent="0">
              <a:buNone/>
            </a:pPr>
            <a:r>
              <a:rPr lang="en-US" sz="1200" dirty="0">
                <a:hlinkClick r:id="rId7"/>
              </a:rPr>
              <a:t>Create Container</a:t>
            </a:r>
            <a:endParaRPr lang="en-US" sz="1200" dirty="0"/>
          </a:p>
          <a:p>
            <a:pPr marL="342891" lvl="1" indent="0">
              <a:buNone/>
            </a:pPr>
            <a:r>
              <a:rPr lang="en-US" sz="1200" dirty="0">
                <a:hlinkClick r:id="rId8"/>
              </a:rPr>
              <a:t>Get/Set Container Properties/Metadata</a:t>
            </a:r>
            <a:endParaRPr lang="en-US" sz="1200" dirty="0"/>
          </a:p>
          <a:p>
            <a:pPr marL="342891" lvl="1" indent="0">
              <a:buNone/>
            </a:pPr>
            <a:r>
              <a:rPr lang="en-US" sz="1200" dirty="0">
                <a:hlinkClick r:id="rId9"/>
              </a:rPr>
              <a:t>Get/Set Container ACL</a:t>
            </a:r>
            <a:endParaRPr lang="en-US" sz="1200" dirty="0"/>
          </a:p>
          <a:p>
            <a:pPr marL="342891" lvl="1" indent="0">
              <a:buNone/>
            </a:pPr>
            <a:r>
              <a:rPr lang="en-US" sz="1200" dirty="0">
                <a:hlinkClick r:id="rId10"/>
              </a:rPr>
              <a:t>Lease Container</a:t>
            </a:r>
            <a:r>
              <a:rPr lang="en-US" sz="1200" dirty="0"/>
              <a:t> </a:t>
            </a:r>
          </a:p>
          <a:p>
            <a:pPr marL="342891" lvl="1" indent="0">
              <a:buNone/>
            </a:pPr>
            <a:r>
              <a:rPr lang="en-US" sz="1200" dirty="0">
                <a:hlinkClick r:id="rId11"/>
              </a:rPr>
              <a:t>Delete Container</a:t>
            </a:r>
            <a:endParaRPr lang="en-US" sz="1200" dirty="0"/>
          </a:p>
          <a:p>
            <a:pPr marL="342891" lvl="1" indent="0">
              <a:buNone/>
            </a:pPr>
            <a:r>
              <a:rPr lang="en-US" sz="1200" dirty="0">
                <a:hlinkClick r:id="rId12"/>
              </a:rPr>
              <a:t>List Blobs</a:t>
            </a:r>
            <a:endParaRPr lang="en-US" sz="1200" dirty="0"/>
          </a:p>
          <a:p>
            <a:pPr lvl="1"/>
            <a:endParaRPr lang="en-US" dirty="0"/>
          </a:p>
          <a:p>
            <a:pPr marL="0" indent="0">
              <a:buNone/>
            </a:pPr>
            <a:r>
              <a:rPr lang="en-US" sz="2000" dirty="0"/>
              <a:t>Blob APIs</a:t>
            </a:r>
          </a:p>
          <a:p>
            <a:pPr marL="342891" lvl="1" indent="0">
              <a:buNone/>
            </a:pPr>
            <a:r>
              <a:rPr lang="en-US" sz="1200" dirty="0">
                <a:hlinkClick r:id="rId13"/>
              </a:rPr>
              <a:t>Put Blob</a:t>
            </a:r>
            <a:endParaRPr lang="en-US" sz="1200" dirty="0"/>
          </a:p>
          <a:p>
            <a:pPr marL="342891" lvl="1" indent="0">
              <a:buNone/>
            </a:pPr>
            <a:r>
              <a:rPr lang="en-US" sz="1200" dirty="0">
                <a:hlinkClick r:id="rId14"/>
              </a:rPr>
              <a:t>Get Blob</a:t>
            </a:r>
            <a:endParaRPr lang="en-US" sz="1200" dirty="0"/>
          </a:p>
          <a:p>
            <a:pPr marL="342891" lvl="1" indent="0">
              <a:buNone/>
            </a:pPr>
            <a:r>
              <a:rPr lang="en-US" sz="1200" dirty="0">
                <a:hlinkClick r:id="rId15"/>
              </a:rPr>
              <a:t>Get/Set Blob Properties</a:t>
            </a:r>
            <a:r>
              <a:rPr lang="en-US" sz="1200" dirty="0"/>
              <a:t> </a:t>
            </a:r>
          </a:p>
          <a:p>
            <a:pPr marL="342891" lvl="1" indent="0">
              <a:buNone/>
            </a:pPr>
            <a:r>
              <a:rPr lang="en-US" sz="1200" dirty="0">
                <a:hlinkClick r:id="rId16"/>
              </a:rPr>
              <a:t>Delete Blob</a:t>
            </a:r>
            <a:endParaRPr lang="en-US" sz="1200" dirty="0"/>
          </a:p>
          <a:p>
            <a:pPr marL="342891" lvl="1" indent="0">
              <a:buNone/>
            </a:pPr>
            <a:r>
              <a:rPr lang="en-US" sz="1200" dirty="0">
                <a:hlinkClick r:id="rId17"/>
              </a:rPr>
              <a:t>Lease Blob</a:t>
            </a:r>
            <a:endParaRPr lang="en-US" sz="1200" dirty="0"/>
          </a:p>
          <a:p>
            <a:pPr marL="342891" lvl="1" indent="0">
              <a:buNone/>
            </a:pPr>
            <a:r>
              <a:rPr lang="en-US" sz="1200" dirty="0">
                <a:hlinkClick r:id="rId18"/>
              </a:rPr>
              <a:t>Snapshot Blob</a:t>
            </a:r>
            <a:endParaRPr lang="en-US" sz="1200" dirty="0"/>
          </a:p>
          <a:p>
            <a:pPr marL="342891" lvl="1" indent="0">
              <a:buNone/>
            </a:pPr>
            <a:r>
              <a:rPr lang="en-US" sz="1200" dirty="0">
                <a:hlinkClick r:id="rId19"/>
              </a:rPr>
              <a:t>Copy Blob</a:t>
            </a:r>
            <a:endParaRPr lang="en-US" sz="1200" dirty="0"/>
          </a:p>
          <a:p>
            <a:endParaRPr lang="en-US" dirty="0"/>
          </a:p>
        </p:txBody>
      </p:sp>
      <p:sp>
        <p:nvSpPr>
          <p:cNvPr id="10" name="Title 2"/>
          <p:cNvSpPr>
            <a:spLocks noGrp="1"/>
          </p:cNvSpPr>
          <p:nvPr>
            <p:ph type="title"/>
          </p:nvPr>
        </p:nvSpPr>
        <p:spPr/>
        <p:txBody>
          <a:bodyPr/>
          <a:lstStyle/>
          <a:p>
            <a:r>
              <a:rPr lang="en-US" dirty="0"/>
              <a:t>Azure Storage APIs</a:t>
            </a:r>
          </a:p>
        </p:txBody>
      </p:sp>
      <p:sp>
        <p:nvSpPr>
          <p:cNvPr id="4" name="Content Placeholder 2"/>
          <p:cNvSpPr txBox="1">
            <a:spLocks/>
          </p:cNvSpPr>
          <p:nvPr/>
        </p:nvSpPr>
        <p:spPr>
          <a:xfrm>
            <a:off x="4701463" y="1688267"/>
            <a:ext cx="2742967" cy="4049808"/>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bg1">
                    <a:lumMod val="50000"/>
                  </a:schemeClr>
                </a:solidFill>
              </a:rPr>
              <a:t>Service APIs</a:t>
            </a:r>
          </a:p>
          <a:p>
            <a:pPr lvl="1"/>
            <a:r>
              <a:rPr lang="en-US" sz="1200" dirty="0">
                <a:gradFill>
                  <a:gsLst>
                    <a:gs pos="1250">
                      <a:srgbClr val="FFFFFF"/>
                    </a:gs>
                    <a:gs pos="100000">
                      <a:srgbClr val="FFFFFF"/>
                    </a:gs>
                  </a:gsLst>
                  <a:lin ang="5400000" scaled="0"/>
                </a:gradFill>
                <a:hlinkClick r:id="rId20"/>
              </a:rPr>
              <a:t>Set/Get Table Service Properties</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21"/>
              </a:rPr>
              <a:t>Preflight Table Request</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22"/>
              </a:rPr>
              <a:t>Get Table Service Stats</a:t>
            </a:r>
            <a:endParaRPr lang="en-US" sz="1200" u="sng"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23"/>
              </a:rPr>
              <a:t>Query Tables</a:t>
            </a:r>
            <a:r>
              <a:rPr lang="en-US" sz="1200" dirty="0">
                <a:gradFill>
                  <a:gsLst>
                    <a:gs pos="1250">
                      <a:srgbClr val="FFFFFF"/>
                    </a:gs>
                    <a:gs pos="100000">
                      <a:srgbClr val="FFFFFF"/>
                    </a:gs>
                  </a:gsLst>
                  <a:lin ang="5400000" scaled="0"/>
                </a:gradFill>
              </a:rPr>
              <a:t> </a:t>
            </a:r>
          </a:p>
          <a:p>
            <a:pPr marL="342845" lvl="1" indent="0">
              <a:buNone/>
            </a:pPr>
            <a:endParaRPr lang="en-US" sz="1125" dirty="0">
              <a:gradFill>
                <a:gsLst>
                  <a:gs pos="1250">
                    <a:srgbClr val="FFFFFF"/>
                  </a:gs>
                  <a:gs pos="100000">
                    <a:srgbClr val="FFFFFF"/>
                  </a:gs>
                </a:gsLst>
                <a:lin ang="5400000" scaled="0"/>
              </a:gradFill>
            </a:endParaRPr>
          </a:p>
          <a:p>
            <a:endParaRPr lang="en-US" sz="1125" dirty="0">
              <a:solidFill>
                <a:schemeClr val="bg1">
                  <a:lumMod val="50000"/>
                </a:schemeClr>
              </a:solidFill>
            </a:endParaRPr>
          </a:p>
          <a:p>
            <a:pPr marL="0" indent="0">
              <a:buNone/>
            </a:pPr>
            <a:r>
              <a:rPr lang="en-US" sz="2000" dirty="0">
                <a:solidFill>
                  <a:schemeClr val="bg1">
                    <a:lumMod val="50000"/>
                  </a:schemeClr>
                </a:solidFill>
              </a:rPr>
              <a:t>Table APIs</a:t>
            </a:r>
          </a:p>
          <a:p>
            <a:pPr lvl="1"/>
            <a:r>
              <a:rPr lang="en-US" sz="1200" dirty="0">
                <a:gradFill>
                  <a:gsLst>
                    <a:gs pos="1250">
                      <a:srgbClr val="FFFFFF"/>
                    </a:gs>
                    <a:gs pos="100000">
                      <a:srgbClr val="FFFFFF"/>
                    </a:gs>
                  </a:gsLst>
                  <a:lin ang="5400000" scaled="0"/>
                </a:gradFill>
                <a:hlinkClick r:id="rId24"/>
              </a:rPr>
              <a:t>Create Table</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25"/>
              </a:rPr>
              <a:t>Delete Table</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26"/>
              </a:rPr>
              <a:t>Set/Get Table ACL</a:t>
            </a:r>
            <a:endParaRPr lang="en-US" sz="1125" dirty="0">
              <a:gradFill>
                <a:gsLst>
                  <a:gs pos="1250">
                    <a:srgbClr val="FFFFFF"/>
                  </a:gs>
                  <a:gs pos="100000">
                    <a:srgbClr val="FFFFFF"/>
                  </a:gs>
                </a:gsLst>
                <a:lin ang="5400000" scaled="0"/>
              </a:gradFill>
            </a:endParaRPr>
          </a:p>
          <a:p>
            <a:pPr marL="0" indent="0">
              <a:buNone/>
            </a:pPr>
            <a:endParaRPr lang="en-US" sz="1125" dirty="0">
              <a:gradFill>
                <a:gsLst>
                  <a:gs pos="1250">
                    <a:srgbClr val="FFFFFF"/>
                  </a:gs>
                  <a:gs pos="100000">
                    <a:srgbClr val="FFFFFF"/>
                  </a:gs>
                </a:gsLst>
                <a:lin ang="5400000" scaled="0"/>
              </a:gradFill>
            </a:endParaRPr>
          </a:p>
          <a:p>
            <a:endParaRPr lang="en-US" sz="1125" dirty="0">
              <a:solidFill>
                <a:schemeClr val="bg1">
                  <a:lumMod val="50000"/>
                </a:schemeClr>
              </a:solidFill>
            </a:endParaRPr>
          </a:p>
          <a:p>
            <a:pPr marL="0" indent="0">
              <a:buNone/>
            </a:pPr>
            <a:r>
              <a:rPr lang="en-US" sz="2000" dirty="0">
                <a:solidFill>
                  <a:schemeClr val="bg1">
                    <a:lumMod val="50000"/>
                  </a:schemeClr>
                </a:solidFill>
              </a:rPr>
              <a:t>Entity APIs</a:t>
            </a:r>
          </a:p>
          <a:p>
            <a:pPr lvl="1"/>
            <a:r>
              <a:rPr lang="en-US" sz="1200" dirty="0">
                <a:gradFill>
                  <a:gsLst>
                    <a:gs pos="1250">
                      <a:srgbClr val="FFFFFF"/>
                    </a:gs>
                    <a:gs pos="100000">
                      <a:srgbClr val="FFFFFF"/>
                    </a:gs>
                  </a:gsLst>
                  <a:lin ang="5400000" scaled="0"/>
                </a:gradFill>
                <a:hlinkClick r:id="rId27"/>
              </a:rPr>
              <a:t>Insert Entity</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28"/>
              </a:rPr>
              <a:t>Update Entity</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29"/>
              </a:rPr>
              <a:t>Merge Entity</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0"/>
              </a:rPr>
              <a:t>Insert Or Merge Entity</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1"/>
              </a:rPr>
              <a:t>Insert Or Replace Entity</a:t>
            </a:r>
            <a:endParaRPr lang="en-US" sz="1200" dirty="0">
              <a:gradFill>
                <a:gsLst>
                  <a:gs pos="1250">
                    <a:srgbClr val="FFFFFF"/>
                  </a:gs>
                  <a:gs pos="100000">
                    <a:srgbClr val="FFFFFF"/>
                  </a:gs>
                </a:gsLst>
                <a:lin ang="5400000" scaled="0"/>
              </a:gradFill>
              <a:hlinkClick r:id="" action="ppaction://noaction"/>
            </a:endParaRPr>
          </a:p>
          <a:p>
            <a:pPr lvl="1"/>
            <a:r>
              <a:rPr lang="en-US" sz="1200" dirty="0">
                <a:gradFill>
                  <a:gsLst>
                    <a:gs pos="1250">
                      <a:srgbClr val="FFFFFF"/>
                    </a:gs>
                    <a:gs pos="100000">
                      <a:srgbClr val="FFFFFF"/>
                    </a:gs>
                  </a:gsLst>
                  <a:lin ang="5400000" scaled="0"/>
                </a:gradFill>
                <a:hlinkClick r:id="" action="ppaction://noaction"/>
              </a:rPr>
              <a:t>Query Entity</a:t>
            </a:r>
          </a:p>
          <a:p>
            <a:pPr lvl="1"/>
            <a:r>
              <a:rPr lang="en-US" sz="1200" dirty="0">
                <a:gradFill>
                  <a:gsLst>
                    <a:gs pos="1250">
                      <a:srgbClr val="FFFFFF"/>
                    </a:gs>
                    <a:gs pos="100000">
                      <a:srgbClr val="FFFFFF"/>
                    </a:gs>
                  </a:gsLst>
                  <a:lin ang="5400000" scaled="0"/>
                </a:gradFill>
                <a:hlinkClick r:id="" action="ppaction://noaction"/>
              </a:rPr>
              <a:t>Query Entities</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2"/>
              </a:rPr>
              <a:t>Entity Group Transactions</a:t>
            </a:r>
            <a:endParaRPr lang="en-US" sz="1200" dirty="0">
              <a:gradFill>
                <a:gsLst>
                  <a:gs pos="1250">
                    <a:srgbClr val="FFFFFF"/>
                  </a:gs>
                  <a:gs pos="100000">
                    <a:srgbClr val="FFFFFF"/>
                  </a:gs>
                </a:gsLst>
                <a:lin ang="5400000" scaled="0"/>
              </a:gradFill>
            </a:endParaRPr>
          </a:p>
          <a:p>
            <a:endParaRPr lang="en-US" sz="1200" dirty="0">
              <a:gradFill>
                <a:gsLst>
                  <a:gs pos="1250">
                    <a:srgbClr val="FFFFFF"/>
                  </a:gs>
                  <a:gs pos="100000">
                    <a:srgbClr val="FFFFFF"/>
                  </a:gs>
                </a:gsLst>
                <a:lin ang="5400000" scaled="0"/>
              </a:gradFill>
            </a:endParaRPr>
          </a:p>
          <a:p>
            <a:endParaRPr lang="en-US" sz="1200" dirty="0">
              <a:gradFill>
                <a:gsLst>
                  <a:gs pos="1250">
                    <a:srgbClr val="FFFFFF"/>
                  </a:gs>
                  <a:gs pos="100000">
                    <a:srgbClr val="FFFFFF"/>
                  </a:gs>
                </a:gsLst>
                <a:lin ang="5400000" scaled="0"/>
              </a:gradFill>
            </a:endParaRPr>
          </a:p>
          <a:p>
            <a:endParaRPr lang="en-US" sz="1125" dirty="0">
              <a:gradFill>
                <a:gsLst>
                  <a:gs pos="1250">
                    <a:srgbClr val="FFFFFF"/>
                  </a:gs>
                  <a:gs pos="100000">
                    <a:srgbClr val="FFFFFF"/>
                  </a:gs>
                </a:gsLst>
                <a:lin ang="5400000" scaled="0"/>
              </a:gradFill>
            </a:endParaRPr>
          </a:p>
        </p:txBody>
      </p:sp>
      <p:sp>
        <p:nvSpPr>
          <p:cNvPr id="6" name="Content Placeholder 2"/>
          <p:cNvSpPr txBox="1">
            <a:spLocks/>
          </p:cNvSpPr>
          <p:nvPr/>
        </p:nvSpPr>
        <p:spPr>
          <a:xfrm>
            <a:off x="9009445" y="1688267"/>
            <a:ext cx="2651297" cy="3998969"/>
          </a:xfrm>
          <a:prstGeom prst="rect">
            <a:avLst/>
          </a:prstGeom>
        </p:spPr>
        <p:txBody>
          <a:bodyPr>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bg1">
                    <a:lumMod val="50000"/>
                  </a:schemeClr>
                </a:solidFill>
              </a:rPr>
              <a:t>Service APIs</a:t>
            </a:r>
          </a:p>
          <a:p>
            <a:pPr lvl="1"/>
            <a:r>
              <a:rPr lang="en-US" sz="1200" dirty="0">
                <a:gradFill>
                  <a:gsLst>
                    <a:gs pos="1250">
                      <a:srgbClr val="FFFFFF"/>
                    </a:gs>
                    <a:gs pos="100000">
                      <a:srgbClr val="FFFFFF"/>
                    </a:gs>
                  </a:gsLst>
                  <a:lin ang="5400000" scaled="0"/>
                </a:gradFill>
                <a:hlinkClick r:id="rId33"/>
              </a:rPr>
              <a:t>Set/Get Queue Service Properties</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4"/>
              </a:rPr>
              <a:t>Preflight Queue Request</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5"/>
              </a:rPr>
              <a:t>Get Queue Service Stats</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6"/>
              </a:rPr>
              <a:t>List Queues</a:t>
            </a:r>
            <a:endParaRPr lang="en-US" sz="1200" dirty="0">
              <a:gradFill>
                <a:gsLst>
                  <a:gs pos="1250">
                    <a:srgbClr val="FFFFFF"/>
                  </a:gs>
                  <a:gs pos="100000">
                    <a:srgbClr val="FFFFFF"/>
                  </a:gs>
                </a:gsLst>
                <a:lin ang="5400000" scaled="0"/>
              </a:gradFill>
            </a:endParaRPr>
          </a:p>
          <a:p>
            <a:pPr marL="342845" lvl="1" indent="0">
              <a:buNone/>
            </a:pPr>
            <a:endParaRPr lang="en-US" sz="1125" dirty="0">
              <a:gradFill>
                <a:gsLst>
                  <a:gs pos="1250">
                    <a:srgbClr val="FFFFFF"/>
                  </a:gs>
                  <a:gs pos="100000">
                    <a:srgbClr val="FFFFFF"/>
                  </a:gs>
                </a:gsLst>
                <a:lin ang="5400000" scaled="0"/>
              </a:gradFill>
            </a:endParaRPr>
          </a:p>
          <a:p>
            <a:pPr marL="0" indent="0">
              <a:buNone/>
            </a:pPr>
            <a:r>
              <a:rPr lang="en-US" sz="2000" dirty="0">
                <a:solidFill>
                  <a:schemeClr val="bg1">
                    <a:lumMod val="50000"/>
                  </a:schemeClr>
                </a:solidFill>
              </a:rPr>
              <a:t>Queue APIs</a:t>
            </a:r>
          </a:p>
          <a:p>
            <a:pPr lvl="1"/>
            <a:r>
              <a:rPr lang="en-US" sz="1200" dirty="0">
                <a:gradFill>
                  <a:gsLst>
                    <a:gs pos="1250">
                      <a:srgbClr val="FFFFFF"/>
                    </a:gs>
                    <a:gs pos="100000">
                      <a:srgbClr val="FFFFFF"/>
                    </a:gs>
                  </a:gsLst>
                  <a:lin ang="5400000" scaled="0"/>
                </a:gradFill>
                <a:hlinkClick r:id="rId37"/>
              </a:rPr>
              <a:t>Create Queue</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8"/>
              </a:rPr>
              <a:t>Delete Queue</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39"/>
              </a:rPr>
              <a:t>Get/Set Queue Metadata</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40"/>
              </a:rPr>
              <a:t>Get/Set Queue ACL</a:t>
            </a:r>
            <a:endParaRPr lang="en-US" sz="1200" dirty="0">
              <a:gradFill>
                <a:gsLst>
                  <a:gs pos="1250">
                    <a:srgbClr val="FFFFFF"/>
                  </a:gs>
                  <a:gs pos="100000">
                    <a:srgbClr val="FFFFFF"/>
                  </a:gs>
                </a:gsLst>
                <a:lin ang="5400000" scaled="0"/>
              </a:gradFill>
            </a:endParaRPr>
          </a:p>
          <a:p>
            <a:pPr marL="257135" lvl="1" indent="0">
              <a:buNone/>
            </a:pPr>
            <a:endParaRPr lang="en-US" sz="1125" dirty="0">
              <a:gradFill>
                <a:gsLst>
                  <a:gs pos="1250">
                    <a:srgbClr val="FFFFFF"/>
                  </a:gs>
                  <a:gs pos="100000">
                    <a:srgbClr val="FFFFFF"/>
                  </a:gs>
                </a:gsLst>
                <a:lin ang="5400000" scaled="0"/>
              </a:gradFill>
            </a:endParaRPr>
          </a:p>
          <a:p>
            <a:endParaRPr lang="en-US" sz="1125" dirty="0">
              <a:gradFill>
                <a:gsLst>
                  <a:gs pos="1250">
                    <a:srgbClr val="FFFFFF"/>
                  </a:gs>
                  <a:gs pos="100000">
                    <a:srgbClr val="FFFFFF"/>
                  </a:gs>
                </a:gsLst>
                <a:lin ang="5400000" scaled="0"/>
              </a:gradFill>
            </a:endParaRPr>
          </a:p>
          <a:p>
            <a:pPr marL="0" indent="0">
              <a:buNone/>
            </a:pPr>
            <a:r>
              <a:rPr lang="en-US" sz="2000" dirty="0">
                <a:solidFill>
                  <a:schemeClr val="bg1">
                    <a:lumMod val="50000"/>
                  </a:schemeClr>
                </a:solidFill>
              </a:rPr>
              <a:t>Message APIs</a:t>
            </a:r>
          </a:p>
          <a:p>
            <a:pPr lvl="1"/>
            <a:r>
              <a:rPr lang="en-US" sz="1200" dirty="0">
                <a:gradFill>
                  <a:gsLst>
                    <a:gs pos="1250">
                      <a:srgbClr val="FFFFFF"/>
                    </a:gs>
                    <a:gs pos="100000">
                      <a:srgbClr val="FFFFFF"/>
                    </a:gs>
                  </a:gsLst>
                  <a:lin ang="5400000" scaled="0"/>
                </a:gradFill>
                <a:hlinkClick r:id="rId41"/>
              </a:rPr>
              <a:t>Put Message</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42"/>
              </a:rPr>
              <a:t>Get Messages</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43"/>
              </a:rPr>
              <a:t>Peek Messages</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44"/>
              </a:rPr>
              <a:t>Delete Message</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45"/>
              </a:rPr>
              <a:t>Update Message</a:t>
            </a:r>
            <a:endParaRPr lang="en-US" sz="1200" dirty="0">
              <a:gradFill>
                <a:gsLst>
                  <a:gs pos="1250">
                    <a:srgbClr val="FFFFFF"/>
                  </a:gs>
                  <a:gs pos="100000">
                    <a:srgbClr val="FFFFFF"/>
                  </a:gs>
                </a:gsLst>
                <a:lin ang="5400000" scaled="0"/>
              </a:gradFill>
            </a:endParaRPr>
          </a:p>
          <a:p>
            <a:pPr lvl="1"/>
            <a:r>
              <a:rPr lang="en-US" sz="1200" dirty="0">
                <a:gradFill>
                  <a:gsLst>
                    <a:gs pos="1250">
                      <a:srgbClr val="FFFFFF"/>
                    </a:gs>
                    <a:gs pos="100000">
                      <a:srgbClr val="FFFFFF"/>
                    </a:gs>
                  </a:gsLst>
                  <a:lin ang="5400000" scaled="0"/>
                </a:gradFill>
                <a:hlinkClick r:id="rId46"/>
              </a:rPr>
              <a:t>Clear Messages</a:t>
            </a:r>
            <a:endParaRPr lang="en-US" sz="1200" dirty="0">
              <a:gradFill>
                <a:gsLst>
                  <a:gs pos="1250">
                    <a:srgbClr val="FFFFFF"/>
                  </a:gs>
                  <a:gs pos="100000">
                    <a:srgbClr val="FFFFFF"/>
                  </a:gs>
                </a:gsLst>
                <a:lin ang="5400000" scaled="0"/>
              </a:gradFill>
            </a:endParaRPr>
          </a:p>
        </p:txBody>
      </p:sp>
      <p:sp>
        <p:nvSpPr>
          <p:cNvPr id="7" name="Rectangle 6"/>
          <p:cNvSpPr/>
          <p:nvPr/>
        </p:nvSpPr>
        <p:spPr bwMode="auto">
          <a:xfrm>
            <a:off x="530605" y="1212852"/>
            <a:ext cx="1602185" cy="408319"/>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8542" tIns="102833" rIns="128542" bIns="102833" numCol="1" spcCol="0" rtlCol="0" fromWordArt="0" anchor="ctr" anchorCtr="0" forceAA="0" compatLnSpc="1">
            <a:prstTxWarp prst="textNoShape">
              <a:avLst/>
            </a:prstTxWarp>
            <a:noAutofit/>
          </a:bodyPr>
          <a:lstStyle/>
          <a:p>
            <a:pPr defTabSz="65537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Blobs</a:t>
            </a:r>
          </a:p>
        </p:txBody>
      </p:sp>
      <p:sp>
        <p:nvSpPr>
          <p:cNvPr id="8" name="Rectangle 7"/>
          <p:cNvSpPr/>
          <p:nvPr/>
        </p:nvSpPr>
        <p:spPr bwMode="auto">
          <a:xfrm>
            <a:off x="9111046" y="1212852"/>
            <a:ext cx="1723113" cy="408319"/>
          </a:xfrm>
          <a:prstGeom prst="rect">
            <a:avLst/>
          </a:prstGeom>
          <a:solidFill>
            <a:schemeClr val="accent6"/>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128542" tIns="102833" rIns="128542" bIns="102833" numCol="1" spcCol="0" rtlCol="0" fromWordArt="0" anchor="ctr" anchorCtr="0" forceAA="0" compatLnSpc="1">
            <a:prstTxWarp prst="textNoShape">
              <a:avLst/>
            </a:prstTxWarp>
            <a:noAutofit/>
          </a:bodyPr>
          <a:lstStyle/>
          <a:p>
            <a:pPr defTabSz="655379" fontAlgn="base">
              <a:spcBef>
                <a:spcPct val="0"/>
              </a:spcBef>
              <a:spcAft>
                <a:spcPct val="0"/>
              </a:spcAft>
            </a:pPr>
            <a:r>
              <a:rPr lang="en-US" dirty="0">
                <a:solidFill>
                  <a:srgbClr val="FFFFFF"/>
                </a:solidFill>
                <a:ea typeface="Segoe UI" pitchFamily="34" charset="0"/>
                <a:cs typeface="Segoe UI" pitchFamily="34" charset="0"/>
              </a:rPr>
              <a:t>Queues</a:t>
            </a:r>
          </a:p>
        </p:txBody>
      </p:sp>
      <p:sp>
        <p:nvSpPr>
          <p:cNvPr id="9" name="Rectangle 8"/>
          <p:cNvSpPr/>
          <p:nvPr/>
        </p:nvSpPr>
        <p:spPr bwMode="auto">
          <a:xfrm>
            <a:off x="4782434" y="1212852"/>
            <a:ext cx="1694394" cy="408319"/>
          </a:xfrm>
          <a:prstGeom prst="rect">
            <a:avLst/>
          </a:prstGeom>
          <a:solidFill>
            <a:schemeClr val="accent4"/>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square" lIns="128542" tIns="102833" rIns="128542" bIns="102833" numCol="1" spcCol="0" rtlCol="0" fromWordArt="0" anchor="ctr" anchorCtr="0" forceAA="0" compatLnSpc="1">
            <a:prstTxWarp prst="textNoShape">
              <a:avLst/>
            </a:prstTxWarp>
            <a:noAutofit/>
          </a:bodyPr>
          <a:lstStyle/>
          <a:p>
            <a:pPr defTabSz="655379" fontAlgn="base">
              <a:spcBef>
                <a:spcPct val="0"/>
              </a:spcBef>
              <a:spcAft>
                <a:spcPct val="0"/>
              </a:spcAft>
            </a:pPr>
            <a:r>
              <a:rPr lang="en-US" dirty="0">
                <a:gradFill>
                  <a:gsLst>
                    <a:gs pos="0">
                      <a:srgbClr val="FFFFFF"/>
                    </a:gs>
                    <a:gs pos="100000">
                      <a:srgbClr val="FFFFFF"/>
                    </a:gs>
                  </a:gsLst>
                  <a:lin ang="5400000" scaled="0"/>
                </a:gradFill>
                <a:ea typeface="Segoe UI" pitchFamily="34" charset="0"/>
                <a:cs typeface="Segoe UI" pitchFamily="34" charset="0"/>
              </a:rPr>
              <a:t>Tables</a:t>
            </a:r>
          </a:p>
        </p:txBody>
      </p:sp>
    </p:spTree>
    <p:extLst>
      <p:ext uri="{BB962C8B-B14F-4D97-AF65-F5344CB8AC3E}">
        <p14:creationId xmlns:p14="http://schemas.microsoft.com/office/powerpoint/2010/main" val="1213004"/>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6168" y="1212851"/>
            <a:ext cx="11702553" cy="3471720"/>
          </a:xfrm>
        </p:spPr>
        <p:txBody>
          <a:bodyPr/>
          <a:lstStyle/>
          <a:p>
            <a:pPr marL="0" indent="0">
              <a:buNone/>
            </a:pPr>
            <a:r>
              <a:rPr lang="en-US" sz="3200" dirty="0">
                <a:solidFill>
                  <a:srgbClr val="0078D7"/>
                </a:solidFill>
              </a:rPr>
              <a:t>For high-performance IO-intensive workloads (databases, etc.)</a:t>
            </a:r>
          </a:p>
          <a:p>
            <a:pPr marL="0" indent="0">
              <a:buNone/>
            </a:pPr>
            <a:r>
              <a:rPr lang="en-US" sz="3200" dirty="0">
                <a:solidFill>
                  <a:srgbClr val="0078D7"/>
                </a:solidFill>
              </a:rPr>
              <a:t>Consistent low latency and predictable high IO throughput</a:t>
            </a:r>
          </a:p>
          <a:p>
            <a:pPr marL="0" indent="0">
              <a:buNone/>
            </a:pPr>
            <a:r>
              <a:rPr lang="en-US" sz="3200" dirty="0">
                <a:solidFill>
                  <a:srgbClr val="0078D7"/>
                </a:solidFill>
              </a:rPr>
              <a:t>Durable - 3 strongly consistent copies in SSD storage</a:t>
            </a:r>
          </a:p>
          <a:p>
            <a:pPr marL="0" indent="0">
              <a:buNone/>
            </a:pPr>
            <a:r>
              <a:rPr lang="en-US" sz="3200" dirty="0">
                <a:solidFill>
                  <a:srgbClr val="0078D7"/>
                </a:solidFill>
              </a:rPr>
              <a:t>New class of VMs – DS Series</a:t>
            </a:r>
          </a:p>
          <a:p>
            <a:pPr marL="342900" lvl="1" indent="-342900"/>
            <a:r>
              <a:rPr lang="en-US" dirty="0"/>
              <a:t>Supports up to 1 TB Blob/disk size</a:t>
            </a:r>
          </a:p>
          <a:p>
            <a:pPr marL="342900" lvl="1" indent="-342900"/>
            <a:r>
              <a:rPr lang="en-US" dirty="0"/>
              <a:t>Up to 32TB per VM and up to 64,000 IOPS per VM</a:t>
            </a:r>
          </a:p>
          <a:p>
            <a:pPr marL="0" indent="0">
              <a:buNone/>
            </a:pPr>
            <a:r>
              <a:rPr lang="en-US" sz="3200" dirty="0">
                <a:solidFill>
                  <a:srgbClr val="0078D7"/>
                </a:solidFill>
              </a:rPr>
              <a:t>Flexible Pricing – VMs and disks by the hour</a:t>
            </a:r>
          </a:p>
        </p:txBody>
      </p:sp>
      <p:sp>
        <p:nvSpPr>
          <p:cNvPr id="3" name="Title 2"/>
          <p:cNvSpPr>
            <a:spLocks noGrp="1"/>
          </p:cNvSpPr>
          <p:nvPr>
            <p:ph type="title"/>
          </p:nvPr>
        </p:nvSpPr>
        <p:spPr/>
        <p:txBody>
          <a:bodyPr/>
          <a:lstStyle/>
          <a:p>
            <a:r>
              <a:rPr lang="en-US" dirty="0"/>
              <a:t>Azure Premium Storage Disks</a:t>
            </a:r>
          </a:p>
        </p:txBody>
      </p:sp>
      <p:graphicFrame>
        <p:nvGraphicFramePr>
          <p:cNvPr id="4" name="Content Placeholder 5"/>
          <p:cNvGraphicFramePr>
            <a:graphicFrameLocks/>
          </p:cNvGraphicFramePr>
          <p:nvPr>
            <p:extLst>
              <p:ext uri="{D42A27DB-BD31-4B8C-83A1-F6EECF244321}">
                <p14:modId xmlns:p14="http://schemas.microsoft.com/office/powerpoint/2010/main" val="1179052125"/>
              </p:ext>
            </p:extLst>
          </p:nvPr>
        </p:nvGraphicFramePr>
        <p:xfrm>
          <a:off x="1783909" y="5077334"/>
          <a:ext cx="8867070" cy="1183376"/>
        </p:xfrm>
        <a:graphic>
          <a:graphicData uri="http://schemas.openxmlformats.org/drawingml/2006/table">
            <a:tbl>
              <a:tblPr firstRow="1" firstCol="1" bandRow="1">
                <a:tableStyleId>{93296810-A885-4BE3-A3E7-6D5BEEA58F35}</a:tableStyleId>
              </a:tblPr>
              <a:tblGrid>
                <a:gridCol w="2802106">
                  <a:extLst>
                    <a:ext uri="{9D8B030D-6E8A-4147-A177-3AD203B41FA5}">
                      <a16:colId xmlns:a16="http://schemas.microsoft.com/office/drawing/2014/main" val="20000"/>
                    </a:ext>
                  </a:extLst>
                </a:gridCol>
                <a:gridCol w="2096879">
                  <a:extLst>
                    <a:ext uri="{9D8B030D-6E8A-4147-A177-3AD203B41FA5}">
                      <a16:colId xmlns:a16="http://schemas.microsoft.com/office/drawing/2014/main" val="20001"/>
                    </a:ext>
                  </a:extLst>
                </a:gridCol>
                <a:gridCol w="2134491">
                  <a:extLst>
                    <a:ext uri="{9D8B030D-6E8A-4147-A177-3AD203B41FA5}">
                      <a16:colId xmlns:a16="http://schemas.microsoft.com/office/drawing/2014/main" val="20002"/>
                    </a:ext>
                  </a:extLst>
                </a:gridCol>
                <a:gridCol w="1833594">
                  <a:extLst>
                    <a:ext uri="{9D8B030D-6E8A-4147-A177-3AD203B41FA5}">
                      <a16:colId xmlns:a16="http://schemas.microsoft.com/office/drawing/2014/main" val="20003"/>
                    </a:ext>
                  </a:extLst>
                </a:gridCol>
              </a:tblGrid>
              <a:tr h="295844">
                <a:tc>
                  <a:txBody>
                    <a:bodyPr/>
                    <a:lstStyle/>
                    <a:p>
                      <a:r>
                        <a:rPr lang="en-US" sz="1500" b="0" i="0" dirty="0">
                          <a:solidFill>
                            <a:schemeClr val="bg1"/>
                          </a:solidFill>
                          <a:latin typeface="Segoe UI Semibold" panose="020B0702040204020203" pitchFamily="34" charset="0"/>
                          <a:cs typeface="Segoe UI Semibold" panose="020B0702040204020203" pitchFamily="34" charset="0"/>
                        </a:rPr>
                        <a:t>Disk types</a:t>
                      </a:r>
                    </a:p>
                  </a:txBody>
                  <a:tcPr marL="67235" marR="67235" marT="33617" marB="33617"/>
                </a:tc>
                <a:tc>
                  <a:txBody>
                    <a:bodyPr/>
                    <a:lstStyle/>
                    <a:p>
                      <a:r>
                        <a:rPr lang="en-US" sz="1500" b="0" i="0" dirty="0">
                          <a:solidFill>
                            <a:schemeClr val="bg1"/>
                          </a:solidFill>
                          <a:latin typeface="Segoe UI Semibold" panose="020B0702040204020203" pitchFamily="34" charset="0"/>
                          <a:cs typeface="Segoe UI Semibold" panose="020B0702040204020203" pitchFamily="34" charset="0"/>
                        </a:rPr>
                        <a:t>P10</a:t>
                      </a:r>
                    </a:p>
                  </a:txBody>
                  <a:tcPr marL="67235" marR="67235" marT="33617" marB="33617"/>
                </a:tc>
                <a:tc>
                  <a:txBody>
                    <a:bodyPr/>
                    <a:lstStyle/>
                    <a:p>
                      <a:r>
                        <a:rPr lang="en-US" sz="1500" b="0" i="0" dirty="0">
                          <a:solidFill>
                            <a:schemeClr val="bg1"/>
                          </a:solidFill>
                          <a:latin typeface="Segoe UI Semibold" panose="020B0702040204020203" pitchFamily="34" charset="0"/>
                          <a:cs typeface="Segoe UI Semibold" panose="020B0702040204020203" pitchFamily="34" charset="0"/>
                        </a:rPr>
                        <a:t>P20</a:t>
                      </a:r>
                    </a:p>
                  </a:txBody>
                  <a:tcPr marL="67235" marR="67235" marT="33617" marB="33617"/>
                </a:tc>
                <a:tc>
                  <a:txBody>
                    <a:bodyPr/>
                    <a:lstStyle/>
                    <a:p>
                      <a:r>
                        <a:rPr lang="en-US" sz="1500" b="0" i="0" dirty="0">
                          <a:solidFill>
                            <a:schemeClr val="bg1"/>
                          </a:solidFill>
                          <a:latin typeface="Segoe UI Semibold" panose="020B0702040204020203" pitchFamily="34" charset="0"/>
                          <a:cs typeface="Segoe UI Semibold" panose="020B0702040204020203" pitchFamily="34" charset="0"/>
                        </a:rPr>
                        <a:t>P30</a:t>
                      </a:r>
                    </a:p>
                  </a:txBody>
                  <a:tcPr marL="67235" marR="67235" marT="33617" marB="33617"/>
                </a:tc>
                <a:extLst>
                  <a:ext uri="{0D108BD9-81ED-4DB2-BD59-A6C34878D82A}">
                    <a16:rowId xmlns:a16="http://schemas.microsoft.com/office/drawing/2014/main" val="10000"/>
                  </a:ext>
                </a:extLst>
              </a:tr>
              <a:tr h="295844">
                <a:tc>
                  <a:txBody>
                    <a:bodyPr/>
                    <a:lstStyle/>
                    <a:p>
                      <a:r>
                        <a:rPr lang="en-US" sz="1500" b="0" i="0" dirty="0">
                          <a:solidFill>
                            <a:schemeClr val="bg1"/>
                          </a:solidFill>
                          <a:latin typeface="Segoe UI Semibold" panose="020B0702040204020203" pitchFamily="34" charset="0"/>
                          <a:cs typeface="Segoe UI Semibold" panose="020B0702040204020203" pitchFamily="34" charset="0"/>
                        </a:rPr>
                        <a:t>Disk size</a:t>
                      </a:r>
                    </a:p>
                  </a:txBody>
                  <a:tcPr marL="67235" marR="67235" marT="33617" marB="33617"/>
                </a:tc>
                <a:tc>
                  <a:txBody>
                    <a:bodyPr/>
                    <a:lstStyle/>
                    <a:p>
                      <a:r>
                        <a:rPr lang="en-US" sz="1500" dirty="0">
                          <a:solidFill>
                            <a:schemeClr val="bg1">
                              <a:lumMod val="50000"/>
                            </a:schemeClr>
                          </a:solidFill>
                        </a:rPr>
                        <a:t>128 GB</a:t>
                      </a:r>
                    </a:p>
                  </a:txBody>
                  <a:tcPr marL="67235" marR="67235" marT="33617" marB="33617"/>
                </a:tc>
                <a:tc>
                  <a:txBody>
                    <a:bodyPr/>
                    <a:lstStyle/>
                    <a:p>
                      <a:r>
                        <a:rPr lang="en-US" sz="1500" dirty="0">
                          <a:solidFill>
                            <a:schemeClr val="bg1">
                              <a:lumMod val="50000"/>
                            </a:schemeClr>
                          </a:solidFill>
                        </a:rPr>
                        <a:t>512 GB</a:t>
                      </a:r>
                    </a:p>
                  </a:txBody>
                  <a:tcPr marL="67235" marR="67235" marT="33617" marB="33617"/>
                </a:tc>
                <a:tc>
                  <a:txBody>
                    <a:bodyPr/>
                    <a:lstStyle/>
                    <a:p>
                      <a:r>
                        <a:rPr lang="en-US" sz="1500" dirty="0">
                          <a:solidFill>
                            <a:schemeClr val="bg1">
                              <a:lumMod val="50000"/>
                            </a:schemeClr>
                          </a:solidFill>
                        </a:rPr>
                        <a:t>1024 GB</a:t>
                      </a:r>
                    </a:p>
                  </a:txBody>
                  <a:tcPr marL="67235" marR="67235" marT="33617" marB="33617"/>
                </a:tc>
                <a:extLst>
                  <a:ext uri="{0D108BD9-81ED-4DB2-BD59-A6C34878D82A}">
                    <a16:rowId xmlns:a16="http://schemas.microsoft.com/office/drawing/2014/main" val="10001"/>
                  </a:ext>
                </a:extLst>
              </a:tr>
              <a:tr h="295844">
                <a:tc>
                  <a:txBody>
                    <a:bodyPr/>
                    <a:lstStyle/>
                    <a:p>
                      <a:r>
                        <a:rPr lang="en-US" sz="1500" b="0" i="0" dirty="0">
                          <a:solidFill>
                            <a:schemeClr val="bg1"/>
                          </a:solidFill>
                          <a:latin typeface="Segoe UI Semibold" panose="020B0702040204020203" pitchFamily="34" charset="0"/>
                          <a:cs typeface="Segoe UI Semibold" panose="020B0702040204020203" pitchFamily="34" charset="0"/>
                        </a:rPr>
                        <a:t>IOPS per Disk</a:t>
                      </a:r>
                    </a:p>
                  </a:txBody>
                  <a:tcPr marL="67235" marR="67235" marT="33617" marB="33617"/>
                </a:tc>
                <a:tc>
                  <a:txBody>
                    <a:bodyPr/>
                    <a:lstStyle/>
                    <a:p>
                      <a:r>
                        <a:rPr lang="en-US" sz="1500" dirty="0">
                          <a:solidFill>
                            <a:schemeClr val="bg1">
                              <a:lumMod val="50000"/>
                            </a:schemeClr>
                          </a:solidFill>
                        </a:rPr>
                        <a:t>500</a:t>
                      </a:r>
                    </a:p>
                  </a:txBody>
                  <a:tcPr marL="67235" marR="67235" marT="33617" marB="33617"/>
                </a:tc>
                <a:tc>
                  <a:txBody>
                    <a:bodyPr/>
                    <a:lstStyle/>
                    <a:p>
                      <a:r>
                        <a:rPr lang="en-US" sz="1500" dirty="0">
                          <a:solidFill>
                            <a:schemeClr val="bg1">
                              <a:lumMod val="50000"/>
                            </a:schemeClr>
                          </a:solidFill>
                        </a:rPr>
                        <a:t>2,300</a:t>
                      </a:r>
                    </a:p>
                  </a:txBody>
                  <a:tcPr marL="67235" marR="67235" marT="33617" marB="33617"/>
                </a:tc>
                <a:tc>
                  <a:txBody>
                    <a:bodyPr/>
                    <a:lstStyle/>
                    <a:p>
                      <a:r>
                        <a:rPr lang="en-US" sz="1500" dirty="0">
                          <a:solidFill>
                            <a:schemeClr val="bg1">
                              <a:lumMod val="50000"/>
                            </a:schemeClr>
                          </a:solidFill>
                        </a:rPr>
                        <a:t>5,000</a:t>
                      </a:r>
                    </a:p>
                  </a:txBody>
                  <a:tcPr marL="67235" marR="67235" marT="33617" marB="33617"/>
                </a:tc>
                <a:extLst>
                  <a:ext uri="{0D108BD9-81ED-4DB2-BD59-A6C34878D82A}">
                    <a16:rowId xmlns:a16="http://schemas.microsoft.com/office/drawing/2014/main" val="10002"/>
                  </a:ext>
                </a:extLst>
              </a:tr>
              <a:tr h="295844">
                <a:tc>
                  <a:txBody>
                    <a:bodyPr/>
                    <a:lstStyle/>
                    <a:p>
                      <a:r>
                        <a:rPr lang="en-US" sz="1500" b="0" i="0" dirty="0">
                          <a:solidFill>
                            <a:schemeClr val="bg1"/>
                          </a:solidFill>
                          <a:latin typeface="Segoe UI Semibold" panose="020B0702040204020203" pitchFamily="34" charset="0"/>
                          <a:cs typeface="Segoe UI Semibold" panose="020B0702040204020203" pitchFamily="34" charset="0"/>
                        </a:rPr>
                        <a:t>Throughput</a:t>
                      </a:r>
                      <a:r>
                        <a:rPr lang="en-US" sz="1500" b="0" i="0" baseline="0" dirty="0">
                          <a:solidFill>
                            <a:schemeClr val="bg1"/>
                          </a:solidFill>
                          <a:latin typeface="Segoe UI Semibold" panose="020B0702040204020203" pitchFamily="34" charset="0"/>
                          <a:cs typeface="Segoe UI Semibold" panose="020B0702040204020203" pitchFamily="34" charset="0"/>
                        </a:rPr>
                        <a:t> per Disk</a:t>
                      </a:r>
                      <a:endParaRPr lang="en-US" sz="1500" b="0" i="0" dirty="0">
                        <a:solidFill>
                          <a:schemeClr val="bg1"/>
                        </a:solidFill>
                        <a:latin typeface="Segoe UI Semibold" panose="020B0702040204020203" pitchFamily="34" charset="0"/>
                        <a:cs typeface="Segoe UI Semibold" panose="020B0702040204020203" pitchFamily="34" charset="0"/>
                      </a:endParaRPr>
                    </a:p>
                  </a:txBody>
                  <a:tcPr marL="67235" marR="67235" marT="33617" marB="33617"/>
                </a:tc>
                <a:tc>
                  <a:txBody>
                    <a:bodyPr/>
                    <a:lstStyle/>
                    <a:p>
                      <a:r>
                        <a:rPr lang="en-US" sz="1500" dirty="0">
                          <a:solidFill>
                            <a:schemeClr val="bg1">
                              <a:lumMod val="50000"/>
                            </a:schemeClr>
                          </a:solidFill>
                        </a:rPr>
                        <a:t>100 MB/Sec</a:t>
                      </a:r>
                    </a:p>
                  </a:txBody>
                  <a:tcPr marL="67235" marR="67235" marT="33617" marB="33617"/>
                </a:tc>
                <a:tc>
                  <a:txBody>
                    <a:bodyPr/>
                    <a:lstStyle/>
                    <a:p>
                      <a:r>
                        <a:rPr lang="en-US" sz="1500" dirty="0">
                          <a:solidFill>
                            <a:schemeClr val="bg1">
                              <a:lumMod val="50000"/>
                            </a:schemeClr>
                          </a:solidFill>
                        </a:rPr>
                        <a:t>150 MB/Sec</a:t>
                      </a:r>
                    </a:p>
                  </a:txBody>
                  <a:tcPr marL="67235" marR="67235" marT="33617" marB="33617"/>
                </a:tc>
                <a:tc>
                  <a:txBody>
                    <a:bodyPr/>
                    <a:lstStyle/>
                    <a:p>
                      <a:r>
                        <a:rPr lang="en-US" sz="1500" dirty="0">
                          <a:solidFill>
                            <a:schemeClr val="bg1">
                              <a:lumMod val="50000"/>
                            </a:schemeClr>
                          </a:solidFill>
                        </a:rPr>
                        <a:t>200 MB/Sec</a:t>
                      </a:r>
                    </a:p>
                  </a:txBody>
                  <a:tcPr marL="67235" marR="67235" marT="33617" marB="33617"/>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94686156"/>
      </p:ext>
    </p:extLst>
  </p:cSld>
  <p:clrMapOvr>
    <a:masterClrMapping/>
  </p:clrMapOvr>
  <p:transition>
    <p:fade/>
  </p:transition>
</p:sld>
</file>

<file path=ppt/theme/theme1.xml><?xml version="1.0" encoding="utf-8"?>
<a:theme xmlns:a="http://schemas.openxmlformats.org/drawingml/2006/main" name="2_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2.xml><?xml version="1.0" encoding="utf-8"?>
<a:theme xmlns:a="http://schemas.openxmlformats.org/drawingml/2006/main" name="WHITE TEMPLATE">
  <a:themeElements>
    <a:clrScheme name="MSVID White Brand template_10-14">
      <a:dk1>
        <a:srgbClr val="505050"/>
      </a:dk1>
      <a:lt1>
        <a:srgbClr val="FFFFFF"/>
      </a:lt1>
      <a:dk2>
        <a:srgbClr val="0078D7"/>
      </a:dk2>
      <a:lt2>
        <a:srgbClr val="00BCF2"/>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4-3_Business_BLUE_4.potx" id="{B9317E7A-7966-40DE-8E74-E9E00A42FB17}" vid="{04E2243D-3930-4B3C-B0FF-01FE84D191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53B0A39536C34A88A418826D8AA97B" ma:contentTypeVersion="0" ma:contentTypeDescription="Create a new document." ma:contentTypeScope="" ma:versionID="50ad4e5c0e1d538855268c933a8cd428">
  <xsd:schema xmlns:xsd="http://www.w3.org/2001/XMLSchema" xmlns:xs="http://www.w3.org/2001/XMLSchema" xmlns:p="http://schemas.microsoft.com/office/2006/metadata/properties" targetNamespace="http://schemas.microsoft.com/office/2006/metadata/properties" ma:root="true" ma:fieldsID="ef6e81ba9a205494fd550eed276292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8C3BE4-1A8D-4D98-820E-07491E71296A}"/>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dcmitype/"/>
    <ds:schemaRef ds:uri="http://purl.org/dc/elements/1.1/"/>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purl.org/dc/terms/"/>
    <ds:schemaRef ds:uri="60e067c4-a45d-4533-a15b-b3844c50456e"/>
    <ds:schemaRef ds:uri="http://schemas.openxmlformats.org/package/2006/metadata/core-properties"/>
    <ds:schemaRef ds:uri="26e2a2f4-dbdb-4aea-b912-c14630ae47fd"/>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788</TotalTime>
  <Words>13342</Words>
  <Application>Microsoft Office PowerPoint</Application>
  <PresentationFormat>Custom</PresentationFormat>
  <Paragraphs>1877</Paragraphs>
  <Slides>120</Slides>
  <Notes>120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120</vt:i4>
      </vt:variant>
    </vt:vector>
  </HeadingPairs>
  <TitlesOfParts>
    <vt:vector size="130" baseType="lpstr">
      <vt:lpstr>Arial</vt:lpstr>
      <vt:lpstr>Calibri</vt:lpstr>
      <vt:lpstr>Segoe UI</vt:lpstr>
      <vt:lpstr>Segoe UI Light</vt:lpstr>
      <vt:lpstr>Segoe UI Semibold</vt:lpstr>
      <vt:lpstr>Segoe UI Semilight</vt:lpstr>
      <vt:lpstr>Times New Roman</vt:lpstr>
      <vt:lpstr>Wingdings</vt:lpstr>
      <vt:lpstr>2_WHITE TEMPLATE</vt:lpstr>
      <vt:lpstr>WHITE TEMPLATE</vt:lpstr>
      <vt:lpstr>Azure Solution Alignment Workshop</vt:lpstr>
      <vt:lpstr>High-level agenda</vt:lpstr>
      <vt:lpstr>Discovery and Discussion</vt:lpstr>
      <vt:lpstr>Storage overview</vt:lpstr>
      <vt:lpstr>Storage foundations</vt:lpstr>
      <vt:lpstr>Azure Storage Services</vt:lpstr>
      <vt:lpstr>Standard storage offerings</vt:lpstr>
      <vt:lpstr>Azure Blob storage overview</vt:lpstr>
      <vt:lpstr>Azure Files overview</vt:lpstr>
      <vt:lpstr>Azure Queues overview</vt:lpstr>
      <vt:lpstr>Azure Table Storage overview</vt:lpstr>
      <vt:lpstr>Azure Disks overview</vt:lpstr>
      <vt:lpstr>Standard vs. Premium Storage accounts</vt:lpstr>
      <vt:lpstr>Standard vs. Premium Storage accounts</vt:lpstr>
      <vt:lpstr>Hot versus cool storage</vt:lpstr>
      <vt:lpstr>Cool Storage</vt:lpstr>
      <vt:lpstr>Cool storage</vt:lpstr>
      <vt:lpstr>Azure Blobs</vt:lpstr>
      <vt:lpstr>What is the Blob Storage Service?</vt:lpstr>
      <vt:lpstr>Blob Storage – Key Capabilities</vt:lpstr>
      <vt:lpstr>Azure Disks</vt:lpstr>
      <vt:lpstr>Azure Disks: Overview</vt:lpstr>
      <vt:lpstr>Azure Disks: Premium vs. Standard Storage Disks</vt:lpstr>
      <vt:lpstr>Premium Storage Performance</vt:lpstr>
      <vt:lpstr>Azure Files</vt:lpstr>
      <vt:lpstr>Azure Files: Overview</vt:lpstr>
      <vt:lpstr>Azure Files vs. Disks</vt:lpstr>
      <vt:lpstr>Highly available &amp; redundant</vt:lpstr>
      <vt:lpstr>Location, durability, and redundancy models</vt:lpstr>
      <vt:lpstr>Replication strategy details</vt:lpstr>
      <vt:lpstr>Primary and secondary replication regions</vt:lpstr>
      <vt:lpstr>Managed Disks</vt:lpstr>
      <vt:lpstr>Managed Disks Overview</vt:lpstr>
      <vt:lpstr>Enhanced Availability - Availability set isolation</vt:lpstr>
      <vt:lpstr>Feature highlights – Service management</vt:lpstr>
      <vt:lpstr>Performance and reliability</vt:lpstr>
      <vt:lpstr>Competitive Value</vt:lpstr>
      <vt:lpstr>Managed Disks Sizes</vt:lpstr>
      <vt:lpstr>Managed Disks and Encryption </vt:lpstr>
      <vt:lpstr>Easy upgrade from Standard to Premium</vt:lpstr>
      <vt:lpstr>Performance considerations</vt:lpstr>
      <vt:lpstr>Storage account structure and targets</vt:lpstr>
      <vt:lpstr>Perf and scale considerations – Storage account</vt:lpstr>
      <vt:lpstr>Perf and scale considerations – Blobs </vt:lpstr>
      <vt:lpstr>Perf and scale considerations – Tables </vt:lpstr>
      <vt:lpstr>Perf and scale considerations – Other services</vt:lpstr>
      <vt:lpstr>Recommendations</vt:lpstr>
      <vt:lpstr>Storage management</vt:lpstr>
      <vt:lpstr>Storage management</vt:lpstr>
      <vt:lpstr>Azure Storage monitoring and diagnostics</vt:lpstr>
      <vt:lpstr>Storage metrics</vt:lpstr>
      <vt:lpstr>Monitoring availability</vt:lpstr>
      <vt:lpstr>Monitoring performance</vt:lpstr>
      <vt:lpstr>Azure Storage monitoring and diagnostics</vt:lpstr>
      <vt:lpstr>Azure Storage monitoring and diagnostics</vt:lpstr>
      <vt:lpstr>Azure Storage monitoring and diagnostics</vt:lpstr>
      <vt:lpstr>Azure Storage monitoring and diagnostics</vt:lpstr>
      <vt:lpstr>Azure Storage Explorer</vt:lpstr>
      <vt:lpstr>Data protection</vt:lpstr>
      <vt:lpstr>Storage protection</vt:lpstr>
      <vt:lpstr>Storage protection</vt:lpstr>
      <vt:lpstr>Encryption At Rest – Storage Service Encryption</vt:lpstr>
      <vt:lpstr>Encryption In Transit</vt:lpstr>
      <vt:lpstr>Azure Storage Service Encryption (SSE)</vt:lpstr>
      <vt:lpstr>Storage security models</vt:lpstr>
      <vt:lpstr>Application-layer encryption</vt:lpstr>
      <vt:lpstr>Key Vault integration</vt:lpstr>
      <vt:lpstr>Storage access control strategies</vt:lpstr>
      <vt:lpstr>Key decisions</vt:lpstr>
      <vt:lpstr>Storage account types and services decisions</vt:lpstr>
      <vt:lpstr>Storage account types and services decisions</vt:lpstr>
      <vt:lpstr>Storage account types and services decisions</vt:lpstr>
      <vt:lpstr>Naming convention decisions</vt:lpstr>
      <vt:lpstr>Storage naming conventions</vt:lpstr>
      <vt:lpstr>Location, durability, and redundancy decisions</vt:lpstr>
      <vt:lpstr>Location, durability, and redundancy decisions</vt:lpstr>
      <vt:lpstr>Storage security decisions</vt:lpstr>
      <vt:lpstr>Storage security decisions</vt:lpstr>
      <vt:lpstr>Storage security decisions</vt:lpstr>
      <vt:lpstr>Storage for IaaS decisions</vt:lpstr>
      <vt:lpstr>Storage for IaaS Decisions</vt:lpstr>
      <vt:lpstr>Storage Management Decisions</vt:lpstr>
      <vt:lpstr>Storage management decisions</vt:lpstr>
      <vt:lpstr>Storage monitoring decisions</vt:lpstr>
      <vt:lpstr>Storage monitoring decisions</vt:lpstr>
      <vt:lpstr>Best Practices: Azure Backup or 3rd party backup solution</vt:lpstr>
      <vt:lpstr>Best Practices: Availability</vt:lpstr>
      <vt:lpstr>PowerPoint Presentation</vt:lpstr>
      <vt:lpstr>Appendix</vt:lpstr>
      <vt:lpstr>Abstractions – Blobs</vt:lpstr>
      <vt:lpstr>Abstractions – Disks</vt:lpstr>
      <vt:lpstr>Azure Files: Lift and Shift FTP Servers</vt:lpstr>
      <vt:lpstr>Lift and Shift DFSN</vt:lpstr>
      <vt:lpstr>Azure Files: Best Practices</vt:lpstr>
      <vt:lpstr>Standard vs. Premium Storage accounts</vt:lpstr>
      <vt:lpstr>Location, durability, and redundancy</vt:lpstr>
      <vt:lpstr>Standard versus Premium</vt:lpstr>
      <vt:lpstr>Azure Storage APIs</vt:lpstr>
      <vt:lpstr>Azure Premium Storage Disks</vt:lpstr>
      <vt:lpstr>Azure Storage Architecture</vt:lpstr>
      <vt:lpstr>Virtual Machine Storage Architecture</vt:lpstr>
      <vt:lpstr>Storage limits</vt:lpstr>
      <vt:lpstr>Storage limits</vt:lpstr>
      <vt:lpstr>Storage limits</vt:lpstr>
      <vt:lpstr>Encryption Client Library</vt:lpstr>
      <vt:lpstr>Naming convention models</vt:lpstr>
      <vt:lpstr>Naming convention models</vt:lpstr>
      <vt:lpstr>Storage deployment models</vt:lpstr>
      <vt:lpstr>Storage design</vt:lpstr>
      <vt:lpstr>Storage account types and services models</vt:lpstr>
      <vt:lpstr>Storage account types and services models</vt:lpstr>
      <vt:lpstr>Account types and services models</vt:lpstr>
      <vt:lpstr>Storage account types and services models </vt:lpstr>
      <vt:lpstr>Storage account types and services models </vt:lpstr>
      <vt:lpstr>Location, durability, and redundancy models</vt:lpstr>
      <vt:lpstr>Storage for IaaS models</vt:lpstr>
      <vt:lpstr>Storage for IaaS models</vt:lpstr>
      <vt:lpstr>Storage for IaaS models</vt:lpstr>
      <vt:lpstr>Storage management model</vt:lpstr>
      <vt:lpstr>Storage monitoring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SAW Module 3 - Technical - Azure Storage</dc:title>
  <dc:creator>Allytics</dc:creator>
  <cp:lastModifiedBy>Arturo Quiroga</cp:lastModifiedBy>
  <cp:revision>118</cp:revision>
  <dcterms:modified xsi:type="dcterms:W3CDTF">2018-03-21T21:55:35Z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0x0101005253B0A39536C34A88A418826D8AA97B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af1f5bfae61e4243aac9966cb19580e1">
    <vt:lpwstr>WW Infrastructure Architecture Community|020667bd-a0b2-4dd4-b4a1-385e3dc71c64;WW Modern Datacenter Community|50d24e14-9c01-4bff-9638-60dd6a2ef53b;WW Modern Service Management Community|081dbb6f-d246-441a-b120-79b504dd6281;WW Cloud Architecture Community|9</vt:lpwstr>
  </property>
  <property fmtid="{D5CDD505-2E9C-101B-9397-08002B2CF9AE}" pid="12" name="bc28b5f076654a3b96073bbbebfeb8c9">
    <vt:lpwstr>English|cb91f272-ce4d-4a7e-9bbf-78b58e3d188d</vt:lpwstr>
  </property>
  <property fmtid="{D5CDD505-2E9C-101B-9397-08002B2CF9AE}" pid="13" name="MSProductsTaxHTField0">
    <vt:lpwstr>Microsoft Azure StorSimple|5c5220f0-46a4-465b-b193-2e93bfbcd5b2;Microsoft Azure|669a3112-5edf-444b-a003-630063601f07;Microsoft System Center|8eef0cfe-5421-493a-86c3-6e56c8018e93;Windows Server 2012 R2|85a16c7b-ffe9-466b-a157-74a56d2e11b7;Microsoft Azure p</vt:lpwstr>
  </property>
  <property fmtid="{D5CDD505-2E9C-101B-9397-08002B2CF9AE}" pid="14" name="_dlc_DocIdItemGuid">
    <vt:lpwstr>7bc2d676-552a-49bb-914b-c725ce81f5f4</vt:lpwstr>
  </property>
  <property fmtid="{D5CDD505-2E9C-101B-9397-08002B2CF9AE}" pid="15" name="ie6d2fd56e2d423f9ae5744f65e04598">
    <vt:lpwstr/>
  </property>
  <property fmtid="{D5CDD505-2E9C-101B-9397-08002B2CF9AE}" pid="16" name="ServicesDomain">
    <vt:lpwstr/>
  </property>
  <property fmtid="{D5CDD505-2E9C-101B-9397-08002B2CF9AE}" pid="17" name="VerticalIndustries">
    <vt:lpwstr/>
  </property>
  <property fmtid="{D5CDD505-2E9C-101B-9397-08002B2CF9AE}" pid="18" name="IPKitNavigation">
    <vt:lpwstr/>
  </property>
  <property fmtid="{D5CDD505-2E9C-101B-9397-08002B2CF9AE}" pid="19" name="SalesGeography">
    <vt:lpwstr/>
  </property>
  <property fmtid="{D5CDD505-2E9C-101B-9397-08002B2CF9AE}" pid="20" name="MS Language">
    <vt:lpwstr/>
  </property>
  <property fmtid="{D5CDD505-2E9C-101B-9397-08002B2CF9AE}" pid="21" name="MSProducts">
    <vt:lpwstr>1658;#Microsoft Azure StorSimple|5c5220f0-46a4-465b-b193-2e93bfbcd5b2;#1274;#Microsoft Azure|669a3112-5edf-444b-a003-630063601f07;#197;#Microsoft System Center|8eef0cfe-5421-493a-86c3-6e56c8018e93;#1381;#Windows Server 2012 R2|85a16c7b-ffe9-466b-a157-74a5</vt:lpwstr>
  </property>
  <property fmtid="{D5CDD505-2E9C-101B-9397-08002B2CF9AE}" pid="22" name="m74a2925250f485f9486ed3f97e2a6b3">
    <vt:lpwstr/>
  </property>
  <property fmtid="{D5CDD505-2E9C-101B-9397-08002B2CF9AE}" pid="23" name="ServicesIPTypes">
    <vt:lpwstr/>
  </property>
  <property fmtid="{D5CDD505-2E9C-101B-9397-08002B2CF9AE}" pid="24" name="ServicesLifecycleStage">
    <vt:lpwstr/>
  </property>
  <property fmtid="{D5CDD505-2E9C-101B-9397-08002B2CF9AE}" pid="25" name="g6775e77a6d84637a29014d883a4378a">
    <vt:lpwstr/>
  </property>
  <property fmtid="{D5CDD505-2E9C-101B-9397-08002B2CF9AE}" pid="26" name="ServicesCommunities">
    <vt:lpwstr>611;#WW Infrastructure Architecture Community|020667bd-a0b2-4dd4-b4a1-385e3dc71c64;#608;#WW Modern Datacenter Community|50d24e14-9c01-4bff-9638-60dd6a2ef53b;#1378;#WW Modern Service Management Community|081dbb6f-d246-441a-b120-79b504dd6281;#608;#WW Cloud </vt:lpwstr>
  </property>
  <property fmtid="{D5CDD505-2E9C-101B-9397-08002B2CF9AE}" pid="27" name="cb7870d3641f4a52807a63577a9c1b08">
    <vt:lpwstr/>
  </property>
  <property fmtid="{D5CDD505-2E9C-101B-9397-08002B2CF9AE}" pid="28" name="MSLanguage">
    <vt:lpwstr>1248;#English|cb91f272-ce4d-4a7e-9bbf-78b58e3d188d</vt:lpwstr>
  </property>
  <property fmtid="{D5CDD505-2E9C-101B-9397-08002B2CF9AE}" pid="29" name="campusov">
    <vt:lpwstr/>
  </property>
  <property fmtid="{D5CDD505-2E9C-101B-9397-08002B2CF9AE}" pid="30" name="MSIP_Label_f42aa342-8706-4288-bd11-ebb85995028c_Enabled">
    <vt:lpwstr>True</vt:lpwstr>
  </property>
  <property fmtid="{D5CDD505-2E9C-101B-9397-08002B2CF9AE}" pid="31" name="MSIP_Label_f42aa342-8706-4288-bd11-ebb85995028c_SiteId">
    <vt:lpwstr>72f988bf-86f1-41af-91ab-2d7cd011db47</vt:lpwstr>
  </property>
  <property fmtid="{D5CDD505-2E9C-101B-9397-08002B2CF9AE}" pid="32" name="MSIP_Label_f42aa342-8706-4288-bd11-ebb85995028c_Owner">
    <vt:lpwstr>arturoqu@microsoft.com</vt:lpwstr>
  </property>
  <property fmtid="{D5CDD505-2E9C-101B-9397-08002B2CF9AE}" pid="33" name="MSIP_Label_f42aa342-8706-4288-bd11-ebb85995028c_SetDate">
    <vt:lpwstr>2018-03-20T16:11:21.5972190Z</vt:lpwstr>
  </property>
  <property fmtid="{D5CDD505-2E9C-101B-9397-08002B2CF9AE}" pid="34" name="MSIP_Label_f42aa342-8706-4288-bd11-ebb85995028c_Name">
    <vt:lpwstr>General</vt:lpwstr>
  </property>
  <property fmtid="{D5CDD505-2E9C-101B-9397-08002B2CF9AE}" pid="35" name="MSIP_Label_f42aa342-8706-4288-bd11-ebb85995028c_Application">
    <vt:lpwstr>Microsoft Azure Information Protection</vt:lpwstr>
  </property>
  <property fmtid="{D5CDD505-2E9C-101B-9397-08002B2CF9AE}" pid="36" name="MSIP_Label_f42aa342-8706-4288-bd11-ebb85995028c_Extended_MSFT_Method">
    <vt:lpwstr>Automatic</vt:lpwstr>
  </property>
  <property fmtid="{D5CDD505-2E9C-101B-9397-08002B2CF9AE}" pid="37" name="Sensitivity">
    <vt:lpwstr>General</vt:lpwstr>
  </property>
</Properties>
</file>