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5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5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60.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61.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62.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65" r:id="rId5"/>
  </p:sldMasterIdLst>
  <p:notesMasterIdLst>
    <p:notesMasterId r:id="rId89"/>
  </p:notesMasterIdLst>
  <p:handoutMasterIdLst>
    <p:handoutMasterId r:id="rId90"/>
  </p:handoutMasterIdLst>
  <p:sldIdLst>
    <p:sldId id="1308" r:id="rId6"/>
    <p:sldId id="1388" r:id="rId7"/>
    <p:sldId id="1468" r:id="rId8"/>
    <p:sldId id="1392" r:id="rId9"/>
    <p:sldId id="1389" r:id="rId10"/>
    <p:sldId id="1395" r:id="rId11"/>
    <p:sldId id="1393" r:id="rId12"/>
    <p:sldId id="1397" r:id="rId13"/>
    <p:sldId id="1398" r:id="rId14"/>
    <p:sldId id="1399" r:id="rId15"/>
    <p:sldId id="1400" r:id="rId16"/>
    <p:sldId id="1401" r:id="rId17"/>
    <p:sldId id="1402" r:id="rId18"/>
    <p:sldId id="1403" r:id="rId19"/>
    <p:sldId id="1404" r:id="rId20"/>
    <p:sldId id="1405" r:id="rId21"/>
    <p:sldId id="1406" r:id="rId22"/>
    <p:sldId id="1407" r:id="rId23"/>
    <p:sldId id="1408" r:id="rId24"/>
    <p:sldId id="1409" r:id="rId25"/>
    <p:sldId id="1410" r:id="rId26"/>
    <p:sldId id="1500" r:id="rId27"/>
    <p:sldId id="1411" r:id="rId28"/>
    <p:sldId id="1412" r:id="rId29"/>
    <p:sldId id="1414" r:id="rId30"/>
    <p:sldId id="1499" r:id="rId31"/>
    <p:sldId id="1466" r:id="rId32"/>
    <p:sldId id="1419" r:id="rId33"/>
    <p:sldId id="1420" r:id="rId34"/>
    <p:sldId id="1413" r:id="rId35"/>
    <p:sldId id="1421" r:id="rId36"/>
    <p:sldId id="1422" r:id="rId37"/>
    <p:sldId id="1423" r:id="rId38"/>
    <p:sldId id="1424" r:id="rId39"/>
    <p:sldId id="1425" r:id="rId40"/>
    <p:sldId id="1354" r:id="rId41"/>
    <p:sldId id="1373" r:id="rId42"/>
    <p:sldId id="1432" r:id="rId43"/>
    <p:sldId id="1434" r:id="rId44"/>
    <p:sldId id="1435" r:id="rId45"/>
    <p:sldId id="1436" r:id="rId46"/>
    <p:sldId id="1437" r:id="rId47"/>
    <p:sldId id="1438" r:id="rId48"/>
    <p:sldId id="1439" r:id="rId49"/>
    <p:sldId id="1340" r:id="rId50"/>
    <p:sldId id="1351" r:id="rId51"/>
    <p:sldId id="1458" r:id="rId52"/>
    <p:sldId id="1457" r:id="rId53"/>
    <p:sldId id="1460" r:id="rId54"/>
    <p:sldId id="1459" r:id="rId55"/>
    <p:sldId id="1462" r:id="rId56"/>
    <p:sldId id="1461" r:id="rId57"/>
    <p:sldId id="1463" r:id="rId58"/>
    <p:sldId id="1464" r:id="rId59"/>
    <p:sldId id="1469" r:id="rId60"/>
    <p:sldId id="1470" r:id="rId61"/>
    <p:sldId id="1471" r:id="rId62"/>
    <p:sldId id="1473" r:id="rId63"/>
    <p:sldId id="1475" r:id="rId64"/>
    <p:sldId id="1476" r:id="rId65"/>
    <p:sldId id="1477" r:id="rId66"/>
    <p:sldId id="1478" r:id="rId67"/>
    <p:sldId id="1479" r:id="rId68"/>
    <p:sldId id="1480" r:id="rId69"/>
    <p:sldId id="1481" r:id="rId70"/>
    <p:sldId id="1482" r:id="rId71"/>
    <p:sldId id="1483" r:id="rId72"/>
    <p:sldId id="1484" r:id="rId73"/>
    <p:sldId id="1485" r:id="rId74"/>
    <p:sldId id="1486" r:id="rId75"/>
    <p:sldId id="1487" r:id="rId76"/>
    <p:sldId id="1488" r:id="rId77"/>
    <p:sldId id="1489" r:id="rId78"/>
    <p:sldId id="1490" r:id="rId79"/>
    <p:sldId id="1491" r:id="rId80"/>
    <p:sldId id="1492" r:id="rId81"/>
    <p:sldId id="1493" r:id="rId82"/>
    <p:sldId id="1494" r:id="rId83"/>
    <p:sldId id="1495" r:id="rId84"/>
    <p:sldId id="1496" r:id="rId85"/>
    <p:sldId id="1497" r:id="rId86"/>
    <p:sldId id="1498" r:id="rId87"/>
    <p:sldId id="1326" r:id="rId88"/>
  </p:sldIdLst>
  <p:sldSz cx="12434888"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5B0B8DFF-57E5-4D4B-BA72-542DF84B8E2F}">
          <p14:sldIdLst>
            <p14:sldId id="1308"/>
            <p14:sldId id="1388"/>
            <p14:sldId id="1468"/>
            <p14:sldId id="1392"/>
            <p14:sldId id="1389"/>
            <p14:sldId id="1395"/>
            <p14:sldId id="1393"/>
            <p14:sldId id="1397"/>
            <p14:sldId id="1398"/>
            <p14:sldId id="1399"/>
            <p14:sldId id="1400"/>
            <p14:sldId id="1401"/>
            <p14:sldId id="1402"/>
            <p14:sldId id="1403"/>
            <p14:sldId id="1404"/>
            <p14:sldId id="1405"/>
            <p14:sldId id="1406"/>
            <p14:sldId id="1407"/>
            <p14:sldId id="1408"/>
            <p14:sldId id="1409"/>
            <p14:sldId id="1410"/>
            <p14:sldId id="1500"/>
            <p14:sldId id="1411"/>
            <p14:sldId id="1412"/>
            <p14:sldId id="1414"/>
            <p14:sldId id="1499"/>
            <p14:sldId id="1466"/>
            <p14:sldId id="1419"/>
            <p14:sldId id="1420"/>
            <p14:sldId id="1413"/>
            <p14:sldId id="1421"/>
            <p14:sldId id="1422"/>
            <p14:sldId id="1423"/>
            <p14:sldId id="1424"/>
            <p14:sldId id="1425"/>
            <p14:sldId id="1354"/>
            <p14:sldId id="1373"/>
            <p14:sldId id="1432"/>
            <p14:sldId id="1434"/>
            <p14:sldId id="1435"/>
            <p14:sldId id="1436"/>
            <p14:sldId id="1437"/>
            <p14:sldId id="1438"/>
            <p14:sldId id="1439"/>
            <p14:sldId id="1340"/>
            <p14:sldId id="1351"/>
            <p14:sldId id="1458"/>
            <p14:sldId id="1457"/>
            <p14:sldId id="1460"/>
            <p14:sldId id="1459"/>
            <p14:sldId id="1462"/>
            <p14:sldId id="1461"/>
            <p14:sldId id="1463"/>
            <p14:sldId id="1464"/>
            <p14:sldId id="1469"/>
            <p14:sldId id="1470"/>
            <p14:sldId id="1471"/>
            <p14:sldId id="1473"/>
            <p14:sldId id="1475"/>
            <p14:sldId id="1476"/>
            <p14:sldId id="1477"/>
            <p14:sldId id="1478"/>
            <p14:sldId id="1479"/>
            <p14:sldId id="1480"/>
            <p14:sldId id="1481"/>
            <p14:sldId id="1482"/>
            <p14:sldId id="1483"/>
            <p14:sldId id="1484"/>
            <p14:sldId id="1485"/>
            <p14:sldId id="1486"/>
            <p14:sldId id="1487"/>
            <p14:sldId id="1488"/>
            <p14:sldId id="1489"/>
            <p14:sldId id="1490"/>
            <p14:sldId id="1491"/>
            <p14:sldId id="1492"/>
            <p14:sldId id="1493"/>
            <p14:sldId id="1494"/>
            <p14:sldId id="1495"/>
            <p14:sldId id="1496"/>
            <p14:sldId id="1497"/>
            <p14:sldId id="1498"/>
          </p14:sldIdLst>
        </p14:section>
        <p14:section name="Color Template" id="{A073DAE3-B461-442F-A3D3-6642BD875E45}">
          <p14:sldIdLst>
            <p14:sldId id="132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Briana Busick" initials="BB" lastIdx="1" clrIdx="4">
    <p:extLst>
      <p:ext uri="{19B8F6BF-5375-455C-9EA6-DF929625EA0E}">
        <p15:presenceInfo xmlns:p15="http://schemas.microsoft.com/office/powerpoint/2012/main" userId="Briana Busic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FA"/>
    <a:srgbClr val="0078D7"/>
    <a:srgbClr val="525252"/>
    <a:srgbClr val="FFFFFF"/>
    <a:srgbClr val="000000"/>
    <a:srgbClr val="004B1C"/>
    <a:srgbClr val="004B50"/>
    <a:srgbClr val="002050"/>
    <a:srgbClr val="D83B01"/>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11" autoAdjust="0"/>
    <p:restoredTop sz="90462" autoAdjust="0"/>
  </p:normalViewPr>
  <p:slideViewPr>
    <p:cSldViewPr snapToGrid="0">
      <p:cViewPr varScale="1">
        <p:scale>
          <a:sx n="81" d="100"/>
          <a:sy n="81" d="100"/>
        </p:scale>
        <p:origin x="411" y="39"/>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3" d="100"/>
          <a:sy n="83" d="100"/>
        </p:scale>
        <p:origin x="303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slide" Target="slides/slide79.xml"/><Relationship Id="rId89" Type="http://schemas.openxmlformats.org/officeDocument/2006/relationships/notesMaster" Target="notesMasters/notesMaster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5" Type="http://schemas.openxmlformats.org/officeDocument/2006/relationships/slideMaster" Target="slideMasters/slideMaster2.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handoutMaster" Target="handoutMasters/handoutMaster1.xml"/><Relationship Id="rId95"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commentAuthors" Target="commentAuthors.xml"/><Relationship Id="rId9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ny Chau" userId="7a874a14-4d77-4e6e-a4b5-9753e7642a7e" providerId="ADAL" clId="{4709485F-E9FC-4092-9B91-3040991D4830}"/>
    <pc:docChg chg="addSld modSld">
      <pc:chgData name="Jenny Chau" userId="7a874a14-4d77-4e6e-a4b5-9753e7642a7e" providerId="ADAL" clId="{4709485F-E9FC-4092-9B91-3040991D4830}" dt="2017-11-21T16:13:59.507" v="0"/>
      <pc:docMkLst>
        <pc:docMk/>
      </pc:docMkLst>
      <pc:sldChg chg="add">
        <pc:chgData name="Jenny Chau" userId="7a874a14-4d77-4e6e-a4b5-9753e7642a7e" providerId="ADAL" clId="{4709485F-E9FC-4092-9B91-3040991D4830}" dt="2017-11-21T16:13:59.507" v="0"/>
        <pc:sldMkLst>
          <pc:docMk/>
          <pc:sldMk cId="2109790423" sldId="1500"/>
        </pc:sldMkLst>
      </pc:sldChg>
    </pc:docChg>
  </pc:docChgLst>
  <pc:docChgLst>
    <pc:chgData name="Jenny Chau" userId="7a874a14-4d77-4e6e-a4b5-9753e7642a7e" providerId="ADAL" clId="{D83C11BE-A31E-4D23-B36D-9DF3D25C870C}"/>
  </pc:docChgLst>
  <pc:docChgLst>
    <pc:chgData name="Simon Gurevich" userId="87fdd597-9ec7-4e43-9066-c30e4b4be151" providerId="ADAL" clId="{165B1EDE-5DD0-443E-9E64-F89E5E3359F8}"/>
    <pc:docChg chg="undo custSel delSld modSld modSection">
      <pc:chgData name="Simon Gurevich" userId="87fdd597-9ec7-4e43-9066-c30e4b4be151" providerId="ADAL" clId="{165B1EDE-5DD0-443E-9E64-F89E5E3359F8}" dt="2018-01-04T22:00:01.198" v="89" actId="20577"/>
      <pc:docMkLst>
        <pc:docMk/>
      </pc:docMkLst>
      <pc:sldChg chg="modSp">
        <pc:chgData name="Simon Gurevich" userId="87fdd597-9ec7-4e43-9066-c30e4b4be151" providerId="ADAL" clId="{165B1EDE-5DD0-443E-9E64-F89E5E3359F8}" dt="2018-01-04T21:53:33.612" v="10" actId="20577"/>
        <pc:sldMkLst>
          <pc:docMk/>
          <pc:sldMk cId="3945693377" sldId="1399"/>
        </pc:sldMkLst>
        <pc:spChg chg="mod">
          <ac:chgData name="Simon Gurevich" userId="87fdd597-9ec7-4e43-9066-c30e4b4be151" providerId="ADAL" clId="{165B1EDE-5DD0-443E-9E64-F89E5E3359F8}" dt="2018-01-04T21:53:33.612" v="10" actId="20577"/>
          <ac:spMkLst>
            <pc:docMk/>
            <pc:sldMk cId="3945693377" sldId="1399"/>
            <ac:spMk id="9" creationId="{00000000-0000-0000-0000-000000000000}"/>
          </ac:spMkLst>
        </pc:spChg>
      </pc:sldChg>
      <pc:sldChg chg="delSp modSp">
        <pc:chgData name="Simon Gurevich" userId="87fdd597-9ec7-4e43-9066-c30e4b4be151" providerId="ADAL" clId="{165B1EDE-5DD0-443E-9E64-F89E5E3359F8}" dt="2018-01-04T05:03:59.095" v="2" actId="478"/>
        <pc:sldMkLst>
          <pc:docMk/>
          <pc:sldMk cId="1928401285" sldId="1432"/>
        </pc:sldMkLst>
        <pc:spChg chg="del mod">
          <ac:chgData name="Simon Gurevich" userId="87fdd597-9ec7-4e43-9066-c30e4b4be151" providerId="ADAL" clId="{165B1EDE-5DD0-443E-9E64-F89E5E3359F8}" dt="2018-01-04T05:03:59.095" v="2" actId="478"/>
          <ac:spMkLst>
            <pc:docMk/>
            <pc:sldMk cId="1928401285" sldId="1432"/>
            <ac:spMk id="68" creationId="{00000000-0000-0000-0000-000000000000}"/>
          </ac:spMkLst>
        </pc:spChg>
      </pc:sldChg>
      <pc:sldChg chg="addSp delSp modSp">
        <pc:chgData name="Simon Gurevich" userId="87fdd597-9ec7-4e43-9066-c30e4b4be151" providerId="ADAL" clId="{165B1EDE-5DD0-443E-9E64-F89E5E3359F8}" dt="2018-01-04T21:56:53.161" v="14" actId="20577"/>
        <pc:sldMkLst>
          <pc:docMk/>
          <pc:sldMk cId="2059982045" sldId="1470"/>
        </pc:sldMkLst>
        <pc:graphicFrameChg chg="mod modGraphic">
          <ac:chgData name="Simon Gurevich" userId="87fdd597-9ec7-4e43-9066-c30e4b4be151" providerId="ADAL" clId="{165B1EDE-5DD0-443E-9E64-F89E5E3359F8}" dt="2018-01-04T21:56:47.565" v="12" actId="572"/>
          <ac:graphicFrameMkLst>
            <pc:docMk/>
            <pc:sldMk cId="2059982045" sldId="1470"/>
            <ac:graphicFrameMk id="3" creationId="{00000000-0000-0000-0000-000000000000}"/>
          </ac:graphicFrameMkLst>
        </pc:graphicFrameChg>
        <pc:graphicFrameChg chg="add del mod">
          <ac:chgData name="Simon Gurevich" userId="87fdd597-9ec7-4e43-9066-c30e4b4be151" providerId="ADAL" clId="{165B1EDE-5DD0-443E-9E64-F89E5E3359F8}" dt="2018-01-04T21:56:53.161" v="14" actId="20577"/>
          <ac:graphicFrameMkLst>
            <pc:docMk/>
            <pc:sldMk cId="2059982045" sldId="1470"/>
            <ac:graphicFrameMk id="4" creationId="{82B762A7-EB43-471A-A1DB-660397BABF88}"/>
          </ac:graphicFrameMkLst>
        </pc:graphicFrameChg>
      </pc:sldChg>
      <pc:sldChg chg="del">
        <pc:chgData name="Simon Gurevich" userId="87fdd597-9ec7-4e43-9066-c30e4b4be151" providerId="ADAL" clId="{165B1EDE-5DD0-443E-9E64-F89E5E3359F8}" dt="2018-01-04T05:03:49.635" v="0" actId="2696"/>
        <pc:sldMkLst>
          <pc:docMk/>
          <pc:sldMk cId="2948323329" sldId="1474"/>
        </pc:sldMkLst>
      </pc:sldChg>
      <pc:sldChg chg="delSp modSp">
        <pc:chgData name="Simon Gurevich" userId="87fdd597-9ec7-4e43-9066-c30e4b4be151" providerId="ADAL" clId="{165B1EDE-5DD0-443E-9E64-F89E5E3359F8}" dt="2018-01-04T21:57:55.699" v="16" actId="478"/>
        <pc:sldMkLst>
          <pc:docMk/>
          <pc:sldMk cId="1746607667" sldId="1479"/>
        </pc:sldMkLst>
        <pc:spChg chg="del mod">
          <ac:chgData name="Simon Gurevich" userId="87fdd597-9ec7-4e43-9066-c30e4b4be151" providerId="ADAL" clId="{165B1EDE-5DD0-443E-9E64-F89E5E3359F8}" dt="2018-01-04T21:57:55.699" v="16" actId="478"/>
          <ac:spMkLst>
            <pc:docMk/>
            <pc:sldMk cId="1746607667" sldId="1479"/>
            <ac:spMk id="68" creationId="{00000000-0000-0000-0000-000000000000}"/>
          </ac:spMkLst>
        </pc:spChg>
      </pc:sldChg>
      <pc:sldChg chg="modSp">
        <pc:chgData name="Simon Gurevich" userId="87fdd597-9ec7-4e43-9066-c30e4b4be151" providerId="ADAL" clId="{165B1EDE-5DD0-443E-9E64-F89E5E3359F8}" dt="2018-01-04T21:59:24.041" v="45" actId="20577"/>
        <pc:sldMkLst>
          <pc:docMk/>
          <pc:sldMk cId="1423955643" sldId="1497"/>
        </pc:sldMkLst>
        <pc:spChg chg="mod">
          <ac:chgData name="Simon Gurevich" userId="87fdd597-9ec7-4e43-9066-c30e4b4be151" providerId="ADAL" clId="{165B1EDE-5DD0-443E-9E64-F89E5E3359F8}" dt="2018-01-04T21:59:24.041" v="45" actId="20577"/>
          <ac:spMkLst>
            <pc:docMk/>
            <pc:sldMk cId="1423955643" sldId="1497"/>
            <ac:spMk id="67" creationId="{00000000-0000-0000-0000-000000000000}"/>
          </ac:spMkLst>
        </pc:spChg>
      </pc:sldChg>
      <pc:sldChg chg="modSp">
        <pc:chgData name="Simon Gurevich" userId="87fdd597-9ec7-4e43-9066-c30e4b4be151" providerId="ADAL" clId="{165B1EDE-5DD0-443E-9E64-F89E5E3359F8}" dt="2018-01-04T22:00:01.198" v="89" actId="20577"/>
        <pc:sldMkLst>
          <pc:docMk/>
          <pc:sldMk cId="879193033" sldId="1498"/>
        </pc:sldMkLst>
        <pc:spChg chg="mod">
          <ac:chgData name="Simon Gurevich" userId="87fdd597-9ec7-4e43-9066-c30e4b4be151" providerId="ADAL" clId="{165B1EDE-5DD0-443E-9E64-F89E5E3359F8}" dt="2018-01-04T21:59:38.245" v="62" actId="20577"/>
          <ac:spMkLst>
            <pc:docMk/>
            <pc:sldMk cId="879193033" sldId="1498"/>
            <ac:spMk id="63" creationId="{00000000-0000-0000-0000-000000000000}"/>
          </ac:spMkLst>
        </pc:spChg>
        <pc:spChg chg="mod">
          <ac:chgData name="Simon Gurevich" userId="87fdd597-9ec7-4e43-9066-c30e4b4be151" providerId="ADAL" clId="{165B1EDE-5DD0-443E-9E64-F89E5E3359F8}" dt="2018-01-04T22:00:01.198" v="89" actId="20577"/>
          <ac:spMkLst>
            <pc:docMk/>
            <pc:sldMk cId="879193033" sldId="1498"/>
            <ac:spMk id="67"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E5B51B-8CF5-4EBF-83F1-34DB13F0CD3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CEE9376F-D3B0-4FA2-AA89-F56521CC8A3B}">
      <dgm:prSet phldrT="[Text]" custT="1"/>
      <dgm:spPr/>
      <dgm:t>
        <a:bodyPr/>
        <a:lstStyle/>
        <a:p>
          <a:r>
            <a:rPr lang="en-US" sz="2000" dirty="0"/>
            <a:t>Understanding traditional approaches and challenges</a:t>
          </a:r>
        </a:p>
      </dgm:t>
    </dgm:pt>
    <dgm:pt modelId="{6AAAB7DE-C628-4830-9F14-2CE79549C590}" type="parTrans" cxnId="{65C467F3-8318-4E01-93C1-A08EB7AA6075}">
      <dgm:prSet/>
      <dgm:spPr/>
      <dgm:t>
        <a:bodyPr/>
        <a:lstStyle/>
        <a:p>
          <a:endParaRPr lang="en-US"/>
        </a:p>
      </dgm:t>
    </dgm:pt>
    <dgm:pt modelId="{D8383235-2D9D-4768-9E74-E78AD27EEB43}" type="sibTrans" cxnId="{65C467F3-8318-4E01-93C1-A08EB7AA6075}">
      <dgm:prSet/>
      <dgm:spPr/>
      <dgm:t>
        <a:bodyPr/>
        <a:lstStyle/>
        <a:p>
          <a:endParaRPr lang="en-US"/>
        </a:p>
      </dgm:t>
    </dgm:pt>
    <dgm:pt modelId="{AC1B9A68-8D41-48BD-980A-4C78A26958B0}">
      <dgm:prSet phldrT="[Text]" custT="1"/>
      <dgm:spPr/>
      <dgm:t>
        <a:bodyPr/>
        <a:lstStyle/>
        <a:p>
          <a:r>
            <a:rPr lang="en-US" sz="2000" dirty="0"/>
            <a:t>Building a containment strategy</a:t>
          </a:r>
        </a:p>
      </dgm:t>
    </dgm:pt>
    <dgm:pt modelId="{B131BA40-0689-4B96-930C-F90D96937782}" type="parTrans" cxnId="{5279E8E9-30DE-4899-A1BC-7A38A37FF1C4}">
      <dgm:prSet/>
      <dgm:spPr/>
      <dgm:t>
        <a:bodyPr/>
        <a:lstStyle/>
        <a:p>
          <a:endParaRPr lang="en-US"/>
        </a:p>
      </dgm:t>
    </dgm:pt>
    <dgm:pt modelId="{3529063B-5255-49A9-85DF-92A2F8B2F7CD}" type="sibTrans" cxnId="{5279E8E9-30DE-4899-A1BC-7A38A37FF1C4}">
      <dgm:prSet/>
      <dgm:spPr/>
      <dgm:t>
        <a:bodyPr/>
        <a:lstStyle/>
        <a:p>
          <a:endParaRPr lang="en-US"/>
        </a:p>
      </dgm:t>
    </dgm:pt>
    <dgm:pt modelId="{BC06F1EC-D1BC-47F0-B3AA-3FE4B5797719}">
      <dgm:prSet phldrT="[Text]" custT="1"/>
      <dgm:spPr/>
      <dgm:t>
        <a:bodyPr/>
        <a:lstStyle/>
        <a:p>
          <a:r>
            <a:rPr lang="en-US" sz="2000" dirty="0"/>
            <a:t>Isolation between security zones: </a:t>
          </a:r>
          <a:br>
            <a:rPr lang="en-US" sz="2000" dirty="0"/>
          </a:br>
          <a:r>
            <a:rPr lang="en-US" sz="2000" dirty="0"/>
            <a:t>security, complexity, </a:t>
          </a:r>
          <a:br>
            <a:rPr lang="en-US" sz="2000" dirty="0"/>
          </a:br>
          <a:r>
            <a:rPr lang="en-US" sz="2000" dirty="0"/>
            <a:t>and cost tradeoffs</a:t>
          </a:r>
        </a:p>
      </dgm:t>
    </dgm:pt>
    <dgm:pt modelId="{BBBBFB5A-CA6D-45EC-A34F-7F93B193442C}" type="parTrans" cxnId="{3E08462C-8D02-40A0-9EC0-5AF487D1123A}">
      <dgm:prSet/>
      <dgm:spPr/>
      <dgm:t>
        <a:bodyPr/>
        <a:lstStyle/>
        <a:p>
          <a:endParaRPr lang="en-US"/>
        </a:p>
      </dgm:t>
    </dgm:pt>
    <dgm:pt modelId="{2F70961D-F0A4-4E9C-AD06-93637D11B82C}" type="sibTrans" cxnId="{3E08462C-8D02-40A0-9EC0-5AF487D1123A}">
      <dgm:prSet/>
      <dgm:spPr/>
      <dgm:t>
        <a:bodyPr/>
        <a:lstStyle/>
        <a:p>
          <a:endParaRPr lang="en-US"/>
        </a:p>
      </dgm:t>
    </dgm:pt>
    <dgm:pt modelId="{451B5D37-AC04-4A49-B2DE-7BA2032E26DF}">
      <dgm:prSet phldrT="[Text]" custT="1"/>
      <dgm:spPr/>
      <dgm:t>
        <a:bodyPr/>
        <a:lstStyle/>
        <a:p>
          <a:r>
            <a:rPr lang="en-US" sz="2000" dirty="0"/>
            <a:t>Containment within security zones</a:t>
          </a:r>
        </a:p>
      </dgm:t>
    </dgm:pt>
    <dgm:pt modelId="{8D5321E2-3179-4244-B19D-A4AD21C3E570}" type="parTrans" cxnId="{105108CA-EF50-4773-9DC8-4A47A727E0A8}">
      <dgm:prSet/>
      <dgm:spPr/>
      <dgm:t>
        <a:bodyPr/>
        <a:lstStyle/>
        <a:p>
          <a:endParaRPr lang="en-US"/>
        </a:p>
      </dgm:t>
    </dgm:pt>
    <dgm:pt modelId="{716EBB5D-DA78-4742-9691-722ADC0748E7}" type="sibTrans" cxnId="{105108CA-EF50-4773-9DC8-4A47A727E0A8}">
      <dgm:prSet/>
      <dgm:spPr/>
      <dgm:t>
        <a:bodyPr/>
        <a:lstStyle/>
        <a:p>
          <a:endParaRPr lang="en-US"/>
        </a:p>
      </dgm:t>
    </dgm:pt>
    <dgm:pt modelId="{C45FBF2B-518A-4BA9-824F-B352997F5A4B}" type="pres">
      <dgm:prSet presAssocID="{7EE5B51B-8CF5-4EBF-83F1-34DB13F0CD38}" presName="diagram" presStyleCnt="0">
        <dgm:presLayoutVars>
          <dgm:dir/>
          <dgm:resizeHandles val="exact"/>
        </dgm:presLayoutVars>
      </dgm:prSet>
      <dgm:spPr/>
    </dgm:pt>
    <dgm:pt modelId="{1B9FFF5C-C527-4098-8532-EC5B147ACAF5}" type="pres">
      <dgm:prSet presAssocID="{CEE9376F-D3B0-4FA2-AA89-F56521CC8A3B}" presName="node" presStyleLbl="node1" presStyleIdx="0" presStyleCnt="4">
        <dgm:presLayoutVars>
          <dgm:bulletEnabled val="1"/>
        </dgm:presLayoutVars>
      </dgm:prSet>
      <dgm:spPr/>
    </dgm:pt>
    <dgm:pt modelId="{24C3AAF9-230D-468E-9669-61577C0E1465}" type="pres">
      <dgm:prSet presAssocID="{D8383235-2D9D-4768-9E74-E78AD27EEB43}" presName="sibTrans" presStyleCnt="0"/>
      <dgm:spPr/>
    </dgm:pt>
    <dgm:pt modelId="{9F35E919-C1E9-4956-A28B-A9619BBD61A0}" type="pres">
      <dgm:prSet presAssocID="{AC1B9A68-8D41-48BD-980A-4C78A26958B0}" presName="node" presStyleLbl="node1" presStyleIdx="1" presStyleCnt="4">
        <dgm:presLayoutVars>
          <dgm:bulletEnabled val="1"/>
        </dgm:presLayoutVars>
      </dgm:prSet>
      <dgm:spPr/>
    </dgm:pt>
    <dgm:pt modelId="{42EA1863-6E9F-4E6C-995E-6751BDC0B65B}" type="pres">
      <dgm:prSet presAssocID="{3529063B-5255-49A9-85DF-92A2F8B2F7CD}" presName="sibTrans" presStyleCnt="0"/>
      <dgm:spPr/>
    </dgm:pt>
    <dgm:pt modelId="{4565511D-D9BA-421C-9889-8E100B75FC60}" type="pres">
      <dgm:prSet presAssocID="{BC06F1EC-D1BC-47F0-B3AA-3FE4B5797719}" presName="node" presStyleLbl="node1" presStyleIdx="2" presStyleCnt="4">
        <dgm:presLayoutVars>
          <dgm:bulletEnabled val="1"/>
        </dgm:presLayoutVars>
      </dgm:prSet>
      <dgm:spPr/>
    </dgm:pt>
    <dgm:pt modelId="{1E4A020D-42DF-4A21-9816-CD91BD8F245D}" type="pres">
      <dgm:prSet presAssocID="{2F70961D-F0A4-4E9C-AD06-93637D11B82C}" presName="sibTrans" presStyleCnt="0"/>
      <dgm:spPr/>
    </dgm:pt>
    <dgm:pt modelId="{BE722982-DBEA-458A-BC2C-8AF80F1B6AE7}" type="pres">
      <dgm:prSet presAssocID="{451B5D37-AC04-4A49-B2DE-7BA2032E26DF}" presName="node" presStyleLbl="node1" presStyleIdx="3" presStyleCnt="4">
        <dgm:presLayoutVars>
          <dgm:bulletEnabled val="1"/>
        </dgm:presLayoutVars>
      </dgm:prSet>
      <dgm:spPr/>
    </dgm:pt>
  </dgm:ptLst>
  <dgm:cxnLst>
    <dgm:cxn modelId="{F4747122-8D7C-47DA-B356-1C60773BCF6B}" type="presOf" srcId="{451B5D37-AC04-4A49-B2DE-7BA2032E26DF}" destId="{BE722982-DBEA-458A-BC2C-8AF80F1B6AE7}" srcOrd="0" destOrd="0" presId="urn:microsoft.com/office/officeart/2005/8/layout/default"/>
    <dgm:cxn modelId="{3E08462C-8D02-40A0-9EC0-5AF487D1123A}" srcId="{7EE5B51B-8CF5-4EBF-83F1-34DB13F0CD38}" destId="{BC06F1EC-D1BC-47F0-B3AA-3FE4B5797719}" srcOrd="2" destOrd="0" parTransId="{BBBBFB5A-CA6D-45EC-A34F-7F93B193442C}" sibTransId="{2F70961D-F0A4-4E9C-AD06-93637D11B82C}"/>
    <dgm:cxn modelId="{DDEBFB4B-0D74-4952-8E46-842EF4FF476F}" type="presOf" srcId="{AC1B9A68-8D41-48BD-980A-4C78A26958B0}" destId="{9F35E919-C1E9-4956-A28B-A9619BBD61A0}" srcOrd="0" destOrd="0" presId="urn:microsoft.com/office/officeart/2005/8/layout/default"/>
    <dgm:cxn modelId="{B3ACAA52-7F11-4C90-A23B-6262DDD2A5E7}" type="presOf" srcId="{BC06F1EC-D1BC-47F0-B3AA-3FE4B5797719}" destId="{4565511D-D9BA-421C-9889-8E100B75FC60}" srcOrd="0" destOrd="0" presId="urn:microsoft.com/office/officeart/2005/8/layout/default"/>
    <dgm:cxn modelId="{91D26688-D9F5-426E-87C5-09A7676FED49}" type="presOf" srcId="{7EE5B51B-8CF5-4EBF-83F1-34DB13F0CD38}" destId="{C45FBF2B-518A-4BA9-824F-B352997F5A4B}" srcOrd="0" destOrd="0" presId="urn:microsoft.com/office/officeart/2005/8/layout/default"/>
    <dgm:cxn modelId="{26F6468F-DAF3-461C-ADAF-E0DF19D68F91}" type="presOf" srcId="{CEE9376F-D3B0-4FA2-AA89-F56521CC8A3B}" destId="{1B9FFF5C-C527-4098-8532-EC5B147ACAF5}" srcOrd="0" destOrd="0" presId="urn:microsoft.com/office/officeart/2005/8/layout/default"/>
    <dgm:cxn modelId="{105108CA-EF50-4773-9DC8-4A47A727E0A8}" srcId="{7EE5B51B-8CF5-4EBF-83F1-34DB13F0CD38}" destId="{451B5D37-AC04-4A49-B2DE-7BA2032E26DF}" srcOrd="3" destOrd="0" parTransId="{8D5321E2-3179-4244-B19D-A4AD21C3E570}" sibTransId="{716EBB5D-DA78-4742-9691-722ADC0748E7}"/>
    <dgm:cxn modelId="{5279E8E9-30DE-4899-A1BC-7A38A37FF1C4}" srcId="{7EE5B51B-8CF5-4EBF-83F1-34DB13F0CD38}" destId="{AC1B9A68-8D41-48BD-980A-4C78A26958B0}" srcOrd="1" destOrd="0" parTransId="{B131BA40-0689-4B96-930C-F90D96937782}" sibTransId="{3529063B-5255-49A9-85DF-92A2F8B2F7CD}"/>
    <dgm:cxn modelId="{65C467F3-8318-4E01-93C1-A08EB7AA6075}" srcId="{7EE5B51B-8CF5-4EBF-83F1-34DB13F0CD38}" destId="{CEE9376F-D3B0-4FA2-AA89-F56521CC8A3B}" srcOrd="0" destOrd="0" parTransId="{6AAAB7DE-C628-4830-9F14-2CE79549C590}" sibTransId="{D8383235-2D9D-4768-9E74-E78AD27EEB43}"/>
    <dgm:cxn modelId="{F2F91CF8-92A6-4904-9C94-D674784E3E69}" type="presParOf" srcId="{C45FBF2B-518A-4BA9-824F-B352997F5A4B}" destId="{1B9FFF5C-C527-4098-8532-EC5B147ACAF5}" srcOrd="0" destOrd="0" presId="urn:microsoft.com/office/officeart/2005/8/layout/default"/>
    <dgm:cxn modelId="{0F5434C6-E977-4FF9-A290-F232873702A2}" type="presParOf" srcId="{C45FBF2B-518A-4BA9-824F-B352997F5A4B}" destId="{24C3AAF9-230D-468E-9669-61577C0E1465}" srcOrd="1" destOrd="0" presId="urn:microsoft.com/office/officeart/2005/8/layout/default"/>
    <dgm:cxn modelId="{86937E3E-E533-491A-A6F4-27EDFC88EECD}" type="presParOf" srcId="{C45FBF2B-518A-4BA9-824F-B352997F5A4B}" destId="{9F35E919-C1E9-4956-A28B-A9619BBD61A0}" srcOrd="2" destOrd="0" presId="urn:microsoft.com/office/officeart/2005/8/layout/default"/>
    <dgm:cxn modelId="{C6015599-3028-43D5-9137-364C82C6E51F}" type="presParOf" srcId="{C45FBF2B-518A-4BA9-824F-B352997F5A4B}" destId="{42EA1863-6E9F-4E6C-995E-6751BDC0B65B}" srcOrd="3" destOrd="0" presId="urn:microsoft.com/office/officeart/2005/8/layout/default"/>
    <dgm:cxn modelId="{71CA3933-81E9-4775-8DEE-3E9407C2A1C1}" type="presParOf" srcId="{C45FBF2B-518A-4BA9-824F-B352997F5A4B}" destId="{4565511D-D9BA-421C-9889-8E100B75FC60}" srcOrd="4" destOrd="0" presId="urn:microsoft.com/office/officeart/2005/8/layout/default"/>
    <dgm:cxn modelId="{EBDD4846-359F-4E90-B0DC-1BABC3A521A3}" type="presParOf" srcId="{C45FBF2B-518A-4BA9-824F-B352997F5A4B}" destId="{1E4A020D-42DF-4A21-9816-CD91BD8F245D}" srcOrd="5" destOrd="0" presId="urn:microsoft.com/office/officeart/2005/8/layout/default"/>
    <dgm:cxn modelId="{1B88B402-B6FC-43F8-BEDC-B0BB792F66EB}" type="presParOf" srcId="{C45FBF2B-518A-4BA9-824F-B352997F5A4B}" destId="{BE722982-DBEA-458A-BC2C-8AF80F1B6AE7}"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5B79ADD-EF3B-450C-B561-7D2B8FE16335}" type="doc">
      <dgm:prSet loTypeId="urn:microsoft.com/office/officeart/2005/8/layout/vList6" loCatId="process" qsTypeId="urn:microsoft.com/office/officeart/2005/8/quickstyle/simple1" qsCatId="simple" csTypeId="urn:microsoft.com/office/officeart/2005/8/colors/accent1_2" csCatId="accent1" phldr="1"/>
      <dgm:spPr/>
    </dgm:pt>
    <dgm:pt modelId="{E6841D98-CCB6-4ACD-A770-599D15DC964D}">
      <dgm:prSet phldrT="[Text]" custT="1"/>
      <dgm:spPr/>
      <dgm:t>
        <a:bodyPr/>
        <a:lstStyle/>
        <a:p>
          <a:pPr marL="0" lvl="0" indent="0" algn="ctr" defTabSz="1422400">
            <a:lnSpc>
              <a:spcPct val="90000"/>
            </a:lnSpc>
            <a:spcBef>
              <a:spcPct val="0"/>
            </a:spcBef>
            <a:spcAft>
              <a:spcPct val="35000"/>
            </a:spcAft>
            <a:buNone/>
          </a:pPr>
          <a:r>
            <a:rPr lang="en-US" sz="3200" b="0" kern="1200" dirty="0">
              <a:solidFill>
                <a:srgbClr val="FFFFFF"/>
              </a:solidFill>
              <a:latin typeface="Segoe UI Semibold" panose="020B0702040204020203" pitchFamily="34" charset="0"/>
              <a:ea typeface="+mn-ea"/>
              <a:cs typeface="Segoe UI Semibold" panose="020B0702040204020203" pitchFamily="34" charset="0"/>
            </a:rPr>
            <a:t>Recommended</a:t>
          </a:r>
        </a:p>
      </dgm:t>
    </dgm:pt>
    <dgm:pt modelId="{5B2100B0-182D-4C9D-B5F4-C27FFFC66A51}" type="parTrans" cxnId="{7DE2FF82-D5FE-41F1-BB55-B70287636168}">
      <dgm:prSet/>
      <dgm:spPr/>
      <dgm:t>
        <a:bodyPr/>
        <a:lstStyle/>
        <a:p>
          <a:endParaRPr lang="en-US"/>
        </a:p>
      </dgm:t>
    </dgm:pt>
    <dgm:pt modelId="{71F04961-9941-45D5-BD8B-7EF71A2BA86F}" type="sibTrans" cxnId="{7DE2FF82-D5FE-41F1-BB55-B70287636168}">
      <dgm:prSet/>
      <dgm:spPr/>
      <dgm:t>
        <a:bodyPr/>
        <a:lstStyle/>
        <a:p>
          <a:endParaRPr lang="en-US"/>
        </a:p>
      </dgm:t>
    </dgm:pt>
    <dgm:pt modelId="{2E07414F-51EB-4B5C-AB9D-B48D69987480}">
      <dgm:prSet custT="1"/>
      <dgm:spPr/>
      <dgm:t>
        <a:bodyPr/>
        <a:lstStyle/>
        <a:p>
          <a:r>
            <a:rPr lang="en-US" sz="3200" b="0" dirty="0">
              <a:latin typeface="Segoe UI Semibold" panose="020B0702040204020203" pitchFamily="34" charset="0"/>
              <a:cs typeface="Segoe UI Semibold" panose="020B0702040204020203" pitchFamily="34" charset="0"/>
            </a:rPr>
            <a:t>Mandatory</a:t>
          </a:r>
        </a:p>
      </dgm:t>
    </dgm:pt>
    <dgm:pt modelId="{21A2132F-2BC7-4F43-8013-E8151C3E9FD4}" type="parTrans" cxnId="{7A209090-AF9D-4929-BA45-2611F4AB63E2}">
      <dgm:prSet/>
      <dgm:spPr/>
      <dgm:t>
        <a:bodyPr/>
        <a:lstStyle/>
        <a:p>
          <a:endParaRPr lang="en-US"/>
        </a:p>
      </dgm:t>
    </dgm:pt>
    <dgm:pt modelId="{B1DEA50F-4D8B-4087-A40F-0FD3DCB5F09E}" type="sibTrans" cxnId="{7A209090-AF9D-4929-BA45-2611F4AB63E2}">
      <dgm:prSet/>
      <dgm:spPr/>
      <dgm:t>
        <a:bodyPr/>
        <a:lstStyle/>
        <a:p>
          <a:endParaRPr lang="en-US"/>
        </a:p>
      </dgm:t>
    </dgm:pt>
    <dgm:pt modelId="{36F6ED7D-9DBD-4352-880C-D618B2A327B9}">
      <dgm:prSet custT="1"/>
      <dgm:spPr/>
      <dgm:t>
        <a:bodyPr lIns="182880" tIns="91440" rIns="182880"/>
        <a:lstStyle/>
        <a:p>
          <a:r>
            <a:rPr lang="en-US" sz="1800" dirty="0"/>
            <a:t>A design that leverages forced tunneling (default route), typically must provide Internet access via different path than inbound than using Azure Internet access </a:t>
          </a:r>
        </a:p>
      </dgm:t>
    </dgm:pt>
    <dgm:pt modelId="{7E370294-B552-4E0E-83A6-2D1160789CBE}" type="parTrans" cxnId="{BB044F5C-3E28-45FC-A8E7-F14ED39CDED4}">
      <dgm:prSet/>
      <dgm:spPr/>
      <dgm:t>
        <a:bodyPr/>
        <a:lstStyle/>
        <a:p>
          <a:endParaRPr lang="en-US"/>
        </a:p>
      </dgm:t>
    </dgm:pt>
    <dgm:pt modelId="{C5B6EBD3-923A-4EEC-A859-066DDEA9CBA9}" type="sibTrans" cxnId="{BB044F5C-3E28-45FC-A8E7-F14ED39CDED4}">
      <dgm:prSet/>
      <dgm:spPr/>
      <dgm:t>
        <a:bodyPr/>
        <a:lstStyle/>
        <a:p>
          <a:endParaRPr lang="en-US"/>
        </a:p>
      </dgm:t>
    </dgm:pt>
    <dgm:pt modelId="{0190B49C-BB58-46A0-90BD-062D5BAF73E9}">
      <dgm:prSet custT="1"/>
      <dgm:spPr/>
      <dgm:t>
        <a:bodyPr lIns="182880" tIns="91440" rIns="182880"/>
        <a:lstStyle/>
        <a:p>
          <a:r>
            <a:rPr lang="en-US" sz="1800" dirty="0"/>
            <a:t>Combine forced tunneling with network security groups to achieve defense in depth of traffic isolation</a:t>
          </a:r>
        </a:p>
      </dgm:t>
    </dgm:pt>
    <dgm:pt modelId="{FCC678D0-4084-4406-9A2F-8DE90A9288CE}" type="parTrans" cxnId="{35174360-EC6A-476D-8A56-1189C877A3F9}">
      <dgm:prSet/>
      <dgm:spPr/>
      <dgm:t>
        <a:bodyPr/>
        <a:lstStyle/>
        <a:p>
          <a:endParaRPr lang="en-US"/>
        </a:p>
      </dgm:t>
    </dgm:pt>
    <dgm:pt modelId="{F80198FE-8144-4C29-9AF4-8FBC6E1F3CA9}" type="sibTrans" cxnId="{35174360-EC6A-476D-8A56-1189C877A3F9}">
      <dgm:prSet/>
      <dgm:spPr/>
      <dgm:t>
        <a:bodyPr/>
        <a:lstStyle/>
        <a:p>
          <a:endParaRPr lang="en-US"/>
        </a:p>
      </dgm:t>
    </dgm:pt>
    <dgm:pt modelId="{83F67AFC-B961-4375-BDCF-8365D2FED456}">
      <dgm:prSet custT="1"/>
      <dgm:spPr/>
      <dgm:t>
        <a:bodyPr/>
        <a:lstStyle/>
        <a:p>
          <a:pPr marL="0" lvl="0" indent="0" algn="ctr" defTabSz="1422400">
            <a:lnSpc>
              <a:spcPct val="90000"/>
            </a:lnSpc>
            <a:spcBef>
              <a:spcPct val="0"/>
            </a:spcBef>
            <a:spcAft>
              <a:spcPct val="35000"/>
            </a:spcAft>
            <a:buNone/>
          </a:pPr>
          <a:r>
            <a:rPr lang="en-US" sz="3200" b="0" kern="1200" dirty="0">
              <a:solidFill>
                <a:srgbClr val="FFFFFF"/>
              </a:solidFill>
              <a:latin typeface="Segoe UI Semibold" panose="020B0702040204020203" pitchFamily="34" charset="0"/>
              <a:ea typeface="+mn-ea"/>
              <a:cs typeface="Segoe UI Semibold" panose="020B0702040204020203" pitchFamily="34" charset="0"/>
            </a:rPr>
            <a:t>Optional</a:t>
          </a:r>
        </a:p>
      </dgm:t>
    </dgm:pt>
    <dgm:pt modelId="{42EEF55D-A7E9-4F67-9E16-26E6E5514689}" type="parTrans" cxnId="{936F2A66-288A-4171-8425-E77A0CBB0FC6}">
      <dgm:prSet/>
      <dgm:spPr/>
      <dgm:t>
        <a:bodyPr/>
        <a:lstStyle/>
        <a:p>
          <a:endParaRPr lang="en-US"/>
        </a:p>
      </dgm:t>
    </dgm:pt>
    <dgm:pt modelId="{C263EAB1-47F9-4B9C-9477-EE1EC593E4D3}" type="sibTrans" cxnId="{936F2A66-288A-4171-8425-E77A0CBB0FC6}">
      <dgm:prSet/>
      <dgm:spPr/>
      <dgm:t>
        <a:bodyPr/>
        <a:lstStyle/>
        <a:p>
          <a:endParaRPr lang="en-US"/>
        </a:p>
      </dgm:t>
    </dgm:pt>
    <dgm:pt modelId="{59CD0C11-2FEE-4BE3-BD72-54F0E7C6908E}">
      <dgm:prSet custT="1"/>
      <dgm:spPr/>
      <dgm:t>
        <a:bodyPr lIns="182880" tIns="91440" rIns="182880"/>
        <a:lstStyle/>
        <a:p>
          <a:r>
            <a:rPr lang="en-US" sz="1800" dirty="0"/>
            <a:t>Investigate the use of an dual-NIC edge firewall appliance with an extranet subnet as one alternative to NSGs</a:t>
          </a:r>
        </a:p>
      </dgm:t>
    </dgm:pt>
    <dgm:pt modelId="{F32D812B-E2B9-4ED1-BC6A-97E169C9E0D6}" type="parTrans" cxnId="{76DC1319-3BF0-439A-9975-2AD2DCC4152E}">
      <dgm:prSet/>
      <dgm:spPr/>
      <dgm:t>
        <a:bodyPr/>
        <a:lstStyle/>
        <a:p>
          <a:endParaRPr lang="en-US"/>
        </a:p>
      </dgm:t>
    </dgm:pt>
    <dgm:pt modelId="{6D9C1B24-2426-4F6D-97C1-A6E2711245BC}" type="sibTrans" cxnId="{76DC1319-3BF0-439A-9975-2AD2DCC4152E}">
      <dgm:prSet/>
      <dgm:spPr/>
      <dgm:t>
        <a:bodyPr/>
        <a:lstStyle/>
        <a:p>
          <a:endParaRPr lang="en-US"/>
        </a:p>
      </dgm:t>
    </dgm:pt>
    <dgm:pt modelId="{EA7AC903-2A0A-4CDC-9304-DC3823D9B040}" type="pres">
      <dgm:prSet presAssocID="{05B79ADD-EF3B-450C-B561-7D2B8FE16335}" presName="Name0" presStyleCnt="0">
        <dgm:presLayoutVars>
          <dgm:dir/>
          <dgm:animLvl val="lvl"/>
          <dgm:resizeHandles/>
        </dgm:presLayoutVars>
      </dgm:prSet>
      <dgm:spPr/>
    </dgm:pt>
    <dgm:pt modelId="{D4199897-136D-4EAB-BF9F-C5F55C4ACFFC}" type="pres">
      <dgm:prSet presAssocID="{2E07414F-51EB-4B5C-AB9D-B48D69987480}" presName="linNode" presStyleCnt="0"/>
      <dgm:spPr/>
    </dgm:pt>
    <dgm:pt modelId="{C0085984-AAFD-4DEB-92C0-E59BEAB1444A}" type="pres">
      <dgm:prSet presAssocID="{2E07414F-51EB-4B5C-AB9D-B48D69987480}" presName="parentShp" presStyleLbl="node1" presStyleIdx="0" presStyleCnt="3" custScaleY="273599">
        <dgm:presLayoutVars>
          <dgm:bulletEnabled val="1"/>
        </dgm:presLayoutVars>
      </dgm:prSet>
      <dgm:spPr/>
    </dgm:pt>
    <dgm:pt modelId="{0A8113A1-F9D1-4A5B-9F7B-7AADFE9A6A65}" type="pres">
      <dgm:prSet presAssocID="{2E07414F-51EB-4B5C-AB9D-B48D69987480}" presName="childShp" presStyleLbl="bgAccFollowNode1" presStyleIdx="0" presStyleCnt="3" custScaleY="331168" custLinFactNeighborX="-2362">
        <dgm:presLayoutVars>
          <dgm:bulletEnabled val="1"/>
        </dgm:presLayoutVars>
      </dgm:prSet>
      <dgm:spPr/>
    </dgm:pt>
    <dgm:pt modelId="{B8B7F072-84AD-4757-A9CA-8D0EEB6615B3}" type="pres">
      <dgm:prSet presAssocID="{B1DEA50F-4D8B-4087-A40F-0FD3DCB5F09E}" presName="spacing" presStyleCnt="0"/>
      <dgm:spPr/>
    </dgm:pt>
    <dgm:pt modelId="{8100EA6D-F7CA-4D02-A139-37F2837A9FA9}" type="pres">
      <dgm:prSet presAssocID="{E6841D98-CCB6-4ACD-A770-599D15DC964D}" presName="linNode" presStyleCnt="0"/>
      <dgm:spPr/>
    </dgm:pt>
    <dgm:pt modelId="{AF601908-1BCC-4D16-B9A7-97E1AB278EC7}" type="pres">
      <dgm:prSet presAssocID="{E6841D98-CCB6-4ACD-A770-599D15DC964D}" presName="parentShp" presStyleLbl="node1" presStyleIdx="1" presStyleCnt="3" custScaleX="95580" custScaleY="272747" custLinFactNeighborX="-4262" custLinFactNeighborY="1726">
        <dgm:presLayoutVars>
          <dgm:bulletEnabled val="1"/>
        </dgm:presLayoutVars>
      </dgm:prSet>
      <dgm:spPr/>
    </dgm:pt>
    <dgm:pt modelId="{AD4923FE-E322-4BB7-B593-6A6239D3FAE8}" type="pres">
      <dgm:prSet presAssocID="{E6841D98-CCB6-4ACD-A770-599D15DC964D}" presName="childShp" presStyleLbl="bgAccFollowNode1" presStyleIdx="1" presStyleCnt="3" custScaleX="100304" custScaleY="312270" custLinFactNeighborX="-5347" custLinFactNeighborY="1700">
        <dgm:presLayoutVars>
          <dgm:bulletEnabled val="1"/>
        </dgm:presLayoutVars>
      </dgm:prSet>
      <dgm:spPr/>
    </dgm:pt>
    <dgm:pt modelId="{5FAC147B-0CAD-4B98-99EE-AE6C2A54C861}" type="pres">
      <dgm:prSet presAssocID="{71F04961-9941-45D5-BD8B-7EF71A2BA86F}" presName="spacing" presStyleCnt="0"/>
      <dgm:spPr/>
    </dgm:pt>
    <dgm:pt modelId="{512ECA44-FA43-46C6-9FC9-E5CFBF3ED025}" type="pres">
      <dgm:prSet presAssocID="{83F67AFC-B961-4375-BDCF-8365D2FED456}" presName="linNode" presStyleCnt="0"/>
      <dgm:spPr/>
    </dgm:pt>
    <dgm:pt modelId="{AFAB1B19-CAE8-440B-9CCB-5694D6EBAD69}" type="pres">
      <dgm:prSet presAssocID="{83F67AFC-B961-4375-BDCF-8365D2FED456}" presName="parentShp" presStyleLbl="node1" presStyleIdx="2" presStyleCnt="3" custScaleY="277606">
        <dgm:presLayoutVars>
          <dgm:bulletEnabled val="1"/>
        </dgm:presLayoutVars>
      </dgm:prSet>
      <dgm:spPr/>
    </dgm:pt>
    <dgm:pt modelId="{552042D3-DA16-49BF-8955-96746597232F}" type="pres">
      <dgm:prSet presAssocID="{83F67AFC-B961-4375-BDCF-8365D2FED456}" presName="childShp" presStyleLbl="bgAccFollowNode1" presStyleIdx="2" presStyleCnt="3" custScaleX="105040" custScaleY="350255" custLinFactNeighborX="-3195">
        <dgm:presLayoutVars>
          <dgm:bulletEnabled val="1"/>
        </dgm:presLayoutVars>
      </dgm:prSet>
      <dgm:spPr/>
    </dgm:pt>
  </dgm:ptLst>
  <dgm:cxnLst>
    <dgm:cxn modelId="{76DC1319-3BF0-439A-9975-2AD2DCC4152E}" srcId="{83F67AFC-B961-4375-BDCF-8365D2FED456}" destId="{59CD0C11-2FEE-4BE3-BD72-54F0E7C6908E}" srcOrd="0" destOrd="0" parTransId="{F32D812B-E2B9-4ED1-BC6A-97E169C9E0D6}" sibTransId="{6D9C1B24-2426-4F6D-97C1-A6E2711245BC}"/>
    <dgm:cxn modelId="{BB044F5C-3E28-45FC-A8E7-F14ED39CDED4}" srcId="{2E07414F-51EB-4B5C-AB9D-B48D69987480}" destId="{36F6ED7D-9DBD-4352-880C-D618B2A327B9}" srcOrd="0" destOrd="0" parTransId="{7E370294-B552-4E0E-83A6-2D1160789CBE}" sibTransId="{C5B6EBD3-923A-4EEC-A859-066DDEA9CBA9}"/>
    <dgm:cxn modelId="{1FBBF75F-ABA2-4B94-855A-0B4C8F300F0F}" type="presOf" srcId="{0190B49C-BB58-46A0-90BD-062D5BAF73E9}" destId="{AD4923FE-E322-4BB7-B593-6A6239D3FAE8}" srcOrd="0" destOrd="0" presId="urn:microsoft.com/office/officeart/2005/8/layout/vList6"/>
    <dgm:cxn modelId="{35174360-EC6A-476D-8A56-1189C877A3F9}" srcId="{E6841D98-CCB6-4ACD-A770-599D15DC964D}" destId="{0190B49C-BB58-46A0-90BD-062D5BAF73E9}" srcOrd="0" destOrd="0" parTransId="{FCC678D0-4084-4406-9A2F-8DE90A9288CE}" sibTransId="{F80198FE-8144-4C29-9AF4-8FBC6E1F3CA9}"/>
    <dgm:cxn modelId="{936F2A66-288A-4171-8425-E77A0CBB0FC6}" srcId="{05B79ADD-EF3B-450C-B561-7D2B8FE16335}" destId="{83F67AFC-B961-4375-BDCF-8365D2FED456}" srcOrd="2" destOrd="0" parTransId="{42EEF55D-A7E9-4F67-9E16-26E6E5514689}" sibTransId="{C263EAB1-47F9-4B9C-9477-EE1EC593E4D3}"/>
    <dgm:cxn modelId="{ECBD664B-6D64-46BD-B6BC-4850DBFE72B3}" type="presOf" srcId="{E6841D98-CCB6-4ACD-A770-599D15DC964D}" destId="{AF601908-1BCC-4D16-B9A7-97E1AB278EC7}" srcOrd="0" destOrd="0" presId="urn:microsoft.com/office/officeart/2005/8/layout/vList6"/>
    <dgm:cxn modelId="{E1CAE64C-955A-44E6-84FD-219F6B9FE69D}" type="presOf" srcId="{2E07414F-51EB-4B5C-AB9D-B48D69987480}" destId="{C0085984-AAFD-4DEB-92C0-E59BEAB1444A}" srcOrd="0" destOrd="0" presId="urn:microsoft.com/office/officeart/2005/8/layout/vList6"/>
    <dgm:cxn modelId="{6743D350-489D-489F-A3D3-83EF53B644E3}" type="presOf" srcId="{36F6ED7D-9DBD-4352-880C-D618B2A327B9}" destId="{0A8113A1-F9D1-4A5B-9F7B-7AADFE9A6A65}" srcOrd="0" destOrd="0" presId="urn:microsoft.com/office/officeart/2005/8/layout/vList6"/>
    <dgm:cxn modelId="{F822AD73-D7DF-49B9-82F6-7F78BD3A0E9C}" type="presOf" srcId="{05B79ADD-EF3B-450C-B561-7D2B8FE16335}" destId="{EA7AC903-2A0A-4CDC-9304-DC3823D9B040}" srcOrd="0" destOrd="0" presId="urn:microsoft.com/office/officeart/2005/8/layout/vList6"/>
    <dgm:cxn modelId="{C50D5A78-E2E5-439C-BC51-3FFFD241C511}" type="presOf" srcId="{83F67AFC-B961-4375-BDCF-8365D2FED456}" destId="{AFAB1B19-CAE8-440B-9CCB-5694D6EBAD69}" srcOrd="0" destOrd="0" presId="urn:microsoft.com/office/officeart/2005/8/layout/vList6"/>
    <dgm:cxn modelId="{7DE2FF82-D5FE-41F1-BB55-B70287636168}" srcId="{05B79ADD-EF3B-450C-B561-7D2B8FE16335}" destId="{E6841D98-CCB6-4ACD-A770-599D15DC964D}" srcOrd="1" destOrd="0" parTransId="{5B2100B0-182D-4C9D-B5F4-C27FFFC66A51}" sibTransId="{71F04961-9941-45D5-BD8B-7EF71A2BA86F}"/>
    <dgm:cxn modelId="{7A209090-AF9D-4929-BA45-2611F4AB63E2}" srcId="{05B79ADD-EF3B-450C-B561-7D2B8FE16335}" destId="{2E07414F-51EB-4B5C-AB9D-B48D69987480}" srcOrd="0" destOrd="0" parTransId="{21A2132F-2BC7-4F43-8013-E8151C3E9FD4}" sibTransId="{B1DEA50F-4D8B-4087-A40F-0FD3DCB5F09E}"/>
    <dgm:cxn modelId="{722BB5FC-2F76-4A3F-8C68-F0EE2FD3CF2C}" type="presOf" srcId="{59CD0C11-2FEE-4BE3-BD72-54F0E7C6908E}" destId="{552042D3-DA16-49BF-8955-96746597232F}" srcOrd="0" destOrd="0" presId="urn:microsoft.com/office/officeart/2005/8/layout/vList6"/>
    <dgm:cxn modelId="{C8087B16-45B0-4C4A-894D-72137871D2B0}" type="presParOf" srcId="{EA7AC903-2A0A-4CDC-9304-DC3823D9B040}" destId="{D4199897-136D-4EAB-BF9F-C5F55C4ACFFC}" srcOrd="0" destOrd="0" presId="urn:microsoft.com/office/officeart/2005/8/layout/vList6"/>
    <dgm:cxn modelId="{EBAA6975-AB02-42FD-A027-6FA2688B2C40}" type="presParOf" srcId="{D4199897-136D-4EAB-BF9F-C5F55C4ACFFC}" destId="{C0085984-AAFD-4DEB-92C0-E59BEAB1444A}" srcOrd="0" destOrd="0" presId="urn:microsoft.com/office/officeart/2005/8/layout/vList6"/>
    <dgm:cxn modelId="{0AC9C2C1-3CE8-41B4-8213-847192868360}" type="presParOf" srcId="{D4199897-136D-4EAB-BF9F-C5F55C4ACFFC}" destId="{0A8113A1-F9D1-4A5B-9F7B-7AADFE9A6A65}" srcOrd="1" destOrd="0" presId="urn:microsoft.com/office/officeart/2005/8/layout/vList6"/>
    <dgm:cxn modelId="{F1321A67-0FDC-43B3-9EBB-21D6A4CC759A}" type="presParOf" srcId="{EA7AC903-2A0A-4CDC-9304-DC3823D9B040}" destId="{B8B7F072-84AD-4757-A9CA-8D0EEB6615B3}" srcOrd="1" destOrd="0" presId="urn:microsoft.com/office/officeart/2005/8/layout/vList6"/>
    <dgm:cxn modelId="{7B148792-532A-41D0-8F96-6E772694AD18}" type="presParOf" srcId="{EA7AC903-2A0A-4CDC-9304-DC3823D9B040}" destId="{8100EA6D-F7CA-4D02-A139-37F2837A9FA9}" srcOrd="2" destOrd="0" presId="urn:microsoft.com/office/officeart/2005/8/layout/vList6"/>
    <dgm:cxn modelId="{C33A9899-6B06-49ED-9B1E-0C7B49CFC750}" type="presParOf" srcId="{8100EA6D-F7CA-4D02-A139-37F2837A9FA9}" destId="{AF601908-1BCC-4D16-B9A7-97E1AB278EC7}" srcOrd="0" destOrd="0" presId="urn:microsoft.com/office/officeart/2005/8/layout/vList6"/>
    <dgm:cxn modelId="{0D0F32BA-0A9D-46F9-9A56-71CEA4C0985E}" type="presParOf" srcId="{8100EA6D-F7CA-4D02-A139-37F2837A9FA9}" destId="{AD4923FE-E322-4BB7-B593-6A6239D3FAE8}" srcOrd="1" destOrd="0" presId="urn:microsoft.com/office/officeart/2005/8/layout/vList6"/>
    <dgm:cxn modelId="{7A820778-5160-46B1-8AD0-1AD4FF1BACF3}" type="presParOf" srcId="{EA7AC903-2A0A-4CDC-9304-DC3823D9B040}" destId="{5FAC147B-0CAD-4B98-99EE-AE6C2A54C861}" srcOrd="3" destOrd="0" presId="urn:microsoft.com/office/officeart/2005/8/layout/vList6"/>
    <dgm:cxn modelId="{48C00142-D2E7-45AE-A923-AD893FB10D14}" type="presParOf" srcId="{EA7AC903-2A0A-4CDC-9304-DC3823D9B040}" destId="{512ECA44-FA43-46C6-9FC9-E5CFBF3ED025}" srcOrd="4" destOrd="0" presId="urn:microsoft.com/office/officeart/2005/8/layout/vList6"/>
    <dgm:cxn modelId="{66547E76-E145-4125-AFE7-54944CA5BD7F}" type="presParOf" srcId="{512ECA44-FA43-46C6-9FC9-E5CFBF3ED025}" destId="{AFAB1B19-CAE8-440B-9CCB-5694D6EBAD69}" srcOrd="0" destOrd="0" presId="urn:microsoft.com/office/officeart/2005/8/layout/vList6"/>
    <dgm:cxn modelId="{F66F9C00-937C-4584-BEAC-BAB8209DA399}" type="presParOf" srcId="{512ECA44-FA43-46C6-9FC9-E5CFBF3ED025}" destId="{552042D3-DA16-49BF-8955-96746597232F}"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5B79ADD-EF3B-450C-B561-7D2B8FE16335}" type="doc">
      <dgm:prSet loTypeId="urn:microsoft.com/office/officeart/2005/8/layout/vList6" loCatId="process" qsTypeId="urn:microsoft.com/office/officeart/2005/8/quickstyle/simple1" qsCatId="simple" csTypeId="urn:microsoft.com/office/officeart/2005/8/colors/accent1_2" csCatId="accent1" phldr="1"/>
      <dgm:spPr/>
    </dgm:pt>
    <dgm:pt modelId="{E6841D98-CCB6-4ACD-A770-599D15DC964D}">
      <dgm:prSet phldrT="[Text]" custT="1"/>
      <dgm:spPr/>
      <dgm:t>
        <a:bodyPr/>
        <a:lstStyle/>
        <a:p>
          <a:pPr marL="0" lvl="0" indent="0" algn="ctr" defTabSz="1422400">
            <a:lnSpc>
              <a:spcPct val="90000"/>
            </a:lnSpc>
            <a:spcBef>
              <a:spcPct val="0"/>
            </a:spcBef>
            <a:spcAft>
              <a:spcPct val="35000"/>
            </a:spcAft>
            <a:buNone/>
          </a:pPr>
          <a:r>
            <a:rPr lang="en-US" sz="3200" b="0" kern="1200" dirty="0">
              <a:solidFill>
                <a:srgbClr val="FFFFFF"/>
              </a:solidFill>
              <a:latin typeface="Segoe UI Semibold" panose="020B0702040204020203" pitchFamily="34" charset="0"/>
              <a:ea typeface="+mn-ea"/>
              <a:cs typeface="Segoe UI Semibold" panose="020B0702040204020203" pitchFamily="34" charset="0"/>
            </a:rPr>
            <a:t>Recommended</a:t>
          </a:r>
        </a:p>
      </dgm:t>
    </dgm:pt>
    <dgm:pt modelId="{71F04961-9941-45D5-BD8B-7EF71A2BA86F}" type="sibTrans" cxnId="{7DE2FF82-D5FE-41F1-BB55-B70287636168}">
      <dgm:prSet/>
      <dgm:spPr/>
      <dgm:t>
        <a:bodyPr/>
        <a:lstStyle/>
        <a:p>
          <a:endParaRPr lang="en-US"/>
        </a:p>
      </dgm:t>
    </dgm:pt>
    <dgm:pt modelId="{5B2100B0-182D-4C9D-B5F4-C27FFFC66A51}" type="parTrans" cxnId="{7DE2FF82-D5FE-41F1-BB55-B70287636168}">
      <dgm:prSet/>
      <dgm:spPr/>
      <dgm:t>
        <a:bodyPr/>
        <a:lstStyle/>
        <a:p>
          <a:endParaRPr lang="en-US"/>
        </a:p>
      </dgm:t>
    </dgm:pt>
    <dgm:pt modelId="{6C663AE7-5409-412D-B912-0EA8309218C9}">
      <dgm:prSet/>
      <dgm:spPr/>
      <dgm:t>
        <a:bodyPr lIns="365760" tIns="182880" rIns="365760"/>
        <a:lstStyle/>
        <a:p>
          <a:r>
            <a:rPr lang="en-US" dirty="0"/>
            <a:t>Ensure that any user defined routes are more specific than ExpressRoute BGP routes or Local Site Network routes, otherwise the UDR </a:t>
          </a:r>
          <a:br>
            <a:rPr lang="en-US" dirty="0"/>
          </a:br>
          <a:r>
            <a:rPr lang="en-US" dirty="0"/>
            <a:t>will not be used</a:t>
          </a:r>
        </a:p>
      </dgm:t>
    </dgm:pt>
    <dgm:pt modelId="{ADDBA689-1A2E-419A-9C07-FF009A424B05}" type="parTrans" cxnId="{68827D04-D54D-4085-8E4D-2508BE7212E2}">
      <dgm:prSet/>
      <dgm:spPr/>
      <dgm:t>
        <a:bodyPr/>
        <a:lstStyle/>
        <a:p>
          <a:endParaRPr lang="en-US"/>
        </a:p>
      </dgm:t>
    </dgm:pt>
    <dgm:pt modelId="{76D2A8CF-6787-463E-BE6B-D0FA82516AFA}" type="sibTrans" cxnId="{68827D04-D54D-4085-8E4D-2508BE7212E2}">
      <dgm:prSet/>
      <dgm:spPr/>
      <dgm:t>
        <a:bodyPr/>
        <a:lstStyle/>
        <a:p>
          <a:endParaRPr lang="en-US"/>
        </a:p>
      </dgm:t>
    </dgm:pt>
    <dgm:pt modelId="{EA7AC903-2A0A-4CDC-9304-DC3823D9B040}" type="pres">
      <dgm:prSet presAssocID="{05B79ADD-EF3B-450C-B561-7D2B8FE16335}" presName="Name0" presStyleCnt="0">
        <dgm:presLayoutVars>
          <dgm:dir/>
          <dgm:animLvl val="lvl"/>
          <dgm:resizeHandles/>
        </dgm:presLayoutVars>
      </dgm:prSet>
      <dgm:spPr/>
    </dgm:pt>
    <dgm:pt modelId="{8100EA6D-F7CA-4D02-A139-37F2837A9FA9}" type="pres">
      <dgm:prSet presAssocID="{E6841D98-CCB6-4ACD-A770-599D15DC964D}" presName="linNode" presStyleCnt="0"/>
      <dgm:spPr/>
    </dgm:pt>
    <dgm:pt modelId="{AF601908-1BCC-4D16-B9A7-97E1AB278EC7}" type="pres">
      <dgm:prSet presAssocID="{E6841D98-CCB6-4ACD-A770-599D15DC964D}" presName="parentShp" presStyleLbl="node1" presStyleIdx="0" presStyleCnt="1" custScaleX="116454" custScaleY="272747" custLinFactNeighborX="-3809" custLinFactNeighborY="941">
        <dgm:presLayoutVars>
          <dgm:bulletEnabled val="1"/>
        </dgm:presLayoutVars>
      </dgm:prSet>
      <dgm:spPr/>
    </dgm:pt>
    <dgm:pt modelId="{AD4923FE-E322-4BB7-B593-6A6239D3FAE8}" type="pres">
      <dgm:prSet presAssocID="{E6841D98-CCB6-4ACD-A770-599D15DC964D}" presName="childShp" presStyleLbl="bgAccFollowNode1" presStyleIdx="0" presStyleCnt="1" custScaleX="124754" custScaleY="312270" custLinFactNeighborX="-5347" custLinFactNeighborY="1700">
        <dgm:presLayoutVars>
          <dgm:bulletEnabled val="1"/>
        </dgm:presLayoutVars>
      </dgm:prSet>
      <dgm:spPr/>
    </dgm:pt>
  </dgm:ptLst>
  <dgm:cxnLst>
    <dgm:cxn modelId="{C77D5802-8307-4106-8D1A-E39E7D18BFAE}" type="presOf" srcId="{6C663AE7-5409-412D-B912-0EA8309218C9}" destId="{AD4923FE-E322-4BB7-B593-6A6239D3FAE8}" srcOrd="0" destOrd="0" presId="urn:microsoft.com/office/officeart/2005/8/layout/vList6"/>
    <dgm:cxn modelId="{68827D04-D54D-4085-8E4D-2508BE7212E2}" srcId="{E6841D98-CCB6-4ACD-A770-599D15DC964D}" destId="{6C663AE7-5409-412D-B912-0EA8309218C9}" srcOrd="0" destOrd="0" parTransId="{ADDBA689-1A2E-419A-9C07-FF009A424B05}" sibTransId="{76D2A8CF-6787-463E-BE6B-D0FA82516AFA}"/>
    <dgm:cxn modelId="{BBD43063-5E3F-477C-AFDF-99F5DED734AF}" type="presOf" srcId="{E6841D98-CCB6-4ACD-A770-599D15DC964D}" destId="{AF601908-1BCC-4D16-B9A7-97E1AB278EC7}" srcOrd="0" destOrd="0" presId="urn:microsoft.com/office/officeart/2005/8/layout/vList6"/>
    <dgm:cxn modelId="{F8DF8F68-3588-4D85-855B-6D412F9E52AB}" type="presOf" srcId="{05B79ADD-EF3B-450C-B561-7D2B8FE16335}" destId="{EA7AC903-2A0A-4CDC-9304-DC3823D9B040}" srcOrd="0" destOrd="0" presId="urn:microsoft.com/office/officeart/2005/8/layout/vList6"/>
    <dgm:cxn modelId="{7DE2FF82-D5FE-41F1-BB55-B70287636168}" srcId="{05B79ADD-EF3B-450C-B561-7D2B8FE16335}" destId="{E6841D98-CCB6-4ACD-A770-599D15DC964D}" srcOrd="0" destOrd="0" parTransId="{5B2100B0-182D-4C9D-B5F4-C27FFFC66A51}" sibTransId="{71F04961-9941-45D5-BD8B-7EF71A2BA86F}"/>
    <dgm:cxn modelId="{9A7D4729-A4BA-404A-9B47-5CF41DCB78C0}" type="presParOf" srcId="{EA7AC903-2A0A-4CDC-9304-DC3823D9B040}" destId="{8100EA6D-F7CA-4D02-A139-37F2837A9FA9}" srcOrd="0" destOrd="0" presId="urn:microsoft.com/office/officeart/2005/8/layout/vList6"/>
    <dgm:cxn modelId="{23FCD65B-E1CB-46CD-9FEE-3F43AF9986CB}" type="presParOf" srcId="{8100EA6D-F7CA-4D02-A139-37F2837A9FA9}" destId="{AF601908-1BCC-4D16-B9A7-97E1AB278EC7}" srcOrd="0" destOrd="0" presId="urn:microsoft.com/office/officeart/2005/8/layout/vList6"/>
    <dgm:cxn modelId="{053CDB0D-F0D6-4261-9BA7-543CA2E0D4BB}" type="presParOf" srcId="{8100EA6D-F7CA-4D02-A139-37F2837A9FA9}" destId="{AD4923FE-E322-4BB7-B593-6A6239D3FAE8}"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5B79ADD-EF3B-450C-B561-7D2B8FE16335}" type="doc">
      <dgm:prSet loTypeId="urn:microsoft.com/office/officeart/2005/8/layout/vList6" loCatId="process" qsTypeId="urn:microsoft.com/office/officeart/2005/8/quickstyle/simple1" qsCatId="simple" csTypeId="urn:microsoft.com/office/officeart/2005/8/colors/accent1_2" csCatId="accent1" phldr="1"/>
      <dgm:spPr/>
    </dgm:pt>
    <dgm:pt modelId="{E6841D98-CCB6-4ACD-A770-599D15DC964D}">
      <dgm:prSet phldrT="[Text]"/>
      <dgm:spPr/>
      <dgm:t>
        <a:bodyPr/>
        <a:lstStyle/>
        <a:p>
          <a:r>
            <a:rPr lang="en-US" b="1" dirty="0"/>
            <a:t>Mandatory</a:t>
          </a:r>
        </a:p>
      </dgm:t>
    </dgm:pt>
    <dgm:pt modelId="{71F04961-9941-45D5-BD8B-7EF71A2BA86F}" type="sibTrans" cxnId="{7DE2FF82-D5FE-41F1-BB55-B70287636168}">
      <dgm:prSet/>
      <dgm:spPr/>
      <dgm:t>
        <a:bodyPr/>
        <a:lstStyle/>
        <a:p>
          <a:endParaRPr lang="en-US"/>
        </a:p>
      </dgm:t>
    </dgm:pt>
    <dgm:pt modelId="{5B2100B0-182D-4C9D-B5F4-C27FFFC66A51}" type="parTrans" cxnId="{7DE2FF82-D5FE-41F1-BB55-B70287636168}">
      <dgm:prSet/>
      <dgm:spPr/>
      <dgm:t>
        <a:bodyPr/>
        <a:lstStyle/>
        <a:p>
          <a:endParaRPr lang="en-US"/>
        </a:p>
      </dgm:t>
    </dgm:pt>
    <dgm:pt modelId="{6C663AE7-5409-412D-B912-0EA8309218C9}">
      <dgm:prSet/>
      <dgm:spPr/>
      <dgm:t>
        <a:bodyPr lIns="365760" tIns="182880" rIns="274320"/>
        <a:lstStyle/>
        <a:p>
          <a:r>
            <a:rPr lang="en-US" dirty="0"/>
            <a:t>Decide</a:t>
          </a:r>
          <a:r>
            <a:rPr lang="en-US" baseline="0" dirty="0"/>
            <a:t> on your NSG priority order </a:t>
          </a:r>
          <a:br>
            <a:rPr lang="en-US" baseline="0" dirty="0"/>
          </a:br>
          <a:r>
            <a:rPr lang="en-US" baseline="0" dirty="0"/>
            <a:t>as Ingress traffic to the VM, rules </a:t>
          </a:r>
          <a:br>
            <a:rPr lang="en-US" baseline="0" dirty="0"/>
          </a:br>
          <a:r>
            <a:rPr lang="en-US" baseline="0" dirty="0"/>
            <a:t>are applied at a subnet level, then VM level, and then NIC level. While for egress traffic from the VM, rules are applied at the NIC level, then </a:t>
          </a:r>
          <a:br>
            <a:rPr lang="en-US" baseline="0" dirty="0"/>
          </a:br>
          <a:r>
            <a:rPr lang="en-US" baseline="0" dirty="0"/>
            <a:t>VM level, and then subnet level</a:t>
          </a:r>
          <a:endParaRPr lang="en-US" dirty="0"/>
        </a:p>
      </dgm:t>
    </dgm:pt>
    <dgm:pt modelId="{ADDBA689-1A2E-419A-9C07-FF009A424B05}" type="parTrans" cxnId="{68827D04-D54D-4085-8E4D-2508BE7212E2}">
      <dgm:prSet/>
      <dgm:spPr/>
      <dgm:t>
        <a:bodyPr/>
        <a:lstStyle/>
        <a:p>
          <a:endParaRPr lang="en-US"/>
        </a:p>
      </dgm:t>
    </dgm:pt>
    <dgm:pt modelId="{76D2A8CF-6787-463E-BE6B-D0FA82516AFA}" type="sibTrans" cxnId="{68827D04-D54D-4085-8E4D-2508BE7212E2}">
      <dgm:prSet/>
      <dgm:spPr/>
      <dgm:t>
        <a:bodyPr/>
        <a:lstStyle/>
        <a:p>
          <a:endParaRPr lang="en-US"/>
        </a:p>
      </dgm:t>
    </dgm:pt>
    <dgm:pt modelId="{CDFEA6F8-1505-4D4F-8DE1-1B90466FA236}">
      <dgm:prSet/>
      <dgm:spPr/>
      <dgm:t>
        <a:bodyPr lIns="365760" tIns="182880" rIns="274320"/>
        <a:lstStyle/>
        <a:p>
          <a:r>
            <a:rPr lang="en-US" dirty="0"/>
            <a:t>NSGs </a:t>
          </a:r>
          <a:r>
            <a:rPr lang="en-US" b="1" dirty="0"/>
            <a:t>must </a:t>
          </a:r>
          <a:r>
            <a:rPr lang="en-US" b="0" dirty="0"/>
            <a:t>be assigned to subnet, VM or NIC for any of the rules to affect traffic</a:t>
          </a:r>
          <a:endParaRPr lang="en-US" dirty="0"/>
        </a:p>
      </dgm:t>
    </dgm:pt>
    <dgm:pt modelId="{A7CBFA52-BF47-4C14-8F10-88CEFA2D33E5}" type="parTrans" cxnId="{4C13B71D-2BF0-41B6-A9C2-9C0F88A270C6}">
      <dgm:prSet/>
      <dgm:spPr/>
      <dgm:t>
        <a:bodyPr/>
        <a:lstStyle/>
        <a:p>
          <a:endParaRPr lang="en-US"/>
        </a:p>
      </dgm:t>
    </dgm:pt>
    <dgm:pt modelId="{2B4F8EBD-F829-42ED-9ED7-0146745A89AD}" type="sibTrans" cxnId="{4C13B71D-2BF0-41B6-A9C2-9C0F88A270C6}">
      <dgm:prSet/>
      <dgm:spPr/>
      <dgm:t>
        <a:bodyPr/>
        <a:lstStyle/>
        <a:p>
          <a:endParaRPr lang="en-US"/>
        </a:p>
      </dgm:t>
    </dgm:pt>
    <dgm:pt modelId="{3440351B-33D2-4CAB-A446-B7A0F170F489}">
      <dgm:prSet/>
      <dgm:spPr/>
      <dgm:t>
        <a:bodyPr lIns="365760" tIns="182880" rIns="274320"/>
        <a:lstStyle/>
        <a:p>
          <a:endParaRPr lang="en-US" dirty="0"/>
        </a:p>
      </dgm:t>
    </dgm:pt>
    <dgm:pt modelId="{A20D9964-174D-40AE-B609-3DAB9E6D4E56}" type="parTrans" cxnId="{462ECA46-1242-4C11-9F07-809DCBB66BA7}">
      <dgm:prSet/>
      <dgm:spPr/>
      <dgm:t>
        <a:bodyPr/>
        <a:lstStyle/>
        <a:p>
          <a:endParaRPr lang="en-US"/>
        </a:p>
      </dgm:t>
    </dgm:pt>
    <dgm:pt modelId="{FF50A196-47F7-46DC-8B47-D97A98E5A81F}" type="sibTrans" cxnId="{462ECA46-1242-4C11-9F07-809DCBB66BA7}">
      <dgm:prSet/>
      <dgm:spPr/>
      <dgm:t>
        <a:bodyPr/>
        <a:lstStyle/>
        <a:p>
          <a:endParaRPr lang="en-US"/>
        </a:p>
      </dgm:t>
    </dgm:pt>
    <dgm:pt modelId="{EA7AC903-2A0A-4CDC-9304-DC3823D9B040}" type="pres">
      <dgm:prSet presAssocID="{05B79ADD-EF3B-450C-B561-7D2B8FE16335}" presName="Name0" presStyleCnt="0">
        <dgm:presLayoutVars>
          <dgm:dir/>
          <dgm:animLvl val="lvl"/>
          <dgm:resizeHandles/>
        </dgm:presLayoutVars>
      </dgm:prSet>
      <dgm:spPr/>
    </dgm:pt>
    <dgm:pt modelId="{8100EA6D-F7CA-4D02-A139-37F2837A9FA9}" type="pres">
      <dgm:prSet presAssocID="{E6841D98-CCB6-4ACD-A770-599D15DC964D}" presName="linNode" presStyleCnt="0"/>
      <dgm:spPr/>
    </dgm:pt>
    <dgm:pt modelId="{AF601908-1BCC-4D16-B9A7-97E1AB278EC7}" type="pres">
      <dgm:prSet presAssocID="{E6841D98-CCB6-4ACD-A770-599D15DC964D}" presName="parentShp" presStyleLbl="node1" presStyleIdx="0" presStyleCnt="1" custScaleX="97044" custScaleY="272747" custLinFactNeighborX="-3809" custLinFactNeighborY="512">
        <dgm:presLayoutVars>
          <dgm:bulletEnabled val="1"/>
        </dgm:presLayoutVars>
      </dgm:prSet>
      <dgm:spPr/>
    </dgm:pt>
    <dgm:pt modelId="{AD4923FE-E322-4BB7-B593-6A6239D3FAE8}" type="pres">
      <dgm:prSet presAssocID="{E6841D98-CCB6-4ACD-A770-599D15DC964D}" presName="childShp" presStyleLbl="bgAccFollowNode1" presStyleIdx="0" presStyleCnt="1" custScaleX="104021" custScaleY="312270" custLinFactNeighborX="-5347" custLinFactNeighborY="-1013">
        <dgm:presLayoutVars>
          <dgm:bulletEnabled val="1"/>
        </dgm:presLayoutVars>
      </dgm:prSet>
      <dgm:spPr/>
    </dgm:pt>
  </dgm:ptLst>
  <dgm:cxnLst>
    <dgm:cxn modelId="{68827D04-D54D-4085-8E4D-2508BE7212E2}" srcId="{E6841D98-CCB6-4ACD-A770-599D15DC964D}" destId="{6C663AE7-5409-412D-B912-0EA8309218C9}" srcOrd="0" destOrd="0" parTransId="{ADDBA689-1A2E-419A-9C07-FF009A424B05}" sibTransId="{76D2A8CF-6787-463E-BE6B-D0FA82516AFA}"/>
    <dgm:cxn modelId="{4C13B71D-2BF0-41B6-A9C2-9C0F88A270C6}" srcId="{E6841D98-CCB6-4ACD-A770-599D15DC964D}" destId="{CDFEA6F8-1505-4D4F-8DE1-1B90466FA236}" srcOrd="2" destOrd="0" parTransId="{A7CBFA52-BF47-4C14-8F10-88CEFA2D33E5}" sibTransId="{2B4F8EBD-F829-42ED-9ED7-0146745A89AD}"/>
    <dgm:cxn modelId="{DBE9CB32-A277-4583-BB64-171EDF62117D}" type="presOf" srcId="{E6841D98-CCB6-4ACD-A770-599D15DC964D}" destId="{AF601908-1BCC-4D16-B9A7-97E1AB278EC7}" srcOrd="0" destOrd="0" presId="urn:microsoft.com/office/officeart/2005/8/layout/vList6"/>
    <dgm:cxn modelId="{09D7465D-B8C2-4822-9C29-0B4B099CF35D}" type="presOf" srcId="{05B79ADD-EF3B-450C-B561-7D2B8FE16335}" destId="{EA7AC903-2A0A-4CDC-9304-DC3823D9B040}" srcOrd="0" destOrd="0" presId="urn:microsoft.com/office/officeart/2005/8/layout/vList6"/>
    <dgm:cxn modelId="{462ECA46-1242-4C11-9F07-809DCBB66BA7}" srcId="{E6841D98-CCB6-4ACD-A770-599D15DC964D}" destId="{3440351B-33D2-4CAB-A446-B7A0F170F489}" srcOrd="1" destOrd="0" parTransId="{A20D9964-174D-40AE-B609-3DAB9E6D4E56}" sibTransId="{FF50A196-47F7-46DC-8B47-D97A98E5A81F}"/>
    <dgm:cxn modelId="{D2DB9E70-B3F4-4E2B-9989-1F520C818FE2}" type="presOf" srcId="{3440351B-33D2-4CAB-A446-B7A0F170F489}" destId="{AD4923FE-E322-4BB7-B593-6A6239D3FAE8}" srcOrd="0" destOrd="1" presId="urn:microsoft.com/office/officeart/2005/8/layout/vList6"/>
    <dgm:cxn modelId="{7DE2FF82-D5FE-41F1-BB55-B70287636168}" srcId="{05B79ADD-EF3B-450C-B561-7D2B8FE16335}" destId="{E6841D98-CCB6-4ACD-A770-599D15DC964D}" srcOrd="0" destOrd="0" parTransId="{5B2100B0-182D-4C9D-B5F4-C27FFFC66A51}" sibTransId="{71F04961-9941-45D5-BD8B-7EF71A2BA86F}"/>
    <dgm:cxn modelId="{8B3290AC-C314-446E-A4BF-9E8BE6E0A37B}" type="presOf" srcId="{CDFEA6F8-1505-4D4F-8DE1-1B90466FA236}" destId="{AD4923FE-E322-4BB7-B593-6A6239D3FAE8}" srcOrd="0" destOrd="2" presId="urn:microsoft.com/office/officeart/2005/8/layout/vList6"/>
    <dgm:cxn modelId="{D5C6B1C5-8438-4C29-A93F-8B30E5B1FB2D}" type="presOf" srcId="{6C663AE7-5409-412D-B912-0EA8309218C9}" destId="{AD4923FE-E322-4BB7-B593-6A6239D3FAE8}" srcOrd="0" destOrd="0" presId="urn:microsoft.com/office/officeart/2005/8/layout/vList6"/>
    <dgm:cxn modelId="{496E635F-FC51-4DC0-B57D-9466F9860A02}" type="presParOf" srcId="{EA7AC903-2A0A-4CDC-9304-DC3823D9B040}" destId="{8100EA6D-F7CA-4D02-A139-37F2837A9FA9}" srcOrd="0" destOrd="0" presId="urn:microsoft.com/office/officeart/2005/8/layout/vList6"/>
    <dgm:cxn modelId="{FB8C015F-A5A8-4F6F-9E2A-37B7D12287CA}" type="presParOf" srcId="{8100EA6D-F7CA-4D02-A139-37F2837A9FA9}" destId="{AF601908-1BCC-4D16-B9A7-97E1AB278EC7}" srcOrd="0" destOrd="0" presId="urn:microsoft.com/office/officeart/2005/8/layout/vList6"/>
    <dgm:cxn modelId="{59668DD7-B8BF-4219-9386-BAB125C367A9}" type="presParOf" srcId="{8100EA6D-F7CA-4D02-A139-37F2837A9FA9}" destId="{AD4923FE-E322-4BB7-B593-6A6239D3FAE8}"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5B79ADD-EF3B-450C-B561-7D2B8FE16335}" type="doc">
      <dgm:prSet loTypeId="urn:microsoft.com/office/officeart/2005/8/layout/vList6" loCatId="process" qsTypeId="urn:microsoft.com/office/officeart/2005/8/quickstyle/simple1" qsCatId="simple" csTypeId="urn:microsoft.com/office/officeart/2005/8/colors/accent1_2" csCatId="accent1" phldr="1"/>
      <dgm:spPr/>
    </dgm:pt>
    <dgm:pt modelId="{E6841D98-CCB6-4ACD-A770-599D15DC964D}">
      <dgm:prSet phldrT="[Text]"/>
      <dgm:spPr/>
      <dgm:t>
        <a:bodyPr/>
        <a:lstStyle/>
        <a:p>
          <a:r>
            <a:rPr lang="en-US" b="1" dirty="0"/>
            <a:t>Recommended</a:t>
          </a:r>
        </a:p>
      </dgm:t>
    </dgm:pt>
    <dgm:pt modelId="{5B2100B0-182D-4C9D-B5F4-C27FFFC66A51}" type="parTrans" cxnId="{7DE2FF82-D5FE-41F1-BB55-B70287636168}">
      <dgm:prSet/>
      <dgm:spPr/>
      <dgm:t>
        <a:bodyPr/>
        <a:lstStyle/>
        <a:p>
          <a:endParaRPr lang="en-US"/>
        </a:p>
      </dgm:t>
    </dgm:pt>
    <dgm:pt modelId="{71F04961-9941-45D5-BD8B-7EF71A2BA86F}" type="sibTrans" cxnId="{7DE2FF82-D5FE-41F1-BB55-B70287636168}">
      <dgm:prSet/>
      <dgm:spPr/>
      <dgm:t>
        <a:bodyPr/>
        <a:lstStyle/>
        <a:p>
          <a:endParaRPr lang="en-US"/>
        </a:p>
      </dgm:t>
    </dgm:pt>
    <dgm:pt modelId="{2E07414F-51EB-4B5C-AB9D-B48D69987480}">
      <dgm:prSet/>
      <dgm:spPr/>
      <dgm:t>
        <a:bodyPr/>
        <a:lstStyle/>
        <a:p>
          <a:r>
            <a:rPr lang="en-US" b="1" dirty="0"/>
            <a:t>Mandatory</a:t>
          </a:r>
        </a:p>
      </dgm:t>
    </dgm:pt>
    <dgm:pt modelId="{21A2132F-2BC7-4F43-8013-E8151C3E9FD4}" type="parTrans" cxnId="{7A209090-AF9D-4929-BA45-2611F4AB63E2}">
      <dgm:prSet/>
      <dgm:spPr/>
      <dgm:t>
        <a:bodyPr/>
        <a:lstStyle/>
        <a:p>
          <a:endParaRPr lang="en-US"/>
        </a:p>
      </dgm:t>
    </dgm:pt>
    <dgm:pt modelId="{B1DEA50F-4D8B-4087-A40F-0FD3DCB5F09E}" type="sibTrans" cxnId="{7A209090-AF9D-4929-BA45-2611F4AB63E2}">
      <dgm:prSet/>
      <dgm:spPr/>
      <dgm:t>
        <a:bodyPr/>
        <a:lstStyle/>
        <a:p>
          <a:endParaRPr lang="en-US"/>
        </a:p>
      </dgm:t>
    </dgm:pt>
    <dgm:pt modelId="{36F6ED7D-9DBD-4352-880C-D618B2A327B9}">
      <dgm:prSet/>
      <dgm:spPr/>
      <dgm:t>
        <a:bodyPr lIns="182880" tIns="182880" rIns="182880"/>
        <a:lstStyle/>
        <a:p>
          <a:r>
            <a:rPr lang="en-US" dirty="0"/>
            <a:t>Understand that public endpoints are not required unless you need inbound access from the Internet</a:t>
          </a:r>
        </a:p>
      </dgm:t>
    </dgm:pt>
    <dgm:pt modelId="{7E370294-B552-4E0E-83A6-2D1160789CBE}" type="parTrans" cxnId="{BB044F5C-3E28-45FC-A8E7-F14ED39CDED4}">
      <dgm:prSet/>
      <dgm:spPr/>
      <dgm:t>
        <a:bodyPr/>
        <a:lstStyle/>
        <a:p>
          <a:endParaRPr lang="en-US"/>
        </a:p>
      </dgm:t>
    </dgm:pt>
    <dgm:pt modelId="{C5B6EBD3-923A-4EEC-A859-066DDEA9CBA9}" type="sibTrans" cxnId="{BB044F5C-3E28-45FC-A8E7-F14ED39CDED4}">
      <dgm:prSet/>
      <dgm:spPr/>
      <dgm:t>
        <a:bodyPr/>
        <a:lstStyle/>
        <a:p>
          <a:endParaRPr lang="en-US"/>
        </a:p>
      </dgm:t>
    </dgm:pt>
    <dgm:pt modelId="{0190B49C-BB58-46A0-90BD-062D5BAF73E9}">
      <dgm:prSet custT="1"/>
      <dgm:spPr/>
      <dgm:t>
        <a:bodyPr lIns="365760" tIns="91440" rIns="182880"/>
        <a:lstStyle/>
        <a:p>
          <a:r>
            <a:rPr lang="en-US" sz="1700" dirty="0"/>
            <a:t>Only enable public endpoints if </a:t>
          </a:r>
          <a:br>
            <a:rPr lang="en-US" sz="1700" dirty="0"/>
          </a:br>
          <a:r>
            <a:rPr lang="en-US" sz="1700" dirty="0"/>
            <a:t>inbound Internet is the only way </a:t>
          </a:r>
          <a:br>
            <a:rPr lang="en-US" sz="1700" dirty="0"/>
          </a:br>
          <a:r>
            <a:rPr lang="en-US" sz="1700" dirty="0"/>
            <a:t>to achieve that communication</a:t>
          </a:r>
        </a:p>
      </dgm:t>
    </dgm:pt>
    <dgm:pt modelId="{FCC678D0-4084-4406-9A2F-8DE90A9288CE}" type="parTrans" cxnId="{35174360-EC6A-476D-8A56-1189C877A3F9}">
      <dgm:prSet/>
      <dgm:spPr/>
      <dgm:t>
        <a:bodyPr/>
        <a:lstStyle/>
        <a:p>
          <a:endParaRPr lang="en-US"/>
        </a:p>
      </dgm:t>
    </dgm:pt>
    <dgm:pt modelId="{F80198FE-8144-4C29-9AF4-8FBC6E1F3CA9}" type="sibTrans" cxnId="{35174360-EC6A-476D-8A56-1189C877A3F9}">
      <dgm:prSet/>
      <dgm:spPr/>
      <dgm:t>
        <a:bodyPr/>
        <a:lstStyle/>
        <a:p>
          <a:endParaRPr lang="en-US"/>
        </a:p>
      </dgm:t>
    </dgm:pt>
    <dgm:pt modelId="{6869D51B-493B-44A5-B373-9E20E4112E9C}">
      <dgm:prSet custT="1"/>
      <dgm:spPr/>
      <dgm:t>
        <a:bodyPr lIns="365760" tIns="91440" rIns="182880"/>
        <a:lstStyle/>
        <a:p>
          <a:r>
            <a:rPr lang="en-US" sz="1700" dirty="0"/>
            <a:t>Use P2S, S2S, or ExpressRoute to </a:t>
          </a:r>
          <a:br>
            <a:rPr lang="en-US" sz="1700" dirty="0"/>
          </a:br>
          <a:r>
            <a:rPr lang="en-US" sz="1700" dirty="0"/>
            <a:t>RDP or access the PowerShell </a:t>
          </a:r>
          <a:br>
            <a:rPr lang="en-US" sz="1700" dirty="0"/>
          </a:br>
          <a:r>
            <a:rPr lang="en-US" sz="1700" dirty="0"/>
            <a:t>interfaces to a machine versus </a:t>
          </a:r>
          <a:br>
            <a:rPr lang="en-US" sz="1700" dirty="0"/>
          </a:br>
          <a:r>
            <a:rPr lang="en-US" sz="1700" dirty="0"/>
            <a:t>using a public endpoint</a:t>
          </a:r>
        </a:p>
      </dgm:t>
    </dgm:pt>
    <dgm:pt modelId="{FA7EC834-CC87-4030-BEB0-BDD4CB91288C}" type="parTrans" cxnId="{8DEFAA7A-02C3-40CA-9D82-82590494C01D}">
      <dgm:prSet/>
      <dgm:spPr/>
      <dgm:t>
        <a:bodyPr/>
        <a:lstStyle/>
        <a:p>
          <a:endParaRPr lang="en-US"/>
        </a:p>
      </dgm:t>
    </dgm:pt>
    <dgm:pt modelId="{2DC4C2F0-A541-41BD-9EBA-A7DF2609B4CB}" type="sibTrans" cxnId="{8DEFAA7A-02C3-40CA-9D82-82590494C01D}">
      <dgm:prSet/>
      <dgm:spPr/>
      <dgm:t>
        <a:bodyPr/>
        <a:lstStyle/>
        <a:p>
          <a:endParaRPr lang="en-US"/>
        </a:p>
      </dgm:t>
    </dgm:pt>
    <dgm:pt modelId="{EA7AC903-2A0A-4CDC-9304-DC3823D9B040}" type="pres">
      <dgm:prSet presAssocID="{05B79ADD-EF3B-450C-B561-7D2B8FE16335}" presName="Name0" presStyleCnt="0">
        <dgm:presLayoutVars>
          <dgm:dir/>
          <dgm:animLvl val="lvl"/>
          <dgm:resizeHandles/>
        </dgm:presLayoutVars>
      </dgm:prSet>
      <dgm:spPr/>
    </dgm:pt>
    <dgm:pt modelId="{D4199897-136D-4EAB-BF9F-C5F55C4ACFFC}" type="pres">
      <dgm:prSet presAssocID="{2E07414F-51EB-4B5C-AB9D-B48D69987480}" presName="linNode" presStyleCnt="0"/>
      <dgm:spPr/>
    </dgm:pt>
    <dgm:pt modelId="{C0085984-AAFD-4DEB-92C0-E59BEAB1444A}" type="pres">
      <dgm:prSet presAssocID="{2E07414F-51EB-4B5C-AB9D-B48D69987480}" presName="parentShp" presStyleLbl="node1" presStyleIdx="0" presStyleCnt="2" custScaleY="158067">
        <dgm:presLayoutVars>
          <dgm:bulletEnabled val="1"/>
        </dgm:presLayoutVars>
      </dgm:prSet>
      <dgm:spPr/>
    </dgm:pt>
    <dgm:pt modelId="{0A8113A1-F9D1-4A5B-9F7B-7AADFE9A6A65}" type="pres">
      <dgm:prSet presAssocID="{2E07414F-51EB-4B5C-AB9D-B48D69987480}" presName="childShp" presStyleLbl="bgAccFollowNode1" presStyleIdx="0" presStyleCnt="2" custScaleX="102840" custScaleY="174167">
        <dgm:presLayoutVars>
          <dgm:bulletEnabled val="1"/>
        </dgm:presLayoutVars>
      </dgm:prSet>
      <dgm:spPr/>
    </dgm:pt>
    <dgm:pt modelId="{B8B7F072-84AD-4757-A9CA-8D0EEB6615B3}" type="pres">
      <dgm:prSet presAssocID="{B1DEA50F-4D8B-4087-A40F-0FD3DCB5F09E}" presName="spacing" presStyleCnt="0"/>
      <dgm:spPr/>
    </dgm:pt>
    <dgm:pt modelId="{8100EA6D-F7CA-4D02-A139-37F2837A9FA9}" type="pres">
      <dgm:prSet presAssocID="{E6841D98-CCB6-4ACD-A770-599D15DC964D}" presName="linNode" presStyleCnt="0"/>
      <dgm:spPr/>
    </dgm:pt>
    <dgm:pt modelId="{AF601908-1BCC-4D16-B9A7-97E1AB278EC7}" type="pres">
      <dgm:prSet presAssocID="{E6841D98-CCB6-4ACD-A770-599D15DC964D}" presName="parentShp" presStyleLbl="node1" presStyleIdx="1" presStyleCnt="2" custScaleX="95580" custScaleY="367498" custLinFactNeighborX="-4262" custLinFactNeighborY="1726">
        <dgm:presLayoutVars>
          <dgm:bulletEnabled val="1"/>
        </dgm:presLayoutVars>
      </dgm:prSet>
      <dgm:spPr/>
    </dgm:pt>
    <dgm:pt modelId="{AD4923FE-E322-4BB7-B593-6A6239D3FAE8}" type="pres">
      <dgm:prSet presAssocID="{E6841D98-CCB6-4ACD-A770-599D15DC964D}" presName="childShp" presStyleLbl="bgAccFollowNode1" presStyleIdx="1" presStyleCnt="2" custScaleX="103470" custScaleY="441830" custLinFactNeighborX="-5347" custLinFactNeighborY="1700">
        <dgm:presLayoutVars>
          <dgm:bulletEnabled val="1"/>
        </dgm:presLayoutVars>
      </dgm:prSet>
      <dgm:spPr/>
    </dgm:pt>
  </dgm:ptLst>
  <dgm:cxnLst>
    <dgm:cxn modelId="{5608E304-BCE5-466C-B274-662415AF62C1}" type="presOf" srcId="{05B79ADD-EF3B-450C-B561-7D2B8FE16335}" destId="{EA7AC903-2A0A-4CDC-9304-DC3823D9B040}" srcOrd="0" destOrd="0" presId="urn:microsoft.com/office/officeart/2005/8/layout/vList6"/>
    <dgm:cxn modelId="{BB044F5C-3E28-45FC-A8E7-F14ED39CDED4}" srcId="{2E07414F-51EB-4B5C-AB9D-B48D69987480}" destId="{36F6ED7D-9DBD-4352-880C-D618B2A327B9}" srcOrd="0" destOrd="0" parTransId="{7E370294-B552-4E0E-83A6-2D1160789CBE}" sibTransId="{C5B6EBD3-923A-4EEC-A859-066DDEA9CBA9}"/>
    <dgm:cxn modelId="{35174360-EC6A-476D-8A56-1189C877A3F9}" srcId="{E6841D98-CCB6-4ACD-A770-599D15DC964D}" destId="{0190B49C-BB58-46A0-90BD-062D5BAF73E9}" srcOrd="0" destOrd="0" parTransId="{FCC678D0-4084-4406-9A2F-8DE90A9288CE}" sibTransId="{F80198FE-8144-4C29-9AF4-8FBC6E1F3CA9}"/>
    <dgm:cxn modelId="{0FBC5047-79EA-4BD3-BA88-456092240574}" type="presOf" srcId="{6869D51B-493B-44A5-B373-9E20E4112E9C}" destId="{AD4923FE-E322-4BB7-B593-6A6239D3FAE8}" srcOrd="0" destOrd="1" presId="urn:microsoft.com/office/officeart/2005/8/layout/vList6"/>
    <dgm:cxn modelId="{8DEFAA7A-02C3-40CA-9D82-82590494C01D}" srcId="{E6841D98-CCB6-4ACD-A770-599D15DC964D}" destId="{6869D51B-493B-44A5-B373-9E20E4112E9C}" srcOrd="1" destOrd="0" parTransId="{FA7EC834-CC87-4030-BEB0-BDD4CB91288C}" sibTransId="{2DC4C2F0-A541-41BD-9EBA-A7DF2609B4CB}"/>
    <dgm:cxn modelId="{05DEB680-A25C-4A24-9B56-510DF60BB750}" type="presOf" srcId="{2E07414F-51EB-4B5C-AB9D-B48D69987480}" destId="{C0085984-AAFD-4DEB-92C0-E59BEAB1444A}" srcOrd="0" destOrd="0" presId="urn:microsoft.com/office/officeart/2005/8/layout/vList6"/>
    <dgm:cxn modelId="{7DE2FF82-D5FE-41F1-BB55-B70287636168}" srcId="{05B79ADD-EF3B-450C-B561-7D2B8FE16335}" destId="{E6841D98-CCB6-4ACD-A770-599D15DC964D}" srcOrd="1" destOrd="0" parTransId="{5B2100B0-182D-4C9D-B5F4-C27FFFC66A51}" sibTransId="{71F04961-9941-45D5-BD8B-7EF71A2BA86F}"/>
    <dgm:cxn modelId="{7A209090-AF9D-4929-BA45-2611F4AB63E2}" srcId="{05B79ADD-EF3B-450C-B561-7D2B8FE16335}" destId="{2E07414F-51EB-4B5C-AB9D-B48D69987480}" srcOrd="0" destOrd="0" parTransId="{21A2132F-2BC7-4F43-8013-E8151C3E9FD4}" sibTransId="{B1DEA50F-4D8B-4087-A40F-0FD3DCB5F09E}"/>
    <dgm:cxn modelId="{0C222598-608D-47A2-A889-B5FC9B2FBC67}" type="presOf" srcId="{0190B49C-BB58-46A0-90BD-062D5BAF73E9}" destId="{AD4923FE-E322-4BB7-B593-6A6239D3FAE8}" srcOrd="0" destOrd="0" presId="urn:microsoft.com/office/officeart/2005/8/layout/vList6"/>
    <dgm:cxn modelId="{F4E19FC3-7B43-426C-ABB7-7CC763503718}" type="presOf" srcId="{E6841D98-CCB6-4ACD-A770-599D15DC964D}" destId="{AF601908-1BCC-4D16-B9A7-97E1AB278EC7}" srcOrd="0" destOrd="0" presId="urn:microsoft.com/office/officeart/2005/8/layout/vList6"/>
    <dgm:cxn modelId="{1DE43CD2-7E40-44A6-BB41-776DB2914B99}" type="presOf" srcId="{36F6ED7D-9DBD-4352-880C-D618B2A327B9}" destId="{0A8113A1-F9D1-4A5B-9F7B-7AADFE9A6A65}" srcOrd="0" destOrd="0" presId="urn:microsoft.com/office/officeart/2005/8/layout/vList6"/>
    <dgm:cxn modelId="{42B156BB-C4A2-4FA3-A157-62F7FDDA202E}" type="presParOf" srcId="{EA7AC903-2A0A-4CDC-9304-DC3823D9B040}" destId="{D4199897-136D-4EAB-BF9F-C5F55C4ACFFC}" srcOrd="0" destOrd="0" presId="urn:microsoft.com/office/officeart/2005/8/layout/vList6"/>
    <dgm:cxn modelId="{40E4A9BA-0E03-47C9-8EAD-0BDB7AB36F0F}" type="presParOf" srcId="{D4199897-136D-4EAB-BF9F-C5F55C4ACFFC}" destId="{C0085984-AAFD-4DEB-92C0-E59BEAB1444A}" srcOrd="0" destOrd="0" presId="urn:microsoft.com/office/officeart/2005/8/layout/vList6"/>
    <dgm:cxn modelId="{AE436C2B-2340-4E60-A61C-DB659370F6F2}" type="presParOf" srcId="{D4199897-136D-4EAB-BF9F-C5F55C4ACFFC}" destId="{0A8113A1-F9D1-4A5B-9F7B-7AADFE9A6A65}" srcOrd="1" destOrd="0" presId="urn:microsoft.com/office/officeart/2005/8/layout/vList6"/>
    <dgm:cxn modelId="{1C0B8DA6-A691-4E57-8677-6AC1D2BCDA5A}" type="presParOf" srcId="{EA7AC903-2A0A-4CDC-9304-DC3823D9B040}" destId="{B8B7F072-84AD-4757-A9CA-8D0EEB6615B3}" srcOrd="1" destOrd="0" presId="urn:microsoft.com/office/officeart/2005/8/layout/vList6"/>
    <dgm:cxn modelId="{603FDCC3-F98E-40F5-AD51-1C1675A123A4}" type="presParOf" srcId="{EA7AC903-2A0A-4CDC-9304-DC3823D9B040}" destId="{8100EA6D-F7CA-4D02-A139-37F2837A9FA9}" srcOrd="2" destOrd="0" presId="urn:microsoft.com/office/officeart/2005/8/layout/vList6"/>
    <dgm:cxn modelId="{B7406CD7-0380-419A-A14C-47C884D3E9D7}" type="presParOf" srcId="{8100EA6D-F7CA-4D02-A139-37F2837A9FA9}" destId="{AF601908-1BCC-4D16-B9A7-97E1AB278EC7}" srcOrd="0" destOrd="0" presId="urn:microsoft.com/office/officeart/2005/8/layout/vList6"/>
    <dgm:cxn modelId="{11D2EA71-BE95-4F46-BBF5-A79495F15FA1}" type="presParOf" srcId="{8100EA6D-F7CA-4D02-A139-37F2837A9FA9}" destId="{AD4923FE-E322-4BB7-B593-6A6239D3FAE8}"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E1E4052-FCCF-43E5-A136-8FDD176EAE48}" type="doc">
      <dgm:prSet loTypeId="urn:microsoft.com/office/officeart/2005/8/layout/hProcess9" loCatId="process" qsTypeId="urn:microsoft.com/office/officeart/2005/8/quickstyle/simple1" qsCatId="simple" csTypeId="urn:microsoft.com/office/officeart/2005/8/colors/accent1_2" csCatId="accent1" phldr="1"/>
      <dgm:spPr/>
    </dgm:pt>
    <dgm:pt modelId="{3A9485D2-C55C-47E1-9995-5A5E31FD9C0D}">
      <dgm:prSet phldrT="[Text]" custT="1"/>
      <dgm:spPr/>
      <dgm:t>
        <a:bodyPr/>
        <a:lstStyle/>
        <a:p>
          <a:r>
            <a:rPr lang="en-US" sz="3200" b="0" dirty="0">
              <a:latin typeface="Segoe UI Semibold" panose="020B0702040204020203" pitchFamily="34" charset="0"/>
              <a:cs typeface="Segoe UI Semibold" panose="020B0702040204020203" pitchFamily="34" charset="0"/>
            </a:rPr>
            <a:t>Network Firewall</a:t>
          </a:r>
        </a:p>
      </dgm:t>
    </dgm:pt>
    <dgm:pt modelId="{2DE4C10C-22C0-4A22-ADED-9158B022AF5B}" type="parTrans" cxnId="{ECB8428C-CDF4-478C-B517-8CD731FE6106}">
      <dgm:prSet/>
      <dgm:spPr/>
      <dgm:t>
        <a:bodyPr/>
        <a:lstStyle/>
        <a:p>
          <a:endParaRPr lang="en-US"/>
        </a:p>
      </dgm:t>
    </dgm:pt>
    <dgm:pt modelId="{AED0D790-8902-42BA-980B-8FBD80EFE61A}" type="sibTrans" cxnId="{ECB8428C-CDF4-478C-B517-8CD731FE6106}">
      <dgm:prSet/>
      <dgm:spPr/>
      <dgm:t>
        <a:bodyPr/>
        <a:lstStyle/>
        <a:p>
          <a:endParaRPr lang="en-US"/>
        </a:p>
      </dgm:t>
    </dgm:pt>
    <dgm:pt modelId="{C04626A8-005F-4A10-8470-6273A7275CE4}">
      <dgm:prSet phldrT="[Text]" custT="1"/>
      <dgm:spPr/>
      <dgm:t>
        <a:bodyPr/>
        <a:lstStyle/>
        <a:p>
          <a:pPr algn="l"/>
          <a:r>
            <a:rPr lang="en-US" sz="2000" dirty="0"/>
            <a:t>Leverages </a:t>
          </a:r>
          <a:br>
            <a:rPr lang="en-US" sz="2000" dirty="0"/>
          </a:br>
          <a:r>
            <a:rPr lang="en-US" sz="2000" dirty="0"/>
            <a:t>multi-NIC VM with layer 3 routing support to enable a network firewall between multiple subnets in Azure</a:t>
          </a:r>
        </a:p>
      </dgm:t>
    </dgm:pt>
    <dgm:pt modelId="{2C2A8735-8464-431A-B2C0-95E6358BAC56}" type="parTrans" cxnId="{88D79C52-8FAB-4C42-987D-9D26FD38E0F4}">
      <dgm:prSet/>
      <dgm:spPr/>
      <dgm:t>
        <a:bodyPr/>
        <a:lstStyle/>
        <a:p>
          <a:endParaRPr lang="en-US"/>
        </a:p>
      </dgm:t>
    </dgm:pt>
    <dgm:pt modelId="{0A9EE46A-B296-414F-93B9-3D814835A2FD}" type="sibTrans" cxnId="{88D79C52-8FAB-4C42-987D-9D26FD38E0F4}">
      <dgm:prSet/>
      <dgm:spPr/>
      <dgm:t>
        <a:bodyPr/>
        <a:lstStyle/>
        <a:p>
          <a:endParaRPr lang="en-US"/>
        </a:p>
      </dgm:t>
    </dgm:pt>
    <dgm:pt modelId="{AA5A4850-5F9B-4BE3-A90B-8A91BF1B98C8}">
      <dgm:prSet phldrT="[Text]" custT="1"/>
      <dgm:spPr/>
      <dgm:t>
        <a:bodyPr/>
        <a:lstStyle/>
        <a:p>
          <a:pPr algn="l"/>
          <a:r>
            <a:rPr lang="en-US" sz="2000" dirty="0"/>
            <a:t>Control outbound traffic flow to the Internet from an application tier</a:t>
          </a:r>
        </a:p>
        <a:p>
          <a:pPr algn="l"/>
          <a:r>
            <a:rPr lang="en-US" sz="2000" dirty="0"/>
            <a:t>Control inbound traffic flow from the Internet to </a:t>
          </a:r>
          <a:br>
            <a:rPr lang="en-US" sz="2000" dirty="0"/>
          </a:br>
          <a:r>
            <a:rPr lang="en-US" sz="2000" dirty="0"/>
            <a:t>a UI tier of an application</a:t>
          </a:r>
        </a:p>
      </dgm:t>
    </dgm:pt>
    <dgm:pt modelId="{773DB358-3380-4997-9B37-6B4EC1BA26D1}" type="parTrans" cxnId="{B6823D7A-3649-4E0E-84BA-FC9CD72974B8}">
      <dgm:prSet/>
      <dgm:spPr/>
      <dgm:t>
        <a:bodyPr/>
        <a:lstStyle/>
        <a:p>
          <a:endParaRPr lang="en-US"/>
        </a:p>
      </dgm:t>
    </dgm:pt>
    <dgm:pt modelId="{5E14F9A1-5A4E-4761-9ACE-3C8A537ED849}" type="sibTrans" cxnId="{B6823D7A-3649-4E0E-84BA-FC9CD72974B8}">
      <dgm:prSet/>
      <dgm:spPr/>
      <dgm:t>
        <a:bodyPr/>
        <a:lstStyle/>
        <a:p>
          <a:endParaRPr lang="en-US"/>
        </a:p>
      </dgm:t>
    </dgm:pt>
    <dgm:pt modelId="{65CF8B43-698C-4D01-BB85-AE7D35332168}">
      <dgm:prSet phldrT="[Text]" custT="1"/>
      <dgm:spPr/>
      <dgm:t>
        <a:bodyPr/>
        <a:lstStyle/>
        <a:p>
          <a:pPr algn="l"/>
          <a:r>
            <a:rPr lang="en-US" sz="2000" dirty="0"/>
            <a:t>Control traffic flow between two subnets in Azure</a:t>
          </a:r>
        </a:p>
        <a:p>
          <a:pPr algn="l"/>
          <a:r>
            <a:rPr lang="en-US" sz="2000" dirty="0"/>
            <a:t>Collect detailed packet captures or network logs </a:t>
          </a:r>
          <a:br>
            <a:rPr lang="en-US" sz="2000" dirty="0"/>
          </a:br>
          <a:r>
            <a:rPr lang="en-US" sz="2000" dirty="0"/>
            <a:t>of traffic flowing through the appliance</a:t>
          </a:r>
        </a:p>
      </dgm:t>
    </dgm:pt>
    <dgm:pt modelId="{06478449-8D2F-4436-BB65-82A941F768E5}" type="parTrans" cxnId="{43544377-F991-4595-B30D-DCB42D01A084}">
      <dgm:prSet/>
      <dgm:spPr/>
      <dgm:t>
        <a:bodyPr/>
        <a:lstStyle/>
        <a:p>
          <a:endParaRPr lang="en-US"/>
        </a:p>
      </dgm:t>
    </dgm:pt>
    <dgm:pt modelId="{4A5893F7-47B4-4173-82FC-6E7C573BC5A4}" type="sibTrans" cxnId="{43544377-F991-4595-B30D-DCB42D01A084}">
      <dgm:prSet/>
      <dgm:spPr/>
      <dgm:t>
        <a:bodyPr/>
        <a:lstStyle/>
        <a:p>
          <a:endParaRPr lang="en-US"/>
        </a:p>
      </dgm:t>
    </dgm:pt>
    <dgm:pt modelId="{73B86737-8945-4B6C-A2CE-A714CE0A409D}" type="pres">
      <dgm:prSet presAssocID="{7E1E4052-FCCF-43E5-A136-8FDD176EAE48}" presName="CompostProcess" presStyleCnt="0">
        <dgm:presLayoutVars>
          <dgm:dir/>
          <dgm:resizeHandles val="exact"/>
        </dgm:presLayoutVars>
      </dgm:prSet>
      <dgm:spPr/>
    </dgm:pt>
    <dgm:pt modelId="{167F13C6-6245-4775-BF4A-25F4374C8702}" type="pres">
      <dgm:prSet presAssocID="{7E1E4052-FCCF-43E5-A136-8FDD176EAE48}" presName="arrow" presStyleLbl="bgShp" presStyleIdx="0" presStyleCnt="1"/>
      <dgm:spPr/>
    </dgm:pt>
    <dgm:pt modelId="{4429CDFE-7DB6-4F05-A154-F9AFCEC9200A}" type="pres">
      <dgm:prSet presAssocID="{7E1E4052-FCCF-43E5-A136-8FDD176EAE48}" presName="linearProcess" presStyleCnt="0"/>
      <dgm:spPr/>
    </dgm:pt>
    <dgm:pt modelId="{1A5185E7-7288-434A-9F42-56950BB4E544}" type="pres">
      <dgm:prSet presAssocID="{3A9485D2-C55C-47E1-9995-5A5E31FD9C0D}" presName="textNode" presStyleLbl="node1" presStyleIdx="0" presStyleCnt="4">
        <dgm:presLayoutVars>
          <dgm:bulletEnabled val="1"/>
        </dgm:presLayoutVars>
      </dgm:prSet>
      <dgm:spPr/>
    </dgm:pt>
    <dgm:pt modelId="{932DA46C-77A9-44B0-AD3D-FFDFB940CB2C}" type="pres">
      <dgm:prSet presAssocID="{AED0D790-8902-42BA-980B-8FBD80EFE61A}" presName="sibTrans" presStyleCnt="0"/>
      <dgm:spPr/>
    </dgm:pt>
    <dgm:pt modelId="{94182E13-8C24-4B77-9F97-DA0018ADB505}" type="pres">
      <dgm:prSet presAssocID="{C04626A8-005F-4A10-8470-6273A7275CE4}" presName="textNode" presStyleLbl="node1" presStyleIdx="1" presStyleCnt="4" custScaleY="151666">
        <dgm:presLayoutVars>
          <dgm:bulletEnabled val="1"/>
        </dgm:presLayoutVars>
      </dgm:prSet>
      <dgm:spPr/>
    </dgm:pt>
    <dgm:pt modelId="{FCFBEC2C-FE06-4053-9A71-0A745B9EDD53}" type="pres">
      <dgm:prSet presAssocID="{0A9EE46A-B296-414F-93B9-3D814835A2FD}" presName="sibTrans" presStyleCnt="0"/>
      <dgm:spPr/>
    </dgm:pt>
    <dgm:pt modelId="{814258C8-3A04-4C79-B9EA-D64356B3AE45}" type="pres">
      <dgm:prSet presAssocID="{AA5A4850-5F9B-4BE3-A90B-8A91BF1B98C8}" presName="textNode" presStyleLbl="node1" presStyleIdx="2" presStyleCnt="4" custScaleY="151666">
        <dgm:presLayoutVars>
          <dgm:bulletEnabled val="1"/>
        </dgm:presLayoutVars>
      </dgm:prSet>
      <dgm:spPr/>
    </dgm:pt>
    <dgm:pt modelId="{05A82AC5-C617-46B3-A77E-737F39C85BED}" type="pres">
      <dgm:prSet presAssocID="{5E14F9A1-5A4E-4761-9ACE-3C8A537ED849}" presName="sibTrans" presStyleCnt="0"/>
      <dgm:spPr/>
    </dgm:pt>
    <dgm:pt modelId="{94630230-1474-42AE-98A3-7F516C1F383D}" type="pres">
      <dgm:prSet presAssocID="{65CF8B43-698C-4D01-BB85-AE7D35332168}" presName="textNode" presStyleLbl="node1" presStyleIdx="3" presStyleCnt="4" custScaleY="144772">
        <dgm:presLayoutVars>
          <dgm:bulletEnabled val="1"/>
        </dgm:presLayoutVars>
      </dgm:prSet>
      <dgm:spPr/>
    </dgm:pt>
  </dgm:ptLst>
  <dgm:cxnLst>
    <dgm:cxn modelId="{D6641903-EF55-4441-95C5-9157D0420306}" type="presOf" srcId="{65CF8B43-698C-4D01-BB85-AE7D35332168}" destId="{94630230-1474-42AE-98A3-7F516C1F383D}" srcOrd="0" destOrd="0" presId="urn:microsoft.com/office/officeart/2005/8/layout/hProcess9"/>
    <dgm:cxn modelId="{3B68081E-04EB-4511-9AB6-BCF3719951AB}" type="presOf" srcId="{AA5A4850-5F9B-4BE3-A90B-8A91BF1B98C8}" destId="{814258C8-3A04-4C79-B9EA-D64356B3AE45}" srcOrd="0" destOrd="0" presId="urn:microsoft.com/office/officeart/2005/8/layout/hProcess9"/>
    <dgm:cxn modelId="{A0A7A31F-F66E-4291-B0DA-7C8DC5C7D0A3}" type="presOf" srcId="{C04626A8-005F-4A10-8470-6273A7275CE4}" destId="{94182E13-8C24-4B77-9F97-DA0018ADB505}" srcOrd="0" destOrd="0" presId="urn:microsoft.com/office/officeart/2005/8/layout/hProcess9"/>
    <dgm:cxn modelId="{6912C93A-B92C-40EC-A1B6-7AD056528153}" type="presOf" srcId="{7E1E4052-FCCF-43E5-A136-8FDD176EAE48}" destId="{73B86737-8945-4B6C-A2CE-A714CE0A409D}" srcOrd="0" destOrd="0" presId="urn:microsoft.com/office/officeart/2005/8/layout/hProcess9"/>
    <dgm:cxn modelId="{60DA2D6F-9A55-4DCA-A142-99951C3109D4}" type="presOf" srcId="{3A9485D2-C55C-47E1-9995-5A5E31FD9C0D}" destId="{1A5185E7-7288-434A-9F42-56950BB4E544}" srcOrd="0" destOrd="0" presId="urn:microsoft.com/office/officeart/2005/8/layout/hProcess9"/>
    <dgm:cxn modelId="{88D79C52-8FAB-4C42-987D-9D26FD38E0F4}" srcId="{7E1E4052-FCCF-43E5-A136-8FDD176EAE48}" destId="{C04626A8-005F-4A10-8470-6273A7275CE4}" srcOrd="1" destOrd="0" parTransId="{2C2A8735-8464-431A-B2C0-95E6358BAC56}" sibTransId="{0A9EE46A-B296-414F-93B9-3D814835A2FD}"/>
    <dgm:cxn modelId="{43544377-F991-4595-B30D-DCB42D01A084}" srcId="{7E1E4052-FCCF-43E5-A136-8FDD176EAE48}" destId="{65CF8B43-698C-4D01-BB85-AE7D35332168}" srcOrd="3" destOrd="0" parTransId="{06478449-8D2F-4436-BB65-82A941F768E5}" sibTransId="{4A5893F7-47B4-4173-82FC-6E7C573BC5A4}"/>
    <dgm:cxn modelId="{B6823D7A-3649-4E0E-84BA-FC9CD72974B8}" srcId="{7E1E4052-FCCF-43E5-A136-8FDD176EAE48}" destId="{AA5A4850-5F9B-4BE3-A90B-8A91BF1B98C8}" srcOrd="2" destOrd="0" parTransId="{773DB358-3380-4997-9B37-6B4EC1BA26D1}" sibTransId="{5E14F9A1-5A4E-4761-9ACE-3C8A537ED849}"/>
    <dgm:cxn modelId="{ECB8428C-CDF4-478C-B517-8CD731FE6106}" srcId="{7E1E4052-FCCF-43E5-A136-8FDD176EAE48}" destId="{3A9485D2-C55C-47E1-9995-5A5E31FD9C0D}" srcOrd="0" destOrd="0" parTransId="{2DE4C10C-22C0-4A22-ADED-9158B022AF5B}" sibTransId="{AED0D790-8902-42BA-980B-8FBD80EFE61A}"/>
    <dgm:cxn modelId="{4D499901-94EE-4C0C-9362-380596D4505F}" type="presParOf" srcId="{73B86737-8945-4B6C-A2CE-A714CE0A409D}" destId="{167F13C6-6245-4775-BF4A-25F4374C8702}" srcOrd="0" destOrd="0" presId="urn:microsoft.com/office/officeart/2005/8/layout/hProcess9"/>
    <dgm:cxn modelId="{4EB8BB7A-2996-47AE-8460-2027E16DC377}" type="presParOf" srcId="{73B86737-8945-4B6C-A2CE-A714CE0A409D}" destId="{4429CDFE-7DB6-4F05-A154-F9AFCEC9200A}" srcOrd="1" destOrd="0" presId="urn:microsoft.com/office/officeart/2005/8/layout/hProcess9"/>
    <dgm:cxn modelId="{3910D508-12A1-4FE6-9375-E447E8084D0C}" type="presParOf" srcId="{4429CDFE-7DB6-4F05-A154-F9AFCEC9200A}" destId="{1A5185E7-7288-434A-9F42-56950BB4E544}" srcOrd="0" destOrd="0" presId="urn:microsoft.com/office/officeart/2005/8/layout/hProcess9"/>
    <dgm:cxn modelId="{7701D5BF-D3FE-4A8F-B213-690035C21EBB}" type="presParOf" srcId="{4429CDFE-7DB6-4F05-A154-F9AFCEC9200A}" destId="{932DA46C-77A9-44B0-AD3D-FFDFB940CB2C}" srcOrd="1" destOrd="0" presId="urn:microsoft.com/office/officeart/2005/8/layout/hProcess9"/>
    <dgm:cxn modelId="{AF0A5153-8FBF-40A2-9DF9-53CFE8E1B941}" type="presParOf" srcId="{4429CDFE-7DB6-4F05-A154-F9AFCEC9200A}" destId="{94182E13-8C24-4B77-9F97-DA0018ADB505}" srcOrd="2" destOrd="0" presId="urn:microsoft.com/office/officeart/2005/8/layout/hProcess9"/>
    <dgm:cxn modelId="{9CB19E06-E62F-4396-BD5F-2B9A361317C3}" type="presParOf" srcId="{4429CDFE-7DB6-4F05-A154-F9AFCEC9200A}" destId="{FCFBEC2C-FE06-4053-9A71-0A745B9EDD53}" srcOrd="3" destOrd="0" presId="urn:microsoft.com/office/officeart/2005/8/layout/hProcess9"/>
    <dgm:cxn modelId="{C4BA0FDB-5F52-488B-9B1B-E0CB225B0C75}" type="presParOf" srcId="{4429CDFE-7DB6-4F05-A154-F9AFCEC9200A}" destId="{814258C8-3A04-4C79-B9EA-D64356B3AE45}" srcOrd="4" destOrd="0" presId="urn:microsoft.com/office/officeart/2005/8/layout/hProcess9"/>
    <dgm:cxn modelId="{4B993BA0-5972-4317-9B33-D6E14C69D088}" type="presParOf" srcId="{4429CDFE-7DB6-4F05-A154-F9AFCEC9200A}" destId="{05A82AC5-C617-46B3-A77E-737F39C85BED}" srcOrd="5" destOrd="0" presId="urn:microsoft.com/office/officeart/2005/8/layout/hProcess9"/>
    <dgm:cxn modelId="{FF3D5F9D-083B-481F-AF07-4AB43B1D5799}" type="presParOf" srcId="{4429CDFE-7DB6-4F05-A154-F9AFCEC9200A}" destId="{94630230-1474-42AE-98A3-7F516C1F383D}"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E1E4052-FCCF-43E5-A136-8FDD176EAE48}" type="doc">
      <dgm:prSet loTypeId="urn:microsoft.com/office/officeart/2005/8/layout/hProcess9" loCatId="process" qsTypeId="urn:microsoft.com/office/officeart/2005/8/quickstyle/simple1" qsCatId="simple" csTypeId="urn:microsoft.com/office/officeart/2005/8/colors/accent1_2" csCatId="accent1" phldr="1"/>
      <dgm:spPr/>
    </dgm:pt>
    <dgm:pt modelId="{3A9485D2-C55C-47E1-9995-5A5E31FD9C0D}">
      <dgm:prSet phldrT="[Text]" custT="1"/>
      <dgm:spPr/>
      <dgm:t>
        <a:bodyPr/>
        <a:lstStyle/>
        <a:p>
          <a:r>
            <a:rPr lang="en-US" sz="3200" b="0" dirty="0">
              <a:latin typeface="Segoe UI Semibold" panose="020B0702040204020203" pitchFamily="34" charset="0"/>
              <a:cs typeface="Segoe UI Semibold" panose="020B0702040204020203" pitchFamily="34" charset="0"/>
            </a:rPr>
            <a:t>Load balancer</a:t>
          </a:r>
        </a:p>
      </dgm:t>
    </dgm:pt>
    <dgm:pt modelId="{2DE4C10C-22C0-4A22-ADED-9158B022AF5B}" type="parTrans" cxnId="{ECB8428C-CDF4-478C-B517-8CD731FE6106}">
      <dgm:prSet/>
      <dgm:spPr/>
      <dgm:t>
        <a:bodyPr/>
        <a:lstStyle/>
        <a:p>
          <a:endParaRPr lang="en-US"/>
        </a:p>
      </dgm:t>
    </dgm:pt>
    <dgm:pt modelId="{AED0D790-8902-42BA-980B-8FBD80EFE61A}" type="sibTrans" cxnId="{ECB8428C-CDF4-478C-B517-8CD731FE6106}">
      <dgm:prSet/>
      <dgm:spPr/>
      <dgm:t>
        <a:bodyPr/>
        <a:lstStyle/>
        <a:p>
          <a:endParaRPr lang="en-US"/>
        </a:p>
      </dgm:t>
    </dgm:pt>
    <dgm:pt modelId="{C04626A8-005F-4A10-8470-6273A7275CE4}">
      <dgm:prSet phldrT="[Text]" custT="1"/>
      <dgm:spPr/>
      <dgm:t>
        <a:bodyPr/>
        <a:lstStyle/>
        <a:p>
          <a:pPr algn="l"/>
          <a:r>
            <a:rPr lang="en-US" sz="2400" dirty="0"/>
            <a:t>Provides Layer 4 or Layer 7 load balancing</a:t>
          </a:r>
        </a:p>
      </dgm:t>
    </dgm:pt>
    <dgm:pt modelId="{2C2A8735-8464-431A-B2C0-95E6358BAC56}" type="parTrans" cxnId="{88D79C52-8FAB-4C42-987D-9D26FD38E0F4}">
      <dgm:prSet/>
      <dgm:spPr/>
      <dgm:t>
        <a:bodyPr/>
        <a:lstStyle/>
        <a:p>
          <a:endParaRPr lang="en-US"/>
        </a:p>
      </dgm:t>
    </dgm:pt>
    <dgm:pt modelId="{0A9EE46A-B296-414F-93B9-3D814835A2FD}" type="sibTrans" cxnId="{88D79C52-8FAB-4C42-987D-9D26FD38E0F4}">
      <dgm:prSet/>
      <dgm:spPr/>
      <dgm:t>
        <a:bodyPr/>
        <a:lstStyle/>
        <a:p>
          <a:endParaRPr lang="en-US"/>
        </a:p>
      </dgm:t>
    </dgm:pt>
    <dgm:pt modelId="{AA5A4850-5F9B-4BE3-A90B-8A91BF1B98C8}">
      <dgm:prSet phldrT="[Text]" custT="1"/>
      <dgm:spPr/>
      <dgm:t>
        <a:bodyPr/>
        <a:lstStyle/>
        <a:p>
          <a:pPr algn="l"/>
          <a:r>
            <a:rPr lang="en-US" sz="2400" dirty="0"/>
            <a:t>When a load balancer with more features that the Azure load balancer is required</a:t>
          </a:r>
        </a:p>
        <a:p>
          <a:pPr algn="l"/>
          <a:r>
            <a:rPr lang="en-US" sz="2400" dirty="0"/>
            <a:t>When detailed logging is required</a:t>
          </a:r>
        </a:p>
        <a:p>
          <a:pPr algn="l"/>
          <a:r>
            <a:rPr lang="en-US" sz="2400" dirty="0"/>
            <a:t>When SSL termination is required</a:t>
          </a:r>
        </a:p>
      </dgm:t>
    </dgm:pt>
    <dgm:pt modelId="{773DB358-3380-4997-9B37-6B4EC1BA26D1}" type="parTrans" cxnId="{B6823D7A-3649-4E0E-84BA-FC9CD72974B8}">
      <dgm:prSet/>
      <dgm:spPr/>
      <dgm:t>
        <a:bodyPr/>
        <a:lstStyle/>
        <a:p>
          <a:endParaRPr lang="en-US"/>
        </a:p>
      </dgm:t>
    </dgm:pt>
    <dgm:pt modelId="{5E14F9A1-5A4E-4761-9ACE-3C8A537ED849}" type="sibTrans" cxnId="{B6823D7A-3649-4E0E-84BA-FC9CD72974B8}">
      <dgm:prSet/>
      <dgm:spPr/>
      <dgm:t>
        <a:bodyPr/>
        <a:lstStyle/>
        <a:p>
          <a:endParaRPr lang="en-US"/>
        </a:p>
      </dgm:t>
    </dgm:pt>
    <dgm:pt modelId="{73B86737-8945-4B6C-A2CE-A714CE0A409D}" type="pres">
      <dgm:prSet presAssocID="{7E1E4052-FCCF-43E5-A136-8FDD176EAE48}" presName="CompostProcess" presStyleCnt="0">
        <dgm:presLayoutVars>
          <dgm:dir/>
          <dgm:resizeHandles val="exact"/>
        </dgm:presLayoutVars>
      </dgm:prSet>
      <dgm:spPr/>
    </dgm:pt>
    <dgm:pt modelId="{167F13C6-6245-4775-BF4A-25F4374C8702}" type="pres">
      <dgm:prSet presAssocID="{7E1E4052-FCCF-43E5-A136-8FDD176EAE48}" presName="arrow" presStyleLbl="bgShp" presStyleIdx="0" presStyleCnt="1"/>
      <dgm:spPr/>
    </dgm:pt>
    <dgm:pt modelId="{4429CDFE-7DB6-4F05-A154-F9AFCEC9200A}" type="pres">
      <dgm:prSet presAssocID="{7E1E4052-FCCF-43E5-A136-8FDD176EAE48}" presName="linearProcess" presStyleCnt="0"/>
      <dgm:spPr/>
    </dgm:pt>
    <dgm:pt modelId="{1A5185E7-7288-434A-9F42-56950BB4E544}" type="pres">
      <dgm:prSet presAssocID="{3A9485D2-C55C-47E1-9995-5A5E31FD9C0D}" presName="textNode" presStyleLbl="node1" presStyleIdx="0" presStyleCnt="3">
        <dgm:presLayoutVars>
          <dgm:bulletEnabled val="1"/>
        </dgm:presLayoutVars>
      </dgm:prSet>
      <dgm:spPr/>
    </dgm:pt>
    <dgm:pt modelId="{932DA46C-77A9-44B0-AD3D-FFDFB940CB2C}" type="pres">
      <dgm:prSet presAssocID="{AED0D790-8902-42BA-980B-8FBD80EFE61A}" presName="sibTrans" presStyleCnt="0"/>
      <dgm:spPr/>
    </dgm:pt>
    <dgm:pt modelId="{94182E13-8C24-4B77-9F97-DA0018ADB505}" type="pres">
      <dgm:prSet presAssocID="{C04626A8-005F-4A10-8470-6273A7275CE4}" presName="textNode" presStyleLbl="node1" presStyleIdx="1" presStyleCnt="3" custScaleY="151666">
        <dgm:presLayoutVars>
          <dgm:bulletEnabled val="1"/>
        </dgm:presLayoutVars>
      </dgm:prSet>
      <dgm:spPr/>
    </dgm:pt>
    <dgm:pt modelId="{FCFBEC2C-FE06-4053-9A71-0A745B9EDD53}" type="pres">
      <dgm:prSet presAssocID="{0A9EE46A-B296-414F-93B9-3D814835A2FD}" presName="sibTrans" presStyleCnt="0"/>
      <dgm:spPr/>
    </dgm:pt>
    <dgm:pt modelId="{814258C8-3A04-4C79-B9EA-D64356B3AE45}" type="pres">
      <dgm:prSet presAssocID="{AA5A4850-5F9B-4BE3-A90B-8A91BF1B98C8}" presName="textNode" presStyleLbl="node1" presStyleIdx="2" presStyleCnt="3" custScaleY="199725">
        <dgm:presLayoutVars>
          <dgm:bulletEnabled val="1"/>
        </dgm:presLayoutVars>
      </dgm:prSet>
      <dgm:spPr/>
    </dgm:pt>
  </dgm:ptLst>
  <dgm:cxnLst>
    <dgm:cxn modelId="{88D79C52-8FAB-4C42-987D-9D26FD38E0F4}" srcId="{7E1E4052-FCCF-43E5-A136-8FDD176EAE48}" destId="{C04626A8-005F-4A10-8470-6273A7275CE4}" srcOrd="1" destOrd="0" parTransId="{2C2A8735-8464-431A-B2C0-95E6358BAC56}" sibTransId="{0A9EE46A-B296-414F-93B9-3D814835A2FD}"/>
    <dgm:cxn modelId="{B6823D7A-3649-4E0E-84BA-FC9CD72974B8}" srcId="{7E1E4052-FCCF-43E5-A136-8FDD176EAE48}" destId="{AA5A4850-5F9B-4BE3-A90B-8A91BF1B98C8}" srcOrd="2" destOrd="0" parTransId="{773DB358-3380-4997-9B37-6B4EC1BA26D1}" sibTransId="{5E14F9A1-5A4E-4761-9ACE-3C8A537ED849}"/>
    <dgm:cxn modelId="{ECB8428C-CDF4-478C-B517-8CD731FE6106}" srcId="{7E1E4052-FCCF-43E5-A136-8FDD176EAE48}" destId="{3A9485D2-C55C-47E1-9995-5A5E31FD9C0D}" srcOrd="0" destOrd="0" parTransId="{2DE4C10C-22C0-4A22-ADED-9158B022AF5B}" sibTransId="{AED0D790-8902-42BA-980B-8FBD80EFE61A}"/>
    <dgm:cxn modelId="{8DDD97A6-81DF-4058-9D64-C34D4E15BDA6}" type="presOf" srcId="{7E1E4052-FCCF-43E5-A136-8FDD176EAE48}" destId="{73B86737-8945-4B6C-A2CE-A714CE0A409D}" srcOrd="0" destOrd="0" presId="urn:microsoft.com/office/officeart/2005/8/layout/hProcess9"/>
    <dgm:cxn modelId="{ABF273C2-0A50-4B0D-A75F-33063F577902}" type="presOf" srcId="{3A9485D2-C55C-47E1-9995-5A5E31FD9C0D}" destId="{1A5185E7-7288-434A-9F42-56950BB4E544}" srcOrd="0" destOrd="0" presId="urn:microsoft.com/office/officeart/2005/8/layout/hProcess9"/>
    <dgm:cxn modelId="{D6B996C5-7BB5-4989-AFF6-F755626825A2}" type="presOf" srcId="{AA5A4850-5F9B-4BE3-A90B-8A91BF1B98C8}" destId="{814258C8-3A04-4C79-B9EA-D64356B3AE45}" srcOrd="0" destOrd="0" presId="urn:microsoft.com/office/officeart/2005/8/layout/hProcess9"/>
    <dgm:cxn modelId="{ABEC3FD1-73D0-4D0F-9809-528651ABA830}" type="presOf" srcId="{C04626A8-005F-4A10-8470-6273A7275CE4}" destId="{94182E13-8C24-4B77-9F97-DA0018ADB505}" srcOrd="0" destOrd="0" presId="urn:microsoft.com/office/officeart/2005/8/layout/hProcess9"/>
    <dgm:cxn modelId="{F97A4A4F-5630-4A4A-92FC-0F161B2D315F}" type="presParOf" srcId="{73B86737-8945-4B6C-A2CE-A714CE0A409D}" destId="{167F13C6-6245-4775-BF4A-25F4374C8702}" srcOrd="0" destOrd="0" presId="urn:microsoft.com/office/officeart/2005/8/layout/hProcess9"/>
    <dgm:cxn modelId="{8C822F73-500F-4F8E-B4C2-CCC1FEEF2B0B}" type="presParOf" srcId="{73B86737-8945-4B6C-A2CE-A714CE0A409D}" destId="{4429CDFE-7DB6-4F05-A154-F9AFCEC9200A}" srcOrd="1" destOrd="0" presId="urn:microsoft.com/office/officeart/2005/8/layout/hProcess9"/>
    <dgm:cxn modelId="{B15E7B4F-2CB7-4E92-9EFD-1488B86D28BD}" type="presParOf" srcId="{4429CDFE-7DB6-4F05-A154-F9AFCEC9200A}" destId="{1A5185E7-7288-434A-9F42-56950BB4E544}" srcOrd="0" destOrd="0" presId="urn:microsoft.com/office/officeart/2005/8/layout/hProcess9"/>
    <dgm:cxn modelId="{4913136F-251E-4FF6-9C6A-2E081FCBFBEE}" type="presParOf" srcId="{4429CDFE-7DB6-4F05-A154-F9AFCEC9200A}" destId="{932DA46C-77A9-44B0-AD3D-FFDFB940CB2C}" srcOrd="1" destOrd="0" presId="urn:microsoft.com/office/officeart/2005/8/layout/hProcess9"/>
    <dgm:cxn modelId="{FA497001-A68F-44A7-B20E-B66BD0A5AF6A}" type="presParOf" srcId="{4429CDFE-7DB6-4F05-A154-F9AFCEC9200A}" destId="{94182E13-8C24-4B77-9F97-DA0018ADB505}" srcOrd="2" destOrd="0" presId="urn:microsoft.com/office/officeart/2005/8/layout/hProcess9"/>
    <dgm:cxn modelId="{C65EF344-06F2-4D39-86C3-23ADF25EBB2A}" type="presParOf" srcId="{4429CDFE-7DB6-4F05-A154-F9AFCEC9200A}" destId="{FCFBEC2C-FE06-4053-9A71-0A745B9EDD53}" srcOrd="3" destOrd="0" presId="urn:microsoft.com/office/officeart/2005/8/layout/hProcess9"/>
    <dgm:cxn modelId="{763EC6EB-EAC5-4817-8FCC-21608444A6CF}" type="presParOf" srcId="{4429CDFE-7DB6-4F05-A154-F9AFCEC9200A}" destId="{814258C8-3A04-4C79-B9EA-D64356B3AE45}"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E1E4052-FCCF-43E5-A136-8FDD176EAE48}" type="doc">
      <dgm:prSet loTypeId="urn:microsoft.com/office/officeart/2005/8/layout/hProcess9" loCatId="process" qsTypeId="urn:microsoft.com/office/officeart/2005/8/quickstyle/simple1" qsCatId="simple" csTypeId="urn:microsoft.com/office/officeart/2005/8/colors/accent1_2" csCatId="accent1" phldr="1"/>
      <dgm:spPr/>
    </dgm:pt>
    <dgm:pt modelId="{3A9485D2-C55C-47E1-9995-5A5E31FD9C0D}">
      <dgm:prSet phldrT="[Text]" custT="1"/>
      <dgm:spPr/>
      <dgm:t>
        <a:bodyPr/>
        <a:lstStyle/>
        <a:p>
          <a:r>
            <a:rPr lang="en-US" sz="3200" b="1" dirty="0"/>
            <a:t>VPN</a:t>
          </a:r>
        </a:p>
      </dgm:t>
    </dgm:pt>
    <dgm:pt modelId="{2DE4C10C-22C0-4A22-ADED-9158B022AF5B}" type="parTrans" cxnId="{ECB8428C-CDF4-478C-B517-8CD731FE6106}">
      <dgm:prSet/>
      <dgm:spPr/>
      <dgm:t>
        <a:bodyPr/>
        <a:lstStyle/>
        <a:p>
          <a:endParaRPr lang="en-US"/>
        </a:p>
      </dgm:t>
    </dgm:pt>
    <dgm:pt modelId="{AED0D790-8902-42BA-980B-8FBD80EFE61A}" type="sibTrans" cxnId="{ECB8428C-CDF4-478C-B517-8CD731FE6106}">
      <dgm:prSet/>
      <dgm:spPr/>
      <dgm:t>
        <a:bodyPr/>
        <a:lstStyle/>
        <a:p>
          <a:endParaRPr lang="en-US"/>
        </a:p>
      </dgm:t>
    </dgm:pt>
    <dgm:pt modelId="{C04626A8-005F-4A10-8470-6273A7275CE4}">
      <dgm:prSet phldrT="[Text]" custT="1"/>
      <dgm:spPr/>
      <dgm:t>
        <a:bodyPr/>
        <a:lstStyle/>
        <a:p>
          <a:pPr algn="l"/>
          <a:r>
            <a:rPr lang="en-US" sz="2400" dirty="0"/>
            <a:t>Provides VPN services for remote access or S2S connectivity</a:t>
          </a:r>
        </a:p>
      </dgm:t>
    </dgm:pt>
    <dgm:pt modelId="{2C2A8735-8464-431A-B2C0-95E6358BAC56}" type="parTrans" cxnId="{88D79C52-8FAB-4C42-987D-9D26FD38E0F4}">
      <dgm:prSet/>
      <dgm:spPr/>
      <dgm:t>
        <a:bodyPr/>
        <a:lstStyle/>
        <a:p>
          <a:endParaRPr lang="en-US"/>
        </a:p>
      </dgm:t>
    </dgm:pt>
    <dgm:pt modelId="{0A9EE46A-B296-414F-93B9-3D814835A2FD}" type="sibTrans" cxnId="{88D79C52-8FAB-4C42-987D-9D26FD38E0F4}">
      <dgm:prSet/>
      <dgm:spPr/>
      <dgm:t>
        <a:bodyPr/>
        <a:lstStyle/>
        <a:p>
          <a:endParaRPr lang="en-US"/>
        </a:p>
      </dgm:t>
    </dgm:pt>
    <dgm:pt modelId="{AA5A4850-5F9B-4BE3-A90B-8A91BF1B98C8}">
      <dgm:prSet phldrT="[Text]" custT="1"/>
      <dgm:spPr/>
      <dgm:t>
        <a:bodyPr/>
        <a:lstStyle/>
        <a:p>
          <a:pPr marL="0" lvl="0" algn="l" defTabSz="1066800">
            <a:lnSpc>
              <a:spcPct val="90000"/>
            </a:lnSpc>
            <a:spcBef>
              <a:spcPct val="0"/>
            </a:spcBef>
            <a:spcAft>
              <a:spcPct val="35000"/>
            </a:spcAft>
            <a:buNone/>
          </a:pPr>
          <a:r>
            <a:rPr lang="en-US" sz="2400" kern="1200" dirty="0">
              <a:solidFill>
                <a:srgbClr val="FFFFFF"/>
              </a:solidFill>
              <a:latin typeface="Segoe UI"/>
              <a:ea typeface="+mn-ea"/>
              <a:cs typeface="+mn-cs"/>
            </a:rPr>
            <a:t>Does not support </a:t>
          </a:r>
          <a:br>
            <a:rPr lang="en-US" sz="2400" kern="1200" dirty="0">
              <a:solidFill>
                <a:srgbClr val="FFFFFF"/>
              </a:solidFill>
              <a:latin typeface="Segoe UI"/>
              <a:ea typeface="+mn-ea"/>
              <a:cs typeface="+mn-cs"/>
            </a:rPr>
          </a:br>
          <a:r>
            <a:rPr lang="en-US" sz="2400" kern="1200" dirty="0">
              <a:solidFill>
                <a:srgbClr val="FFFFFF"/>
              </a:solidFill>
              <a:latin typeface="Segoe UI"/>
              <a:ea typeface="+mn-ea"/>
              <a:cs typeface="+mn-cs"/>
            </a:rPr>
            <a:t>ER connection</a:t>
          </a:r>
          <a:br>
            <a:rPr lang="en-US" sz="2400" kern="1200" dirty="0">
              <a:solidFill>
                <a:srgbClr val="FFFFFF"/>
              </a:solidFill>
              <a:latin typeface="Segoe UI"/>
              <a:ea typeface="+mn-ea"/>
              <a:cs typeface="+mn-cs"/>
            </a:rPr>
          </a:br>
          <a:r>
            <a:rPr lang="en-US" sz="2400" kern="1200" dirty="0">
              <a:solidFill>
                <a:srgbClr val="FFFFFF"/>
              </a:solidFill>
              <a:latin typeface="Segoe UI"/>
              <a:ea typeface="+mn-ea"/>
              <a:cs typeface="+mn-cs"/>
            </a:rPr>
            <a:t>HA is not </a:t>
          </a:r>
          <a:br>
            <a:rPr lang="en-US" sz="2400" kern="1200" dirty="0">
              <a:solidFill>
                <a:srgbClr val="FFFFFF"/>
              </a:solidFill>
              <a:latin typeface="Segoe UI"/>
              <a:ea typeface="+mn-ea"/>
              <a:cs typeface="+mn-cs"/>
            </a:rPr>
          </a:br>
          <a:r>
            <a:rPr lang="en-US" sz="2400" kern="1200" dirty="0">
              <a:solidFill>
                <a:srgbClr val="FFFFFF"/>
              </a:solidFill>
              <a:latin typeface="Segoe UI"/>
              <a:ea typeface="+mn-ea"/>
              <a:cs typeface="+mn-cs"/>
            </a:rPr>
            <a:t>supported yet</a:t>
          </a:r>
        </a:p>
        <a:p>
          <a:pPr marL="0" lvl="0" algn="l" defTabSz="1066800">
            <a:lnSpc>
              <a:spcPct val="90000"/>
            </a:lnSpc>
            <a:spcBef>
              <a:spcPct val="0"/>
            </a:spcBef>
            <a:spcAft>
              <a:spcPct val="35000"/>
            </a:spcAft>
            <a:buNone/>
          </a:pPr>
          <a:r>
            <a:rPr lang="en-US" sz="2400" kern="1200" dirty="0">
              <a:solidFill>
                <a:srgbClr val="FFFFFF"/>
              </a:solidFill>
              <a:latin typeface="Segoe UI"/>
              <a:ea typeface="+mn-ea"/>
              <a:cs typeface="+mn-cs"/>
            </a:rPr>
            <a:t>Not a recommended replacement for </a:t>
          </a:r>
          <a:br>
            <a:rPr lang="en-US" sz="2400" kern="1200" dirty="0">
              <a:solidFill>
                <a:srgbClr val="FFFFFF"/>
              </a:solidFill>
              <a:latin typeface="Segoe UI"/>
              <a:ea typeface="+mn-ea"/>
              <a:cs typeface="+mn-cs"/>
            </a:rPr>
          </a:br>
          <a:r>
            <a:rPr lang="en-US" sz="2400" kern="1200" dirty="0">
              <a:solidFill>
                <a:srgbClr val="FFFFFF"/>
              </a:solidFill>
              <a:latin typeface="Segoe UI"/>
              <a:ea typeface="+mn-ea"/>
              <a:cs typeface="+mn-cs"/>
            </a:rPr>
            <a:t>S2S connectivity</a:t>
          </a:r>
        </a:p>
      </dgm:t>
    </dgm:pt>
    <dgm:pt modelId="{773DB358-3380-4997-9B37-6B4EC1BA26D1}" type="parTrans" cxnId="{B6823D7A-3649-4E0E-84BA-FC9CD72974B8}">
      <dgm:prSet/>
      <dgm:spPr/>
      <dgm:t>
        <a:bodyPr/>
        <a:lstStyle/>
        <a:p>
          <a:endParaRPr lang="en-US"/>
        </a:p>
      </dgm:t>
    </dgm:pt>
    <dgm:pt modelId="{5E14F9A1-5A4E-4761-9ACE-3C8A537ED849}" type="sibTrans" cxnId="{B6823D7A-3649-4E0E-84BA-FC9CD72974B8}">
      <dgm:prSet/>
      <dgm:spPr/>
      <dgm:t>
        <a:bodyPr/>
        <a:lstStyle/>
        <a:p>
          <a:endParaRPr lang="en-US"/>
        </a:p>
      </dgm:t>
    </dgm:pt>
    <dgm:pt modelId="{73B86737-8945-4B6C-A2CE-A714CE0A409D}" type="pres">
      <dgm:prSet presAssocID="{7E1E4052-FCCF-43E5-A136-8FDD176EAE48}" presName="CompostProcess" presStyleCnt="0">
        <dgm:presLayoutVars>
          <dgm:dir/>
          <dgm:resizeHandles val="exact"/>
        </dgm:presLayoutVars>
      </dgm:prSet>
      <dgm:spPr/>
    </dgm:pt>
    <dgm:pt modelId="{167F13C6-6245-4775-BF4A-25F4374C8702}" type="pres">
      <dgm:prSet presAssocID="{7E1E4052-FCCF-43E5-A136-8FDD176EAE48}" presName="arrow" presStyleLbl="bgShp" presStyleIdx="0" presStyleCnt="1"/>
      <dgm:spPr/>
    </dgm:pt>
    <dgm:pt modelId="{4429CDFE-7DB6-4F05-A154-F9AFCEC9200A}" type="pres">
      <dgm:prSet presAssocID="{7E1E4052-FCCF-43E5-A136-8FDD176EAE48}" presName="linearProcess" presStyleCnt="0"/>
      <dgm:spPr/>
    </dgm:pt>
    <dgm:pt modelId="{1A5185E7-7288-434A-9F42-56950BB4E544}" type="pres">
      <dgm:prSet presAssocID="{3A9485D2-C55C-47E1-9995-5A5E31FD9C0D}" presName="textNode" presStyleLbl="node1" presStyleIdx="0" presStyleCnt="3">
        <dgm:presLayoutVars>
          <dgm:bulletEnabled val="1"/>
        </dgm:presLayoutVars>
      </dgm:prSet>
      <dgm:spPr/>
    </dgm:pt>
    <dgm:pt modelId="{932DA46C-77A9-44B0-AD3D-FFDFB940CB2C}" type="pres">
      <dgm:prSet presAssocID="{AED0D790-8902-42BA-980B-8FBD80EFE61A}" presName="sibTrans" presStyleCnt="0"/>
      <dgm:spPr/>
    </dgm:pt>
    <dgm:pt modelId="{94182E13-8C24-4B77-9F97-DA0018ADB505}" type="pres">
      <dgm:prSet presAssocID="{C04626A8-005F-4A10-8470-6273A7275CE4}" presName="textNode" presStyleLbl="node1" presStyleIdx="1" presStyleCnt="3" custScaleY="151666">
        <dgm:presLayoutVars>
          <dgm:bulletEnabled val="1"/>
        </dgm:presLayoutVars>
      </dgm:prSet>
      <dgm:spPr/>
    </dgm:pt>
    <dgm:pt modelId="{FCFBEC2C-FE06-4053-9A71-0A745B9EDD53}" type="pres">
      <dgm:prSet presAssocID="{0A9EE46A-B296-414F-93B9-3D814835A2FD}" presName="sibTrans" presStyleCnt="0"/>
      <dgm:spPr/>
    </dgm:pt>
    <dgm:pt modelId="{814258C8-3A04-4C79-B9EA-D64356B3AE45}" type="pres">
      <dgm:prSet presAssocID="{AA5A4850-5F9B-4BE3-A90B-8A91BF1B98C8}" presName="textNode" presStyleLbl="node1" presStyleIdx="2" presStyleCnt="3" custScaleY="199725">
        <dgm:presLayoutVars>
          <dgm:bulletEnabled val="1"/>
        </dgm:presLayoutVars>
      </dgm:prSet>
      <dgm:spPr/>
    </dgm:pt>
  </dgm:ptLst>
  <dgm:cxnLst>
    <dgm:cxn modelId="{88D79C52-8FAB-4C42-987D-9D26FD38E0F4}" srcId="{7E1E4052-FCCF-43E5-A136-8FDD176EAE48}" destId="{C04626A8-005F-4A10-8470-6273A7275CE4}" srcOrd="1" destOrd="0" parTransId="{2C2A8735-8464-431A-B2C0-95E6358BAC56}" sibTransId="{0A9EE46A-B296-414F-93B9-3D814835A2FD}"/>
    <dgm:cxn modelId="{B6823D7A-3649-4E0E-84BA-FC9CD72974B8}" srcId="{7E1E4052-FCCF-43E5-A136-8FDD176EAE48}" destId="{AA5A4850-5F9B-4BE3-A90B-8A91BF1B98C8}" srcOrd="2" destOrd="0" parTransId="{773DB358-3380-4997-9B37-6B4EC1BA26D1}" sibTransId="{5E14F9A1-5A4E-4761-9ACE-3C8A537ED849}"/>
    <dgm:cxn modelId="{ECB8428C-CDF4-478C-B517-8CD731FE6106}" srcId="{7E1E4052-FCCF-43E5-A136-8FDD176EAE48}" destId="{3A9485D2-C55C-47E1-9995-5A5E31FD9C0D}" srcOrd="0" destOrd="0" parTransId="{2DE4C10C-22C0-4A22-ADED-9158B022AF5B}" sibTransId="{AED0D790-8902-42BA-980B-8FBD80EFE61A}"/>
    <dgm:cxn modelId="{8DDD97A6-81DF-4058-9D64-C34D4E15BDA6}" type="presOf" srcId="{7E1E4052-FCCF-43E5-A136-8FDD176EAE48}" destId="{73B86737-8945-4B6C-A2CE-A714CE0A409D}" srcOrd="0" destOrd="0" presId="urn:microsoft.com/office/officeart/2005/8/layout/hProcess9"/>
    <dgm:cxn modelId="{ABF273C2-0A50-4B0D-A75F-33063F577902}" type="presOf" srcId="{3A9485D2-C55C-47E1-9995-5A5E31FD9C0D}" destId="{1A5185E7-7288-434A-9F42-56950BB4E544}" srcOrd="0" destOrd="0" presId="urn:microsoft.com/office/officeart/2005/8/layout/hProcess9"/>
    <dgm:cxn modelId="{D6B996C5-7BB5-4989-AFF6-F755626825A2}" type="presOf" srcId="{AA5A4850-5F9B-4BE3-A90B-8A91BF1B98C8}" destId="{814258C8-3A04-4C79-B9EA-D64356B3AE45}" srcOrd="0" destOrd="0" presId="urn:microsoft.com/office/officeart/2005/8/layout/hProcess9"/>
    <dgm:cxn modelId="{ABEC3FD1-73D0-4D0F-9809-528651ABA830}" type="presOf" srcId="{C04626A8-005F-4A10-8470-6273A7275CE4}" destId="{94182E13-8C24-4B77-9F97-DA0018ADB505}" srcOrd="0" destOrd="0" presId="urn:microsoft.com/office/officeart/2005/8/layout/hProcess9"/>
    <dgm:cxn modelId="{F97A4A4F-5630-4A4A-92FC-0F161B2D315F}" type="presParOf" srcId="{73B86737-8945-4B6C-A2CE-A714CE0A409D}" destId="{167F13C6-6245-4775-BF4A-25F4374C8702}" srcOrd="0" destOrd="0" presId="urn:microsoft.com/office/officeart/2005/8/layout/hProcess9"/>
    <dgm:cxn modelId="{8C822F73-500F-4F8E-B4C2-CCC1FEEF2B0B}" type="presParOf" srcId="{73B86737-8945-4B6C-A2CE-A714CE0A409D}" destId="{4429CDFE-7DB6-4F05-A154-F9AFCEC9200A}" srcOrd="1" destOrd="0" presId="urn:microsoft.com/office/officeart/2005/8/layout/hProcess9"/>
    <dgm:cxn modelId="{B15E7B4F-2CB7-4E92-9EFD-1488B86D28BD}" type="presParOf" srcId="{4429CDFE-7DB6-4F05-A154-F9AFCEC9200A}" destId="{1A5185E7-7288-434A-9F42-56950BB4E544}" srcOrd="0" destOrd="0" presId="urn:microsoft.com/office/officeart/2005/8/layout/hProcess9"/>
    <dgm:cxn modelId="{4913136F-251E-4FF6-9C6A-2E081FCBFBEE}" type="presParOf" srcId="{4429CDFE-7DB6-4F05-A154-F9AFCEC9200A}" destId="{932DA46C-77A9-44B0-AD3D-FFDFB940CB2C}" srcOrd="1" destOrd="0" presId="urn:microsoft.com/office/officeart/2005/8/layout/hProcess9"/>
    <dgm:cxn modelId="{FA497001-A68F-44A7-B20E-B66BD0A5AF6A}" type="presParOf" srcId="{4429CDFE-7DB6-4F05-A154-F9AFCEC9200A}" destId="{94182E13-8C24-4B77-9F97-DA0018ADB505}" srcOrd="2" destOrd="0" presId="urn:microsoft.com/office/officeart/2005/8/layout/hProcess9"/>
    <dgm:cxn modelId="{C65EF344-06F2-4D39-86C3-23ADF25EBB2A}" type="presParOf" srcId="{4429CDFE-7DB6-4F05-A154-F9AFCEC9200A}" destId="{FCFBEC2C-FE06-4053-9A71-0A745B9EDD53}" srcOrd="3" destOrd="0" presId="urn:microsoft.com/office/officeart/2005/8/layout/hProcess9"/>
    <dgm:cxn modelId="{763EC6EB-EAC5-4817-8FCC-21608444A6CF}" type="presParOf" srcId="{4429CDFE-7DB6-4F05-A154-F9AFCEC9200A}" destId="{814258C8-3A04-4C79-B9EA-D64356B3AE45}"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E1E4052-FCCF-43E5-A136-8FDD176EAE48}" type="doc">
      <dgm:prSet loTypeId="urn:microsoft.com/office/officeart/2005/8/layout/hProcess9" loCatId="process" qsTypeId="urn:microsoft.com/office/officeart/2005/8/quickstyle/simple1" qsCatId="simple" csTypeId="urn:microsoft.com/office/officeart/2005/8/colors/accent1_2" csCatId="accent1" phldr="1"/>
      <dgm:spPr/>
    </dgm:pt>
    <dgm:pt modelId="{3A9485D2-C55C-47E1-9995-5A5E31FD9C0D}">
      <dgm:prSet phldrT="[Text]" custT="1"/>
      <dgm:spPr/>
      <dgm:t>
        <a:bodyPr/>
        <a:lstStyle/>
        <a:p>
          <a:r>
            <a:rPr lang="en-US" sz="3200" b="0" dirty="0">
              <a:latin typeface="Segoe UI Semibold" panose="020B0702040204020203" pitchFamily="34" charset="0"/>
              <a:cs typeface="Segoe UI Semibold" panose="020B0702040204020203" pitchFamily="34" charset="0"/>
            </a:rPr>
            <a:t>Security appliance</a:t>
          </a:r>
        </a:p>
      </dgm:t>
    </dgm:pt>
    <dgm:pt modelId="{2DE4C10C-22C0-4A22-ADED-9158B022AF5B}" type="parTrans" cxnId="{ECB8428C-CDF4-478C-B517-8CD731FE6106}">
      <dgm:prSet/>
      <dgm:spPr/>
      <dgm:t>
        <a:bodyPr/>
        <a:lstStyle/>
        <a:p>
          <a:endParaRPr lang="en-US"/>
        </a:p>
      </dgm:t>
    </dgm:pt>
    <dgm:pt modelId="{AED0D790-8902-42BA-980B-8FBD80EFE61A}" type="sibTrans" cxnId="{ECB8428C-CDF4-478C-B517-8CD731FE6106}">
      <dgm:prSet/>
      <dgm:spPr/>
      <dgm:t>
        <a:bodyPr/>
        <a:lstStyle/>
        <a:p>
          <a:endParaRPr lang="en-US"/>
        </a:p>
      </dgm:t>
    </dgm:pt>
    <dgm:pt modelId="{C04626A8-005F-4A10-8470-6273A7275CE4}">
      <dgm:prSet phldrT="[Text]" custT="1"/>
      <dgm:spPr/>
      <dgm:t>
        <a:bodyPr/>
        <a:lstStyle/>
        <a:p>
          <a:pPr algn="l"/>
          <a:r>
            <a:rPr lang="en-US" sz="2400" dirty="0"/>
            <a:t>Intrusion Detection Appliance</a:t>
          </a:r>
        </a:p>
      </dgm:t>
    </dgm:pt>
    <dgm:pt modelId="{2C2A8735-8464-431A-B2C0-95E6358BAC56}" type="parTrans" cxnId="{88D79C52-8FAB-4C42-987D-9D26FD38E0F4}">
      <dgm:prSet/>
      <dgm:spPr/>
      <dgm:t>
        <a:bodyPr/>
        <a:lstStyle/>
        <a:p>
          <a:endParaRPr lang="en-US"/>
        </a:p>
      </dgm:t>
    </dgm:pt>
    <dgm:pt modelId="{0A9EE46A-B296-414F-93B9-3D814835A2FD}" type="sibTrans" cxnId="{88D79C52-8FAB-4C42-987D-9D26FD38E0F4}">
      <dgm:prSet/>
      <dgm:spPr/>
      <dgm:t>
        <a:bodyPr/>
        <a:lstStyle/>
        <a:p>
          <a:endParaRPr lang="en-US"/>
        </a:p>
      </dgm:t>
    </dgm:pt>
    <dgm:pt modelId="{AA5A4850-5F9B-4BE3-A90B-8A91BF1B98C8}">
      <dgm:prSet phldrT="[Text]" custT="1"/>
      <dgm:spPr/>
      <dgm:t>
        <a:bodyPr/>
        <a:lstStyle/>
        <a:p>
          <a:pPr algn="l"/>
          <a:r>
            <a:rPr lang="en-US" sz="2400" dirty="0"/>
            <a:t>When attempting </a:t>
          </a:r>
          <a:br>
            <a:rPr lang="en-US" sz="2400" dirty="0"/>
          </a:br>
          <a:r>
            <a:rPr lang="en-US" sz="2400" dirty="0"/>
            <a:t>to create a security stack to manage inbound Internet traffic </a:t>
          </a:r>
        </a:p>
        <a:p>
          <a:pPr algn="l"/>
          <a:r>
            <a:rPr lang="en-US" sz="2400" dirty="0"/>
            <a:t>When advanced security monitoring and mitigation solution is needed</a:t>
          </a:r>
        </a:p>
      </dgm:t>
    </dgm:pt>
    <dgm:pt modelId="{773DB358-3380-4997-9B37-6B4EC1BA26D1}" type="parTrans" cxnId="{B6823D7A-3649-4E0E-84BA-FC9CD72974B8}">
      <dgm:prSet/>
      <dgm:spPr/>
      <dgm:t>
        <a:bodyPr/>
        <a:lstStyle/>
        <a:p>
          <a:endParaRPr lang="en-US"/>
        </a:p>
      </dgm:t>
    </dgm:pt>
    <dgm:pt modelId="{5E14F9A1-5A4E-4761-9ACE-3C8A537ED849}" type="sibTrans" cxnId="{B6823D7A-3649-4E0E-84BA-FC9CD72974B8}">
      <dgm:prSet/>
      <dgm:spPr/>
      <dgm:t>
        <a:bodyPr/>
        <a:lstStyle/>
        <a:p>
          <a:endParaRPr lang="en-US"/>
        </a:p>
      </dgm:t>
    </dgm:pt>
    <dgm:pt modelId="{73B86737-8945-4B6C-A2CE-A714CE0A409D}" type="pres">
      <dgm:prSet presAssocID="{7E1E4052-FCCF-43E5-A136-8FDD176EAE48}" presName="CompostProcess" presStyleCnt="0">
        <dgm:presLayoutVars>
          <dgm:dir/>
          <dgm:resizeHandles val="exact"/>
        </dgm:presLayoutVars>
      </dgm:prSet>
      <dgm:spPr/>
    </dgm:pt>
    <dgm:pt modelId="{167F13C6-6245-4775-BF4A-25F4374C8702}" type="pres">
      <dgm:prSet presAssocID="{7E1E4052-FCCF-43E5-A136-8FDD176EAE48}" presName="arrow" presStyleLbl="bgShp" presStyleIdx="0" presStyleCnt="1"/>
      <dgm:spPr/>
    </dgm:pt>
    <dgm:pt modelId="{4429CDFE-7DB6-4F05-A154-F9AFCEC9200A}" type="pres">
      <dgm:prSet presAssocID="{7E1E4052-FCCF-43E5-A136-8FDD176EAE48}" presName="linearProcess" presStyleCnt="0"/>
      <dgm:spPr/>
    </dgm:pt>
    <dgm:pt modelId="{1A5185E7-7288-434A-9F42-56950BB4E544}" type="pres">
      <dgm:prSet presAssocID="{3A9485D2-C55C-47E1-9995-5A5E31FD9C0D}" presName="textNode" presStyleLbl="node1" presStyleIdx="0" presStyleCnt="3">
        <dgm:presLayoutVars>
          <dgm:bulletEnabled val="1"/>
        </dgm:presLayoutVars>
      </dgm:prSet>
      <dgm:spPr/>
    </dgm:pt>
    <dgm:pt modelId="{932DA46C-77A9-44B0-AD3D-FFDFB940CB2C}" type="pres">
      <dgm:prSet presAssocID="{AED0D790-8902-42BA-980B-8FBD80EFE61A}" presName="sibTrans" presStyleCnt="0"/>
      <dgm:spPr/>
    </dgm:pt>
    <dgm:pt modelId="{94182E13-8C24-4B77-9F97-DA0018ADB505}" type="pres">
      <dgm:prSet presAssocID="{C04626A8-005F-4A10-8470-6273A7275CE4}" presName="textNode" presStyleLbl="node1" presStyleIdx="1" presStyleCnt="3" custScaleY="151666">
        <dgm:presLayoutVars>
          <dgm:bulletEnabled val="1"/>
        </dgm:presLayoutVars>
      </dgm:prSet>
      <dgm:spPr/>
    </dgm:pt>
    <dgm:pt modelId="{FCFBEC2C-FE06-4053-9A71-0A745B9EDD53}" type="pres">
      <dgm:prSet presAssocID="{0A9EE46A-B296-414F-93B9-3D814835A2FD}" presName="sibTrans" presStyleCnt="0"/>
      <dgm:spPr/>
    </dgm:pt>
    <dgm:pt modelId="{814258C8-3A04-4C79-B9EA-D64356B3AE45}" type="pres">
      <dgm:prSet presAssocID="{AA5A4850-5F9B-4BE3-A90B-8A91BF1B98C8}" presName="textNode" presStyleLbl="node1" presStyleIdx="2" presStyleCnt="3" custScaleY="199725">
        <dgm:presLayoutVars>
          <dgm:bulletEnabled val="1"/>
        </dgm:presLayoutVars>
      </dgm:prSet>
      <dgm:spPr/>
    </dgm:pt>
  </dgm:ptLst>
  <dgm:cxnLst>
    <dgm:cxn modelId="{954A2625-E9B1-464F-B5FC-EC0F295880F5}" type="presOf" srcId="{AA5A4850-5F9B-4BE3-A90B-8A91BF1B98C8}" destId="{814258C8-3A04-4C79-B9EA-D64356B3AE45}" srcOrd="0" destOrd="0" presId="urn:microsoft.com/office/officeart/2005/8/layout/hProcess9"/>
    <dgm:cxn modelId="{49832825-922E-467D-837A-98F3186A0CD3}" type="presOf" srcId="{7E1E4052-FCCF-43E5-A136-8FDD176EAE48}" destId="{73B86737-8945-4B6C-A2CE-A714CE0A409D}" srcOrd="0" destOrd="0" presId="urn:microsoft.com/office/officeart/2005/8/layout/hProcess9"/>
    <dgm:cxn modelId="{5C9E9D30-E2CB-4E33-ACD3-290F63632CCF}" type="presOf" srcId="{3A9485D2-C55C-47E1-9995-5A5E31FD9C0D}" destId="{1A5185E7-7288-434A-9F42-56950BB4E544}" srcOrd="0" destOrd="0" presId="urn:microsoft.com/office/officeart/2005/8/layout/hProcess9"/>
    <dgm:cxn modelId="{88D79C52-8FAB-4C42-987D-9D26FD38E0F4}" srcId="{7E1E4052-FCCF-43E5-A136-8FDD176EAE48}" destId="{C04626A8-005F-4A10-8470-6273A7275CE4}" srcOrd="1" destOrd="0" parTransId="{2C2A8735-8464-431A-B2C0-95E6358BAC56}" sibTransId="{0A9EE46A-B296-414F-93B9-3D814835A2FD}"/>
    <dgm:cxn modelId="{B6823D7A-3649-4E0E-84BA-FC9CD72974B8}" srcId="{7E1E4052-FCCF-43E5-A136-8FDD176EAE48}" destId="{AA5A4850-5F9B-4BE3-A90B-8A91BF1B98C8}" srcOrd="2" destOrd="0" parTransId="{773DB358-3380-4997-9B37-6B4EC1BA26D1}" sibTransId="{5E14F9A1-5A4E-4761-9ACE-3C8A537ED849}"/>
    <dgm:cxn modelId="{ECB8428C-CDF4-478C-B517-8CD731FE6106}" srcId="{7E1E4052-FCCF-43E5-A136-8FDD176EAE48}" destId="{3A9485D2-C55C-47E1-9995-5A5E31FD9C0D}" srcOrd="0" destOrd="0" parTransId="{2DE4C10C-22C0-4A22-ADED-9158B022AF5B}" sibTransId="{AED0D790-8902-42BA-980B-8FBD80EFE61A}"/>
    <dgm:cxn modelId="{5D7CD7B3-723B-4589-B82E-C9BC3E7F6770}" type="presOf" srcId="{C04626A8-005F-4A10-8470-6273A7275CE4}" destId="{94182E13-8C24-4B77-9F97-DA0018ADB505}" srcOrd="0" destOrd="0" presId="urn:microsoft.com/office/officeart/2005/8/layout/hProcess9"/>
    <dgm:cxn modelId="{6B1DA3BC-44C2-4E22-9A2B-C47E504037F2}" type="presParOf" srcId="{73B86737-8945-4B6C-A2CE-A714CE0A409D}" destId="{167F13C6-6245-4775-BF4A-25F4374C8702}" srcOrd="0" destOrd="0" presId="urn:microsoft.com/office/officeart/2005/8/layout/hProcess9"/>
    <dgm:cxn modelId="{BA1B4AC1-ADE6-48D0-B6C3-3CC18AEC668C}" type="presParOf" srcId="{73B86737-8945-4B6C-A2CE-A714CE0A409D}" destId="{4429CDFE-7DB6-4F05-A154-F9AFCEC9200A}" srcOrd="1" destOrd="0" presId="urn:microsoft.com/office/officeart/2005/8/layout/hProcess9"/>
    <dgm:cxn modelId="{2B4A65B9-BB3C-4010-80B1-BCF10761C68C}" type="presParOf" srcId="{4429CDFE-7DB6-4F05-A154-F9AFCEC9200A}" destId="{1A5185E7-7288-434A-9F42-56950BB4E544}" srcOrd="0" destOrd="0" presId="urn:microsoft.com/office/officeart/2005/8/layout/hProcess9"/>
    <dgm:cxn modelId="{D96D1D5A-7E8E-4984-8495-E03D811588E0}" type="presParOf" srcId="{4429CDFE-7DB6-4F05-A154-F9AFCEC9200A}" destId="{932DA46C-77A9-44B0-AD3D-FFDFB940CB2C}" srcOrd="1" destOrd="0" presId="urn:microsoft.com/office/officeart/2005/8/layout/hProcess9"/>
    <dgm:cxn modelId="{B23763B1-CB54-4024-B72B-24CDA21BA946}" type="presParOf" srcId="{4429CDFE-7DB6-4F05-A154-F9AFCEC9200A}" destId="{94182E13-8C24-4B77-9F97-DA0018ADB505}" srcOrd="2" destOrd="0" presId="urn:microsoft.com/office/officeart/2005/8/layout/hProcess9"/>
    <dgm:cxn modelId="{391E7181-29E0-4287-8BE9-85FD1468DC7C}" type="presParOf" srcId="{4429CDFE-7DB6-4F05-A154-F9AFCEC9200A}" destId="{FCFBEC2C-FE06-4053-9A71-0A745B9EDD53}" srcOrd="3" destOrd="0" presId="urn:microsoft.com/office/officeart/2005/8/layout/hProcess9"/>
    <dgm:cxn modelId="{3CB00302-122D-454F-8D69-0D36ED7AAE2F}" type="presParOf" srcId="{4429CDFE-7DB6-4F05-A154-F9AFCEC9200A}" destId="{814258C8-3A04-4C79-B9EA-D64356B3AE45}"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D77ED4-DC67-41E0-BDDB-582D9EA7A25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6F0E176-6E5E-461E-B8E1-A8C1C462231A}">
      <dgm:prSet phldrT="[Text]"/>
      <dgm:spPr/>
      <dgm:t>
        <a:bodyPr/>
        <a:lstStyle/>
        <a:p>
          <a:r>
            <a:rPr lang="en-US" dirty="0"/>
            <a:t>Strategy elements</a:t>
          </a:r>
        </a:p>
      </dgm:t>
    </dgm:pt>
    <dgm:pt modelId="{661262FF-9167-4CBB-B524-58A8AF16D7CB}" type="parTrans" cxnId="{439147F4-74E1-4A73-B827-594329086F5E}">
      <dgm:prSet/>
      <dgm:spPr/>
      <dgm:t>
        <a:bodyPr/>
        <a:lstStyle/>
        <a:p>
          <a:endParaRPr lang="en-US"/>
        </a:p>
      </dgm:t>
    </dgm:pt>
    <dgm:pt modelId="{22390753-ABD7-4A20-9243-3303A07C5055}" type="sibTrans" cxnId="{439147F4-74E1-4A73-B827-594329086F5E}">
      <dgm:prSet/>
      <dgm:spPr/>
      <dgm:t>
        <a:bodyPr/>
        <a:lstStyle/>
        <a:p>
          <a:endParaRPr lang="en-US"/>
        </a:p>
      </dgm:t>
    </dgm:pt>
    <dgm:pt modelId="{18A5D830-7C50-41DB-AA1A-0658EF3E37DD}">
      <dgm:prSet phldrT="[Text]"/>
      <dgm:spPr/>
      <dgm:t>
        <a:bodyPr/>
        <a:lstStyle/>
        <a:p>
          <a:r>
            <a:rPr lang="en-US" dirty="0"/>
            <a:t>Security zones </a:t>
          </a:r>
        </a:p>
      </dgm:t>
    </dgm:pt>
    <dgm:pt modelId="{4B55C722-D846-4B29-AC69-7CEF99A3EB5E}" type="parTrans" cxnId="{D26F5840-024B-4ABE-BFDD-2B7CA2CBA28C}">
      <dgm:prSet/>
      <dgm:spPr/>
      <dgm:t>
        <a:bodyPr/>
        <a:lstStyle/>
        <a:p>
          <a:endParaRPr lang="en-US"/>
        </a:p>
      </dgm:t>
    </dgm:pt>
    <dgm:pt modelId="{5F32F11F-F201-4C8F-922E-BC32558E7EEC}" type="sibTrans" cxnId="{D26F5840-024B-4ABE-BFDD-2B7CA2CBA28C}">
      <dgm:prSet/>
      <dgm:spPr/>
      <dgm:t>
        <a:bodyPr/>
        <a:lstStyle/>
        <a:p>
          <a:endParaRPr lang="en-US"/>
        </a:p>
      </dgm:t>
    </dgm:pt>
    <dgm:pt modelId="{1BC22191-99F4-45F8-A413-206C4E7464D2}">
      <dgm:prSet phldrT="[Text]"/>
      <dgm:spPr/>
      <dgm:t>
        <a:bodyPr/>
        <a:lstStyle/>
        <a:p>
          <a:r>
            <a:rPr lang="en-US" dirty="0"/>
            <a:t>Minimize number of zone</a:t>
          </a:r>
        </a:p>
      </dgm:t>
    </dgm:pt>
    <dgm:pt modelId="{CB572302-FE6F-49E6-8099-B028827230A9}" type="parTrans" cxnId="{1AFB2867-2621-408F-8F81-BD15B2663047}">
      <dgm:prSet/>
      <dgm:spPr/>
      <dgm:t>
        <a:bodyPr/>
        <a:lstStyle/>
        <a:p>
          <a:endParaRPr lang="en-US"/>
        </a:p>
      </dgm:t>
    </dgm:pt>
    <dgm:pt modelId="{81268322-F765-48BA-999B-667FF779061E}" type="sibTrans" cxnId="{1AFB2867-2621-408F-8F81-BD15B2663047}">
      <dgm:prSet/>
      <dgm:spPr/>
      <dgm:t>
        <a:bodyPr/>
        <a:lstStyle/>
        <a:p>
          <a:endParaRPr lang="en-US"/>
        </a:p>
      </dgm:t>
    </dgm:pt>
    <dgm:pt modelId="{7D354BD7-9DDD-4BB5-9B23-0E862FA778F6}">
      <dgm:prSet phldrT="[Text]"/>
      <dgm:spPr/>
      <dgm:t>
        <a:bodyPr/>
        <a:lstStyle/>
        <a:p>
          <a:r>
            <a:rPr lang="en-US" dirty="0"/>
            <a:t>Establishment of zone infrastructure (identity systems, etc.) and associated bounded roles</a:t>
          </a:r>
        </a:p>
      </dgm:t>
    </dgm:pt>
    <dgm:pt modelId="{5B402CF9-CFE1-4EC9-957C-CAAE17C7740D}" type="parTrans" cxnId="{62218349-824C-4B83-B60B-B6FF07A9E280}">
      <dgm:prSet/>
      <dgm:spPr/>
      <dgm:t>
        <a:bodyPr/>
        <a:lstStyle/>
        <a:p>
          <a:endParaRPr lang="en-US"/>
        </a:p>
      </dgm:t>
    </dgm:pt>
    <dgm:pt modelId="{34EFCB3D-0B69-434F-B829-023874518552}" type="sibTrans" cxnId="{62218349-824C-4B83-B60B-B6FF07A9E280}">
      <dgm:prSet/>
      <dgm:spPr/>
      <dgm:t>
        <a:bodyPr/>
        <a:lstStyle/>
        <a:p>
          <a:endParaRPr lang="en-US"/>
        </a:p>
      </dgm:t>
    </dgm:pt>
    <dgm:pt modelId="{250C7856-BF40-444A-90C2-77E17175AF5C}">
      <dgm:prSet/>
      <dgm:spPr/>
      <dgm:t>
        <a:bodyPr/>
        <a:lstStyle/>
        <a:p>
          <a:r>
            <a:rPr lang="en-US"/>
            <a:t>Isolation between security zones</a:t>
          </a:r>
        </a:p>
      </dgm:t>
    </dgm:pt>
    <dgm:pt modelId="{44ECDACD-4D3D-4E7E-B775-6BFDC443ADF3}" type="parTrans" cxnId="{AF3F4527-B51A-44B8-BF2B-58D477182753}">
      <dgm:prSet/>
      <dgm:spPr/>
      <dgm:t>
        <a:bodyPr/>
        <a:lstStyle/>
        <a:p>
          <a:endParaRPr lang="en-US"/>
        </a:p>
      </dgm:t>
    </dgm:pt>
    <dgm:pt modelId="{5FE9C8A0-14ED-4A6C-B4F8-54EAB9B1C0B8}" type="sibTrans" cxnId="{AF3F4527-B51A-44B8-BF2B-58D477182753}">
      <dgm:prSet/>
      <dgm:spPr/>
      <dgm:t>
        <a:bodyPr/>
        <a:lstStyle/>
        <a:p>
          <a:endParaRPr lang="en-US"/>
        </a:p>
      </dgm:t>
    </dgm:pt>
    <dgm:pt modelId="{476E297B-5CFF-4E51-8600-B2F9EF8E7975}">
      <dgm:prSet/>
      <dgm:spPr/>
      <dgm:t>
        <a:bodyPr/>
        <a:lstStyle/>
        <a:p>
          <a:r>
            <a:rPr lang="en-US"/>
            <a:t>Containment within a security zone</a:t>
          </a:r>
        </a:p>
      </dgm:t>
    </dgm:pt>
    <dgm:pt modelId="{6C16E5AC-1518-4882-AE72-5F9D48C04A31}" type="parTrans" cxnId="{F646A71F-2892-4D55-A33D-0546D364F038}">
      <dgm:prSet/>
      <dgm:spPr/>
      <dgm:t>
        <a:bodyPr/>
        <a:lstStyle/>
        <a:p>
          <a:endParaRPr lang="en-US"/>
        </a:p>
      </dgm:t>
    </dgm:pt>
    <dgm:pt modelId="{C1593AA1-A8DD-47D3-BF60-95C6254C9FC8}" type="sibTrans" cxnId="{F646A71F-2892-4D55-A33D-0546D364F038}">
      <dgm:prSet/>
      <dgm:spPr/>
      <dgm:t>
        <a:bodyPr/>
        <a:lstStyle/>
        <a:p>
          <a:endParaRPr lang="en-US"/>
        </a:p>
      </dgm:t>
    </dgm:pt>
    <dgm:pt modelId="{BA63AA88-E523-483F-AB8D-82206F9203DF}">
      <dgm:prSet/>
      <dgm:spPr/>
      <dgm:t>
        <a:bodyPr/>
        <a:lstStyle/>
        <a:p>
          <a:r>
            <a:rPr lang="en-US"/>
            <a:t>Containment within a host (between users and administrators)</a:t>
          </a:r>
        </a:p>
      </dgm:t>
    </dgm:pt>
    <dgm:pt modelId="{211AEFCF-DA72-45C3-BFB1-3108B6715F13}" type="parTrans" cxnId="{12F6BB2E-AECB-47E6-A2DE-E19D3E79F9C8}">
      <dgm:prSet/>
      <dgm:spPr/>
      <dgm:t>
        <a:bodyPr/>
        <a:lstStyle/>
        <a:p>
          <a:endParaRPr lang="en-US"/>
        </a:p>
      </dgm:t>
    </dgm:pt>
    <dgm:pt modelId="{64213381-D1F0-47C4-8742-B11AA225BE03}" type="sibTrans" cxnId="{12F6BB2E-AECB-47E6-A2DE-E19D3E79F9C8}">
      <dgm:prSet/>
      <dgm:spPr/>
      <dgm:t>
        <a:bodyPr/>
        <a:lstStyle/>
        <a:p>
          <a:endParaRPr lang="en-US"/>
        </a:p>
      </dgm:t>
    </dgm:pt>
    <dgm:pt modelId="{5FE65AC4-6934-412E-B186-25AE5A314D16}">
      <dgm:prSet/>
      <dgm:spPr/>
      <dgm:t>
        <a:bodyPr/>
        <a:lstStyle/>
        <a:p>
          <a:r>
            <a:rPr lang="en-US" dirty="0"/>
            <a:t>Containment within an application (as applicable)</a:t>
          </a:r>
        </a:p>
      </dgm:t>
    </dgm:pt>
    <dgm:pt modelId="{DFB1FAA9-E94F-4AF6-A843-8BCF11B7EA9D}" type="parTrans" cxnId="{8BB5D93D-807F-477D-AEC6-35D3AA0D7766}">
      <dgm:prSet/>
      <dgm:spPr/>
      <dgm:t>
        <a:bodyPr/>
        <a:lstStyle/>
        <a:p>
          <a:endParaRPr lang="en-US"/>
        </a:p>
      </dgm:t>
    </dgm:pt>
    <dgm:pt modelId="{D49C0EC6-187B-40F3-8645-5AB0FFEB93E2}" type="sibTrans" cxnId="{8BB5D93D-807F-477D-AEC6-35D3AA0D7766}">
      <dgm:prSet/>
      <dgm:spPr/>
      <dgm:t>
        <a:bodyPr/>
        <a:lstStyle/>
        <a:p>
          <a:endParaRPr lang="en-US"/>
        </a:p>
      </dgm:t>
    </dgm:pt>
    <dgm:pt modelId="{C724E126-628A-4688-8C5D-07542029F117}">
      <dgm:prSet/>
      <dgm:spPr/>
      <dgm:t>
        <a:bodyPr/>
        <a:lstStyle/>
        <a:p>
          <a:r>
            <a:rPr lang="en-US" dirty="0"/>
            <a:t>Securing of inter-zone trust boundary including network and security infrastructure as well as threat modelling any application/data flows across that trust boundary</a:t>
          </a:r>
        </a:p>
      </dgm:t>
    </dgm:pt>
    <dgm:pt modelId="{383523B7-DD9E-4ED1-BD3F-2ECDBCF337A3}" type="parTrans" cxnId="{C42FF1CD-C071-4838-9DDA-0A13856F9EF6}">
      <dgm:prSet/>
      <dgm:spPr/>
      <dgm:t>
        <a:bodyPr/>
        <a:lstStyle/>
        <a:p>
          <a:endParaRPr lang="en-US"/>
        </a:p>
      </dgm:t>
    </dgm:pt>
    <dgm:pt modelId="{CFE09DF2-A63A-49DE-B653-1731D42B434D}" type="sibTrans" cxnId="{C42FF1CD-C071-4838-9DDA-0A13856F9EF6}">
      <dgm:prSet/>
      <dgm:spPr/>
      <dgm:t>
        <a:bodyPr/>
        <a:lstStyle/>
        <a:p>
          <a:endParaRPr lang="en-US"/>
        </a:p>
      </dgm:t>
    </dgm:pt>
    <dgm:pt modelId="{48D88091-99A4-4C15-8349-3F8D067B2230}" type="pres">
      <dgm:prSet presAssocID="{36D77ED4-DC67-41E0-BDDB-582D9EA7A25A}" presName="Name0" presStyleCnt="0">
        <dgm:presLayoutVars>
          <dgm:dir/>
          <dgm:animLvl val="lvl"/>
          <dgm:resizeHandles val="exact"/>
        </dgm:presLayoutVars>
      </dgm:prSet>
      <dgm:spPr/>
    </dgm:pt>
    <dgm:pt modelId="{6AF2BC72-7BFD-4AB8-A38C-659AE396B115}" type="pres">
      <dgm:prSet presAssocID="{66F0E176-6E5E-461E-B8E1-A8C1C462231A}" presName="composite" presStyleCnt="0"/>
      <dgm:spPr/>
    </dgm:pt>
    <dgm:pt modelId="{AD90EA86-9A22-41E5-8B9C-5572FB3F2E61}" type="pres">
      <dgm:prSet presAssocID="{66F0E176-6E5E-461E-B8E1-A8C1C462231A}" presName="parTx" presStyleLbl="alignNode1" presStyleIdx="0" presStyleCnt="2">
        <dgm:presLayoutVars>
          <dgm:chMax val="0"/>
          <dgm:chPref val="0"/>
          <dgm:bulletEnabled val="1"/>
        </dgm:presLayoutVars>
      </dgm:prSet>
      <dgm:spPr/>
    </dgm:pt>
    <dgm:pt modelId="{6A36E7F2-5EF7-471A-88C4-17402D28B5DE}" type="pres">
      <dgm:prSet presAssocID="{66F0E176-6E5E-461E-B8E1-A8C1C462231A}" presName="desTx" presStyleLbl="alignAccFollowNode1" presStyleIdx="0" presStyleCnt="2">
        <dgm:presLayoutVars>
          <dgm:bulletEnabled val="1"/>
        </dgm:presLayoutVars>
      </dgm:prSet>
      <dgm:spPr/>
    </dgm:pt>
    <dgm:pt modelId="{7B1A8B61-F217-4929-BBD8-27D348BCF6BD}" type="pres">
      <dgm:prSet presAssocID="{22390753-ABD7-4A20-9243-3303A07C5055}" presName="space" presStyleCnt="0"/>
      <dgm:spPr/>
    </dgm:pt>
    <dgm:pt modelId="{7A5CB841-2A93-4747-AAA1-F5EA4EA81A0D}" type="pres">
      <dgm:prSet presAssocID="{1BC22191-99F4-45F8-A413-206C4E7464D2}" presName="composite" presStyleCnt="0"/>
      <dgm:spPr/>
    </dgm:pt>
    <dgm:pt modelId="{F73B10FD-93E7-4C0D-9BE4-2A2CF43612D6}" type="pres">
      <dgm:prSet presAssocID="{1BC22191-99F4-45F8-A413-206C4E7464D2}" presName="parTx" presStyleLbl="alignNode1" presStyleIdx="1" presStyleCnt="2">
        <dgm:presLayoutVars>
          <dgm:chMax val="0"/>
          <dgm:chPref val="0"/>
          <dgm:bulletEnabled val="1"/>
        </dgm:presLayoutVars>
      </dgm:prSet>
      <dgm:spPr/>
    </dgm:pt>
    <dgm:pt modelId="{0F1F195F-B497-4559-91AA-FA76505D3794}" type="pres">
      <dgm:prSet presAssocID="{1BC22191-99F4-45F8-A413-206C4E7464D2}" presName="desTx" presStyleLbl="alignAccFollowNode1" presStyleIdx="1" presStyleCnt="2">
        <dgm:presLayoutVars>
          <dgm:bulletEnabled val="1"/>
        </dgm:presLayoutVars>
      </dgm:prSet>
      <dgm:spPr/>
    </dgm:pt>
  </dgm:ptLst>
  <dgm:cxnLst>
    <dgm:cxn modelId="{0B1E7908-F212-40DE-8626-5AA240253355}" type="presOf" srcId="{476E297B-5CFF-4E51-8600-B2F9EF8E7975}" destId="{6A36E7F2-5EF7-471A-88C4-17402D28B5DE}" srcOrd="0" destOrd="2" presId="urn:microsoft.com/office/officeart/2005/8/layout/hList1"/>
    <dgm:cxn modelId="{F646A71F-2892-4D55-A33D-0546D364F038}" srcId="{66F0E176-6E5E-461E-B8E1-A8C1C462231A}" destId="{476E297B-5CFF-4E51-8600-B2F9EF8E7975}" srcOrd="2" destOrd="0" parTransId="{6C16E5AC-1518-4882-AE72-5F9D48C04A31}" sibTransId="{C1593AA1-A8DD-47D3-BF60-95C6254C9FC8}"/>
    <dgm:cxn modelId="{41CDF81F-3934-4CA5-909E-5BF9E756CFA6}" type="presOf" srcId="{66F0E176-6E5E-461E-B8E1-A8C1C462231A}" destId="{AD90EA86-9A22-41E5-8B9C-5572FB3F2E61}" srcOrd="0" destOrd="0" presId="urn:microsoft.com/office/officeart/2005/8/layout/hList1"/>
    <dgm:cxn modelId="{AF3F4527-B51A-44B8-BF2B-58D477182753}" srcId="{66F0E176-6E5E-461E-B8E1-A8C1C462231A}" destId="{250C7856-BF40-444A-90C2-77E17175AF5C}" srcOrd="1" destOrd="0" parTransId="{44ECDACD-4D3D-4E7E-B775-6BFDC443ADF3}" sibTransId="{5FE9C8A0-14ED-4A6C-B4F8-54EAB9B1C0B8}"/>
    <dgm:cxn modelId="{12F6BB2E-AECB-47E6-A2DE-E19D3E79F9C8}" srcId="{66F0E176-6E5E-461E-B8E1-A8C1C462231A}" destId="{BA63AA88-E523-483F-AB8D-82206F9203DF}" srcOrd="3" destOrd="0" parTransId="{211AEFCF-DA72-45C3-BFB1-3108B6715F13}" sibTransId="{64213381-D1F0-47C4-8742-B11AA225BE03}"/>
    <dgm:cxn modelId="{D8FA4931-2717-4D86-B184-E0BF6ADBCA8F}" type="presOf" srcId="{36D77ED4-DC67-41E0-BDDB-582D9EA7A25A}" destId="{48D88091-99A4-4C15-8349-3F8D067B2230}" srcOrd="0" destOrd="0" presId="urn:microsoft.com/office/officeart/2005/8/layout/hList1"/>
    <dgm:cxn modelId="{A49AD43A-4486-4CB6-9AE1-451D3FF0FFFC}" type="presOf" srcId="{18A5D830-7C50-41DB-AA1A-0658EF3E37DD}" destId="{6A36E7F2-5EF7-471A-88C4-17402D28B5DE}" srcOrd="0" destOrd="0" presId="urn:microsoft.com/office/officeart/2005/8/layout/hList1"/>
    <dgm:cxn modelId="{7F194E3B-3B39-4D7F-BBB1-A1828806AAA0}" type="presOf" srcId="{250C7856-BF40-444A-90C2-77E17175AF5C}" destId="{6A36E7F2-5EF7-471A-88C4-17402D28B5DE}" srcOrd="0" destOrd="1" presId="urn:microsoft.com/office/officeart/2005/8/layout/hList1"/>
    <dgm:cxn modelId="{8BB5D93D-807F-477D-AEC6-35D3AA0D7766}" srcId="{66F0E176-6E5E-461E-B8E1-A8C1C462231A}" destId="{5FE65AC4-6934-412E-B186-25AE5A314D16}" srcOrd="4" destOrd="0" parTransId="{DFB1FAA9-E94F-4AF6-A843-8BCF11B7EA9D}" sibTransId="{D49C0EC6-187B-40F3-8645-5AB0FFEB93E2}"/>
    <dgm:cxn modelId="{D26F5840-024B-4ABE-BFDD-2B7CA2CBA28C}" srcId="{66F0E176-6E5E-461E-B8E1-A8C1C462231A}" destId="{18A5D830-7C50-41DB-AA1A-0658EF3E37DD}" srcOrd="0" destOrd="0" parTransId="{4B55C722-D846-4B29-AC69-7CEF99A3EB5E}" sibTransId="{5F32F11F-F201-4C8F-922E-BC32558E7EEC}"/>
    <dgm:cxn modelId="{965DCC63-5AF2-46A7-B464-2B9BA4D0344F}" type="presOf" srcId="{BA63AA88-E523-483F-AB8D-82206F9203DF}" destId="{6A36E7F2-5EF7-471A-88C4-17402D28B5DE}" srcOrd="0" destOrd="3" presId="urn:microsoft.com/office/officeart/2005/8/layout/hList1"/>
    <dgm:cxn modelId="{1AFB2867-2621-408F-8F81-BD15B2663047}" srcId="{36D77ED4-DC67-41E0-BDDB-582D9EA7A25A}" destId="{1BC22191-99F4-45F8-A413-206C4E7464D2}" srcOrd="1" destOrd="0" parTransId="{CB572302-FE6F-49E6-8099-B028827230A9}" sibTransId="{81268322-F765-48BA-999B-667FF779061E}"/>
    <dgm:cxn modelId="{A8BBB367-17CC-4733-A2DB-43F64AA8AE3F}" type="presOf" srcId="{5FE65AC4-6934-412E-B186-25AE5A314D16}" destId="{6A36E7F2-5EF7-471A-88C4-17402D28B5DE}" srcOrd="0" destOrd="4" presId="urn:microsoft.com/office/officeart/2005/8/layout/hList1"/>
    <dgm:cxn modelId="{62218349-824C-4B83-B60B-B6FF07A9E280}" srcId="{1BC22191-99F4-45F8-A413-206C4E7464D2}" destId="{7D354BD7-9DDD-4BB5-9B23-0E862FA778F6}" srcOrd="0" destOrd="0" parTransId="{5B402CF9-CFE1-4EC9-957C-CAAE17C7740D}" sibTransId="{34EFCB3D-0B69-434F-B829-023874518552}"/>
    <dgm:cxn modelId="{08BF0F80-4C2E-4DA1-9C42-3366DC27752D}" type="presOf" srcId="{C724E126-628A-4688-8C5D-07542029F117}" destId="{0F1F195F-B497-4559-91AA-FA76505D3794}" srcOrd="0" destOrd="1" presId="urn:microsoft.com/office/officeart/2005/8/layout/hList1"/>
    <dgm:cxn modelId="{C42FF1CD-C071-4838-9DDA-0A13856F9EF6}" srcId="{1BC22191-99F4-45F8-A413-206C4E7464D2}" destId="{C724E126-628A-4688-8C5D-07542029F117}" srcOrd="1" destOrd="0" parTransId="{383523B7-DD9E-4ED1-BD3F-2ECDBCF337A3}" sibTransId="{CFE09DF2-A63A-49DE-B653-1731D42B434D}"/>
    <dgm:cxn modelId="{7973A6DA-F167-4E0E-8C01-FDC3FD53924E}" type="presOf" srcId="{7D354BD7-9DDD-4BB5-9B23-0E862FA778F6}" destId="{0F1F195F-B497-4559-91AA-FA76505D3794}" srcOrd="0" destOrd="0" presId="urn:microsoft.com/office/officeart/2005/8/layout/hList1"/>
    <dgm:cxn modelId="{8D93ACE6-9E76-470C-99FF-C6D1C94C1238}" type="presOf" srcId="{1BC22191-99F4-45F8-A413-206C4E7464D2}" destId="{F73B10FD-93E7-4C0D-9BE4-2A2CF43612D6}" srcOrd="0" destOrd="0" presId="urn:microsoft.com/office/officeart/2005/8/layout/hList1"/>
    <dgm:cxn modelId="{439147F4-74E1-4A73-B827-594329086F5E}" srcId="{36D77ED4-DC67-41E0-BDDB-582D9EA7A25A}" destId="{66F0E176-6E5E-461E-B8E1-A8C1C462231A}" srcOrd="0" destOrd="0" parTransId="{661262FF-9167-4CBB-B524-58A8AF16D7CB}" sibTransId="{22390753-ABD7-4A20-9243-3303A07C5055}"/>
    <dgm:cxn modelId="{CDAC1794-40F1-434C-B2E9-6B929569EC4A}" type="presParOf" srcId="{48D88091-99A4-4C15-8349-3F8D067B2230}" destId="{6AF2BC72-7BFD-4AB8-A38C-659AE396B115}" srcOrd="0" destOrd="0" presId="urn:microsoft.com/office/officeart/2005/8/layout/hList1"/>
    <dgm:cxn modelId="{1CC30486-7207-4DC5-BB74-2D869CA398E8}" type="presParOf" srcId="{6AF2BC72-7BFD-4AB8-A38C-659AE396B115}" destId="{AD90EA86-9A22-41E5-8B9C-5572FB3F2E61}" srcOrd="0" destOrd="0" presId="urn:microsoft.com/office/officeart/2005/8/layout/hList1"/>
    <dgm:cxn modelId="{FF9D6162-9443-4C14-B45C-3A424A480089}" type="presParOf" srcId="{6AF2BC72-7BFD-4AB8-A38C-659AE396B115}" destId="{6A36E7F2-5EF7-471A-88C4-17402D28B5DE}" srcOrd="1" destOrd="0" presId="urn:microsoft.com/office/officeart/2005/8/layout/hList1"/>
    <dgm:cxn modelId="{0DC20D9C-F795-496C-B08C-0F2D8E5BA826}" type="presParOf" srcId="{48D88091-99A4-4C15-8349-3F8D067B2230}" destId="{7B1A8B61-F217-4929-BBD8-27D348BCF6BD}" srcOrd="1" destOrd="0" presId="urn:microsoft.com/office/officeart/2005/8/layout/hList1"/>
    <dgm:cxn modelId="{F3B838A1-C211-4363-A813-D1AE13F4DA66}" type="presParOf" srcId="{48D88091-99A4-4C15-8349-3F8D067B2230}" destId="{7A5CB841-2A93-4747-AAA1-F5EA4EA81A0D}" srcOrd="2" destOrd="0" presId="urn:microsoft.com/office/officeart/2005/8/layout/hList1"/>
    <dgm:cxn modelId="{1E6CE521-3EA6-444D-86F2-B27182925BC6}" type="presParOf" srcId="{7A5CB841-2A93-4747-AAA1-F5EA4EA81A0D}" destId="{F73B10FD-93E7-4C0D-9BE4-2A2CF43612D6}" srcOrd="0" destOrd="0" presId="urn:microsoft.com/office/officeart/2005/8/layout/hList1"/>
    <dgm:cxn modelId="{0445224A-4404-4FCA-9839-7CE0D70F446C}" type="presParOf" srcId="{7A5CB841-2A93-4747-AAA1-F5EA4EA81A0D}" destId="{0F1F195F-B497-4559-91AA-FA76505D379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1D4A9B-CD29-43B9-B353-64E7810D16DB}" type="doc">
      <dgm:prSet loTypeId="urn:microsoft.com/office/officeart/2005/8/layout/process1" loCatId="process" qsTypeId="urn:microsoft.com/office/officeart/2005/8/quickstyle/simple1" qsCatId="simple" csTypeId="urn:microsoft.com/office/officeart/2005/8/colors/accent1_2" csCatId="accent1" phldr="1"/>
      <dgm:spPr/>
    </dgm:pt>
    <dgm:pt modelId="{529887B4-E654-492D-99E5-05C01677BE5D}">
      <dgm:prSet phldrT="[Text]" custT="1"/>
      <dgm:spPr/>
      <dgm:t>
        <a:bodyPr/>
        <a:lstStyle/>
        <a:p>
          <a:r>
            <a:rPr lang="en-US" sz="2000" b="0" dirty="0">
              <a:latin typeface="Segoe UI Semibold" panose="020B0702040204020203" pitchFamily="34" charset="0"/>
              <a:cs typeface="Segoe UI Semibold" panose="020B0702040204020203" pitchFamily="34" charset="0"/>
            </a:rPr>
            <a:t>Network Security Group</a:t>
          </a:r>
        </a:p>
      </dgm:t>
    </dgm:pt>
    <dgm:pt modelId="{18D374D8-AB66-4AF1-8AA7-C869B8DB7565}" type="parTrans" cxnId="{9C5CE275-C1A9-4669-B9E1-DA0DBCC1261C}">
      <dgm:prSet/>
      <dgm:spPr/>
      <dgm:t>
        <a:bodyPr/>
        <a:lstStyle/>
        <a:p>
          <a:endParaRPr lang="en-US"/>
        </a:p>
      </dgm:t>
    </dgm:pt>
    <dgm:pt modelId="{D0CDB40B-4424-40C0-B65D-6B3FC302714B}" type="sibTrans" cxnId="{9C5CE275-C1A9-4669-B9E1-DA0DBCC1261C}">
      <dgm:prSet/>
      <dgm:spPr/>
      <dgm:t>
        <a:bodyPr/>
        <a:lstStyle/>
        <a:p>
          <a:endParaRPr lang="en-US"/>
        </a:p>
      </dgm:t>
    </dgm:pt>
    <dgm:pt modelId="{28346997-F1EA-4E2A-88F9-43DA97DC9D31}">
      <dgm:prSet phldrT="[Text]" custT="1"/>
      <dgm:spPr/>
      <dgm:t>
        <a:bodyPr/>
        <a:lstStyle/>
        <a:p>
          <a:pPr algn="l"/>
          <a:r>
            <a:rPr lang="en-US" sz="1600" dirty="0"/>
            <a:t>Access control rules that can be applied to subnets or VMs</a:t>
          </a:r>
        </a:p>
      </dgm:t>
    </dgm:pt>
    <dgm:pt modelId="{570D0AC7-F909-4B81-B7F3-56CAC9CBDD97}" type="parTrans" cxnId="{B05ED899-796F-499D-876B-33C41D7DE7A9}">
      <dgm:prSet/>
      <dgm:spPr/>
      <dgm:t>
        <a:bodyPr/>
        <a:lstStyle/>
        <a:p>
          <a:endParaRPr lang="en-US"/>
        </a:p>
      </dgm:t>
    </dgm:pt>
    <dgm:pt modelId="{C2062407-696E-4575-95F3-FAE3E727C2F8}" type="sibTrans" cxnId="{B05ED899-796F-499D-876B-33C41D7DE7A9}">
      <dgm:prSet/>
      <dgm:spPr/>
      <dgm:t>
        <a:bodyPr/>
        <a:lstStyle/>
        <a:p>
          <a:endParaRPr lang="en-US"/>
        </a:p>
      </dgm:t>
    </dgm:pt>
    <dgm:pt modelId="{FF0A4D1F-6964-4ED3-A58E-B00539F61F81}">
      <dgm:prSet phldrT="[Text]" custT="1"/>
      <dgm:spPr/>
      <dgm:t>
        <a:bodyPr lIns="182880"/>
        <a:lstStyle/>
        <a:p>
          <a:pPr algn="l"/>
          <a:r>
            <a:rPr lang="en-US" sz="1400" dirty="0"/>
            <a:t>Control ingress and egress </a:t>
          </a:r>
          <a:br>
            <a:rPr lang="en-US" sz="1400" dirty="0"/>
          </a:br>
          <a:r>
            <a:rPr lang="en-US" sz="1400" dirty="0"/>
            <a:t>traffic of a subnet</a:t>
          </a:r>
        </a:p>
        <a:p>
          <a:pPr algn="l"/>
          <a:r>
            <a:rPr lang="en-US" sz="1400" dirty="0"/>
            <a:t>Control traffic between </a:t>
          </a:r>
          <a:br>
            <a:rPr lang="en-US" sz="1400" dirty="0"/>
          </a:br>
          <a:r>
            <a:rPr lang="en-US" sz="1400" dirty="0"/>
            <a:t>VMs in a subnet</a:t>
          </a:r>
        </a:p>
        <a:p>
          <a:pPr algn="l"/>
          <a:r>
            <a:rPr lang="en-US" sz="1400" dirty="0"/>
            <a:t>Control ingress and egress</a:t>
          </a:r>
          <a:br>
            <a:rPr lang="en-US" sz="1400" dirty="0"/>
          </a:br>
          <a:r>
            <a:rPr lang="en-US" sz="1400" dirty="0"/>
            <a:t>traffic for a single VM </a:t>
          </a:r>
        </a:p>
      </dgm:t>
    </dgm:pt>
    <dgm:pt modelId="{3A26BB9A-FABC-416B-AAC2-4E8DDBE83DF4}" type="parTrans" cxnId="{A6107792-5DF7-49E2-9C22-F76426394BBA}">
      <dgm:prSet/>
      <dgm:spPr/>
      <dgm:t>
        <a:bodyPr/>
        <a:lstStyle/>
        <a:p>
          <a:endParaRPr lang="en-US"/>
        </a:p>
      </dgm:t>
    </dgm:pt>
    <dgm:pt modelId="{29145F0D-4805-449F-B42D-B7F4EEC82932}" type="sibTrans" cxnId="{A6107792-5DF7-49E2-9C22-F76426394BBA}">
      <dgm:prSet/>
      <dgm:spPr/>
      <dgm:t>
        <a:bodyPr/>
        <a:lstStyle/>
        <a:p>
          <a:endParaRPr lang="en-US"/>
        </a:p>
      </dgm:t>
    </dgm:pt>
    <dgm:pt modelId="{564A8D5F-4F64-4461-BFFB-523671C66468}" type="pres">
      <dgm:prSet presAssocID="{811D4A9B-CD29-43B9-B353-64E7810D16DB}" presName="Name0" presStyleCnt="0">
        <dgm:presLayoutVars>
          <dgm:dir/>
          <dgm:resizeHandles val="exact"/>
        </dgm:presLayoutVars>
      </dgm:prSet>
      <dgm:spPr/>
    </dgm:pt>
    <dgm:pt modelId="{8598DD17-3CA8-48F1-9BCF-BC88CF861280}" type="pres">
      <dgm:prSet presAssocID="{529887B4-E654-492D-99E5-05C01677BE5D}" presName="node" presStyleLbl="node1" presStyleIdx="0" presStyleCnt="3">
        <dgm:presLayoutVars>
          <dgm:bulletEnabled val="1"/>
        </dgm:presLayoutVars>
      </dgm:prSet>
      <dgm:spPr/>
    </dgm:pt>
    <dgm:pt modelId="{E6A5BCBA-8A42-44C7-9D6C-CA21CF8F4E49}" type="pres">
      <dgm:prSet presAssocID="{D0CDB40B-4424-40C0-B65D-6B3FC302714B}" presName="sibTrans" presStyleLbl="sibTrans2D1" presStyleIdx="0" presStyleCnt="2"/>
      <dgm:spPr/>
    </dgm:pt>
    <dgm:pt modelId="{04629D14-DEAC-4F78-909F-FB6366C37630}" type="pres">
      <dgm:prSet presAssocID="{D0CDB40B-4424-40C0-B65D-6B3FC302714B}" presName="connectorText" presStyleLbl="sibTrans2D1" presStyleIdx="0" presStyleCnt="2"/>
      <dgm:spPr/>
    </dgm:pt>
    <dgm:pt modelId="{F56CE735-5049-47E9-AE39-B22E7BD3CD1A}" type="pres">
      <dgm:prSet presAssocID="{28346997-F1EA-4E2A-88F9-43DA97DC9D31}" presName="node" presStyleLbl="node1" presStyleIdx="1" presStyleCnt="3">
        <dgm:presLayoutVars>
          <dgm:bulletEnabled val="1"/>
        </dgm:presLayoutVars>
      </dgm:prSet>
      <dgm:spPr/>
    </dgm:pt>
    <dgm:pt modelId="{2D72F846-7063-41FB-B032-8D5E5656B86B}" type="pres">
      <dgm:prSet presAssocID="{C2062407-696E-4575-95F3-FAE3E727C2F8}" presName="sibTrans" presStyleLbl="sibTrans2D1" presStyleIdx="1" presStyleCnt="2"/>
      <dgm:spPr/>
    </dgm:pt>
    <dgm:pt modelId="{6C528BC9-682C-4EA6-A3A8-039D3F4DBF61}" type="pres">
      <dgm:prSet presAssocID="{C2062407-696E-4575-95F3-FAE3E727C2F8}" presName="connectorText" presStyleLbl="sibTrans2D1" presStyleIdx="1" presStyleCnt="2"/>
      <dgm:spPr/>
    </dgm:pt>
    <dgm:pt modelId="{2393308C-AC13-4DAC-87A4-955720EC945B}" type="pres">
      <dgm:prSet presAssocID="{FF0A4D1F-6964-4ED3-A58E-B00539F61F81}" presName="node" presStyleLbl="node1" presStyleIdx="2" presStyleCnt="3" custScaleY="92732">
        <dgm:presLayoutVars>
          <dgm:bulletEnabled val="1"/>
        </dgm:presLayoutVars>
      </dgm:prSet>
      <dgm:spPr/>
    </dgm:pt>
  </dgm:ptLst>
  <dgm:cxnLst>
    <dgm:cxn modelId="{CD980C26-D7AC-4F1F-B33A-E507868083D9}" type="presOf" srcId="{28346997-F1EA-4E2A-88F9-43DA97DC9D31}" destId="{F56CE735-5049-47E9-AE39-B22E7BD3CD1A}" srcOrd="0" destOrd="0" presId="urn:microsoft.com/office/officeart/2005/8/layout/process1"/>
    <dgm:cxn modelId="{A4FC8A41-3492-44B2-B9DD-783254381FBD}" type="presOf" srcId="{D0CDB40B-4424-40C0-B65D-6B3FC302714B}" destId="{04629D14-DEAC-4F78-909F-FB6366C37630}" srcOrd="1" destOrd="0" presId="urn:microsoft.com/office/officeart/2005/8/layout/process1"/>
    <dgm:cxn modelId="{D2F84F6A-B1A5-4C80-89E3-0A3EAFEC7CBC}" type="presOf" srcId="{C2062407-696E-4575-95F3-FAE3E727C2F8}" destId="{6C528BC9-682C-4EA6-A3A8-039D3F4DBF61}" srcOrd="1" destOrd="0" presId="urn:microsoft.com/office/officeart/2005/8/layout/process1"/>
    <dgm:cxn modelId="{9C5CE275-C1A9-4669-B9E1-DA0DBCC1261C}" srcId="{811D4A9B-CD29-43B9-B353-64E7810D16DB}" destId="{529887B4-E654-492D-99E5-05C01677BE5D}" srcOrd="0" destOrd="0" parTransId="{18D374D8-AB66-4AF1-8AA7-C869B8DB7565}" sibTransId="{D0CDB40B-4424-40C0-B65D-6B3FC302714B}"/>
    <dgm:cxn modelId="{B029137A-B5A5-4449-A63E-9B545298EF54}" type="presOf" srcId="{D0CDB40B-4424-40C0-B65D-6B3FC302714B}" destId="{E6A5BCBA-8A42-44C7-9D6C-CA21CF8F4E49}" srcOrd="0" destOrd="0" presId="urn:microsoft.com/office/officeart/2005/8/layout/process1"/>
    <dgm:cxn modelId="{74952C7A-B768-4566-A5C2-96BE3D7CB6E3}" type="presOf" srcId="{529887B4-E654-492D-99E5-05C01677BE5D}" destId="{8598DD17-3CA8-48F1-9BCF-BC88CF861280}" srcOrd="0" destOrd="0" presId="urn:microsoft.com/office/officeart/2005/8/layout/process1"/>
    <dgm:cxn modelId="{A6107792-5DF7-49E2-9C22-F76426394BBA}" srcId="{811D4A9B-CD29-43B9-B353-64E7810D16DB}" destId="{FF0A4D1F-6964-4ED3-A58E-B00539F61F81}" srcOrd="2" destOrd="0" parTransId="{3A26BB9A-FABC-416B-AAC2-4E8DDBE83DF4}" sibTransId="{29145F0D-4805-449F-B42D-B7F4EEC82932}"/>
    <dgm:cxn modelId="{B05ED899-796F-499D-876B-33C41D7DE7A9}" srcId="{811D4A9B-CD29-43B9-B353-64E7810D16DB}" destId="{28346997-F1EA-4E2A-88F9-43DA97DC9D31}" srcOrd="1" destOrd="0" parTransId="{570D0AC7-F909-4B81-B7F3-56CAC9CBDD97}" sibTransId="{C2062407-696E-4575-95F3-FAE3E727C2F8}"/>
    <dgm:cxn modelId="{F8B757CD-B0A5-40D0-85CF-09FFAC1E3B56}" type="presOf" srcId="{811D4A9B-CD29-43B9-B353-64E7810D16DB}" destId="{564A8D5F-4F64-4461-BFFB-523671C66468}" srcOrd="0" destOrd="0" presId="urn:microsoft.com/office/officeart/2005/8/layout/process1"/>
    <dgm:cxn modelId="{1CED1CDB-A68A-4125-B834-7D81BCE255B3}" type="presOf" srcId="{C2062407-696E-4575-95F3-FAE3E727C2F8}" destId="{2D72F846-7063-41FB-B032-8D5E5656B86B}" srcOrd="0" destOrd="0" presId="urn:microsoft.com/office/officeart/2005/8/layout/process1"/>
    <dgm:cxn modelId="{82C78AEC-D1FC-46F1-B667-E2D77376CC1E}" type="presOf" srcId="{FF0A4D1F-6964-4ED3-A58E-B00539F61F81}" destId="{2393308C-AC13-4DAC-87A4-955720EC945B}" srcOrd="0" destOrd="0" presId="urn:microsoft.com/office/officeart/2005/8/layout/process1"/>
    <dgm:cxn modelId="{EBFBCAC1-AA7A-422D-9E2C-FEB2E9D0833F}" type="presParOf" srcId="{564A8D5F-4F64-4461-BFFB-523671C66468}" destId="{8598DD17-3CA8-48F1-9BCF-BC88CF861280}" srcOrd="0" destOrd="0" presId="urn:microsoft.com/office/officeart/2005/8/layout/process1"/>
    <dgm:cxn modelId="{11A4ABC5-5EF1-4F50-9EC5-00CDE860F45E}" type="presParOf" srcId="{564A8D5F-4F64-4461-BFFB-523671C66468}" destId="{E6A5BCBA-8A42-44C7-9D6C-CA21CF8F4E49}" srcOrd="1" destOrd="0" presId="urn:microsoft.com/office/officeart/2005/8/layout/process1"/>
    <dgm:cxn modelId="{EF314DC0-0DDE-4CFF-9274-0E95A0A8D688}" type="presParOf" srcId="{E6A5BCBA-8A42-44C7-9D6C-CA21CF8F4E49}" destId="{04629D14-DEAC-4F78-909F-FB6366C37630}" srcOrd="0" destOrd="0" presId="urn:microsoft.com/office/officeart/2005/8/layout/process1"/>
    <dgm:cxn modelId="{612E4ABC-F621-4111-BDBC-629D0D3D689C}" type="presParOf" srcId="{564A8D5F-4F64-4461-BFFB-523671C66468}" destId="{F56CE735-5049-47E9-AE39-B22E7BD3CD1A}" srcOrd="2" destOrd="0" presId="urn:microsoft.com/office/officeart/2005/8/layout/process1"/>
    <dgm:cxn modelId="{309672D9-35FB-42AB-9AAD-CE22C02201DD}" type="presParOf" srcId="{564A8D5F-4F64-4461-BFFB-523671C66468}" destId="{2D72F846-7063-41FB-B032-8D5E5656B86B}" srcOrd="3" destOrd="0" presId="urn:microsoft.com/office/officeart/2005/8/layout/process1"/>
    <dgm:cxn modelId="{835EA76A-7555-47BC-A8FE-4FA84B1D22E8}" type="presParOf" srcId="{2D72F846-7063-41FB-B032-8D5E5656B86B}" destId="{6C528BC9-682C-4EA6-A3A8-039D3F4DBF61}" srcOrd="0" destOrd="0" presId="urn:microsoft.com/office/officeart/2005/8/layout/process1"/>
    <dgm:cxn modelId="{5EEDC303-FFC2-4BF0-B6B4-33CB5ED9331E}" type="presParOf" srcId="{564A8D5F-4F64-4461-BFFB-523671C66468}" destId="{2393308C-AC13-4DAC-87A4-955720EC945B}"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1D4A9B-CD29-43B9-B353-64E7810D16DB}" type="doc">
      <dgm:prSet loTypeId="urn:microsoft.com/office/officeart/2005/8/layout/process1" loCatId="process" qsTypeId="urn:microsoft.com/office/officeart/2005/8/quickstyle/simple1" qsCatId="simple" csTypeId="urn:microsoft.com/office/officeart/2005/8/colors/accent1_2" csCatId="accent1" phldr="1"/>
      <dgm:spPr/>
    </dgm:pt>
    <dgm:pt modelId="{529887B4-E654-492D-99E5-05C01677BE5D}">
      <dgm:prSet phldrT="[Text]" custT="1"/>
      <dgm:spPr/>
      <dgm:t>
        <a:bodyPr/>
        <a:lstStyle/>
        <a:p>
          <a:r>
            <a:rPr lang="en-US" sz="2000" b="0" dirty="0">
              <a:latin typeface="Segoe UI Semibold" panose="020B0702040204020203" pitchFamily="34" charset="0"/>
              <a:cs typeface="Segoe UI Semibold" panose="020B0702040204020203" pitchFamily="34" charset="0"/>
            </a:rPr>
            <a:t>Forced tunneling</a:t>
          </a:r>
        </a:p>
      </dgm:t>
    </dgm:pt>
    <dgm:pt modelId="{18D374D8-AB66-4AF1-8AA7-C869B8DB7565}" type="parTrans" cxnId="{9C5CE275-C1A9-4669-B9E1-DA0DBCC1261C}">
      <dgm:prSet/>
      <dgm:spPr/>
      <dgm:t>
        <a:bodyPr/>
        <a:lstStyle/>
        <a:p>
          <a:endParaRPr lang="en-US"/>
        </a:p>
      </dgm:t>
    </dgm:pt>
    <dgm:pt modelId="{D0CDB40B-4424-40C0-B65D-6B3FC302714B}" type="sibTrans" cxnId="{9C5CE275-C1A9-4669-B9E1-DA0DBCC1261C}">
      <dgm:prSet/>
      <dgm:spPr/>
      <dgm:t>
        <a:bodyPr/>
        <a:lstStyle/>
        <a:p>
          <a:endParaRPr lang="en-US"/>
        </a:p>
      </dgm:t>
    </dgm:pt>
    <dgm:pt modelId="{28346997-F1EA-4E2A-88F9-43DA97DC9D31}">
      <dgm:prSet phldrT="[Text]" custT="1"/>
      <dgm:spPr/>
      <dgm:t>
        <a:bodyPr/>
        <a:lstStyle/>
        <a:p>
          <a:pPr algn="l"/>
          <a:r>
            <a:rPr lang="en-US" sz="1600" dirty="0"/>
            <a:t>Default route for a gateway that send all non-local traffic to customers on premises edge router for processing</a:t>
          </a:r>
          <a:r>
            <a:rPr lang="en-US" sz="2000" dirty="0"/>
            <a:t> </a:t>
          </a:r>
        </a:p>
      </dgm:t>
    </dgm:pt>
    <dgm:pt modelId="{570D0AC7-F909-4B81-B7F3-56CAC9CBDD97}" type="parTrans" cxnId="{B05ED899-796F-499D-876B-33C41D7DE7A9}">
      <dgm:prSet/>
      <dgm:spPr/>
      <dgm:t>
        <a:bodyPr/>
        <a:lstStyle/>
        <a:p>
          <a:endParaRPr lang="en-US"/>
        </a:p>
      </dgm:t>
    </dgm:pt>
    <dgm:pt modelId="{C2062407-696E-4575-95F3-FAE3E727C2F8}" type="sibTrans" cxnId="{B05ED899-796F-499D-876B-33C41D7DE7A9}">
      <dgm:prSet/>
      <dgm:spPr/>
      <dgm:t>
        <a:bodyPr/>
        <a:lstStyle/>
        <a:p>
          <a:endParaRPr lang="en-US"/>
        </a:p>
      </dgm:t>
    </dgm:pt>
    <dgm:pt modelId="{FF0A4D1F-6964-4ED3-A58E-B00539F61F81}">
      <dgm:prSet phldrT="[Text]" custT="1"/>
      <dgm:spPr/>
      <dgm:t>
        <a:bodyPr lIns="182880"/>
        <a:lstStyle/>
        <a:p>
          <a:pPr algn="l"/>
          <a:r>
            <a:rPr lang="en-US" sz="1400" dirty="0"/>
            <a:t>When you want to block outbound Internet </a:t>
          </a:r>
          <a:br>
            <a:rPr lang="en-US" sz="1400" dirty="0"/>
          </a:br>
          <a:r>
            <a:rPr lang="en-US" sz="1400" dirty="0"/>
            <a:t>traffic in a VNet</a:t>
          </a:r>
        </a:p>
        <a:p>
          <a:pPr algn="l"/>
          <a:r>
            <a:rPr lang="en-US" sz="1400" dirty="0"/>
            <a:t>When you want to block inbound traffic in a VNet</a:t>
          </a:r>
        </a:p>
        <a:p>
          <a:pPr algn="l"/>
          <a:r>
            <a:rPr lang="en-US" sz="1400" dirty="0"/>
            <a:t>ExpressRoute is implemented </a:t>
          </a:r>
          <a:br>
            <a:rPr lang="en-US" sz="1400" dirty="0"/>
          </a:br>
          <a:r>
            <a:rPr lang="en-US" sz="1400" dirty="0"/>
            <a:t>at the BGP routing level, provides defense in depth </a:t>
          </a:r>
          <a:br>
            <a:rPr lang="en-US" sz="1400" dirty="0"/>
          </a:br>
          <a:r>
            <a:rPr lang="en-US" sz="1400" dirty="0"/>
            <a:t>by role separation</a:t>
          </a:r>
        </a:p>
      </dgm:t>
    </dgm:pt>
    <dgm:pt modelId="{3A26BB9A-FABC-416B-AAC2-4E8DDBE83DF4}" type="parTrans" cxnId="{A6107792-5DF7-49E2-9C22-F76426394BBA}">
      <dgm:prSet/>
      <dgm:spPr/>
      <dgm:t>
        <a:bodyPr/>
        <a:lstStyle/>
        <a:p>
          <a:endParaRPr lang="en-US"/>
        </a:p>
      </dgm:t>
    </dgm:pt>
    <dgm:pt modelId="{29145F0D-4805-449F-B42D-B7F4EEC82932}" type="sibTrans" cxnId="{A6107792-5DF7-49E2-9C22-F76426394BBA}">
      <dgm:prSet/>
      <dgm:spPr/>
      <dgm:t>
        <a:bodyPr/>
        <a:lstStyle/>
        <a:p>
          <a:endParaRPr lang="en-US"/>
        </a:p>
      </dgm:t>
    </dgm:pt>
    <dgm:pt modelId="{564A8D5F-4F64-4461-BFFB-523671C66468}" type="pres">
      <dgm:prSet presAssocID="{811D4A9B-CD29-43B9-B353-64E7810D16DB}" presName="Name0" presStyleCnt="0">
        <dgm:presLayoutVars>
          <dgm:dir/>
          <dgm:resizeHandles val="exact"/>
        </dgm:presLayoutVars>
      </dgm:prSet>
      <dgm:spPr/>
    </dgm:pt>
    <dgm:pt modelId="{8598DD17-3CA8-48F1-9BCF-BC88CF861280}" type="pres">
      <dgm:prSet presAssocID="{529887B4-E654-492D-99E5-05C01677BE5D}" presName="node" presStyleLbl="node1" presStyleIdx="0" presStyleCnt="3">
        <dgm:presLayoutVars>
          <dgm:bulletEnabled val="1"/>
        </dgm:presLayoutVars>
      </dgm:prSet>
      <dgm:spPr/>
    </dgm:pt>
    <dgm:pt modelId="{E6A5BCBA-8A42-44C7-9D6C-CA21CF8F4E49}" type="pres">
      <dgm:prSet presAssocID="{D0CDB40B-4424-40C0-B65D-6B3FC302714B}" presName="sibTrans" presStyleLbl="sibTrans2D1" presStyleIdx="0" presStyleCnt="2"/>
      <dgm:spPr/>
    </dgm:pt>
    <dgm:pt modelId="{04629D14-DEAC-4F78-909F-FB6366C37630}" type="pres">
      <dgm:prSet presAssocID="{D0CDB40B-4424-40C0-B65D-6B3FC302714B}" presName="connectorText" presStyleLbl="sibTrans2D1" presStyleIdx="0" presStyleCnt="2"/>
      <dgm:spPr/>
    </dgm:pt>
    <dgm:pt modelId="{F56CE735-5049-47E9-AE39-B22E7BD3CD1A}" type="pres">
      <dgm:prSet presAssocID="{28346997-F1EA-4E2A-88F9-43DA97DC9D31}" presName="node" presStyleLbl="node1" presStyleIdx="1" presStyleCnt="3">
        <dgm:presLayoutVars>
          <dgm:bulletEnabled val="1"/>
        </dgm:presLayoutVars>
      </dgm:prSet>
      <dgm:spPr/>
    </dgm:pt>
    <dgm:pt modelId="{2D72F846-7063-41FB-B032-8D5E5656B86B}" type="pres">
      <dgm:prSet presAssocID="{C2062407-696E-4575-95F3-FAE3E727C2F8}" presName="sibTrans" presStyleLbl="sibTrans2D1" presStyleIdx="1" presStyleCnt="2"/>
      <dgm:spPr/>
    </dgm:pt>
    <dgm:pt modelId="{6C528BC9-682C-4EA6-A3A8-039D3F4DBF61}" type="pres">
      <dgm:prSet presAssocID="{C2062407-696E-4575-95F3-FAE3E727C2F8}" presName="connectorText" presStyleLbl="sibTrans2D1" presStyleIdx="1" presStyleCnt="2"/>
      <dgm:spPr/>
    </dgm:pt>
    <dgm:pt modelId="{2393308C-AC13-4DAC-87A4-955720EC945B}" type="pres">
      <dgm:prSet presAssocID="{FF0A4D1F-6964-4ED3-A58E-B00539F61F81}" presName="node" presStyleLbl="node1" presStyleIdx="2" presStyleCnt="3" custScaleY="105904">
        <dgm:presLayoutVars>
          <dgm:bulletEnabled val="1"/>
        </dgm:presLayoutVars>
      </dgm:prSet>
      <dgm:spPr/>
    </dgm:pt>
  </dgm:ptLst>
  <dgm:cxnLst>
    <dgm:cxn modelId="{DF11B80E-F5B0-4159-8294-FC56C32238C6}" type="presOf" srcId="{C2062407-696E-4575-95F3-FAE3E727C2F8}" destId="{6C528BC9-682C-4EA6-A3A8-039D3F4DBF61}" srcOrd="1" destOrd="0" presId="urn:microsoft.com/office/officeart/2005/8/layout/process1"/>
    <dgm:cxn modelId="{8FC35241-6138-4773-AEF0-2B307DAB7A33}" type="presOf" srcId="{D0CDB40B-4424-40C0-B65D-6B3FC302714B}" destId="{E6A5BCBA-8A42-44C7-9D6C-CA21CF8F4E49}" srcOrd="0" destOrd="0" presId="urn:microsoft.com/office/officeart/2005/8/layout/process1"/>
    <dgm:cxn modelId="{D505A44D-EDB4-4E7E-B75D-953096105838}" type="presOf" srcId="{C2062407-696E-4575-95F3-FAE3E727C2F8}" destId="{2D72F846-7063-41FB-B032-8D5E5656B86B}" srcOrd="0" destOrd="0" presId="urn:microsoft.com/office/officeart/2005/8/layout/process1"/>
    <dgm:cxn modelId="{236AD874-AED8-4962-A66F-743B0F802414}" type="presOf" srcId="{28346997-F1EA-4E2A-88F9-43DA97DC9D31}" destId="{F56CE735-5049-47E9-AE39-B22E7BD3CD1A}" srcOrd="0" destOrd="0" presId="urn:microsoft.com/office/officeart/2005/8/layout/process1"/>
    <dgm:cxn modelId="{9C5CE275-C1A9-4669-B9E1-DA0DBCC1261C}" srcId="{811D4A9B-CD29-43B9-B353-64E7810D16DB}" destId="{529887B4-E654-492D-99E5-05C01677BE5D}" srcOrd="0" destOrd="0" parTransId="{18D374D8-AB66-4AF1-8AA7-C869B8DB7565}" sibTransId="{D0CDB40B-4424-40C0-B65D-6B3FC302714B}"/>
    <dgm:cxn modelId="{2BCA997D-0F01-4213-AE61-5DF6DFA1B99C}" type="presOf" srcId="{D0CDB40B-4424-40C0-B65D-6B3FC302714B}" destId="{04629D14-DEAC-4F78-909F-FB6366C37630}" srcOrd="1" destOrd="0" presId="urn:microsoft.com/office/officeart/2005/8/layout/process1"/>
    <dgm:cxn modelId="{38E0C482-0D55-49A2-A617-5326156B2C5F}" type="presOf" srcId="{529887B4-E654-492D-99E5-05C01677BE5D}" destId="{8598DD17-3CA8-48F1-9BCF-BC88CF861280}" srcOrd="0" destOrd="0" presId="urn:microsoft.com/office/officeart/2005/8/layout/process1"/>
    <dgm:cxn modelId="{A6107792-5DF7-49E2-9C22-F76426394BBA}" srcId="{811D4A9B-CD29-43B9-B353-64E7810D16DB}" destId="{FF0A4D1F-6964-4ED3-A58E-B00539F61F81}" srcOrd="2" destOrd="0" parTransId="{3A26BB9A-FABC-416B-AAC2-4E8DDBE83DF4}" sibTransId="{29145F0D-4805-449F-B42D-B7F4EEC82932}"/>
    <dgm:cxn modelId="{B05ED899-796F-499D-876B-33C41D7DE7A9}" srcId="{811D4A9B-CD29-43B9-B353-64E7810D16DB}" destId="{28346997-F1EA-4E2A-88F9-43DA97DC9D31}" srcOrd="1" destOrd="0" parTransId="{570D0AC7-F909-4B81-B7F3-56CAC9CBDD97}" sibTransId="{C2062407-696E-4575-95F3-FAE3E727C2F8}"/>
    <dgm:cxn modelId="{C584329F-79A0-4E25-8231-CBE21190DB96}" type="presOf" srcId="{FF0A4D1F-6964-4ED3-A58E-B00539F61F81}" destId="{2393308C-AC13-4DAC-87A4-955720EC945B}" srcOrd="0" destOrd="0" presId="urn:microsoft.com/office/officeart/2005/8/layout/process1"/>
    <dgm:cxn modelId="{2D5DA6AF-4D81-424E-A45B-A8D3D177A4FF}" type="presOf" srcId="{811D4A9B-CD29-43B9-B353-64E7810D16DB}" destId="{564A8D5F-4F64-4461-BFFB-523671C66468}" srcOrd="0" destOrd="0" presId="urn:microsoft.com/office/officeart/2005/8/layout/process1"/>
    <dgm:cxn modelId="{8DFB88CB-9206-4BC5-B0CF-72B56F3FED2C}" type="presParOf" srcId="{564A8D5F-4F64-4461-BFFB-523671C66468}" destId="{8598DD17-3CA8-48F1-9BCF-BC88CF861280}" srcOrd="0" destOrd="0" presId="urn:microsoft.com/office/officeart/2005/8/layout/process1"/>
    <dgm:cxn modelId="{A16D5983-9BFE-43C4-9D4D-8B8042558461}" type="presParOf" srcId="{564A8D5F-4F64-4461-BFFB-523671C66468}" destId="{E6A5BCBA-8A42-44C7-9D6C-CA21CF8F4E49}" srcOrd="1" destOrd="0" presId="urn:microsoft.com/office/officeart/2005/8/layout/process1"/>
    <dgm:cxn modelId="{6E4EA8A8-75FC-4B6B-B25E-067FE1752812}" type="presParOf" srcId="{E6A5BCBA-8A42-44C7-9D6C-CA21CF8F4E49}" destId="{04629D14-DEAC-4F78-909F-FB6366C37630}" srcOrd="0" destOrd="0" presId="urn:microsoft.com/office/officeart/2005/8/layout/process1"/>
    <dgm:cxn modelId="{79CD0BAA-C5D0-41CF-B310-0CAD25BCAB32}" type="presParOf" srcId="{564A8D5F-4F64-4461-BFFB-523671C66468}" destId="{F56CE735-5049-47E9-AE39-B22E7BD3CD1A}" srcOrd="2" destOrd="0" presId="urn:microsoft.com/office/officeart/2005/8/layout/process1"/>
    <dgm:cxn modelId="{53C79D57-EC2B-495B-9874-FFEEC5192AC8}" type="presParOf" srcId="{564A8D5F-4F64-4461-BFFB-523671C66468}" destId="{2D72F846-7063-41FB-B032-8D5E5656B86B}" srcOrd="3" destOrd="0" presId="urn:microsoft.com/office/officeart/2005/8/layout/process1"/>
    <dgm:cxn modelId="{AF2516D8-F947-43D9-971B-D3BB216CB8CB}" type="presParOf" srcId="{2D72F846-7063-41FB-B032-8D5E5656B86B}" destId="{6C528BC9-682C-4EA6-A3A8-039D3F4DBF61}" srcOrd="0" destOrd="0" presId="urn:microsoft.com/office/officeart/2005/8/layout/process1"/>
    <dgm:cxn modelId="{1C2D7366-9EC6-42DC-A984-D2521EBEBB58}" type="presParOf" srcId="{564A8D5F-4F64-4461-BFFB-523671C66468}" destId="{2393308C-AC13-4DAC-87A4-955720EC945B}" srcOrd="4"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1D4A9B-CD29-43B9-B353-64E7810D16DB}" type="doc">
      <dgm:prSet loTypeId="urn:microsoft.com/office/officeart/2005/8/layout/process1" loCatId="process" qsTypeId="urn:microsoft.com/office/officeart/2005/8/quickstyle/simple1" qsCatId="simple" csTypeId="urn:microsoft.com/office/officeart/2005/8/colors/accent1_2" csCatId="accent1" phldr="1"/>
      <dgm:spPr/>
    </dgm:pt>
    <dgm:pt modelId="{529887B4-E654-492D-99E5-05C01677BE5D}">
      <dgm:prSet phldrT="[Text]" custT="1"/>
      <dgm:spPr/>
      <dgm:t>
        <a:bodyPr tIns="365760" bIns="365760"/>
        <a:lstStyle/>
        <a:p>
          <a:r>
            <a:rPr lang="en-US" sz="2000" b="0" dirty="0">
              <a:latin typeface="Segoe UI Semibold" panose="020B0702040204020203" pitchFamily="34" charset="0"/>
              <a:cs typeface="Segoe UI Semibold" panose="020B0702040204020203" pitchFamily="34" charset="0"/>
            </a:rPr>
            <a:t>IPSec</a:t>
          </a:r>
        </a:p>
      </dgm:t>
    </dgm:pt>
    <dgm:pt modelId="{18D374D8-AB66-4AF1-8AA7-C869B8DB7565}" type="parTrans" cxnId="{9C5CE275-C1A9-4669-B9E1-DA0DBCC1261C}">
      <dgm:prSet/>
      <dgm:spPr/>
      <dgm:t>
        <a:bodyPr/>
        <a:lstStyle/>
        <a:p>
          <a:endParaRPr lang="en-US"/>
        </a:p>
      </dgm:t>
    </dgm:pt>
    <dgm:pt modelId="{D0CDB40B-4424-40C0-B65D-6B3FC302714B}" type="sibTrans" cxnId="{9C5CE275-C1A9-4669-B9E1-DA0DBCC1261C}">
      <dgm:prSet/>
      <dgm:spPr/>
      <dgm:t>
        <a:bodyPr/>
        <a:lstStyle/>
        <a:p>
          <a:endParaRPr lang="en-US"/>
        </a:p>
      </dgm:t>
    </dgm:pt>
    <dgm:pt modelId="{28346997-F1EA-4E2A-88F9-43DA97DC9D31}">
      <dgm:prSet phldrT="[Text]" custT="1"/>
      <dgm:spPr/>
      <dgm:t>
        <a:bodyPr tIns="365760" bIns="365760"/>
        <a:lstStyle/>
        <a:p>
          <a:pPr algn="l"/>
          <a:r>
            <a:rPr lang="en-US" sz="1600" dirty="0"/>
            <a:t>Traffic authentication and encryption at the server </a:t>
          </a:r>
          <a:br>
            <a:rPr lang="en-US" sz="1600" dirty="0"/>
          </a:br>
          <a:r>
            <a:rPr lang="en-US" sz="1600" dirty="0"/>
            <a:t>level. Requires machine </a:t>
          </a:r>
          <a:br>
            <a:rPr lang="en-US" sz="1600" dirty="0"/>
          </a:br>
          <a:r>
            <a:rPr lang="en-US" sz="1600" dirty="0"/>
            <a:t>to be domain joined</a:t>
          </a:r>
        </a:p>
      </dgm:t>
    </dgm:pt>
    <dgm:pt modelId="{570D0AC7-F909-4B81-B7F3-56CAC9CBDD97}" type="parTrans" cxnId="{B05ED899-796F-499D-876B-33C41D7DE7A9}">
      <dgm:prSet/>
      <dgm:spPr/>
      <dgm:t>
        <a:bodyPr/>
        <a:lstStyle/>
        <a:p>
          <a:endParaRPr lang="en-US"/>
        </a:p>
      </dgm:t>
    </dgm:pt>
    <dgm:pt modelId="{C2062407-696E-4575-95F3-FAE3E727C2F8}" type="sibTrans" cxnId="{B05ED899-796F-499D-876B-33C41D7DE7A9}">
      <dgm:prSet/>
      <dgm:spPr/>
      <dgm:t>
        <a:bodyPr/>
        <a:lstStyle/>
        <a:p>
          <a:endParaRPr lang="en-US"/>
        </a:p>
      </dgm:t>
    </dgm:pt>
    <dgm:pt modelId="{FF0A4D1F-6964-4ED3-A58E-B00539F61F81}">
      <dgm:prSet phldrT="[Text]" custT="1"/>
      <dgm:spPr/>
      <dgm:t>
        <a:bodyPr lIns="182880" tIns="365760" bIns="365760"/>
        <a:lstStyle/>
        <a:p>
          <a:pPr algn="l"/>
          <a:r>
            <a:rPr lang="en-US" sz="1400" dirty="0"/>
            <a:t>Want to be able to use policy based traffic encryption and control which servers can communicate with each other</a:t>
          </a:r>
        </a:p>
      </dgm:t>
    </dgm:pt>
    <dgm:pt modelId="{3A26BB9A-FABC-416B-AAC2-4E8DDBE83DF4}" type="parTrans" cxnId="{A6107792-5DF7-49E2-9C22-F76426394BBA}">
      <dgm:prSet/>
      <dgm:spPr/>
      <dgm:t>
        <a:bodyPr/>
        <a:lstStyle/>
        <a:p>
          <a:endParaRPr lang="en-US"/>
        </a:p>
      </dgm:t>
    </dgm:pt>
    <dgm:pt modelId="{29145F0D-4805-449F-B42D-B7F4EEC82932}" type="sibTrans" cxnId="{A6107792-5DF7-49E2-9C22-F76426394BBA}">
      <dgm:prSet/>
      <dgm:spPr/>
      <dgm:t>
        <a:bodyPr/>
        <a:lstStyle/>
        <a:p>
          <a:endParaRPr lang="en-US"/>
        </a:p>
      </dgm:t>
    </dgm:pt>
    <dgm:pt modelId="{564A8D5F-4F64-4461-BFFB-523671C66468}" type="pres">
      <dgm:prSet presAssocID="{811D4A9B-CD29-43B9-B353-64E7810D16DB}" presName="Name0" presStyleCnt="0">
        <dgm:presLayoutVars>
          <dgm:dir/>
          <dgm:resizeHandles val="exact"/>
        </dgm:presLayoutVars>
      </dgm:prSet>
      <dgm:spPr/>
    </dgm:pt>
    <dgm:pt modelId="{8598DD17-3CA8-48F1-9BCF-BC88CF861280}" type="pres">
      <dgm:prSet presAssocID="{529887B4-E654-492D-99E5-05C01677BE5D}" presName="node" presStyleLbl="node1" presStyleIdx="0" presStyleCnt="3">
        <dgm:presLayoutVars>
          <dgm:bulletEnabled val="1"/>
        </dgm:presLayoutVars>
      </dgm:prSet>
      <dgm:spPr/>
    </dgm:pt>
    <dgm:pt modelId="{E6A5BCBA-8A42-44C7-9D6C-CA21CF8F4E49}" type="pres">
      <dgm:prSet presAssocID="{D0CDB40B-4424-40C0-B65D-6B3FC302714B}" presName="sibTrans" presStyleLbl="sibTrans2D1" presStyleIdx="0" presStyleCnt="2"/>
      <dgm:spPr/>
    </dgm:pt>
    <dgm:pt modelId="{04629D14-DEAC-4F78-909F-FB6366C37630}" type="pres">
      <dgm:prSet presAssocID="{D0CDB40B-4424-40C0-B65D-6B3FC302714B}" presName="connectorText" presStyleLbl="sibTrans2D1" presStyleIdx="0" presStyleCnt="2"/>
      <dgm:spPr/>
    </dgm:pt>
    <dgm:pt modelId="{F56CE735-5049-47E9-AE39-B22E7BD3CD1A}" type="pres">
      <dgm:prSet presAssocID="{28346997-F1EA-4E2A-88F9-43DA97DC9D31}" presName="node" presStyleLbl="node1" presStyleIdx="1" presStyleCnt="3">
        <dgm:presLayoutVars>
          <dgm:bulletEnabled val="1"/>
        </dgm:presLayoutVars>
      </dgm:prSet>
      <dgm:spPr/>
    </dgm:pt>
    <dgm:pt modelId="{2D72F846-7063-41FB-B032-8D5E5656B86B}" type="pres">
      <dgm:prSet presAssocID="{C2062407-696E-4575-95F3-FAE3E727C2F8}" presName="sibTrans" presStyleLbl="sibTrans2D1" presStyleIdx="1" presStyleCnt="2"/>
      <dgm:spPr/>
    </dgm:pt>
    <dgm:pt modelId="{6C528BC9-682C-4EA6-A3A8-039D3F4DBF61}" type="pres">
      <dgm:prSet presAssocID="{C2062407-696E-4575-95F3-FAE3E727C2F8}" presName="connectorText" presStyleLbl="sibTrans2D1" presStyleIdx="1" presStyleCnt="2"/>
      <dgm:spPr/>
    </dgm:pt>
    <dgm:pt modelId="{2393308C-AC13-4DAC-87A4-955720EC945B}" type="pres">
      <dgm:prSet presAssocID="{FF0A4D1F-6964-4ED3-A58E-B00539F61F81}" presName="node" presStyleLbl="node1" presStyleIdx="2" presStyleCnt="3" custScaleY="92732">
        <dgm:presLayoutVars>
          <dgm:bulletEnabled val="1"/>
        </dgm:presLayoutVars>
      </dgm:prSet>
      <dgm:spPr/>
    </dgm:pt>
  </dgm:ptLst>
  <dgm:cxnLst>
    <dgm:cxn modelId="{CD980C26-D7AC-4F1F-B33A-E507868083D9}" type="presOf" srcId="{28346997-F1EA-4E2A-88F9-43DA97DC9D31}" destId="{F56CE735-5049-47E9-AE39-B22E7BD3CD1A}" srcOrd="0" destOrd="0" presId="urn:microsoft.com/office/officeart/2005/8/layout/process1"/>
    <dgm:cxn modelId="{A4FC8A41-3492-44B2-B9DD-783254381FBD}" type="presOf" srcId="{D0CDB40B-4424-40C0-B65D-6B3FC302714B}" destId="{04629D14-DEAC-4F78-909F-FB6366C37630}" srcOrd="1" destOrd="0" presId="urn:microsoft.com/office/officeart/2005/8/layout/process1"/>
    <dgm:cxn modelId="{D2F84F6A-B1A5-4C80-89E3-0A3EAFEC7CBC}" type="presOf" srcId="{C2062407-696E-4575-95F3-FAE3E727C2F8}" destId="{6C528BC9-682C-4EA6-A3A8-039D3F4DBF61}" srcOrd="1" destOrd="0" presId="urn:microsoft.com/office/officeart/2005/8/layout/process1"/>
    <dgm:cxn modelId="{9C5CE275-C1A9-4669-B9E1-DA0DBCC1261C}" srcId="{811D4A9B-CD29-43B9-B353-64E7810D16DB}" destId="{529887B4-E654-492D-99E5-05C01677BE5D}" srcOrd="0" destOrd="0" parTransId="{18D374D8-AB66-4AF1-8AA7-C869B8DB7565}" sibTransId="{D0CDB40B-4424-40C0-B65D-6B3FC302714B}"/>
    <dgm:cxn modelId="{B029137A-B5A5-4449-A63E-9B545298EF54}" type="presOf" srcId="{D0CDB40B-4424-40C0-B65D-6B3FC302714B}" destId="{E6A5BCBA-8A42-44C7-9D6C-CA21CF8F4E49}" srcOrd="0" destOrd="0" presId="urn:microsoft.com/office/officeart/2005/8/layout/process1"/>
    <dgm:cxn modelId="{74952C7A-B768-4566-A5C2-96BE3D7CB6E3}" type="presOf" srcId="{529887B4-E654-492D-99E5-05C01677BE5D}" destId="{8598DD17-3CA8-48F1-9BCF-BC88CF861280}" srcOrd="0" destOrd="0" presId="urn:microsoft.com/office/officeart/2005/8/layout/process1"/>
    <dgm:cxn modelId="{A6107792-5DF7-49E2-9C22-F76426394BBA}" srcId="{811D4A9B-CD29-43B9-B353-64E7810D16DB}" destId="{FF0A4D1F-6964-4ED3-A58E-B00539F61F81}" srcOrd="2" destOrd="0" parTransId="{3A26BB9A-FABC-416B-AAC2-4E8DDBE83DF4}" sibTransId="{29145F0D-4805-449F-B42D-B7F4EEC82932}"/>
    <dgm:cxn modelId="{B05ED899-796F-499D-876B-33C41D7DE7A9}" srcId="{811D4A9B-CD29-43B9-B353-64E7810D16DB}" destId="{28346997-F1EA-4E2A-88F9-43DA97DC9D31}" srcOrd="1" destOrd="0" parTransId="{570D0AC7-F909-4B81-B7F3-56CAC9CBDD97}" sibTransId="{C2062407-696E-4575-95F3-FAE3E727C2F8}"/>
    <dgm:cxn modelId="{F8B757CD-B0A5-40D0-85CF-09FFAC1E3B56}" type="presOf" srcId="{811D4A9B-CD29-43B9-B353-64E7810D16DB}" destId="{564A8D5F-4F64-4461-BFFB-523671C66468}" srcOrd="0" destOrd="0" presId="urn:microsoft.com/office/officeart/2005/8/layout/process1"/>
    <dgm:cxn modelId="{1CED1CDB-A68A-4125-B834-7D81BCE255B3}" type="presOf" srcId="{C2062407-696E-4575-95F3-FAE3E727C2F8}" destId="{2D72F846-7063-41FB-B032-8D5E5656B86B}" srcOrd="0" destOrd="0" presId="urn:microsoft.com/office/officeart/2005/8/layout/process1"/>
    <dgm:cxn modelId="{82C78AEC-D1FC-46F1-B667-E2D77376CC1E}" type="presOf" srcId="{FF0A4D1F-6964-4ED3-A58E-B00539F61F81}" destId="{2393308C-AC13-4DAC-87A4-955720EC945B}" srcOrd="0" destOrd="0" presId="urn:microsoft.com/office/officeart/2005/8/layout/process1"/>
    <dgm:cxn modelId="{EBFBCAC1-AA7A-422D-9E2C-FEB2E9D0833F}" type="presParOf" srcId="{564A8D5F-4F64-4461-BFFB-523671C66468}" destId="{8598DD17-3CA8-48F1-9BCF-BC88CF861280}" srcOrd="0" destOrd="0" presId="urn:microsoft.com/office/officeart/2005/8/layout/process1"/>
    <dgm:cxn modelId="{11A4ABC5-5EF1-4F50-9EC5-00CDE860F45E}" type="presParOf" srcId="{564A8D5F-4F64-4461-BFFB-523671C66468}" destId="{E6A5BCBA-8A42-44C7-9D6C-CA21CF8F4E49}" srcOrd="1" destOrd="0" presId="urn:microsoft.com/office/officeart/2005/8/layout/process1"/>
    <dgm:cxn modelId="{EF314DC0-0DDE-4CFF-9274-0E95A0A8D688}" type="presParOf" srcId="{E6A5BCBA-8A42-44C7-9D6C-CA21CF8F4E49}" destId="{04629D14-DEAC-4F78-909F-FB6366C37630}" srcOrd="0" destOrd="0" presId="urn:microsoft.com/office/officeart/2005/8/layout/process1"/>
    <dgm:cxn modelId="{612E4ABC-F621-4111-BDBC-629D0D3D689C}" type="presParOf" srcId="{564A8D5F-4F64-4461-BFFB-523671C66468}" destId="{F56CE735-5049-47E9-AE39-B22E7BD3CD1A}" srcOrd="2" destOrd="0" presId="urn:microsoft.com/office/officeart/2005/8/layout/process1"/>
    <dgm:cxn modelId="{309672D9-35FB-42AB-9AAD-CE22C02201DD}" type="presParOf" srcId="{564A8D5F-4F64-4461-BFFB-523671C66468}" destId="{2D72F846-7063-41FB-B032-8D5E5656B86B}" srcOrd="3" destOrd="0" presId="urn:microsoft.com/office/officeart/2005/8/layout/process1"/>
    <dgm:cxn modelId="{835EA76A-7555-47BC-A8FE-4FA84B1D22E8}" type="presParOf" srcId="{2D72F846-7063-41FB-B032-8D5E5656B86B}" destId="{6C528BC9-682C-4EA6-A3A8-039D3F4DBF61}" srcOrd="0" destOrd="0" presId="urn:microsoft.com/office/officeart/2005/8/layout/process1"/>
    <dgm:cxn modelId="{5EEDC303-FFC2-4BF0-B6B4-33CB5ED9331E}" type="presParOf" srcId="{564A8D5F-4F64-4461-BFFB-523671C66468}" destId="{2393308C-AC13-4DAC-87A4-955720EC945B}"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11D4A9B-CD29-43B9-B353-64E7810D16DB}" type="doc">
      <dgm:prSet loTypeId="urn:microsoft.com/office/officeart/2005/8/layout/process1" loCatId="process" qsTypeId="urn:microsoft.com/office/officeart/2005/8/quickstyle/simple1" qsCatId="simple" csTypeId="urn:microsoft.com/office/officeart/2005/8/colors/accent1_2" csCatId="accent1" phldr="1"/>
      <dgm:spPr/>
    </dgm:pt>
    <dgm:pt modelId="{529887B4-E654-492D-99E5-05C01677BE5D}">
      <dgm:prSet phldrT="[Text]" custT="1"/>
      <dgm:spPr/>
      <dgm:t>
        <a:bodyPr tIns="411480" bIns="411480"/>
        <a:lstStyle/>
        <a:p>
          <a:r>
            <a:rPr lang="en-US" sz="2000" b="0" dirty="0">
              <a:latin typeface="Segoe UI Semibold" panose="020B0702040204020203" pitchFamily="34" charset="0"/>
              <a:cs typeface="Segoe UI Semibold" panose="020B0702040204020203" pitchFamily="34" charset="0"/>
            </a:rPr>
            <a:t>Firewall appliances </a:t>
          </a:r>
          <a:br>
            <a:rPr lang="en-US" sz="2000" b="0" dirty="0">
              <a:latin typeface="Segoe UI Semibold" panose="020B0702040204020203" pitchFamily="34" charset="0"/>
              <a:cs typeface="Segoe UI Semibold" panose="020B0702040204020203" pitchFamily="34" charset="0"/>
            </a:rPr>
          </a:br>
          <a:r>
            <a:rPr lang="en-US" sz="2000" b="0" dirty="0">
              <a:latin typeface="Segoe UI Semibold" panose="020B0702040204020203" pitchFamily="34" charset="0"/>
              <a:cs typeface="Segoe UI Semibold" panose="020B0702040204020203" pitchFamily="34" charset="0"/>
            </a:rPr>
            <a:t>at the network edge </a:t>
          </a:r>
          <a:br>
            <a:rPr lang="en-US" sz="2000" b="0" dirty="0">
              <a:latin typeface="Segoe UI Semibold" panose="020B0702040204020203" pitchFamily="34" charset="0"/>
              <a:cs typeface="Segoe UI Semibold" panose="020B0702040204020203" pitchFamily="34" charset="0"/>
            </a:rPr>
          </a:br>
          <a:r>
            <a:rPr lang="en-US" sz="2000" b="0" dirty="0">
              <a:latin typeface="Segoe UI Semibold" panose="020B0702040204020203" pitchFamily="34" charset="0"/>
              <a:cs typeface="Segoe UI Semibold" panose="020B0702040204020203" pitchFamily="34" charset="0"/>
            </a:rPr>
            <a:t>or in traffic flows</a:t>
          </a:r>
        </a:p>
      </dgm:t>
    </dgm:pt>
    <dgm:pt modelId="{18D374D8-AB66-4AF1-8AA7-C869B8DB7565}" type="parTrans" cxnId="{9C5CE275-C1A9-4669-B9E1-DA0DBCC1261C}">
      <dgm:prSet/>
      <dgm:spPr/>
      <dgm:t>
        <a:bodyPr/>
        <a:lstStyle/>
        <a:p>
          <a:endParaRPr lang="en-US"/>
        </a:p>
      </dgm:t>
    </dgm:pt>
    <dgm:pt modelId="{D0CDB40B-4424-40C0-B65D-6B3FC302714B}" type="sibTrans" cxnId="{9C5CE275-C1A9-4669-B9E1-DA0DBCC1261C}">
      <dgm:prSet/>
      <dgm:spPr/>
      <dgm:t>
        <a:bodyPr/>
        <a:lstStyle/>
        <a:p>
          <a:endParaRPr lang="en-US"/>
        </a:p>
      </dgm:t>
    </dgm:pt>
    <dgm:pt modelId="{28346997-F1EA-4E2A-88F9-43DA97DC9D31}">
      <dgm:prSet phldrT="[Text]" custT="1"/>
      <dgm:spPr/>
      <dgm:t>
        <a:bodyPr tIns="411480" bIns="411480"/>
        <a:lstStyle/>
        <a:p>
          <a:pPr algn="l"/>
          <a:r>
            <a:rPr lang="en-US" sz="1600" dirty="0"/>
            <a:t>Placing a hardware firewall appliance at the customers network edge </a:t>
          </a:r>
        </a:p>
        <a:p>
          <a:pPr algn="l"/>
          <a:r>
            <a:rPr lang="en-US" sz="1600" dirty="0"/>
            <a:t>Place network appliances between subnet flows</a:t>
          </a:r>
        </a:p>
      </dgm:t>
    </dgm:pt>
    <dgm:pt modelId="{570D0AC7-F909-4B81-B7F3-56CAC9CBDD97}" type="parTrans" cxnId="{B05ED899-796F-499D-876B-33C41D7DE7A9}">
      <dgm:prSet/>
      <dgm:spPr/>
      <dgm:t>
        <a:bodyPr/>
        <a:lstStyle/>
        <a:p>
          <a:endParaRPr lang="en-US"/>
        </a:p>
      </dgm:t>
    </dgm:pt>
    <dgm:pt modelId="{C2062407-696E-4575-95F3-FAE3E727C2F8}" type="sibTrans" cxnId="{B05ED899-796F-499D-876B-33C41D7DE7A9}">
      <dgm:prSet/>
      <dgm:spPr/>
      <dgm:t>
        <a:bodyPr/>
        <a:lstStyle/>
        <a:p>
          <a:endParaRPr lang="en-US"/>
        </a:p>
      </dgm:t>
    </dgm:pt>
    <dgm:pt modelId="{FF0A4D1F-6964-4ED3-A58E-B00539F61F81}">
      <dgm:prSet phldrT="[Text]" custT="1"/>
      <dgm:spPr/>
      <dgm:t>
        <a:bodyPr lIns="182880" tIns="411480" bIns="411480"/>
        <a:lstStyle/>
        <a:p>
          <a:pPr algn="l"/>
          <a:r>
            <a:rPr lang="en-US" sz="1400" dirty="0"/>
            <a:t>When you want to control ingress/egress traffic between Azure and on-premises</a:t>
          </a:r>
        </a:p>
        <a:p>
          <a:pPr algn="l"/>
          <a:r>
            <a:rPr lang="en-US" sz="1400" dirty="0"/>
            <a:t>When you want to control </a:t>
          </a:r>
          <a:br>
            <a:rPr lang="en-US" sz="1400" dirty="0"/>
          </a:br>
          <a:r>
            <a:rPr lang="en-US" sz="1400" dirty="0"/>
            <a:t>traffic between subnets </a:t>
          </a:r>
          <a:br>
            <a:rPr lang="en-US" sz="1400" dirty="0"/>
          </a:br>
          <a:r>
            <a:rPr lang="en-US" sz="1400" dirty="0"/>
            <a:t>and have full logging</a:t>
          </a:r>
        </a:p>
      </dgm:t>
    </dgm:pt>
    <dgm:pt modelId="{3A26BB9A-FABC-416B-AAC2-4E8DDBE83DF4}" type="parTrans" cxnId="{A6107792-5DF7-49E2-9C22-F76426394BBA}">
      <dgm:prSet/>
      <dgm:spPr/>
      <dgm:t>
        <a:bodyPr/>
        <a:lstStyle/>
        <a:p>
          <a:endParaRPr lang="en-US"/>
        </a:p>
      </dgm:t>
    </dgm:pt>
    <dgm:pt modelId="{29145F0D-4805-449F-B42D-B7F4EEC82932}" type="sibTrans" cxnId="{A6107792-5DF7-49E2-9C22-F76426394BBA}">
      <dgm:prSet/>
      <dgm:spPr/>
      <dgm:t>
        <a:bodyPr/>
        <a:lstStyle/>
        <a:p>
          <a:endParaRPr lang="en-US"/>
        </a:p>
      </dgm:t>
    </dgm:pt>
    <dgm:pt modelId="{564A8D5F-4F64-4461-BFFB-523671C66468}" type="pres">
      <dgm:prSet presAssocID="{811D4A9B-CD29-43B9-B353-64E7810D16DB}" presName="Name0" presStyleCnt="0">
        <dgm:presLayoutVars>
          <dgm:dir/>
          <dgm:resizeHandles val="exact"/>
        </dgm:presLayoutVars>
      </dgm:prSet>
      <dgm:spPr/>
    </dgm:pt>
    <dgm:pt modelId="{8598DD17-3CA8-48F1-9BCF-BC88CF861280}" type="pres">
      <dgm:prSet presAssocID="{529887B4-E654-492D-99E5-05C01677BE5D}" presName="node" presStyleLbl="node1" presStyleIdx="0" presStyleCnt="3">
        <dgm:presLayoutVars>
          <dgm:bulletEnabled val="1"/>
        </dgm:presLayoutVars>
      </dgm:prSet>
      <dgm:spPr/>
    </dgm:pt>
    <dgm:pt modelId="{E6A5BCBA-8A42-44C7-9D6C-CA21CF8F4E49}" type="pres">
      <dgm:prSet presAssocID="{D0CDB40B-4424-40C0-B65D-6B3FC302714B}" presName="sibTrans" presStyleLbl="sibTrans2D1" presStyleIdx="0" presStyleCnt="2"/>
      <dgm:spPr/>
    </dgm:pt>
    <dgm:pt modelId="{04629D14-DEAC-4F78-909F-FB6366C37630}" type="pres">
      <dgm:prSet presAssocID="{D0CDB40B-4424-40C0-B65D-6B3FC302714B}" presName="connectorText" presStyleLbl="sibTrans2D1" presStyleIdx="0" presStyleCnt="2"/>
      <dgm:spPr/>
    </dgm:pt>
    <dgm:pt modelId="{F56CE735-5049-47E9-AE39-B22E7BD3CD1A}" type="pres">
      <dgm:prSet presAssocID="{28346997-F1EA-4E2A-88F9-43DA97DC9D31}" presName="node" presStyleLbl="node1" presStyleIdx="1" presStyleCnt="3">
        <dgm:presLayoutVars>
          <dgm:bulletEnabled val="1"/>
        </dgm:presLayoutVars>
      </dgm:prSet>
      <dgm:spPr/>
    </dgm:pt>
    <dgm:pt modelId="{2D72F846-7063-41FB-B032-8D5E5656B86B}" type="pres">
      <dgm:prSet presAssocID="{C2062407-696E-4575-95F3-FAE3E727C2F8}" presName="sibTrans" presStyleLbl="sibTrans2D1" presStyleIdx="1" presStyleCnt="2"/>
      <dgm:spPr/>
    </dgm:pt>
    <dgm:pt modelId="{6C528BC9-682C-4EA6-A3A8-039D3F4DBF61}" type="pres">
      <dgm:prSet presAssocID="{C2062407-696E-4575-95F3-FAE3E727C2F8}" presName="connectorText" presStyleLbl="sibTrans2D1" presStyleIdx="1" presStyleCnt="2"/>
      <dgm:spPr/>
    </dgm:pt>
    <dgm:pt modelId="{2393308C-AC13-4DAC-87A4-955720EC945B}" type="pres">
      <dgm:prSet presAssocID="{FF0A4D1F-6964-4ED3-A58E-B00539F61F81}" presName="node" presStyleLbl="node1" presStyleIdx="2" presStyleCnt="3" custScaleY="105904">
        <dgm:presLayoutVars>
          <dgm:bulletEnabled val="1"/>
        </dgm:presLayoutVars>
      </dgm:prSet>
      <dgm:spPr/>
    </dgm:pt>
  </dgm:ptLst>
  <dgm:cxnLst>
    <dgm:cxn modelId="{DF11B80E-F5B0-4159-8294-FC56C32238C6}" type="presOf" srcId="{C2062407-696E-4575-95F3-FAE3E727C2F8}" destId="{6C528BC9-682C-4EA6-A3A8-039D3F4DBF61}" srcOrd="1" destOrd="0" presId="urn:microsoft.com/office/officeart/2005/8/layout/process1"/>
    <dgm:cxn modelId="{8FC35241-6138-4773-AEF0-2B307DAB7A33}" type="presOf" srcId="{D0CDB40B-4424-40C0-B65D-6B3FC302714B}" destId="{E6A5BCBA-8A42-44C7-9D6C-CA21CF8F4E49}" srcOrd="0" destOrd="0" presId="urn:microsoft.com/office/officeart/2005/8/layout/process1"/>
    <dgm:cxn modelId="{D505A44D-EDB4-4E7E-B75D-953096105838}" type="presOf" srcId="{C2062407-696E-4575-95F3-FAE3E727C2F8}" destId="{2D72F846-7063-41FB-B032-8D5E5656B86B}" srcOrd="0" destOrd="0" presId="urn:microsoft.com/office/officeart/2005/8/layout/process1"/>
    <dgm:cxn modelId="{236AD874-AED8-4962-A66F-743B0F802414}" type="presOf" srcId="{28346997-F1EA-4E2A-88F9-43DA97DC9D31}" destId="{F56CE735-5049-47E9-AE39-B22E7BD3CD1A}" srcOrd="0" destOrd="0" presId="urn:microsoft.com/office/officeart/2005/8/layout/process1"/>
    <dgm:cxn modelId="{9C5CE275-C1A9-4669-B9E1-DA0DBCC1261C}" srcId="{811D4A9B-CD29-43B9-B353-64E7810D16DB}" destId="{529887B4-E654-492D-99E5-05C01677BE5D}" srcOrd="0" destOrd="0" parTransId="{18D374D8-AB66-4AF1-8AA7-C869B8DB7565}" sibTransId="{D0CDB40B-4424-40C0-B65D-6B3FC302714B}"/>
    <dgm:cxn modelId="{2BCA997D-0F01-4213-AE61-5DF6DFA1B99C}" type="presOf" srcId="{D0CDB40B-4424-40C0-B65D-6B3FC302714B}" destId="{04629D14-DEAC-4F78-909F-FB6366C37630}" srcOrd="1" destOrd="0" presId="urn:microsoft.com/office/officeart/2005/8/layout/process1"/>
    <dgm:cxn modelId="{38E0C482-0D55-49A2-A617-5326156B2C5F}" type="presOf" srcId="{529887B4-E654-492D-99E5-05C01677BE5D}" destId="{8598DD17-3CA8-48F1-9BCF-BC88CF861280}" srcOrd="0" destOrd="0" presId="urn:microsoft.com/office/officeart/2005/8/layout/process1"/>
    <dgm:cxn modelId="{A6107792-5DF7-49E2-9C22-F76426394BBA}" srcId="{811D4A9B-CD29-43B9-B353-64E7810D16DB}" destId="{FF0A4D1F-6964-4ED3-A58E-B00539F61F81}" srcOrd="2" destOrd="0" parTransId="{3A26BB9A-FABC-416B-AAC2-4E8DDBE83DF4}" sibTransId="{29145F0D-4805-449F-B42D-B7F4EEC82932}"/>
    <dgm:cxn modelId="{B05ED899-796F-499D-876B-33C41D7DE7A9}" srcId="{811D4A9B-CD29-43B9-B353-64E7810D16DB}" destId="{28346997-F1EA-4E2A-88F9-43DA97DC9D31}" srcOrd="1" destOrd="0" parTransId="{570D0AC7-F909-4B81-B7F3-56CAC9CBDD97}" sibTransId="{C2062407-696E-4575-95F3-FAE3E727C2F8}"/>
    <dgm:cxn modelId="{C584329F-79A0-4E25-8231-CBE21190DB96}" type="presOf" srcId="{FF0A4D1F-6964-4ED3-A58E-B00539F61F81}" destId="{2393308C-AC13-4DAC-87A4-955720EC945B}" srcOrd="0" destOrd="0" presId="urn:microsoft.com/office/officeart/2005/8/layout/process1"/>
    <dgm:cxn modelId="{2D5DA6AF-4D81-424E-A45B-A8D3D177A4FF}" type="presOf" srcId="{811D4A9B-CD29-43B9-B353-64E7810D16DB}" destId="{564A8D5F-4F64-4461-BFFB-523671C66468}" srcOrd="0" destOrd="0" presId="urn:microsoft.com/office/officeart/2005/8/layout/process1"/>
    <dgm:cxn modelId="{8DFB88CB-9206-4BC5-B0CF-72B56F3FED2C}" type="presParOf" srcId="{564A8D5F-4F64-4461-BFFB-523671C66468}" destId="{8598DD17-3CA8-48F1-9BCF-BC88CF861280}" srcOrd="0" destOrd="0" presId="urn:microsoft.com/office/officeart/2005/8/layout/process1"/>
    <dgm:cxn modelId="{A16D5983-9BFE-43C4-9D4D-8B8042558461}" type="presParOf" srcId="{564A8D5F-4F64-4461-BFFB-523671C66468}" destId="{E6A5BCBA-8A42-44C7-9D6C-CA21CF8F4E49}" srcOrd="1" destOrd="0" presId="urn:microsoft.com/office/officeart/2005/8/layout/process1"/>
    <dgm:cxn modelId="{6E4EA8A8-75FC-4B6B-B25E-067FE1752812}" type="presParOf" srcId="{E6A5BCBA-8A42-44C7-9D6C-CA21CF8F4E49}" destId="{04629D14-DEAC-4F78-909F-FB6366C37630}" srcOrd="0" destOrd="0" presId="urn:microsoft.com/office/officeart/2005/8/layout/process1"/>
    <dgm:cxn modelId="{79CD0BAA-C5D0-41CF-B310-0CAD25BCAB32}" type="presParOf" srcId="{564A8D5F-4F64-4461-BFFB-523671C66468}" destId="{F56CE735-5049-47E9-AE39-B22E7BD3CD1A}" srcOrd="2" destOrd="0" presId="urn:microsoft.com/office/officeart/2005/8/layout/process1"/>
    <dgm:cxn modelId="{53C79D57-EC2B-495B-9874-FFEEC5192AC8}" type="presParOf" srcId="{564A8D5F-4F64-4461-BFFB-523671C66468}" destId="{2D72F846-7063-41FB-B032-8D5E5656B86B}" srcOrd="3" destOrd="0" presId="urn:microsoft.com/office/officeart/2005/8/layout/process1"/>
    <dgm:cxn modelId="{AF2516D8-F947-43D9-971B-D3BB216CB8CB}" type="presParOf" srcId="{2D72F846-7063-41FB-B032-8D5E5656B86B}" destId="{6C528BC9-682C-4EA6-A3A8-039D3F4DBF61}" srcOrd="0" destOrd="0" presId="urn:microsoft.com/office/officeart/2005/8/layout/process1"/>
    <dgm:cxn modelId="{1C2D7366-9EC6-42DC-A984-D2521EBEBB58}" type="presParOf" srcId="{564A8D5F-4F64-4461-BFFB-523671C66468}" destId="{2393308C-AC13-4DAC-87A4-955720EC945B}" srcOrd="4"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11D4A9B-CD29-43B9-B353-64E7810D16DB}" type="doc">
      <dgm:prSet loTypeId="urn:microsoft.com/office/officeart/2005/8/layout/process1" loCatId="process" qsTypeId="urn:microsoft.com/office/officeart/2005/8/quickstyle/simple1" qsCatId="simple" csTypeId="urn:microsoft.com/office/officeart/2005/8/colors/accent1_2" csCatId="accent1" phldr="1"/>
      <dgm:spPr/>
    </dgm:pt>
    <dgm:pt modelId="{529887B4-E654-492D-99E5-05C01677BE5D}">
      <dgm:prSet phldrT="[Text]" custT="1"/>
      <dgm:spPr>
        <a:solidFill>
          <a:schemeClr val="accent1"/>
        </a:solidFill>
      </dgm:spPr>
      <dgm:t>
        <a:bodyPr tIns="274320" bIns="274320"/>
        <a:lstStyle/>
        <a:p>
          <a:r>
            <a:rPr lang="en-US" sz="2000" b="0" dirty="0">
              <a:latin typeface="Segoe UI Semibold" panose="020B0702040204020203" pitchFamily="34" charset="0"/>
              <a:cs typeface="Segoe UI Semibold" panose="020B0702040204020203" pitchFamily="34" charset="0"/>
            </a:rPr>
            <a:t>Firewall appliances – Dual NIC</a:t>
          </a:r>
        </a:p>
      </dgm:t>
    </dgm:pt>
    <dgm:pt modelId="{18D374D8-AB66-4AF1-8AA7-C869B8DB7565}" type="parTrans" cxnId="{9C5CE275-C1A9-4669-B9E1-DA0DBCC1261C}">
      <dgm:prSet/>
      <dgm:spPr/>
      <dgm:t>
        <a:bodyPr/>
        <a:lstStyle/>
        <a:p>
          <a:endParaRPr lang="en-US"/>
        </a:p>
      </dgm:t>
    </dgm:pt>
    <dgm:pt modelId="{D0CDB40B-4424-40C0-B65D-6B3FC302714B}" type="sibTrans" cxnId="{9C5CE275-C1A9-4669-B9E1-DA0DBCC1261C}">
      <dgm:prSet/>
      <dgm:spPr/>
      <dgm:t>
        <a:bodyPr/>
        <a:lstStyle/>
        <a:p>
          <a:endParaRPr lang="en-US"/>
        </a:p>
      </dgm:t>
    </dgm:pt>
    <dgm:pt modelId="{28346997-F1EA-4E2A-88F9-43DA97DC9D31}">
      <dgm:prSet phldrT="[Text]" custT="1"/>
      <dgm:spPr>
        <a:solidFill>
          <a:schemeClr val="accent1"/>
        </a:solidFill>
      </dgm:spPr>
      <dgm:t>
        <a:bodyPr tIns="274320" bIns="274320"/>
        <a:lstStyle/>
        <a:p>
          <a:pPr algn="l"/>
          <a:r>
            <a:rPr lang="en-US" sz="1600" dirty="0"/>
            <a:t>Software-based firewall </a:t>
          </a:r>
          <a:br>
            <a:rPr lang="en-US" sz="1600" dirty="0"/>
          </a:br>
          <a:r>
            <a:rPr lang="en-US" sz="1600" dirty="0"/>
            <a:t>that can be placed between subnets or between a </a:t>
          </a:r>
          <a:br>
            <a:rPr lang="en-US" sz="1600" dirty="0"/>
          </a:br>
          <a:r>
            <a:rPr lang="en-US" sz="1600" dirty="0"/>
            <a:t>subnet and the Internet</a:t>
          </a:r>
        </a:p>
      </dgm:t>
    </dgm:pt>
    <dgm:pt modelId="{570D0AC7-F909-4B81-B7F3-56CAC9CBDD97}" type="parTrans" cxnId="{B05ED899-796F-499D-876B-33C41D7DE7A9}">
      <dgm:prSet/>
      <dgm:spPr/>
      <dgm:t>
        <a:bodyPr/>
        <a:lstStyle/>
        <a:p>
          <a:endParaRPr lang="en-US"/>
        </a:p>
      </dgm:t>
    </dgm:pt>
    <dgm:pt modelId="{C2062407-696E-4575-95F3-FAE3E727C2F8}" type="sibTrans" cxnId="{B05ED899-796F-499D-876B-33C41D7DE7A9}">
      <dgm:prSet/>
      <dgm:spPr/>
      <dgm:t>
        <a:bodyPr/>
        <a:lstStyle/>
        <a:p>
          <a:endParaRPr lang="en-US"/>
        </a:p>
      </dgm:t>
    </dgm:pt>
    <dgm:pt modelId="{FF0A4D1F-6964-4ED3-A58E-B00539F61F81}">
      <dgm:prSet phldrT="[Text]" custT="1"/>
      <dgm:spPr>
        <a:solidFill>
          <a:schemeClr val="accent1"/>
        </a:solidFill>
      </dgm:spPr>
      <dgm:t>
        <a:bodyPr lIns="182880" tIns="274320" bIns="274320"/>
        <a:lstStyle/>
        <a:p>
          <a:pPr algn="l"/>
          <a:r>
            <a:rPr lang="en-US" sz="1400" dirty="0"/>
            <a:t>When you need additional firewall protection from </a:t>
          </a:r>
          <a:br>
            <a:rPr lang="en-US" sz="1400" dirty="0"/>
          </a:br>
          <a:r>
            <a:rPr lang="en-US" sz="1400" dirty="0"/>
            <a:t>the Internet and also </a:t>
          </a:r>
          <a:br>
            <a:rPr lang="en-US" sz="1400" dirty="0"/>
          </a:br>
          <a:r>
            <a:rPr lang="en-US" sz="1400" dirty="0"/>
            <a:t>need high throughput</a:t>
          </a:r>
        </a:p>
        <a:p>
          <a:pPr algn="l"/>
          <a:r>
            <a:rPr lang="en-US" sz="1400" dirty="0"/>
            <a:t>Want packet capture </a:t>
          </a:r>
          <a:br>
            <a:rPr lang="en-US" sz="1400" dirty="0"/>
          </a:br>
          <a:r>
            <a:rPr lang="en-US" sz="1400" dirty="0"/>
            <a:t>and inspection</a:t>
          </a:r>
        </a:p>
        <a:p>
          <a:pPr algn="l"/>
          <a:r>
            <a:rPr lang="en-US" sz="1400" dirty="0"/>
            <a:t>Want detailed logging</a:t>
          </a:r>
        </a:p>
      </dgm:t>
    </dgm:pt>
    <dgm:pt modelId="{3A26BB9A-FABC-416B-AAC2-4E8DDBE83DF4}" type="parTrans" cxnId="{A6107792-5DF7-49E2-9C22-F76426394BBA}">
      <dgm:prSet/>
      <dgm:spPr/>
      <dgm:t>
        <a:bodyPr/>
        <a:lstStyle/>
        <a:p>
          <a:endParaRPr lang="en-US"/>
        </a:p>
      </dgm:t>
    </dgm:pt>
    <dgm:pt modelId="{29145F0D-4805-449F-B42D-B7F4EEC82932}" type="sibTrans" cxnId="{A6107792-5DF7-49E2-9C22-F76426394BBA}">
      <dgm:prSet/>
      <dgm:spPr/>
      <dgm:t>
        <a:bodyPr/>
        <a:lstStyle/>
        <a:p>
          <a:endParaRPr lang="en-US"/>
        </a:p>
      </dgm:t>
    </dgm:pt>
    <dgm:pt modelId="{564A8D5F-4F64-4461-BFFB-523671C66468}" type="pres">
      <dgm:prSet presAssocID="{811D4A9B-CD29-43B9-B353-64E7810D16DB}" presName="Name0" presStyleCnt="0">
        <dgm:presLayoutVars>
          <dgm:dir/>
          <dgm:resizeHandles val="exact"/>
        </dgm:presLayoutVars>
      </dgm:prSet>
      <dgm:spPr/>
    </dgm:pt>
    <dgm:pt modelId="{8598DD17-3CA8-48F1-9BCF-BC88CF861280}" type="pres">
      <dgm:prSet presAssocID="{529887B4-E654-492D-99E5-05C01677BE5D}" presName="node" presStyleLbl="node1" presStyleIdx="0" presStyleCnt="3">
        <dgm:presLayoutVars>
          <dgm:bulletEnabled val="1"/>
        </dgm:presLayoutVars>
      </dgm:prSet>
      <dgm:spPr>
        <a:xfrm>
          <a:off x="9844" y="701438"/>
          <a:ext cx="2942555" cy="2329331"/>
        </a:xfrm>
        <a:prstGeom prst="roundRect">
          <a:avLst>
            <a:gd name="adj" fmla="val 10000"/>
          </a:avLst>
        </a:prstGeom>
      </dgm:spPr>
    </dgm:pt>
    <dgm:pt modelId="{E6A5BCBA-8A42-44C7-9D6C-CA21CF8F4E49}" type="pres">
      <dgm:prSet presAssocID="{D0CDB40B-4424-40C0-B65D-6B3FC302714B}" presName="sibTrans" presStyleLbl="sibTrans2D1" presStyleIdx="0" presStyleCnt="2"/>
      <dgm:spPr/>
    </dgm:pt>
    <dgm:pt modelId="{04629D14-DEAC-4F78-909F-FB6366C37630}" type="pres">
      <dgm:prSet presAssocID="{D0CDB40B-4424-40C0-B65D-6B3FC302714B}" presName="connectorText" presStyleLbl="sibTrans2D1" presStyleIdx="0" presStyleCnt="2"/>
      <dgm:spPr/>
    </dgm:pt>
    <dgm:pt modelId="{F56CE735-5049-47E9-AE39-B22E7BD3CD1A}" type="pres">
      <dgm:prSet presAssocID="{28346997-F1EA-4E2A-88F9-43DA97DC9D31}" presName="node" presStyleLbl="node1" presStyleIdx="1" presStyleCnt="3">
        <dgm:presLayoutVars>
          <dgm:bulletEnabled val="1"/>
        </dgm:presLayoutVars>
      </dgm:prSet>
      <dgm:spPr/>
    </dgm:pt>
    <dgm:pt modelId="{2D72F846-7063-41FB-B032-8D5E5656B86B}" type="pres">
      <dgm:prSet presAssocID="{C2062407-696E-4575-95F3-FAE3E727C2F8}" presName="sibTrans" presStyleLbl="sibTrans2D1" presStyleIdx="1" presStyleCnt="2"/>
      <dgm:spPr/>
    </dgm:pt>
    <dgm:pt modelId="{6C528BC9-682C-4EA6-A3A8-039D3F4DBF61}" type="pres">
      <dgm:prSet presAssocID="{C2062407-696E-4575-95F3-FAE3E727C2F8}" presName="connectorText" presStyleLbl="sibTrans2D1" presStyleIdx="1" presStyleCnt="2"/>
      <dgm:spPr/>
    </dgm:pt>
    <dgm:pt modelId="{2393308C-AC13-4DAC-87A4-955720EC945B}" type="pres">
      <dgm:prSet presAssocID="{FF0A4D1F-6964-4ED3-A58E-B00539F61F81}" presName="node" presStyleLbl="node1" presStyleIdx="2" presStyleCnt="3" custScaleY="105904">
        <dgm:presLayoutVars>
          <dgm:bulletEnabled val="1"/>
        </dgm:presLayoutVars>
      </dgm:prSet>
      <dgm:spPr/>
    </dgm:pt>
  </dgm:ptLst>
  <dgm:cxnLst>
    <dgm:cxn modelId="{DF11B80E-F5B0-4159-8294-FC56C32238C6}" type="presOf" srcId="{C2062407-696E-4575-95F3-FAE3E727C2F8}" destId="{6C528BC9-682C-4EA6-A3A8-039D3F4DBF61}" srcOrd="1" destOrd="0" presId="urn:microsoft.com/office/officeart/2005/8/layout/process1"/>
    <dgm:cxn modelId="{8FC35241-6138-4773-AEF0-2B307DAB7A33}" type="presOf" srcId="{D0CDB40B-4424-40C0-B65D-6B3FC302714B}" destId="{E6A5BCBA-8A42-44C7-9D6C-CA21CF8F4E49}" srcOrd="0" destOrd="0" presId="urn:microsoft.com/office/officeart/2005/8/layout/process1"/>
    <dgm:cxn modelId="{D505A44D-EDB4-4E7E-B75D-953096105838}" type="presOf" srcId="{C2062407-696E-4575-95F3-FAE3E727C2F8}" destId="{2D72F846-7063-41FB-B032-8D5E5656B86B}" srcOrd="0" destOrd="0" presId="urn:microsoft.com/office/officeart/2005/8/layout/process1"/>
    <dgm:cxn modelId="{236AD874-AED8-4962-A66F-743B0F802414}" type="presOf" srcId="{28346997-F1EA-4E2A-88F9-43DA97DC9D31}" destId="{F56CE735-5049-47E9-AE39-B22E7BD3CD1A}" srcOrd="0" destOrd="0" presId="urn:microsoft.com/office/officeart/2005/8/layout/process1"/>
    <dgm:cxn modelId="{9C5CE275-C1A9-4669-B9E1-DA0DBCC1261C}" srcId="{811D4A9B-CD29-43B9-B353-64E7810D16DB}" destId="{529887B4-E654-492D-99E5-05C01677BE5D}" srcOrd="0" destOrd="0" parTransId="{18D374D8-AB66-4AF1-8AA7-C869B8DB7565}" sibTransId="{D0CDB40B-4424-40C0-B65D-6B3FC302714B}"/>
    <dgm:cxn modelId="{2BCA997D-0F01-4213-AE61-5DF6DFA1B99C}" type="presOf" srcId="{D0CDB40B-4424-40C0-B65D-6B3FC302714B}" destId="{04629D14-DEAC-4F78-909F-FB6366C37630}" srcOrd="1" destOrd="0" presId="urn:microsoft.com/office/officeart/2005/8/layout/process1"/>
    <dgm:cxn modelId="{38E0C482-0D55-49A2-A617-5326156B2C5F}" type="presOf" srcId="{529887B4-E654-492D-99E5-05C01677BE5D}" destId="{8598DD17-3CA8-48F1-9BCF-BC88CF861280}" srcOrd="0" destOrd="0" presId="urn:microsoft.com/office/officeart/2005/8/layout/process1"/>
    <dgm:cxn modelId="{A6107792-5DF7-49E2-9C22-F76426394BBA}" srcId="{811D4A9B-CD29-43B9-B353-64E7810D16DB}" destId="{FF0A4D1F-6964-4ED3-A58E-B00539F61F81}" srcOrd="2" destOrd="0" parTransId="{3A26BB9A-FABC-416B-AAC2-4E8DDBE83DF4}" sibTransId="{29145F0D-4805-449F-B42D-B7F4EEC82932}"/>
    <dgm:cxn modelId="{B05ED899-796F-499D-876B-33C41D7DE7A9}" srcId="{811D4A9B-CD29-43B9-B353-64E7810D16DB}" destId="{28346997-F1EA-4E2A-88F9-43DA97DC9D31}" srcOrd="1" destOrd="0" parTransId="{570D0AC7-F909-4B81-B7F3-56CAC9CBDD97}" sibTransId="{C2062407-696E-4575-95F3-FAE3E727C2F8}"/>
    <dgm:cxn modelId="{C584329F-79A0-4E25-8231-CBE21190DB96}" type="presOf" srcId="{FF0A4D1F-6964-4ED3-A58E-B00539F61F81}" destId="{2393308C-AC13-4DAC-87A4-955720EC945B}" srcOrd="0" destOrd="0" presId="urn:microsoft.com/office/officeart/2005/8/layout/process1"/>
    <dgm:cxn modelId="{2D5DA6AF-4D81-424E-A45B-A8D3D177A4FF}" type="presOf" srcId="{811D4A9B-CD29-43B9-B353-64E7810D16DB}" destId="{564A8D5F-4F64-4461-BFFB-523671C66468}" srcOrd="0" destOrd="0" presId="urn:microsoft.com/office/officeart/2005/8/layout/process1"/>
    <dgm:cxn modelId="{8DFB88CB-9206-4BC5-B0CF-72B56F3FED2C}" type="presParOf" srcId="{564A8D5F-4F64-4461-BFFB-523671C66468}" destId="{8598DD17-3CA8-48F1-9BCF-BC88CF861280}" srcOrd="0" destOrd="0" presId="urn:microsoft.com/office/officeart/2005/8/layout/process1"/>
    <dgm:cxn modelId="{A16D5983-9BFE-43C4-9D4D-8B8042558461}" type="presParOf" srcId="{564A8D5F-4F64-4461-BFFB-523671C66468}" destId="{E6A5BCBA-8A42-44C7-9D6C-CA21CF8F4E49}" srcOrd="1" destOrd="0" presId="urn:microsoft.com/office/officeart/2005/8/layout/process1"/>
    <dgm:cxn modelId="{6E4EA8A8-75FC-4B6B-B25E-067FE1752812}" type="presParOf" srcId="{E6A5BCBA-8A42-44C7-9D6C-CA21CF8F4E49}" destId="{04629D14-DEAC-4F78-909F-FB6366C37630}" srcOrd="0" destOrd="0" presId="urn:microsoft.com/office/officeart/2005/8/layout/process1"/>
    <dgm:cxn modelId="{79CD0BAA-C5D0-41CF-B310-0CAD25BCAB32}" type="presParOf" srcId="{564A8D5F-4F64-4461-BFFB-523671C66468}" destId="{F56CE735-5049-47E9-AE39-B22E7BD3CD1A}" srcOrd="2" destOrd="0" presId="urn:microsoft.com/office/officeart/2005/8/layout/process1"/>
    <dgm:cxn modelId="{53C79D57-EC2B-495B-9874-FFEEC5192AC8}" type="presParOf" srcId="{564A8D5F-4F64-4461-BFFB-523671C66468}" destId="{2D72F846-7063-41FB-B032-8D5E5656B86B}" srcOrd="3" destOrd="0" presId="urn:microsoft.com/office/officeart/2005/8/layout/process1"/>
    <dgm:cxn modelId="{AF2516D8-F947-43D9-971B-D3BB216CB8CB}" type="presParOf" srcId="{2D72F846-7063-41FB-B032-8D5E5656B86B}" destId="{6C528BC9-682C-4EA6-A3A8-039D3F4DBF61}" srcOrd="0" destOrd="0" presId="urn:microsoft.com/office/officeart/2005/8/layout/process1"/>
    <dgm:cxn modelId="{1C2D7366-9EC6-42DC-A984-D2521EBEBB58}" type="presParOf" srcId="{564A8D5F-4F64-4461-BFFB-523671C66468}" destId="{2393308C-AC13-4DAC-87A4-955720EC945B}"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11D4A9B-CD29-43B9-B353-64E7810D16DB}" type="doc">
      <dgm:prSet loTypeId="urn:microsoft.com/office/officeart/2005/8/layout/process1" loCatId="process" qsTypeId="urn:microsoft.com/office/officeart/2005/8/quickstyle/simple1" qsCatId="simple" csTypeId="urn:microsoft.com/office/officeart/2005/8/colors/accent1_2" csCatId="accent1" phldr="1"/>
      <dgm:spPr/>
    </dgm:pt>
    <dgm:pt modelId="{529887B4-E654-492D-99E5-05C01677BE5D}">
      <dgm:prSet phldrT="[Text]" custT="1"/>
      <dgm:spPr>
        <a:solidFill>
          <a:schemeClr val="accent1">
            <a:hueOff val="0"/>
            <a:satOff val="0"/>
            <a:lumOff val="0"/>
          </a:schemeClr>
        </a:solidFill>
      </dgm:spPr>
      <dgm:t>
        <a:bodyPr tIns="0" bIns="0"/>
        <a:lstStyle/>
        <a:p>
          <a:r>
            <a:rPr lang="en-US" sz="2000" b="0" dirty="0">
              <a:latin typeface="Segoe UI Semibold" panose="020B0702040204020203" pitchFamily="34" charset="0"/>
              <a:cs typeface="Segoe UI Semibold" panose="020B0702040204020203" pitchFamily="34" charset="0"/>
            </a:rPr>
            <a:t>Firewall appliances – Single NIC</a:t>
          </a:r>
        </a:p>
      </dgm:t>
    </dgm:pt>
    <dgm:pt modelId="{18D374D8-AB66-4AF1-8AA7-C869B8DB7565}" type="parTrans" cxnId="{9C5CE275-C1A9-4669-B9E1-DA0DBCC1261C}">
      <dgm:prSet/>
      <dgm:spPr/>
      <dgm:t>
        <a:bodyPr/>
        <a:lstStyle/>
        <a:p>
          <a:endParaRPr lang="en-US"/>
        </a:p>
      </dgm:t>
    </dgm:pt>
    <dgm:pt modelId="{D0CDB40B-4424-40C0-B65D-6B3FC302714B}" type="sibTrans" cxnId="{9C5CE275-C1A9-4669-B9E1-DA0DBCC1261C}">
      <dgm:prSet/>
      <dgm:spPr/>
      <dgm:t>
        <a:bodyPr/>
        <a:lstStyle/>
        <a:p>
          <a:endParaRPr lang="en-US"/>
        </a:p>
      </dgm:t>
    </dgm:pt>
    <dgm:pt modelId="{28346997-F1EA-4E2A-88F9-43DA97DC9D31}">
      <dgm:prSet phldrT="[Text]" custT="1"/>
      <dgm:spPr>
        <a:solidFill>
          <a:schemeClr val="accent1">
            <a:hueOff val="0"/>
            <a:satOff val="0"/>
            <a:lumOff val="0"/>
          </a:schemeClr>
        </a:solidFill>
      </dgm:spPr>
      <dgm:t>
        <a:bodyPr tIns="0" bIns="0"/>
        <a:lstStyle/>
        <a:p>
          <a:pPr algn="l"/>
          <a:r>
            <a:rPr lang="en-US" sz="1600" dirty="0"/>
            <a:t>Software-based firewall </a:t>
          </a:r>
          <a:br>
            <a:rPr lang="en-US" sz="1600" dirty="0"/>
          </a:br>
          <a:r>
            <a:rPr lang="en-US" sz="1600" dirty="0"/>
            <a:t>that can be placed </a:t>
          </a:r>
          <a:br>
            <a:rPr lang="en-US" sz="1600" dirty="0"/>
          </a:br>
          <a:r>
            <a:rPr lang="en-US" sz="1600" dirty="0"/>
            <a:t>between Virtual Machines </a:t>
          </a:r>
          <a:br>
            <a:rPr lang="en-US" sz="1600" dirty="0"/>
          </a:br>
          <a:r>
            <a:rPr lang="en-US" sz="1600" dirty="0"/>
            <a:t>and the Internet. Requires </a:t>
          </a:r>
          <a:br>
            <a:rPr lang="en-US" sz="1600" dirty="0"/>
          </a:br>
          <a:r>
            <a:rPr lang="en-US" sz="1600" dirty="0"/>
            <a:t>all traffic to be routed through the firewall using agents and </a:t>
          </a:r>
          <a:r>
            <a:rPr lang="en-US" sz="1600" dirty="0" err="1"/>
            <a:t>IPSec</a:t>
          </a:r>
          <a:r>
            <a:rPr lang="en-US" sz="1600" dirty="0"/>
            <a:t> typically</a:t>
          </a:r>
        </a:p>
      </dgm:t>
    </dgm:pt>
    <dgm:pt modelId="{570D0AC7-F909-4B81-B7F3-56CAC9CBDD97}" type="parTrans" cxnId="{B05ED899-796F-499D-876B-33C41D7DE7A9}">
      <dgm:prSet/>
      <dgm:spPr/>
      <dgm:t>
        <a:bodyPr/>
        <a:lstStyle/>
        <a:p>
          <a:endParaRPr lang="en-US"/>
        </a:p>
      </dgm:t>
    </dgm:pt>
    <dgm:pt modelId="{C2062407-696E-4575-95F3-FAE3E727C2F8}" type="sibTrans" cxnId="{B05ED899-796F-499D-876B-33C41D7DE7A9}">
      <dgm:prSet/>
      <dgm:spPr/>
      <dgm:t>
        <a:bodyPr/>
        <a:lstStyle/>
        <a:p>
          <a:endParaRPr lang="en-US"/>
        </a:p>
      </dgm:t>
    </dgm:pt>
    <dgm:pt modelId="{FF0A4D1F-6964-4ED3-A58E-B00539F61F81}">
      <dgm:prSet phldrT="[Text]" custT="1"/>
      <dgm:spPr>
        <a:solidFill>
          <a:schemeClr val="accent1">
            <a:hueOff val="0"/>
            <a:satOff val="0"/>
            <a:lumOff val="0"/>
          </a:schemeClr>
        </a:solidFill>
      </dgm:spPr>
      <dgm:t>
        <a:bodyPr lIns="182880" tIns="0" bIns="0"/>
        <a:lstStyle/>
        <a:p>
          <a:pPr algn="l"/>
          <a:r>
            <a:rPr lang="en-US" sz="1400" dirty="0"/>
            <a:t>When you need additional firewall protection from the Internet. When you want traffic flow control of all VM traffic</a:t>
          </a:r>
        </a:p>
        <a:p>
          <a:pPr algn="l"/>
          <a:r>
            <a:rPr lang="en-US" sz="1400" dirty="0"/>
            <a:t>When you want logging </a:t>
          </a:r>
          <a:br>
            <a:rPr lang="en-US" sz="1400" dirty="0"/>
          </a:br>
          <a:r>
            <a:rPr lang="en-US" sz="1400" dirty="0"/>
            <a:t>and monitoring of traffic</a:t>
          </a:r>
        </a:p>
      </dgm:t>
    </dgm:pt>
    <dgm:pt modelId="{3A26BB9A-FABC-416B-AAC2-4E8DDBE83DF4}" type="parTrans" cxnId="{A6107792-5DF7-49E2-9C22-F76426394BBA}">
      <dgm:prSet/>
      <dgm:spPr/>
      <dgm:t>
        <a:bodyPr/>
        <a:lstStyle/>
        <a:p>
          <a:endParaRPr lang="en-US"/>
        </a:p>
      </dgm:t>
    </dgm:pt>
    <dgm:pt modelId="{29145F0D-4805-449F-B42D-B7F4EEC82932}" type="sibTrans" cxnId="{A6107792-5DF7-49E2-9C22-F76426394BBA}">
      <dgm:prSet/>
      <dgm:spPr/>
      <dgm:t>
        <a:bodyPr/>
        <a:lstStyle/>
        <a:p>
          <a:endParaRPr lang="en-US"/>
        </a:p>
      </dgm:t>
    </dgm:pt>
    <dgm:pt modelId="{564A8D5F-4F64-4461-BFFB-523671C66468}" type="pres">
      <dgm:prSet presAssocID="{811D4A9B-CD29-43B9-B353-64E7810D16DB}" presName="Name0" presStyleCnt="0">
        <dgm:presLayoutVars>
          <dgm:dir/>
          <dgm:resizeHandles val="exact"/>
        </dgm:presLayoutVars>
      </dgm:prSet>
      <dgm:spPr/>
    </dgm:pt>
    <dgm:pt modelId="{8598DD17-3CA8-48F1-9BCF-BC88CF861280}" type="pres">
      <dgm:prSet presAssocID="{529887B4-E654-492D-99E5-05C01677BE5D}" presName="node" presStyleLbl="node1" presStyleIdx="0" presStyleCnt="3">
        <dgm:presLayoutVars>
          <dgm:bulletEnabled val="1"/>
        </dgm:presLayoutVars>
      </dgm:prSet>
      <dgm:spPr/>
    </dgm:pt>
    <dgm:pt modelId="{E6A5BCBA-8A42-44C7-9D6C-CA21CF8F4E49}" type="pres">
      <dgm:prSet presAssocID="{D0CDB40B-4424-40C0-B65D-6B3FC302714B}" presName="sibTrans" presStyleLbl="sibTrans2D1" presStyleIdx="0" presStyleCnt="2"/>
      <dgm:spPr/>
    </dgm:pt>
    <dgm:pt modelId="{04629D14-DEAC-4F78-909F-FB6366C37630}" type="pres">
      <dgm:prSet presAssocID="{D0CDB40B-4424-40C0-B65D-6B3FC302714B}" presName="connectorText" presStyleLbl="sibTrans2D1" presStyleIdx="0" presStyleCnt="2"/>
      <dgm:spPr/>
    </dgm:pt>
    <dgm:pt modelId="{F56CE735-5049-47E9-AE39-B22E7BD3CD1A}" type="pres">
      <dgm:prSet presAssocID="{28346997-F1EA-4E2A-88F9-43DA97DC9D31}" presName="node" presStyleLbl="node1" presStyleIdx="1" presStyleCnt="3">
        <dgm:presLayoutVars>
          <dgm:bulletEnabled val="1"/>
        </dgm:presLayoutVars>
      </dgm:prSet>
      <dgm:spPr/>
    </dgm:pt>
    <dgm:pt modelId="{2D72F846-7063-41FB-B032-8D5E5656B86B}" type="pres">
      <dgm:prSet presAssocID="{C2062407-696E-4575-95F3-FAE3E727C2F8}" presName="sibTrans" presStyleLbl="sibTrans2D1" presStyleIdx="1" presStyleCnt="2"/>
      <dgm:spPr/>
    </dgm:pt>
    <dgm:pt modelId="{6C528BC9-682C-4EA6-A3A8-039D3F4DBF61}" type="pres">
      <dgm:prSet presAssocID="{C2062407-696E-4575-95F3-FAE3E727C2F8}" presName="connectorText" presStyleLbl="sibTrans2D1" presStyleIdx="1" presStyleCnt="2"/>
      <dgm:spPr/>
    </dgm:pt>
    <dgm:pt modelId="{2393308C-AC13-4DAC-87A4-955720EC945B}" type="pres">
      <dgm:prSet presAssocID="{FF0A4D1F-6964-4ED3-A58E-B00539F61F81}" presName="node" presStyleLbl="node1" presStyleIdx="2" presStyleCnt="3" custScaleY="92732">
        <dgm:presLayoutVars>
          <dgm:bulletEnabled val="1"/>
        </dgm:presLayoutVars>
      </dgm:prSet>
      <dgm:spPr/>
    </dgm:pt>
  </dgm:ptLst>
  <dgm:cxnLst>
    <dgm:cxn modelId="{CD980C26-D7AC-4F1F-B33A-E507868083D9}" type="presOf" srcId="{28346997-F1EA-4E2A-88F9-43DA97DC9D31}" destId="{F56CE735-5049-47E9-AE39-B22E7BD3CD1A}" srcOrd="0" destOrd="0" presId="urn:microsoft.com/office/officeart/2005/8/layout/process1"/>
    <dgm:cxn modelId="{A4FC8A41-3492-44B2-B9DD-783254381FBD}" type="presOf" srcId="{D0CDB40B-4424-40C0-B65D-6B3FC302714B}" destId="{04629D14-DEAC-4F78-909F-FB6366C37630}" srcOrd="1" destOrd="0" presId="urn:microsoft.com/office/officeart/2005/8/layout/process1"/>
    <dgm:cxn modelId="{D2F84F6A-B1A5-4C80-89E3-0A3EAFEC7CBC}" type="presOf" srcId="{C2062407-696E-4575-95F3-FAE3E727C2F8}" destId="{6C528BC9-682C-4EA6-A3A8-039D3F4DBF61}" srcOrd="1" destOrd="0" presId="urn:microsoft.com/office/officeart/2005/8/layout/process1"/>
    <dgm:cxn modelId="{9C5CE275-C1A9-4669-B9E1-DA0DBCC1261C}" srcId="{811D4A9B-CD29-43B9-B353-64E7810D16DB}" destId="{529887B4-E654-492D-99E5-05C01677BE5D}" srcOrd="0" destOrd="0" parTransId="{18D374D8-AB66-4AF1-8AA7-C869B8DB7565}" sibTransId="{D0CDB40B-4424-40C0-B65D-6B3FC302714B}"/>
    <dgm:cxn modelId="{B029137A-B5A5-4449-A63E-9B545298EF54}" type="presOf" srcId="{D0CDB40B-4424-40C0-B65D-6B3FC302714B}" destId="{E6A5BCBA-8A42-44C7-9D6C-CA21CF8F4E49}" srcOrd="0" destOrd="0" presId="urn:microsoft.com/office/officeart/2005/8/layout/process1"/>
    <dgm:cxn modelId="{74952C7A-B768-4566-A5C2-96BE3D7CB6E3}" type="presOf" srcId="{529887B4-E654-492D-99E5-05C01677BE5D}" destId="{8598DD17-3CA8-48F1-9BCF-BC88CF861280}" srcOrd="0" destOrd="0" presId="urn:microsoft.com/office/officeart/2005/8/layout/process1"/>
    <dgm:cxn modelId="{A6107792-5DF7-49E2-9C22-F76426394BBA}" srcId="{811D4A9B-CD29-43B9-B353-64E7810D16DB}" destId="{FF0A4D1F-6964-4ED3-A58E-B00539F61F81}" srcOrd="2" destOrd="0" parTransId="{3A26BB9A-FABC-416B-AAC2-4E8DDBE83DF4}" sibTransId="{29145F0D-4805-449F-B42D-B7F4EEC82932}"/>
    <dgm:cxn modelId="{B05ED899-796F-499D-876B-33C41D7DE7A9}" srcId="{811D4A9B-CD29-43B9-B353-64E7810D16DB}" destId="{28346997-F1EA-4E2A-88F9-43DA97DC9D31}" srcOrd="1" destOrd="0" parTransId="{570D0AC7-F909-4B81-B7F3-56CAC9CBDD97}" sibTransId="{C2062407-696E-4575-95F3-FAE3E727C2F8}"/>
    <dgm:cxn modelId="{F8B757CD-B0A5-40D0-85CF-09FFAC1E3B56}" type="presOf" srcId="{811D4A9B-CD29-43B9-B353-64E7810D16DB}" destId="{564A8D5F-4F64-4461-BFFB-523671C66468}" srcOrd="0" destOrd="0" presId="urn:microsoft.com/office/officeart/2005/8/layout/process1"/>
    <dgm:cxn modelId="{1CED1CDB-A68A-4125-B834-7D81BCE255B3}" type="presOf" srcId="{C2062407-696E-4575-95F3-FAE3E727C2F8}" destId="{2D72F846-7063-41FB-B032-8D5E5656B86B}" srcOrd="0" destOrd="0" presId="urn:microsoft.com/office/officeart/2005/8/layout/process1"/>
    <dgm:cxn modelId="{82C78AEC-D1FC-46F1-B667-E2D77376CC1E}" type="presOf" srcId="{FF0A4D1F-6964-4ED3-A58E-B00539F61F81}" destId="{2393308C-AC13-4DAC-87A4-955720EC945B}" srcOrd="0" destOrd="0" presId="urn:microsoft.com/office/officeart/2005/8/layout/process1"/>
    <dgm:cxn modelId="{EBFBCAC1-AA7A-422D-9E2C-FEB2E9D0833F}" type="presParOf" srcId="{564A8D5F-4F64-4461-BFFB-523671C66468}" destId="{8598DD17-3CA8-48F1-9BCF-BC88CF861280}" srcOrd="0" destOrd="0" presId="urn:microsoft.com/office/officeart/2005/8/layout/process1"/>
    <dgm:cxn modelId="{11A4ABC5-5EF1-4F50-9EC5-00CDE860F45E}" type="presParOf" srcId="{564A8D5F-4F64-4461-BFFB-523671C66468}" destId="{E6A5BCBA-8A42-44C7-9D6C-CA21CF8F4E49}" srcOrd="1" destOrd="0" presId="urn:microsoft.com/office/officeart/2005/8/layout/process1"/>
    <dgm:cxn modelId="{EF314DC0-0DDE-4CFF-9274-0E95A0A8D688}" type="presParOf" srcId="{E6A5BCBA-8A42-44C7-9D6C-CA21CF8F4E49}" destId="{04629D14-DEAC-4F78-909F-FB6366C37630}" srcOrd="0" destOrd="0" presId="urn:microsoft.com/office/officeart/2005/8/layout/process1"/>
    <dgm:cxn modelId="{612E4ABC-F621-4111-BDBC-629D0D3D689C}" type="presParOf" srcId="{564A8D5F-4F64-4461-BFFB-523671C66468}" destId="{F56CE735-5049-47E9-AE39-B22E7BD3CD1A}" srcOrd="2" destOrd="0" presId="urn:microsoft.com/office/officeart/2005/8/layout/process1"/>
    <dgm:cxn modelId="{309672D9-35FB-42AB-9AAD-CE22C02201DD}" type="presParOf" srcId="{564A8D5F-4F64-4461-BFFB-523671C66468}" destId="{2D72F846-7063-41FB-B032-8D5E5656B86B}" srcOrd="3" destOrd="0" presId="urn:microsoft.com/office/officeart/2005/8/layout/process1"/>
    <dgm:cxn modelId="{835EA76A-7555-47BC-A8FE-4FA84B1D22E8}" type="presParOf" srcId="{2D72F846-7063-41FB-B032-8D5E5656B86B}" destId="{6C528BC9-682C-4EA6-A3A8-039D3F4DBF61}" srcOrd="0" destOrd="0" presId="urn:microsoft.com/office/officeart/2005/8/layout/process1"/>
    <dgm:cxn modelId="{5EEDC303-FFC2-4BF0-B6B4-33CB5ED9331E}" type="presParOf" srcId="{564A8D5F-4F64-4461-BFFB-523671C66468}" destId="{2393308C-AC13-4DAC-87A4-955720EC945B}" srcOrd="4"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11D4A9B-CD29-43B9-B353-64E7810D16DB}" type="doc">
      <dgm:prSet loTypeId="urn:microsoft.com/office/officeart/2005/8/layout/process1" loCatId="process" qsTypeId="urn:microsoft.com/office/officeart/2005/8/quickstyle/simple1" qsCatId="simple" csTypeId="urn:microsoft.com/office/officeart/2005/8/colors/accent1_2" csCatId="accent1" phldr="1"/>
      <dgm:spPr/>
    </dgm:pt>
    <dgm:pt modelId="{529887B4-E654-492D-99E5-05C01677BE5D}">
      <dgm:prSet phldrT="[Text]" custT="1"/>
      <dgm:spPr/>
      <dgm:t>
        <a:bodyPr/>
        <a:lstStyle/>
        <a:p>
          <a:r>
            <a:rPr lang="en-US" sz="2000" b="0" dirty="0">
              <a:latin typeface="Segoe UI Semibold" panose="020B0702040204020203" pitchFamily="34" charset="0"/>
              <a:cs typeface="Segoe UI Semibold" panose="020B0702040204020203" pitchFamily="34" charset="0"/>
            </a:rPr>
            <a:t>Web Application Firewalls</a:t>
          </a:r>
        </a:p>
      </dgm:t>
    </dgm:pt>
    <dgm:pt modelId="{18D374D8-AB66-4AF1-8AA7-C869B8DB7565}" type="parTrans" cxnId="{9C5CE275-C1A9-4669-B9E1-DA0DBCC1261C}">
      <dgm:prSet/>
      <dgm:spPr/>
      <dgm:t>
        <a:bodyPr/>
        <a:lstStyle/>
        <a:p>
          <a:endParaRPr lang="en-US"/>
        </a:p>
      </dgm:t>
    </dgm:pt>
    <dgm:pt modelId="{D0CDB40B-4424-40C0-B65D-6B3FC302714B}" type="sibTrans" cxnId="{9C5CE275-C1A9-4669-B9E1-DA0DBCC1261C}">
      <dgm:prSet/>
      <dgm:spPr/>
      <dgm:t>
        <a:bodyPr/>
        <a:lstStyle/>
        <a:p>
          <a:endParaRPr lang="en-US"/>
        </a:p>
      </dgm:t>
    </dgm:pt>
    <dgm:pt modelId="{28346997-F1EA-4E2A-88F9-43DA97DC9D31}">
      <dgm:prSet phldrT="[Text]" custT="1"/>
      <dgm:spPr/>
      <dgm:t>
        <a:bodyPr/>
        <a:lstStyle/>
        <a:p>
          <a:pPr algn="l"/>
          <a:r>
            <a:rPr lang="en-US" sz="1800" dirty="0"/>
            <a:t>Software-based firewall that is used to control ingress traffic from </a:t>
          </a:r>
          <a:br>
            <a:rPr lang="en-US" sz="1800" dirty="0"/>
          </a:br>
          <a:r>
            <a:rPr lang="en-US" sz="1800" dirty="0"/>
            <a:t>the Internet. Typically </a:t>
          </a:r>
          <a:br>
            <a:rPr lang="en-US" sz="1800" dirty="0"/>
          </a:br>
          <a:r>
            <a:rPr lang="en-US" sz="1800" dirty="0"/>
            <a:t>a Layer 7 firewall</a:t>
          </a:r>
        </a:p>
      </dgm:t>
    </dgm:pt>
    <dgm:pt modelId="{570D0AC7-F909-4B81-B7F3-56CAC9CBDD97}" type="parTrans" cxnId="{B05ED899-796F-499D-876B-33C41D7DE7A9}">
      <dgm:prSet/>
      <dgm:spPr/>
      <dgm:t>
        <a:bodyPr/>
        <a:lstStyle/>
        <a:p>
          <a:endParaRPr lang="en-US"/>
        </a:p>
      </dgm:t>
    </dgm:pt>
    <dgm:pt modelId="{C2062407-696E-4575-95F3-FAE3E727C2F8}" type="sibTrans" cxnId="{B05ED899-796F-499D-876B-33C41D7DE7A9}">
      <dgm:prSet/>
      <dgm:spPr/>
      <dgm:t>
        <a:bodyPr/>
        <a:lstStyle/>
        <a:p>
          <a:endParaRPr lang="en-US"/>
        </a:p>
      </dgm:t>
    </dgm:pt>
    <dgm:pt modelId="{FF0A4D1F-6964-4ED3-A58E-B00539F61F81}">
      <dgm:prSet phldrT="[Text]" custT="1"/>
      <dgm:spPr/>
      <dgm:t>
        <a:bodyPr lIns="182880"/>
        <a:lstStyle/>
        <a:p>
          <a:pPr algn="l"/>
          <a:r>
            <a:rPr lang="en-US" sz="1800" dirty="0"/>
            <a:t>When you want SSL session termination </a:t>
          </a:r>
        </a:p>
        <a:p>
          <a:pPr algn="l"/>
          <a:r>
            <a:rPr lang="en-US" sz="1800" dirty="0"/>
            <a:t>When you want </a:t>
          </a:r>
          <a:br>
            <a:rPr lang="en-US" sz="1800" dirty="0"/>
          </a:br>
          <a:r>
            <a:rPr lang="en-US" sz="1800" dirty="0"/>
            <a:t>session affinity </a:t>
          </a:r>
          <a:endParaRPr lang="en-US" sz="1800" b="0" dirty="0"/>
        </a:p>
      </dgm:t>
    </dgm:pt>
    <dgm:pt modelId="{3A26BB9A-FABC-416B-AAC2-4E8DDBE83DF4}" type="parTrans" cxnId="{A6107792-5DF7-49E2-9C22-F76426394BBA}">
      <dgm:prSet/>
      <dgm:spPr/>
      <dgm:t>
        <a:bodyPr/>
        <a:lstStyle/>
        <a:p>
          <a:endParaRPr lang="en-US"/>
        </a:p>
      </dgm:t>
    </dgm:pt>
    <dgm:pt modelId="{29145F0D-4805-449F-B42D-B7F4EEC82932}" type="sibTrans" cxnId="{A6107792-5DF7-49E2-9C22-F76426394BBA}">
      <dgm:prSet/>
      <dgm:spPr/>
      <dgm:t>
        <a:bodyPr/>
        <a:lstStyle/>
        <a:p>
          <a:endParaRPr lang="en-US"/>
        </a:p>
      </dgm:t>
    </dgm:pt>
    <dgm:pt modelId="{564A8D5F-4F64-4461-BFFB-523671C66468}" type="pres">
      <dgm:prSet presAssocID="{811D4A9B-CD29-43B9-B353-64E7810D16DB}" presName="Name0" presStyleCnt="0">
        <dgm:presLayoutVars>
          <dgm:dir/>
          <dgm:resizeHandles val="exact"/>
        </dgm:presLayoutVars>
      </dgm:prSet>
      <dgm:spPr/>
    </dgm:pt>
    <dgm:pt modelId="{8598DD17-3CA8-48F1-9BCF-BC88CF861280}" type="pres">
      <dgm:prSet presAssocID="{529887B4-E654-492D-99E5-05C01677BE5D}" presName="node" presStyleLbl="node1" presStyleIdx="0" presStyleCnt="3">
        <dgm:presLayoutVars>
          <dgm:bulletEnabled val="1"/>
        </dgm:presLayoutVars>
      </dgm:prSet>
      <dgm:spPr/>
    </dgm:pt>
    <dgm:pt modelId="{E6A5BCBA-8A42-44C7-9D6C-CA21CF8F4E49}" type="pres">
      <dgm:prSet presAssocID="{D0CDB40B-4424-40C0-B65D-6B3FC302714B}" presName="sibTrans" presStyleLbl="sibTrans2D1" presStyleIdx="0" presStyleCnt="2"/>
      <dgm:spPr/>
    </dgm:pt>
    <dgm:pt modelId="{04629D14-DEAC-4F78-909F-FB6366C37630}" type="pres">
      <dgm:prSet presAssocID="{D0CDB40B-4424-40C0-B65D-6B3FC302714B}" presName="connectorText" presStyleLbl="sibTrans2D1" presStyleIdx="0" presStyleCnt="2"/>
      <dgm:spPr/>
    </dgm:pt>
    <dgm:pt modelId="{F56CE735-5049-47E9-AE39-B22E7BD3CD1A}" type="pres">
      <dgm:prSet presAssocID="{28346997-F1EA-4E2A-88F9-43DA97DC9D31}" presName="node" presStyleLbl="node1" presStyleIdx="1" presStyleCnt="3">
        <dgm:presLayoutVars>
          <dgm:bulletEnabled val="1"/>
        </dgm:presLayoutVars>
      </dgm:prSet>
      <dgm:spPr/>
    </dgm:pt>
    <dgm:pt modelId="{2D72F846-7063-41FB-B032-8D5E5656B86B}" type="pres">
      <dgm:prSet presAssocID="{C2062407-696E-4575-95F3-FAE3E727C2F8}" presName="sibTrans" presStyleLbl="sibTrans2D1" presStyleIdx="1" presStyleCnt="2"/>
      <dgm:spPr/>
    </dgm:pt>
    <dgm:pt modelId="{6C528BC9-682C-4EA6-A3A8-039D3F4DBF61}" type="pres">
      <dgm:prSet presAssocID="{C2062407-696E-4575-95F3-FAE3E727C2F8}" presName="connectorText" presStyleLbl="sibTrans2D1" presStyleIdx="1" presStyleCnt="2"/>
      <dgm:spPr/>
    </dgm:pt>
    <dgm:pt modelId="{2393308C-AC13-4DAC-87A4-955720EC945B}" type="pres">
      <dgm:prSet presAssocID="{FF0A4D1F-6964-4ED3-A58E-B00539F61F81}" presName="node" presStyleLbl="node1" presStyleIdx="2" presStyleCnt="3" custScaleY="100825">
        <dgm:presLayoutVars>
          <dgm:bulletEnabled val="1"/>
        </dgm:presLayoutVars>
      </dgm:prSet>
      <dgm:spPr/>
    </dgm:pt>
  </dgm:ptLst>
  <dgm:cxnLst>
    <dgm:cxn modelId="{0B12B704-245D-4658-A92B-D6B71A6A1F7A}" type="presOf" srcId="{811D4A9B-CD29-43B9-B353-64E7810D16DB}" destId="{564A8D5F-4F64-4461-BFFB-523671C66468}" srcOrd="0" destOrd="0" presId="urn:microsoft.com/office/officeart/2005/8/layout/process1"/>
    <dgm:cxn modelId="{3FC5F92E-89C7-4C5D-A278-474FE2D2930B}" type="presOf" srcId="{C2062407-696E-4575-95F3-FAE3E727C2F8}" destId="{2D72F846-7063-41FB-B032-8D5E5656B86B}" srcOrd="0" destOrd="0" presId="urn:microsoft.com/office/officeart/2005/8/layout/process1"/>
    <dgm:cxn modelId="{51CA3967-4260-482D-AC50-9A0FE23EBC21}" type="presOf" srcId="{28346997-F1EA-4E2A-88F9-43DA97DC9D31}" destId="{F56CE735-5049-47E9-AE39-B22E7BD3CD1A}" srcOrd="0" destOrd="0" presId="urn:microsoft.com/office/officeart/2005/8/layout/process1"/>
    <dgm:cxn modelId="{ACE5A74D-243E-492F-881C-80E92FC24BE9}" type="presOf" srcId="{D0CDB40B-4424-40C0-B65D-6B3FC302714B}" destId="{04629D14-DEAC-4F78-909F-FB6366C37630}" srcOrd="1" destOrd="0" presId="urn:microsoft.com/office/officeart/2005/8/layout/process1"/>
    <dgm:cxn modelId="{DE677F70-F8C2-4EDF-BEF1-91A99C9D50B2}" type="presOf" srcId="{D0CDB40B-4424-40C0-B65D-6B3FC302714B}" destId="{E6A5BCBA-8A42-44C7-9D6C-CA21CF8F4E49}" srcOrd="0" destOrd="0" presId="urn:microsoft.com/office/officeart/2005/8/layout/process1"/>
    <dgm:cxn modelId="{9C5CE275-C1A9-4669-B9E1-DA0DBCC1261C}" srcId="{811D4A9B-CD29-43B9-B353-64E7810D16DB}" destId="{529887B4-E654-492D-99E5-05C01677BE5D}" srcOrd="0" destOrd="0" parTransId="{18D374D8-AB66-4AF1-8AA7-C869B8DB7565}" sibTransId="{D0CDB40B-4424-40C0-B65D-6B3FC302714B}"/>
    <dgm:cxn modelId="{34224B88-7246-45ED-86B2-92D5B893240D}" type="presOf" srcId="{FF0A4D1F-6964-4ED3-A58E-B00539F61F81}" destId="{2393308C-AC13-4DAC-87A4-955720EC945B}" srcOrd="0" destOrd="0" presId="urn:microsoft.com/office/officeart/2005/8/layout/process1"/>
    <dgm:cxn modelId="{A6107792-5DF7-49E2-9C22-F76426394BBA}" srcId="{811D4A9B-CD29-43B9-B353-64E7810D16DB}" destId="{FF0A4D1F-6964-4ED3-A58E-B00539F61F81}" srcOrd="2" destOrd="0" parTransId="{3A26BB9A-FABC-416B-AAC2-4E8DDBE83DF4}" sibTransId="{29145F0D-4805-449F-B42D-B7F4EEC82932}"/>
    <dgm:cxn modelId="{B05ED899-796F-499D-876B-33C41D7DE7A9}" srcId="{811D4A9B-CD29-43B9-B353-64E7810D16DB}" destId="{28346997-F1EA-4E2A-88F9-43DA97DC9D31}" srcOrd="1" destOrd="0" parTransId="{570D0AC7-F909-4B81-B7F3-56CAC9CBDD97}" sibTransId="{C2062407-696E-4575-95F3-FAE3E727C2F8}"/>
    <dgm:cxn modelId="{BB449FAC-06D1-4E45-B31F-A36D74B264FE}" type="presOf" srcId="{529887B4-E654-492D-99E5-05C01677BE5D}" destId="{8598DD17-3CA8-48F1-9BCF-BC88CF861280}" srcOrd="0" destOrd="0" presId="urn:microsoft.com/office/officeart/2005/8/layout/process1"/>
    <dgm:cxn modelId="{1DFDF3F9-CFE8-4567-BF28-CB2E17222153}" type="presOf" srcId="{C2062407-696E-4575-95F3-FAE3E727C2F8}" destId="{6C528BC9-682C-4EA6-A3A8-039D3F4DBF61}" srcOrd="1" destOrd="0" presId="urn:microsoft.com/office/officeart/2005/8/layout/process1"/>
    <dgm:cxn modelId="{F9E39D98-3B48-46FD-BF2B-D1A1DEF37975}" type="presParOf" srcId="{564A8D5F-4F64-4461-BFFB-523671C66468}" destId="{8598DD17-3CA8-48F1-9BCF-BC88CF861280}" srcOrd="0" destOrd="0" presId="urn:microsoft.com/office/officeart/2005/8/layout/process1"/>
    <dgm:cxn modelId="{95BB393D-F4AE-4252-AD8B-99DC9A30DE74}" type="presParOf" srcId="{564A8D5F-4F64-4461-BFFB-523671C66468}" destId="{E6A5BCBA-8A42-44C7-9D6C-CA21CF8F4E49}" srcOrd="1" destOrd="0" presId="urn:microsoft.com/office/officeart/2005/8/layout/process1"/>
    <dgm:cxn modelId="{867F0C68-709B-4283-BE0C-85DCA1E1BA3B}" type="presParOf" srcId="{E6A5BCBA-8A42-44C7-9D6C-CA21CF8F4E49}" destId="{04629D14-DEAC-4F78-909F-FB6366C37630}" srcOrd="0" destOrd="0" presId="urn:microsoft.com/office/officeart/2005/8/layout/process1"/>
    <dgm:cxn modelId="{6FC0525D-5887-4B75-BAD5-8CEA9C844504}" type="presParOf" srcId="{564A8D5F-4F64-4461-BFFB-523671C66468}" destId="{F56CE735-5049-47E9-AE39-B22E7BD3CD1A}" srcOrd="2" destOrd="0" presId="urn:microsoft.com/office/officeart/2005/8/layout/process1"/>
    <dgm:cxn modelId="{E02AD429-9586-4510-A607-4898B917CDA2}" type="presParOf" srcId="{564A8D5F-4F64-4461-BFFB-523671C66468}" destId="{2D72F846-7063-41FB-B032-8D5E5656B86B}" srcOrd="3" destOrd="0" presId="urn:microsoft.com/office/officeart/2005/8/layout/process1"/>
    <dgm:cxn modelId="{F512A152-4A58-49B0-BF4A-006C33E1B2EB}" type="presParOf" srcId="{2D72F846-7063-41FB-B032-8D5E5656B86B}" destId="{6C528BC9-682C-4EA6-A3A8-039D3F4DBF61}" srcOrd="0" destOrd="0" presId="urn:microsoft.com/office/officeart/2005/8/layout/process1"/>
    <dgm:cxn modelId="{75E465DE-C470-4A9B-9DA5-5573DF15E9A3}" type="presParOf" srcId="{564A8D5F-4F64-4461-BFFB-523671C66468}" destId="{2393308C-AC13-4DAC-87A4-955720EC945B}"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9FFF5C-C527-4098-8532-EC5B147ACAF5}">
      <dsp:nvSpPr>
        <dsp:cNvPr id="0" name=""/>
        <dsp:cNvSpPr/>
      </dsp:nvSpPr>
      <dsp:spPr>
        <a:xfrm>
          <a:off x="923943" y="465"/>
          <a:ext cx="2930053" cy="175803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Understanding traditional approaches and challenges</a:t>
          </a:r>
        </a:p>
      </dsp:txBody>
      <dsp:txXfrm>
        <a:off x="923943" y="465"/>
        <a:ext cx="2930053" cy="1758032"/>
      </dsp:txXfrm>
    </dsp:sp>
    <dsp:sp modelId="{9F35E919-C1E9-4956-A28B-A9619BBD61A0}">
      <dsp:nvSpPr>
        <dsp:cNvPr id="0" name=""/>
        <dsp:cNvSpPr/>
      </dsp:nvSpPr>
      <dsp:spPr>
        <a:xfrm>
          <a:off x="4147002" y="465"/>
          <a:ext cx="2930053" cy="175803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Building a containment strategy</a:t>
          </a:r>
        </a:p>
      </dsp:txBody>
      <dsp:txXfrm>
        <a:off x="4147002" y="465"/>
        <a:ext cx="2930053" cy="1758032"/>
      </dsp:txXfrm>
    </dsp:sp>
    <dsp:sp modelId="{4565511D-D9BA-421C-9889-8E100B75FC60}">
      <dsp:nvSpPr>
        <dsp:cNvPr id="0" name=""/>
        <dsp:cNvSpPr/>
      </dsp:nvSpPr>
      <dsp:spPr>
        <a:xfrm>
          <a:off x="923943" y="2051502"/>
          <a:ext cx="2930053" cy="175803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Isolation between security zones: </a:t>
          </a:r>
          <a:br>
            <a:rPr lang="en-US" sz="2000" kern="1200" dirty="0"/>
          </a:br>
          <a:r>
            <a:rPr lang="en-US" sz="2000" kern="1200" dirty="0"/>
            <a:t>security, complexity, </a:t>
          </a:r>
          <a:br>
            <a:rPr lang="en-US" sz="2000" kern="1200" dirty="0"/>
          </a:br>
          <a:r>
            <a:rPr lang="en-US" sz="2000" kern="1200" dirty="0"/>
            <a:t>and cost tradeoffs</a:t>
          </a:r>
        </a:p>
      </dsp:txBody>
      <dsp:txXfrm>
        <a:off x="923943" y="2051502"/>
        <a:ext cx="2930053" cy="1758032"/>
      </dsp:txXfrm>
    </dsp:sp>
    <dsp:sp modelId="{BE722982-DBEA-458A-BC2C-8AF80F1B6AE7}">
      <dsp:nvSpPr>
        <dsp:cNvPr id="0" name=""/>
        <dsp:cNvSpPr/>
      </dsp:nvSpPr>
      <dsp:spPr>
        <a:xfrm>
          <a:off x="4147002" y="2051502"/>
          <a:ext cx="2930053" cy="175803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Containment within security zones</a:t>
          </a:r>
        </a:p>
      </dsp:txBody>
      <dsp:txXfrm>
        <a:off x="4147002" y="2051502"/>
        <a:ext cx="2930053" cy="175803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8113A1-F9D1-4A5B-9F7B-7AADFE9A6A65}">
      <dsp:nvSpPr>
        <dsp:cNvPr id="0" name=""/>
        <dsp:cNvSpPr/>
      </dsp:nvSpPr>
      <dsp:spPr>
        <a:xfrm>
          <a:off x="3539976" y="436"/>
          <a:ext cx="5431622" cy="1716890"/>
        </a:xfrm>
        <a:prstGeom prst="rightArrow">
          <a:avLst>
            <a:gd name="adj1" fmla="val 75000"/>
            <a:gd name="adj2" fmla="val 50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91440" rIns="182880" bIns="11430" numCol="1" spcCol="1270" anchor="t" anchorCtr="0">
          <a:noAutofit/>
        </a:bodyPr>
        <a:lstStyle/>
        <a:p>
          <a:pPr marL="171450" lvl="1" indent="-171450" algn="l" defTabSz="800100">
            <a:lnSpc>
              <a:spcPct val="90000"/>
            </a:lnSpc>
            <a:spcBef>
              <a:spcPct val="0"/>
            </a:spcBef>
            <a:spcAft>
              <a:spcPct val="15000"/>
            </a:spcAft>
            <a:buChar char="•"/>
          </a:pPr>
          <a:r>
            <a:rPr lang="en-US" sz="1800" kern="1200" dirty="0"/>
            <a:t>A design that leverages forced tunneling (default route), typically must provide Internet access via different path than inbound than using Azure Internet access </a:t>
          </a:r>
        </a:p>
      </dsp:txBody>
      <dsp:txXfrm>
        <a:off x="3539976" y="215047"/>
        <a:ext cx="4787788" cy="1287668"/>
      </dsp:txXfrm>
    </dsp:sp>
    <dsp:sp modelId="{C0085984-AAFD-4DEB-92C0-E59BEAB1444A}">
      <dsp:nvSpPr>
        <dsp:cNvPr id="0" name=""/>
        <dsp:cNvSpPr/>
      </dsp:nvSpPr>
      <dsp:spPr>
        <a:xfrm>
          <a:off x="4424" y="149665"/>
          <a:ext cx="3621081" cy="141843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0" kern="1200" dirty="0">
              <a:latin typeface="Segoe UI Semibold" panose="020B0702040204020203" pitchFamily="34" charset="0"/>
              <a:cs typeface="Segoe UI Semibold" panose="020B0702040204020203" pitchFamily="34" charset="0"/>
            </a:rPr>
            <a:t>Mandatory</a:t>
          </a:r>
        </a:p>
      </dsp:txBody>
      <dsp:txXfrm>
        <a:off x="73666" y="218907"/>
        <a:ext cx="3482597" cy="1279948"/>
      </dsp:txXfrm>
    </dsp:sp>
    <dsp:sp modelId="{AD4923FE-E322-4BB7-B593-6A6239D3FAE8}">
      <dsp:nvSpPr>
        <dsp:cNvPr id="0" name=""/>
        <dsp:cNvSpPr/>
      </dsp:nvSpPr>
      <dsp:spPr>
        <a:xfrm>
          <a:off x="3343605" y="1777983"/>
          <a:ext cx="5448135" cy="1618916"/>
        </a:xfrm>
        <a:prstGeom prst="rightArrow">
          <a:avLst>
            <a:gd name="adj1" fmla="val 75000"/>
            <a:gd name="adj2" fmla="val 50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91440" rIns="182880" bIns="11430"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Combine forced tunneling with network security groups to achieve defense in depth of traffic isolation</a:t>
          </a:r>
        </a:p>
      </dsp:txBody>
      <dsp:txXfrm>
        <a:off x="3343605" y="1980348"/>
        <a:ext cx="4841042" cy="1214187"/>
      </dsp:txXfrm>
    </dsp:sp>
    <dsp:sp modelId="{AF601908-1BCC-4D16-B9A7-97E1AB278EC7}">
      <dsp:nvSpPr>
        <dsp:cNvPr id="0" name=""/>
        <dsp:cNvSpPr/>
      </dsp:nvSpPr>
      <dsp:spPr>
        <a:xfrm>
          <a:off x="0" y="1880568"/>
          <a:ext cx="3461030" cy="141401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0" kern="1200" dirty="0">
              <a:solidFill>
                <a:srgbClr val="FFFFFF"/>
              </a:solidFill>
              <a:latin typeface="Segoe UI Semibold" panose="020B0702040204020203" pitchFamily="34" charset="0"/>
              <a:ea typeface="+mn-ea"/>
              <a:cs typeface="Segoe UI Semibold" panose="020B0702040204020203" pitchFamily="34" charset="0"/>
            </a:rPr>
            <a:t>Recommended</a:t>
          </a:r>
        </a:p>
      </dsp:txBody>
      <dsp:txXfrm>
        <a:off x="69027" y="1949595"/>
        <a:ext cx="3322976" cy="1275961"/>
      </dsp:txXfrm>
    </dsp:sp>
    <dsp:sp modelId="{552042D3-DA16-49BF-8955-96746597232F}">
      <dsp:nvSpPr>
        <dsp:cNvPr id="0" name=""/>
        <dsp:cNvSpPr/>
      </dsp:nvSpPr>
      <dsp:spPr>
        <a:xfrm>
          <a:off x="3406890" y="3439929"/>
          <a:ext cx="5538063" cy="1815843"/>
        </a:xfrm>
        <a:prstGeom prst="rightArrow">
          <a:avLst>
            <a:gd name="adj1" fmla="val 75000"/>
            <a:gd name="adj2" fmla="val 50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91440" rIns="182880" bIns="11430" numCol="1" spcCol="1270" anchor="t" anchorCtr="0">
          <a:noAutofit/>
        </a:bodyPr>
        <a:lstStyle/>
        <a:p>
          <a:pPr marL="171450" lvl="1" indent="-171450" algn="l" defTabSz="800100">
            <a:lnSpc>
              <a:spcPct val="90000"/>
            </a:lnSpc>
            <a:spcBef>
              <a:spcPct val="0"/>
            </a:spcBef>
            <a:spcAft>
              <a:spcPct val="15000"/>
            </a:spcAft>
            <a:buChar char="•"/>
          </a:pPr>
          <a:r>
            <a:rPr lang="en-US" sz="1800" kern="1200" dirty="0"/>
            <a:t>Investigate the use of an dual-NIC edge firewall appliance with an extranet subnet as one alternative to NSGs</a:t>
          </a:r>
        </a:p>
      </dsp:txBody>
      <dsp:txXfrm>
        <a:off x="3406890" y="3666909"/>
        <a:ext cx="4857122" cy="1361883"/>
      </dsp:txXfrm>
    </dsp:sp>
    <dsp:sp modelId="{AFAB1B19-CAE8-440B-9CCB-5694D6EBAD69}">
      <dsp:nvSpPr>
        <dsp:cNvPr id="0" name=""/>
        <dsp:cNvSpPr/>
      </dsp:nvSpPr>
      <dsp:spPr>
        <a:xfrm>
          <a:off x="4299" y="3628248"/>
          <a:ext cx="3514891" cy="143920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0" kern="1200" dirty="0">
              <a:solidFill>
                <a:srgbClr val="FFFFFF"/>
              </a:solidFill>
              <a:latin typeface="Segoe UI Semibold" panose="020B0702040204020203" pitchFamily="34" charset="0"/>
              <a:ea typeface="+mn-ea"/>
              <a:cs typeface="Segoe UI Semibold" panose="020B0702040204020203" pitchFamily="34" charset="0"/>
            </a:rPr>
            <a:t>Optional</a:t>
          </a:r>
        </a:p>
      </dsp:txBody>
      <dsp:txXfrm>
        <a:off x="74555" y="3698504"/>
        <a:ext cx="3374379" cy="129869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4923FE-E322-4BB7-B593-6A6239D3FAE8}">
      <dsp:nvSpPr>
        <dsp:cNvPr id="0" name=""/>
        <dsp:cNvSpPr/>
      </dsp:nvSpPr>
      <dsp:spPr>
        <a:xfrm>
          <a:off x="3212696" y="5104"/>
          <a:ext cx="5408709" cy="3967384"/>
        </a:xfrm>
        <a:prstGeom prst="rightArrow">
          <a:avLst>
            <a:gd name="adj1" fmla="val 75000"/>
            <a:gd name="adj2" fmla="val 50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5760" tIns="182880" rIns="365760" bIns="13970" numCol="1" spcCol="1270" anchor="t" anchorCtr="0">
          <a:noAutofit/>
        </a:bodyPr>
        <a:lstStyle/>
        <a:p>
          <a:pPr marL="228600" lvl="1" indent="-228600" algn="l" defTabSz="977900">
            <a:lnSpc>
              <a:spcPct val="90000"/>
            </a:lnSpc>
            <a:spcBef>
              <a:spcPct val="0"/>
            </a:spcBef>
            <a:spcAft>
              <a:spcPct val="15000"/>
            </a:spcAft>
            <a:buChar char="•"/>
          </a:pPr>
          <a:r>
            <a:rPr lang="en-US" sz="2200" kern="1200" dirty="0"/>
            <a:t>Ensure that any user defined routes are more specific than ExpressRoute BGP routes or Local Site Network routes, otherwise the UDR </a:t>
          </a:r>
          <a:br>
            <a:rPr lang="en-US" sz="2200" kern="1200" dirty="0"/>
          </a:br>
          <a:r>
            <a:rPr lang="en-US" sz="2200" kern="1200" dirty="0"/>
            <a:t>will not be used</a:t>
          </a:r>
        </a:p>
      </dsp:txBody>
      <dsp:txXfrm>
        <a:off x="3212696" y="501027"/>
        <a:ext cx="3920940" cy="2975538"/>
      </dsp:txXfrm>
    </dsp:sp>
    <dsp:sp modelId="{AF601908-1BCC-4D16-B9A7-97E1AB278EC7}">
      <dsp:nvSpPr>
        <dsp:cNvPr id="0" name=""/>
        <dsp:cNvSpPr/>
      </dsp:nvSpPr>
      <dsp:spPr>
        <a:xfrm>
          <a:off x="0" y="265577"/>
          <a:ext cx="3365908" cy="346524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0" kern="1200" dirty="0">
              <a:solidFill>
                <a:srgbClr val="FFFFFF"/>
              </a:solidFill>
              <a:latin typeface="Segoe UI Semibold" panose="020B0702040204020203" pitchFamily="34" charset="0"/>
              <a:ea typeface="+mn-ea"/>
              <a:cs typeface="Segoe UI Semibold" panose="020B0702040204020203" pitchFamily="34" charset="0"/>
            </a:rPr>
            <a:t>Recommended</a:t>
          </a:r>
        </a:p>
      </dsp:txBody>
      <dsp:txXfrm>
        <a:off x="164310" y="429887"/>
        <a:ext cx="3037288" cy="313662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4923FE-E322-4BB7-B593-6A6239D3FAE8}">
      <dsp:nvSpPr>
        <dsp:cNvPr id="0" name=""/>
        <dsp:cNvSpPr/>
      </dsp:nvSpPr>
      <dsp:spPr>
        <a:xfrm>
          <a:off x="3184547" y="0"/>
          <a:ext cx="5414714" cy="3967384"/>
        </a:xfrm>
        <a:prstGeom prst="rightArrow">
          <a:avLst>
            <a:gd name="adj1" fmla="val 75000"/>
            <a:gd name="adj2" fmla="val 50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5760" tIns="182880" rIns="274320" bIns="95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Decide</a:t>
          </a:r>
          <a:r>
            <a:rPr lang="en-US" sz="1500" kern="1200" baseline="0" dirty="0"/>
            <a:t> on your NSG priority order </a:t>
          </a:r>
          <a:br>
            <a:rPr lang="en-US" sz="1500" kern="1200" baseline="0" dirty="0"/>
          </a:br>
          <a:r>
            <a:rPr lang="en-US" sz="1500" kern="1200" baseline="0" dirty="0"/>
            <a:t>as Ingress traffic to the VM, rules </a:t>
          </a:r>
          <a:br>
            <a:rPr lang="en-US" sz="1500" kern="1200" baseline="0" dirty="0"/>
          </a:br>
          <a:r>
            <a:rPr lang="en-US" sz="1500" kern="1200" baseline="0" dirty="0"/>
            <a:t>are applied at a subnet level, then VM level, and then NIC level. While for egress traffic from the VM, rules are applied at the NIC level, then </a:t>
          </a:r>
          <a:br>
            <a:rPr lang="en-US" sz="1500" kern="1200" baseline="0" dirty="0"/>
          </a:br>
          <a:r>
            <a:rPr lang="en-US" sz="1500" kern="1200" baseline="0" dirty="0"/>
            <a:t>VM level, and then subnet level</a:t>
          </a:r>
          <a:endParaRPr lang="en-US" sz="1500" kern="1200" dirty="0"/>
        </a:p>
        <a:p>
          <a:pPr marL="114300" lvl="1" indent="-114300" algn="l" defTabSz="666750">
            <a:lnSpc>
              <a:spcPct val="90000"/>
            </a:lnSpc>
            <a:spcBef>
              <a:spcPct val="0"/>
            </a:spcBef>
            <a:spcAft>
              <a:spcPct val="15000"/>
            </a:spcAft>
            <a:buChar char="•"/>
          </a:pPr>
          <a:endParaRPr lang="en-US" sz="1500" kern="1200" dirty="0"/>
        </a:p>
        <a:p>
          <a:pPr marL="114300" lvl="1" indent="-114300" algn="l" defTabSz="666750">
            <a:lnSpc>
              <a:spcPct val="90000"/>
            </a:lnSpc>
            <a:spcBef>
              <a:spcPct val="0"/>
            </a:spcBef>
            <a:spcAft>
              <a:spcPct val="15000"/>
            </a:spcAft>
            <a:buChar char="•"/>
          </a:pPr>
          <a:r>
            <a:rPr lang="en-US" sz="1500" kern="1200" dirty="0"/>
            <a:t>NSGs </a:t>
          </a:r>
          <a:r>
            <a:rPr lang="en-US" sz="1500" b="1" kern="1200" dirty="0"/>
            <a:t>must </a:t>
          </a:r>
          <a:r>
            <a:rPr lang="en-US" sz="1500" b="0" kern="1200" dirty="0"/>
            <a:t>be assigned to subnet, VM or NIC for any of the rules to affect traffic</a:t>
          </a:r>
          <a:endParaRPr lang="en-US" sz="1500" kern="1200" dirty="0"/>
        </a:p>
      </dsp:txBody>
      <dsp:txXfrm>
        <a:off x="3184547" y="495923"/>
        <a:ext cx="3926945" cy="2975538"/>
      </dsp:txXfrm>
    </dsp:sp>
    <dsp:sp modelId="{AF601908-1BCC-4D16-B9A7-97E1AB278EC7}">
      <dsp:nvSpPr>
        <dsp:cNvPr id="0" name=""/>
        <dsp:cNvSpPr/>
      </dsp:nvSpPr>
      <dsp:spPr>
        <a:xfrm>
          <a:off x="0" y="260126"/>
          <a:ext cx="3367688" cy="346524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b="1" kern="1200" dirty="0"/>
            <a:t>Mandatory</a:t>
          </a:r>
        </a:p>
      </dsp:txBody>
      <dsp:txXfrm>
        <a:off x="164397" y="424523"/>
        <a:ext cx="3038894" cy="313645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8113A1-F9D1-4A5B-9F7B-7AADFE9A6A65}">
      <dsp:nvSpPr>
        <dsp:cNvPr id="0" name=""/>
        <dsp:cNvSpPr/>
      </dsp:nvSpPr>
      <dsp:spPr>
        <a:xfrm>
          <a:off x="3453789" y="959"/>
          <a:ext cx="5315539" cy="1104705"/>
        </a:xfrm>
        <a:prstGeom prst="rightArrow">
          <a:avLst>
            <a:gd name="adj1" fmla="val 75000"/>
            <a:gd name="adj2" fmla="val 50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182880" rIns="182880" bIns="95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Understand that public endpoints are not required unless you need inbound access from the Internet</a:t>
          </a:r>
        </a:p>
      </dsp:txBody>
      <dsp:txXfrm>
        <a:off x="3453789" y="139047"/>
        <a:ext cx="4901275" cy="828529"/>
      </dsp:txXfrm>
    </dsp:sp>
    <dsp:sp modelId="{C0085984-AAFD-4DEB-92C0-E59BEAB1444A}">
      <dsp:nvSpPr>
        <dsp:cNvPr id="0" name=""/>
        <dsp:cNvSpPr/>
      </dsp:nvSpPr>
      <dsp:spPr>
        <a:xfrm>
          <a:off x="7958" y="52019"/>
          <a:ext cx="3445831" cy="100258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b="1" kern="1200" dirty="0"/>
            <a:t>Mandatory</a:t>
          </a:r>
        </a:p>
      </dsp:txBody>
      <dsp:txXfrm>
        <a:off x="56900" y="100961"/>
        <a:ext cx="3347947" cy="904702"/>
      </dsp:txXfrm>
    </dsp:sp>
    <dsp:sp modelId="{AD4923FE-E322-4BB7-B593-6A6239D3FAE8}">
      <dsp:nvSpPr>
        <dsp:cNvPr id="0" name=""/>
        <dsp:cNvSpPr/>
      </dsp:nvSpPr>
      <dsp:spPr>
        <a:xfrm>
          <a:off x="3159045" y="1170052"/>
          <a:ext cx="5427829" cy="2802436"/>
        </a:xfrm>
        <a:prstGeom prst="rightArrow">
          <a:avLst>
            <a:gd name="adj1" fmla="val 75000"/>
            <a:gd name="adj2" fmla="val 50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5760" tIns="91440" rIns="182880" bIns="10795" numCol="1" spcCol="1270" anchor="t" anchorCtr="0">
          <a:noAutofit/>
        </a:bodyPr>
        <a:lstStyle/>
        <a:p>
          <a:pPr marL="171450" lvl="1" indent="-171450" algn="l" defTabSz="755650">
            <a:lnSpc>
              <a:spcPct val="90000"/>
            </a:lnSpc>
            <a:spcBef>
              <a:spcPct val="0"/>
            </a:spcBef>
            <a:spcAft>
              <a:spcPct val="15000"/>
            </a:spcAft>
            <a:buChar char="•"/>
          </a:pPr>
          <a:r>
            <a:rPr lang="en-US" sz="1700" kern="1200" dirty="0"/>
            <a:t>Only enable public endpoints if </a:t>
          </a:r>
          <a:br>
            <a:rPr lang="en-US" sz="1700" kern="1200" dirty="0"/>
          </a:br>
          <a:r>
            <a:rPr lang="en-US" sz="1700" kern="1200" dirty="0"/>
            <a:t>inbound Internet is the only way </a:t>
          </a:r>
          <a:br>
            <a:rPr lang="en-US" sz="1700" kern="1200" dirty="0"/>
          </a:br>
          <a:r>
            <a:rPr lang="en-US" sz="1700" kern="1200" dirty="0"/>
            <a:t>to achieve that communication</a:t>
          </a:r>
        </a:p>
        <a:p>
          <a:pPr marL="171450" lvl="1" indent="-171450" algn="l" defTabSz="755650">
            <a:lnSpc>
              <a:spcPct val="90000"/>
            </a:lnSpc>
            <a:spcBef>
              <a:spcPct val="0"/>
            </a:spcBef>
            <a:spcAft>
              <a:spcPct val="15000"/>
            </a:spcAft>
            <a:buChar char="•"/>
          </a:pPr>
          <a:r>
            <a:rPr lang="en-US" sz="1700" kern="1200" dirty="0"/>
            <a:t>Use P2S, S2S, or ExpressRoute to </a:t>
          </a:r>
          <a:br>
            <a:rPr lang="en-US" sz="1700" kern="1200" dirty="0"/>
          </a:br>
          <a:r>
            <a:rPr lang="en-US" sz="1700" kern="1200" dirty="0"/>
            <a:t>RDP or access the PowerShell </a:t>
          </a:r>
          <a:br>
            <a:rPr lang="en-US" sz="1700" kern="1200" dirty="0"/>
          </a:br>
          <a:r>
            <a:rPr lang="en-US" sz="1700" kern="1200" dirty="0"/>
            <a:t>interfaces to a machine versus </a:t>
          </a:r>
          <a:br>
            <a:rPr lang="en-US" sz="1700" kern="1200" dirty="0"/>
          </a:br>
          <a:r>
            <a:rPr lang="en-US" sz="1700" kern="1200" dirty="0"/>
            <a:t>using a public endpoint</a:t>
          </a:r>
        </a:p>
      </dsp:txBody>
      <dsp:txXfrm>
        <a:off x="3159045" y="1520357"/>
        <a:ext cx="4376916" cy="2101827"/>
      </dsp:txXfrm>
    </dsp:sp>
    <dsp:sp modelId="{AF601908-1BCC-4D16-B9A7-97E1AB278EC7}">
      <dsp:nvSpPr>
        <dsp:cNvPr id="0" name=""/>
        <dsp:cNvSpPr/>
      </dsp:nvSpPr>
      <dsp:spPr>
        <a:xfrm>
          <a:off x="0" y="1415776"/>
          <a:ext cx="3342624" cy="233096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b="1" kern="1200" dirty="0"/>
            <a:t>Recommended</a:t>
          </a:r>
        </a:p>
      </dsp:txBody>
      <dsp:txXfrm>
        <a:off x="113788" y="1529564"/>
        <a:ext cx="3115048" cy="210338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7F13C6-6245-4775-BF4A-25F4374C8702}">
      <dsp:nvSpPr>
        <dsp:cNvPr id="0" name=""/>
        <dsp:cNvSpPr/>
      </dsp:nvSpPr>
      <dsp:spPr>
        <a:xfrm>
          <a:off x="834389" y="0"/>
          <a:ext cx="9456420" cy="552661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5185E7-7288-434A-9F42-56950BB4E544}">
      <dsp:nvSpPr>
        <dsp:cNvPr id="0" name=""/>
        <dsp:cNvSpPr/>
      </dsp:nvSpPr>
      <dsp:spPr>
        <a:xfrm>
          <a:off x="220637" y="1657985"/>
          <a:ext cx="2407789" cy="221064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0" kern="1200" dirty="0">
              <a:latin typeface="Segoe UI Semibold" panose="020B0702040204020203" pitchFamily="34" charset="0"/>
              <a:cs typeface="Segoe UI Semibold" panose="020B0702040204020203" pitchFamily="34" charset="0"/>
            </a:rPr>
            <a:t>Network Firewall</a:t>
          </a:r>
        </a:p>
      </dsp:txBody>
      <dsp:txXfrm>
        <a:off x="328552" y="1765900"/>
        <a:ext cx="2191959" cy="1994816"/>
      </dsp:txXfrm>
    </dsp:sp>
    <dsp:sp modelId="{94182E13-8C24-4B77-9F97-DA0018ADB505}">
      <dsp:nvSpPr>
        <dsp:cNvPr id="0" name=""/>
        <dsp:cNvSpPr/>
      </dsp:nvSpPr>
      <dsp:spPr>
        <a:xfrm>
          <a:off x="2979349" y="1086908"/>
          <a:ext cx="2407789" cy="33527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Leverages </a:t>
          </a:r>
          <a:br>
            <a:rPr lang="en-US" sz="2000" kern="1200" dirty="0"/>
          </a:br>
          <a:r>
            <a:rPr lang="en-US" sz="2000" kern="1200" dirty="0"/>
            <a:t>multi-NIC VM with layer 3 routing support to enable a network firewall between multiple subnets in Azure</a:t>
          </a:r>
        </a:p>
      </dsp:txBody>
      <dsp:txXfrm>
        <a:off x="3096888" y="1204447"/>
        <a:ext cx="2172711" cy="3117721"/>
      </dsp:txXfrm>
    </dsp:sp>
    <dsp:sp modelId="{814258C8-3A04-4C79-B9EA-D64356B3AE45}">
      <dsp:nvSpPr>
        <dsp:cNvPr id="0" name=""/>
        <dsp:cNvSpPr/>
      </dsp:nvSpPr>
      <dsp:spPr>
        <a:xfrm>
          <a:off x="5738060" y="1086908"/>
          <a:ext cx="2407789" cy="33527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Control outbound traffic flow to the Internet from an application tier</a:t>
          </a:r>
        </a:p>
        <a:p>
          <a:pPr marL="0" lvl="0" indent="0" algn="l" defTabSz="889000">
            <a:lnSpc>
              <a:spcPct val="90000"/>
            </a:lnSpc>
            <a:spcBef>
              <a:spcPct val="0"/>
            </a:spcBef>
            <a:spcAft>
              <a:spcPct val="35000"/>
            </a:spcAft>
            <a:buNone/>
          </a:pPr>
          <a:r>
            <a:rPr lang="en-US" sz="2000" kern="1200" dirty="0"/>
            <a:t>Control inbound traffic flow from the Internet to </a:t>
          </a:r>
          <a:br>
            <a:rPr lang="en-US" sz="2000" kern="1200" dirty="0"/>
          </a:br>
          <a:r>
            <a:rPr lang="en-US" sz="2000" kern="1200" dirty="0"/>
            <a:t>a UI tier of an application</a:t>
          </a:r>
        </a:p>
      </dsp:txBody>
      <dsp:txXfrm>
        <a:off x="5855599" y="1204447"/>
        <a:ext cx="2172711" cy="3117721"/>
      </dsp:txXfrm>
    </dsp:sp>
    <dsp:sp modelId="{94630230-1474-42AE-98A3-7F516C1F383D}">
      <dsp:nvSpPr>
        <dsp:cNvPr id="0" name=""/>
        <dsp:cNvSpPr/>
      </dsp:nvSpPr>
      <dsp:spPr>
        <a:xfrm>
          <a:off x="8496772" y="1163109"/>
          <a:ext cx="2407789" cy="320039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Control traffic flow between two subnets in Azure</a:t>
          </a:r>
        </a:p>
        <a:p>
          <a:pPr marL="0" lvl="0" indent="0" algn="l" defTabSz="889000">
            <a:lnSpc>
              <a:spcPct val="90000"/>
            </a:lnSpc>
            <a:spcBef>
              <a:spcPct val="0"/>
            </a:spcBef>
            <a:spcAft>
              <a:spcPct val="35000"/>
            </a:spcAft>
            <a:buNone/>
          </a:pPr>
          <a:r>
            <a:rPr lang="en-US" sz="2000" kern="1200" dirty="0"/>
            <a:t>Collect detailed packet captures or network logs </a:t>
          </a:r>
          <a:br>
            <a:rPr lang="en-US" sz="2000" kern="1200" dirty="0"/>
          </a:br>
          <a:r>
            <a:rPr lang="en-US" sz="2000" kern="1200" dirty="0"/>
            <a:t>of traffic flowing through the appliance</a:t>
          </a:r>
        </a:p>
      </dsp:txBody>
      <dsp:txXfrm>
        <a:off x="8614311" y="1280648"/>
        <a:ext cx="2172711" cy="296531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7F13C6-6245-4775-BF4A-25F4374C8702}">
      <dsp:nvSpPr>
        <dsp:cNvPr id="0" name=""/>
        <dsp:cNvSpPr/>
      </dsp:nvSpPr>
      <dsp:spPr>
        <a:xfrm>
          <a:off x="834389" y="0"/>
          <a:ext cx="9456420" cy="552661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5185E7-7288-434A-9F42-56950BB4E544}">
      <dsp:nvSpPr>
        <dsp:cNvPr id="0" name=""/>
        <dsp:cNvSpPr/>
      </dsp:nvSpPr>
      <dsp:spPr>
        <a:xfrm>
          <a:off x="5432" y="1657985"/>
          <a:ext cx="3357116" cy="221064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0" kern="1200" dirty="0">
              <a:latin typeface="Segoe UI Semibold" panose="020B0702040204020203" pitchFamily="34" charset="0"/>
              <a:cs typeface="Segoe UI Semibold" panose="020B0702040204020203" pitchFamily="34" charset="0"/>
            </a:rPr>
            <a:t>Load balancer</a:t>
          </a:r>
        </a:p>
      </dsp:txBody>
      <dsp:txXfrm>
        <a:off x="113347" y="1765900"/>
        <a:ext cx="3141286" cy="1994816"/>
      </dsp:txXfrm>
    </dsp:sp>
    <dsp:sp modelId="{94182E13-8C24-4B77-9F97-DA0018ADB505}">
      <dsp:nvSpPr>
        <dsp:cNvPr id="0" name=""/>
        <dsp:cNvSpPr/>
      </dsp:nvSpPr>
      <dsp:spPr>
        <a:xfrm>
          <a:off x="3884041" y="1086908"/>
          <a:ext cx="3357116" cy="33527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Provides Layer 4 or Layer 7 load balancing</a:t>
          </a:r>
        </a:p>
      </dsp:txBody>
      <dsp:txXfrm>
        <a:off x="4047711" y="1250578"/>
        <a:ext cx="3029776" cy="3025459"/>
      </dsp:txXfrm>
    </dsp:sp>
    <dsp:sp modelId="{814258C8-3A04-4C79-B9EA-D64356B3AE45}">
      <dsp:nvSpPr>
        <dsp:cNvPr id="0" name=""/>
        <dsp:cNvSpPr/>
      </dsp:nvSpPr>
      <dsp:spPr>
        <a:xfrm>
          <a:off x="7762651" y="555701"/>
          <a:ext cx="3357116" cy="441521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When a load balancer with more features that the Azure load balancer is required</a:t>
          </a:r>
        </a:p>
        <a:p>
          <a:pPr marL="0" lvl="0" indent="0" algn="l" defTabSz="1066800">
            <a:lnSpc>
              <a:spcPct val="90000"/>
            </a:lnSpc>
            <a:spcBef>
              <a:spcPct val="0"/>
            </a:spcBef>
            <a:spcAft>
              <a:spcPct val="35000"/>
            </a:spcAft>
            <a:buNone/>
          </a:pPr>
          <a:r>
            <a:rPr lang="en-US" sz="2400" kern="1200" dirty="0"/>
            <a:t>When detailed logging is required</a:t>
          </a:r>
        </a:p>
        <a:p>
          <a:pPr marL="0" lvl="0" indent="0" algn="l" defTabSz="1066800">
            <a:lnSpc>
              <a:spcPct val="90000"/>
            </a:lnSpc>
            <a:spcBef>
              <a:spcPct val="0"/>
            </a:spcBef>
            <a:spcAft>
              <a:spcPct val="35000"/>
            </a:spcAft>
            <a:buNone/>
          </a:pPr>
          <a:r>
            <a:rPr lang="en-US" sz="2400" kern="1200" dirty="0"/>
            <a:t>When SSL termination is required</a:t>
          </a:r>
        </a:p>
      </dsp:txBody>
      <dsp:txXfrm>
        <a:off x="7926532" y="719582"/>
        <a:ext cx="3029354" cy="408745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7F13C6-6245-4775-BF4A-25F4374C8702}">
      <dsp:nvSpPr>
        <dsp:cNvPr id="0" name=""/>
        <dsp:cNvSpPr/>
      </dsp:nvSpPr>
      <dsp:spPr>
        <a:xfrm>
          <a:off x="834389" y="0"/>
          <a:ext cx="9456420" cy="552661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5185E7-7288-434A-9F42-56950BB4E544}">
      <dsp:nvSpPr>
        <dsp:cNvPr id="0" name=""/>
        <dsp:cNvSpPr/>
      </dsp:nvSpPr>
      <dsp:spPr>
        <a:xfrm>
          <a:off x="5432" y="1657985"/>
          <a:ext cx="3357116" cy="221064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1" kern="1200" dirty="0"/>
            <a:t>VPN</a:t>
          </a:r>
        </a:p>
      </dsp:txBody>
      <dsp:txXfrm>
        <a:off x="113347" y="1765900"/>
        <a:ext cx="3141286" cy="1994816"/>
      </dsp:txXfrm>
    </dsp:sp>
    <dsp:sp modelId="{94182E13-8C24-4B77-9F97-DA0018ADB505}">
      <dsp:nvSpPr>
        <dsp:cNvPr id="0" name=""/>
        <dsp:cNvSpPr/>
      </dsp:nvSpPr>
      <dsp:spPr>
        <a:xfrm>
          <a:off x="3884041" y="1086908"/>
          <a:ext cx="3357116" cy="33527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Provides VPN services for remote access or S2S connectivity</a:t>
          </a:r>
        </a:p>
      </dsp:txBody>
      <dsp:txXfrm>
        <a:off x="4047711" y="1250578"/>
        <a:ext cx="3029776" cy="3025459"/>
      </dsp:txXfrm>
    </dsp:sp>
    <dsp:sp modelId="{814258C8-3A04-4C79-B9EA-D64356B3AE45}">
      <dsp:nvSpPr>
        <dsp:cNvPr id="0" name=""/>
        <dsp:cNvSpPr/>
      </dsp:nvSpPr>
      <dsp:spPr>
        <a:xfrm>
          <a:off x="7762651" y="555701"/>
          <a:ext cx="3357116" cy="441521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rgbClr val="FFFFFF"/>
              </a:solidFill>
              <a:latin typeface="Segoe UI"/>
              <a:ea typeface="+mn-ea"/>
              <a:cs typeface="+mn-cs"/>
            </a:rPr>
            <a:t>Does not support </a:t>
          </a:r>
          <a:br>
            <a:rPr lang="en-US" sz="2400" kern="1200" dirty="0">
              <a:solidFill>
                <a:srgbClr val="FFFFFF"/>
              </a:solidFill>
              <a:latin typeface="Segoe UI"/>
              <a:ea typeface="+mn-ea"/>
              <a:cs typeface="+mn-cs"/>
            </a:rPr>
          </a:br>
          <a:r>
            <a:rPr lang="en-US" sz="2400" kern="1200" dirty="0">
              <a:solidFill>
                <a:srgbClr val="FFFFFF"/>
              </a:solidFill>
              <a:latin typeface="Segoe UI"/>
              <a:ea typeface="+mn-ea"/>
              <a:cs typeface="+mn-cs"/>
            </a:rPr>
            <a:t>ER connection</a:t>
          </a:r>
          <a:br>
            <a:rPr lang="en-US" sz="2400" kern="1200" dirty="0">
              <a:solidFill>
                <a:srgbClr val="FFFFFF"/>
              </a:solidFill>
              <a:latin typeface="Segoe UI"/>
              <a:ea typeface="+mn-ea"/>
              <a:cs typeface="+mn-cs"/>
            </a:rPr>
          </a:br>
          <a:r>
            <a:rPr lang="en-US" sz="2400" kern="1200" dirty="0">
              <a:solidFill>
                <a:srgbClr val="FFFFFF"/>
              </a:solidFill>
              <a:latin typeface="Segoe UI"/>
              <a:ea typeface="+mn-ea"/>
              <a:cs typeface="+mn-cs"/>
            </a:rPr>
            <a:t>HA is not </a:t>
          </a:r>
          <a:br>
            <a:rPr lang="en-US" sz="2400" kern="1200" dirty="0">
              <a:solidFill>
                <a:srgbClr val="FFFFFF"/>
              </a:solidFill>
              <a:latin typeface="Segoe UI"/>
              <a:ea typeface="+mn-ea"/>
              <a:cs typeface="+mn-cs"/>
            </a:rPr>
          </a:br>
          <a:r>
            <a:rPr lang="en-US" sz="2400" kern="1200" dirty="0">
              <a:solidFill>
                <a:srgbClr val="FFFFFF"/>
              </a:solidFill>
              <a:latin typeface="Segoe UI"/>
              <a:ea typeface="+mn-ea"/>
              <a:cs typeface="+mn-cs"/>
            </a:rPr>
            <a:t>supported yet</a:t>
          </a:r>
        </a:p>
        <a:p>
          <a:pPr marL="0" lvl="0" indent="0" algn="l" defTabSz="1066800">
            <a:lnSpc>
              <a:spcPct val="90000"/>
            </a:lnSpc>
            <a:spcBef>
              <a:spcPct val="0"/>
            </a:spcBef>
            <a:spcAft>
              <a:spcPct val="35000"/>
            </a:spcAft>
            <a:buNone/>
          </a:pPr>
          <a:r>
            <a:rPr lang="en-US" sz="2400" kern="1200" dirty="0">
              <a:solidFill>
                <a:srgbClr val="FFFFFF"/>
              </a:solidFill>
              <a:latin typeface="Segoe UI"/>
              <a:ea typeface="+mn-ea"/>
              <a:cs typeface="+mn-cs"/>
            </a:rPr>
            <a:t>Not a recommended replacement for </a:t>
          </a:r>
          <a:br>
            <a:rPr lang="en-US" sz="2400" kern="1200" dirty="0">
              <a:solidFill>
                <a:srgbClr val="FFFFFF"/>
              </a:solidFill>
              <a:latin typeface="Segoe UI"/>
              <a:ea typeface="+mn-ea"/>
              <a:cs typeface="+mn-cs"/>
            </a:rPr>
          </a:br>
          <a:r>
            <a:rPr lang="en-US" sz="2400" kern="1200" dirty="0">
              <a:solidFill>
                <a:srgbClr val="FFFFFF"/>
              </a:solidFill>
              <a:latin typeface="Segoe UI"/>
              <a:ea typeface="+mn-ea"/>
              <a:cs typeface="+mn-cs"/>
            </a:rPr>
            <a:t>S2S connectivity</a:t>
          </a:r>
        </a:p>
      </dsp:txBody>
      <dsp:txXfrm>
        <a:off x="7926532" y="719582"/>
        <a:ext cx="3029354" cy="408745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7F13C6-6245-4775-BF4A-25F4374C8702}">
      <dsp:nvSpPr>
        <dsp:cNvPr id="0" name=""/>
        <dsp:cNvSpPr/>
      </dsp:nvSpPr>
      <dsp:spPr>
        <a:xfrm>
          <a:off x="834389" y="0"/>
          <a:ext cx="9456420" cy="552661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5185E7-7288-434A-9F42-56950BB4E544}">
      <dsp:nvSpPr>
        <dsp:cNvPr id="0" name=""/>
        <dsp:cNvSpPr/>
      </dsp:nvSpPr>
      <dsp:spPr>
        <a:xfrm>
          <a:off x="5432" y="1657985"/>
          <a:ext cx="3357116" cy="221064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0" kern="1200" dirty="0">
              <a:latin typeface="Segoe UI Semibold" panose="020B0702040204020203" pitchFamily="34" charset="0"/>
              <a:cs typeface="Segoe UI Semibold" panose="020B0702040204020203" pitchFamily="34" charset="0"/>
            </a:rPr>
            <a:t>Security appliance</a:t>
          </a:r>
        </a:p>
      </dsp:txBody>
      <dsp:txXfrm>
        <a:off x="113347" y="1765900"/>
        <a:ext cx="3141286" cy="1994816"/>
      </dsp:txXfrm>
    </dsp:sp>
    <dsp:sp modelId="{94182E13-8C24-4B77-9F97-DA0018ADB505}">
      <dsp:nvSpPr>
        <dsp:cNvPr id="0" name=""/>
        <dsp:cNvSpPr/>
      </dsp:nvSpPr>
      <dsp:spPr>
        <a:xfrm>
          <a:off x="3884041" y="1086908"/>
          <a:ext cx="3357116" cy="33527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Intrusion Detection Appliance</a:t>
          </a:r>
        </a:p>
      </dsp:txBody>
      <dsp:txXfrm>
        <a:off x="4047711" y="1250578"/>
        <a:ext cx="3029776" cy="3025459"/>
      </dsp:txXfrm>
    </dsp:sp>
    <dsp:sp modelId="{814258C8-3A04-4C79-B9EA-D64356B3AE45}">
      <dsp:nvSpPr>
        <dsp:cNvPr id="0" name=""/>
        <dsp:cNvSpPr/>
      </dsp:nvSpPr>
      <dsp:spPr>
        <a:xfrm>
          <a:off x="7762651" y="555701"/>
          <a:ext cx="3357116" cy="441521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When attempting </a:t>
          </a:r>
          <a:br>
            <a:rPr lang="en-US" sz="2400" kern="1200" dirty="0"/>
          </a:br>
          <a:r>
            <a:rPr lang="en-US" sz="2400" kern="1200" dirty="0"/>
            <a:t>to create a security stack to manage inbound Internet traffic </a:t>
          </a:r>
        </a:p>
        <a:p>
          <a:pPr marL="0" lvl="0" indent="0" algn="l" defTabSz="1066800">
            <a:lnSpc>
              <a:spcPct val="90000"/>
            </a:lnSpc>
            <a:spcBef>
              <a:spcPct val="0"/>
            </a:spcBef>
            <a:spcAft>
              <a:spcPct val="35000"/>
            </a:spcAft>
            <a:buNone/>
          </a:pPr>
          <a:r>
            <a:rPr lang="en-US" sz="2400" kern="1200" dirty="0"/>
            <a:t>When advanced security monitoring and mitigation solution is needed</a:t>
          </a:r>
        </a:p>
      </dsp:txBody>
      <dsp:txXfrm>
        <a:off x="7926532" y="719582"/>
        <a:ext cx="3029354" cy="40874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0EA86-9A22-41E5-8B9C-5572FB3F2E61}">
      <dsp:nvSpPr>
        <dsp:cNvPr id="0" name=""/>
        <dsp:cNvSpPr/>
      </dsp:nvSpPr>
      <dsp:spPr>
        <a:xfrm>
          <a:off x="40" y="215947"/>
          <a:ext cx="3845569" cy="4896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Strategy elements</a:t>
          </a:r>
        </a:p>
      </dsp:txBody>
      <dsp:txXfrm>
        <a:off x="40" y="215947"/>
        <a:ext cx="3845569" cy="489600"/>
      </dsp:txXfrm>
    </dsp:sp>
    <dsp:sp modelId="{6A36E7F2-5EF7-471A-88C4-17402D28B5DE}">
      <dsp:nvSpPr>
        <dsp:cNvPr id="0" name=""/>
        <dsp:cNvSpPr/>
      </dsp:nvSpPr>
      <dsp:spPr>
        <a:xfrm>
          <a:off x="40" y="705547"/>
          <a:ext cx="3845569" cy="265990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Security zones </a:t>
          </a:r>
        </a:p>
        <a:p>
          <a:pPr marL="171450" lvl="1" indent="-171450" algn="l" defTabSz="755650">
            <a:lnSpc>
              <a:spcPct val="90000"/>
            </a:lnSpc>
            <a:spcBef>
              <a:spcPct val="0"/>
            </a:spcBef>
            <a:spcAft>
              <a:spcPct val="15000"/>
            </a:spcAft>
            <a:buChar char="•"/>
          </a:pPr>
          <a:r>
            <a:rPr lang="en-US" sz="1700" kern="1200"/>
            <a:t>Isolation between security zones</a:t>
          </a:r>
        </a:p>
        <a:p>
          <a:pPr marL="171450" lvl="1" indent="-171450" algn="l" defTabSz="755650">
            <a:lnSpc>
              <a:spcPct val="90000"/>
            </a:lnSpc>
            <a:spcBef>
              <a:spcPct val="0"/>
            </a:spcBef>
            <a:spcAft>
              <a:spcPct val="15000"/>
            </a:spcAft>
            <a:buChar char="•"/>
          </a:pPr>
          <a:r>
            <a:rPr lang="en-US" sz="1700" kern="1200"/>
            <a:t>Containment within a security zone</a:t>
          </a:r>
        </a:p>
        <a:p>
          <a:pPr marL="171450" lvl="1" indent="-171450" algn="l" defTabSz="755650">
            <a:lnSpc>
              <a:spcPct val="90000"/>
            </a:lnSpc>
            <a:spcBef>
              <a:spcPct val="0"/>
            </a:spcBef>
            <a:spcAft>
              <a:spcPct val="15000"/>
            </a:spcAft>
            <a:buChar char="•"/>
          </a:pPr>
          <a:r>
            <a:rPr lang="en-US" sz="1700" kern="1200"/>
            <a:t>Containment within a host (between users and administrators)</a:t>
          </a:r>
        </a:p>
        <a:p>
          <a:pPr marL="171450" lvl="1" indent="-171450" algn="l" defTabSz="755650">
            <a:lnSpc>
              <a:spcPct val="90000"/>
            </a:lnSpc>
            <a:spcBef>
              <a:spcPct val="0"/>
            </a:spcBef>
            <a:spcAft>
              <a:spcPct val="15000"/>
            </a:spcAft>
            <a:buChar char="•"/>
          </a:pPr>
          <a:r>
            <a:rPr lang="en-US" sz="1700" kern="1200" dirty="0"/>
            <a:t>Containment within an application (as applicable)</a:t>
          </a:r>
        </a:p>
      </dsp:txBody>
      <dsp:txXfrm>
        <a:off x="40" y="705547"/>
        <a:ext cx="3845569" cy="2659905"/>
      </dsp:txXfrm>
    </dsp:sp>
    <dsp:sp modelId="{F73B10FD-93E7-4C0D-9BE4-2A2CF43612D6}">
      <dsp:nvSpPr>
        <dsp:cNvPr id="0" name=""/>
        <dsp:cNvSpPr/>
      </dsp:nvSpPr>
      <dsp:spPr>
        <a:xfrm>
          <a:off x="4383989" y="215947"/>
          <a:ext cx="3845569" cy="4896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Minimize number of zone</a:t>
          </a:r>
        </a:p>
      </dsp:txBody>
      <dsp:txXfrm>
        <a:off x="4383989" y="215947"/>
        <a:ext cx="3845569" cy="489600"/>
      </dsp:txXfrm>
    </dsp:sp>
    <dsp:sp modelId="{0F1F195F-B497-4559-91AA-FA76505D3794}">
      <dsp:nvSpPr>
        <dsp:cNvPr id="0" name=""/>
        <dsp:cNvSpPr/>
      </dsp:nvSpPr>
      <dsp:spPr>
        <a:xfrm>
          <a:off x="4383989" y="705547"/>
          <a:ext cx="3845569" cy="265990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Establishment of zone infrastructure (identity systems, etc.) and associated bounded roles</a:t>
          </a:r>
        </a:p>
        <a:p>
          <a:pPr marL="171450" lvl="1" indent="-171450" algn="l" defTabSz="755650">
            <a:lnSpc>
              <a:spcPct val="90000"/>
            </a:lnSpc>
            <a:spcBef>
              <a:spcPct val="0"/>
            </a:spcBef>
            <a:spcAft>
              <a:spcPct val="15000"/>
            </a:spcAft>
            <a:buChar char="•"/>
          </a:pPr>
          <a:r>
            <a:rPr lang="en-US" sz="1700" kern="1200" dirty="0"/>
            <a:t>Securing of inter-zone trust boundary including network and security infrastructure as well as threat modelling any application/data flows across that trust boundary</a:t>
          </a:r>
        </a:p>
      </dsp:txBody>
      <dsp:txXfrm>
        <a:off x="4383989" y="705547"/>
        <a:ext cx="3845569" cy="26599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8DD17-3CA8-48F1-9BCF-BC88CF861280}">
      <dsp:nvSpPr>
        <dsp:cNvPr id="0" name=""/>
        <dsp:cNvSpPr/>
      </dsp:nvSpPr>
      <dsp:spPr>
        <a:xfrm>
          <a:off x="9844" y="941958"/>
          <a:ext cx="2942555" cy="184829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kern="1200" dirty="0">
              <a:latin typeface="Segoe UI Semibold" panose="020B0702040204020203" pitchFamily="34" charset="0"/>
              <a:cs typeface="Segoe UI Semibold" panose="020B0702040204020203" pitchFamily="34" charset="0"/>
            </a:rPr>
            <a:t>Network Security Group</a:t>
          </a:r>
        </a:p>
      </dsp:txBody>
      <dsp:txXfrm>
        <a:off x="63979" y="996093"/>
        <a:ext cx="2834285" cy="1740022"/>
      </dsp:txXfrm>
    </dsp:sp>
    <dsp:sp modelId="{E6A5BCBA-8A42-44C7-9D6C-CA21CF8F4E49}">
      <dsp:nvSpPr>
        <dsp:cNvPr id="0" name=""/>
        <dsp:cNvSpPr/>
      </dsp:nvSpPr>
      <dsp:spPr>
        <a:xfrm>
          <a:off x="3246656" y="1501227"/>
          <a:ext cx="623821" cy="7297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3246656" y="1647178"/>
        <a:ext cx="436675" cy="437851"/>
      </dsp:txXfrm>
    </dsp:sp>
    <dsp:sp modelId="{F56CE735-5049-47E9-AE39-B22E7BD3CD1A}">
      <dsp:nvSpPr>
        <dsp:cNvPr id="0" name=""/>
        <dsp:cNvSpPr/>
      </dsp:nvSpPr>
      <dsp:spPr>
        <a:xfrm>
          <a:off x="4129422" y="941958"/>
          <a:ext cx="2942555" cy="184829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Access control rules that can be applied to subnets or VMs</a:t>
          </a:r>
        </a:p>
      </dsp:txBody>
      <dsp:txXfrm>
        <a:off x="4183557" y="996093"/>
        <a:ext cx="2834285" cy="1740022"/>
      </dsp:txXfrm>
    </dsp:sp>
    <dsp:sp modelId="{2D72F846-7063-41FB-B032-8D5E5656B86B}">
      <dsp:nvSpPr>
        <dsp:cNvPr id="0" name=""/>
        <dsp:cNvSpPr/>
      </dsp:nvSpPr>
      <dsp:spPr>
        <a:xfrm>
          <a:off x="7366233" y="1501227"/>
          <a:ext cx="623821" cy="7297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366233" y="1647178"/>
        <a:ext cx="436675" cy="437851"/>
      </dsp:txXfrm>
    </dsp:sp>
    <dsp:sp modelId="{2393308C-AC13-4DAC-87A4-955720EC945B}">
      <dsp:nvSpPr>
        <dsp:cNvPr id="0" name=""/>
        <dsp:cNvSpPr/>
      </dsp:nvSpPr>
      <dsp:spPr>
        <a:xfrm>
          <a:off x="8249000" y="1009125"/>
          <a:ext cx="2942555" cy="171395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Control ingress and egress </a:t>
          </a:r>
          <a:br>
            <a:rPr lang="en-US" sz="1400" kern="1200" dirty="0"/>
          </a:br>
          <a:r>
            <a:rPr lang="en-US" sz="1400" kern="1200" dirty="0"/>
            <a:t>traffic of a subnet</a:t>
          </a:r>
        </a:p>
        <a:p>
          <a:pPr marL="0" lvl="0" indent="0" algn="l" defTabSz="622300">
            <a:lnSpc>
              <a:spcPct val="90000"/>
            </a:lnSpc>
            <a:spcBef>
              <a:spcPct val="0"/>
            </a:spcBef>
            <a:spcAft>
              <a:spcPct val="35000"/>
            </a:spcAft>
            <a:buNone/>
          </a:pPr>
          <a:r>
            <a:rPr lang="en-US" sz="1400" kern="1200" dirty="0"/>
            <a:t>Control traffic between </a:t>
          </a:r>
          <a:br>
            <a:rPr lang="en-US" sz="1400" kern="1200" dirty="0"/>
          </a:br>
          <a:r>
            <a:rPr lang="en-US" sz="1400" kern="1200" dirty="0"/>
            <a:t>VMs in a subnet</a:t>
          </a:r>
        </a:p>
        <a:p>
          <a:pPr marL="0" lvl="0" indent="0" algn="l" defTabSz="622300">
            <a:lnSpc>
              <a:spcPct val="90000"/>
            </a:lnSpc>
            <a:spcBef>
              <a:spcPct val="0"/>
            </a:spcBef>
            <a:spcAft>
              <a:spcPct val="35000"/>
            </a:spcAft>
            <a:buNone/>
          </a:pPr>
          <a:r>
            <a:rPr lang="en-US" sz="1400" kern="1200" dirty="0"/>
            <a:t>Control ingress and egress</a:t>
          </a:r>
          <a:br>
            <a:rPr lang="en-US" sz="1400" kern="1200" dirty="0"/>
          </a:br>
          <a:r>
            <a:rPr lang="en-US" sz="1400" kern="1200" dirty="0"/>
            <a:t>traffic for a single VM </a:t>
          </a:r>
        </a:p>
      </dsp:txBody>
      <dsp:txXfrm>
        <a:off x="8299200" y="1059325"/>
        <a:ext cx="2842155" cy="16135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8DD17-3CA8-48F1-9BCF-BC88CF861280}">
      <dsp:nvSpPr>
        <dsp:cNvPr id="0" name=""/>
        <dsp:cNvSpPr/>
      </dsp:nvSpPr>
      <dsp:spPr>
        <a:xfrm>
          <a:off x="9844" y="693680"/>
          <a:ext cx="2942555" cy="234484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kern="1200" dirty="0">
              <a:latin typeface="Segoe UI Semibold" panose="020B0702040204020203" pitchFamily="34" charset="0"/>
              <a:cs typeface="Segoe UI Semibold" panose="020B0702040204020203" pitchFamily="34" charset="0"/>
            </a:rPr>
            <a:t>Forced tunneling</a:t>
          </a:r>
        </a:p>
      </dsp:txBody>
      <dsp:txXfrm>
        <a:off x="78522" y="762358"/>
        <a:ext cx="2805199" cy="2207492"/>
      </dsp:txXfrm>
    </dsp:sp>
    <dsp:sp modelId="{E6A5BCBA-8A42-44C7-9D6C-CA21CF8F4E49}">
      <dsp:nvSpPr>
        <dsp:cNvPr id="0" name=""/>
        <dsp:cNvSpPr/>
      </dsp:nvSpPr>
      <dsp:spPr>
        <a:xfrm>
          <a:off x="3246656" y="1501227"/>
          <a:ext cx="623821" cy="7297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3246656" y="1647178"/>
        <a:ext cx="436675" cy="437851"/>
      </dsp:txXfrm>
    </dsp:sp>
    <dsp:sp modelId="{F56CE735-5049-47E9-AE39-B22E7BD3CD1A}">
      <dsp:nvSpPr>
        <dsp:cNvPr id="0" name=""/>
        <dsp:cNvSpPr/>
      </dsp:nvSpPr>
      <dsp:spPr>
        <a:xfrm>
          <a:off x="4129422" y="693680"/>
          <a:ext cx="2942555" cy="234484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Default route for a gateway that send all non-local traffic to customers on premises edge router for processing</a:t>
          </a:r>
          <a:r>
            <a:rPr lang="en-US" sz="2000" kern="1200" dirty="0"/>
            <a:t> </a:t>
          </a:r>
        </a:p>
      </dsp:txBody>
      <dsp:txXfrm>
        <a:off x="4198100" y="762358"/>
        <a:ext cx="2805199" cy="2207492"/>
      </dsp:txXfrm>
    </dsp:sp>
    <dsp:sp modelId="{2D72F846-7063-41FB-B032-8D5E5656B86B}">
      <dsp:nvSpPr>
        <dsp:cNvPr id="0" name=""/>
        <dsp:cNvSpPr/>
      </dsp:nvSpPr>
      <dsp:spPr>
        <a:xfrm>
          <a:off x="7366233" y="1501227"/>
          <a:ext cx="623821" cy="7297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366233" y="1647178"/>
        <a:ext cx="436675" cy="437851"/>
      </dsp:txXfrm>
    </dsp:sp>
    <dsp:sp modelId="{2393308C-AC13-4DAC-87A4-955720EC945B}">
      <dsp:nvSpPr>
        <dsp:cNvPr id="0" name=""/>
        <dsp:cNvSpPr/>
      </dsp:nvSpPr>
      <dsp:spPr>
        <a:xfrm>
          <a:off x="8249000" y="624460"/>
          <a:ext cx="2942555" cy="248328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When you want to block outbound Internet </a:t>
          </a:r>
          <a:br>
            <a:rPr lang="en-US" sz="1400" kern="1200" dirty="0"/>
          </a:br>
          <a:r>
            <a:rPr lang="en-US" sz="1400" kern="1200" dirty="0"/>
            <a:t>traffic in a VNet</a:t>
          </a:r>
        </a:p>
        <a:p>
          <a:pPr marL="0" lvl="0" indent="0" algn="l" defTabSz="622300">
            <a:lnSpc>
              <a:spcPct val="90000"/>
            </a:lnSpc>
            <a:spcBef>
              <a:spcPct val="0"/>
            </a:spcBef>
            <a:spcAft>
              <a:spcPct val="35000"/>
            </a:spcAft>
            <a:buNone/>
          </a:pPr>
          <a:r>
            <a:rPr lang="en-US" sz="1400" kern="1200" dirty="0"/>
            <a:t>When you want to block inbound traffic in a VNet</a:t>
          </a:r>
        </a:p>
        <a:p>
          <a:pPr marL="0" lvl="0" indent="0" algn="l" defTabSz="622300">
            <a:lnSpc>
              <a:spcPct val="90000"/>
            </a:lnSpc>
            <a:spcBef>
              <a:spcPct val="0"/>
            </a:spcBef>
            <a:spcAft>
              <a:spcPct val="35000"/>
            </a:spcAft>
            <a:buNone/>
          </a:pPr>
          <a:r>
            <a:rPr lang="en-US" sz="1400" kern="1200" dirty="0"/>
            <a:t>ExpressRoute is implemented </a:t>
          </a:r>
          <a:br>
            <a:rPr lang="en-US" sz="1400" kern="1200" dirty="0"/>
          </a:br>
          <a:r>
            <a:rPr lang="en-US" sz="1400" kern="1200" dirty="0"/>
            <a:t>at the BGP routing level, provides defense in depth </a:t>
          </a:r>
          <a:br>
            <a:rPr lang="en-US" sz="1400" kern="1200" dirty="0"/>
          </a:br>
          <a:r>
            <a:rPr lang="en-US" sz="1400" kern="1200" dirty="0"/>
            <a:t>by role separation</a:t>
          </a:r>
        </a:p>
      </dsp:txBody>
      <dsp:txXfrm>
        <a:off x="8321733" y="697193"/>
        <a:ext cx="2797089" cy="23378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8DD17-3CA8-48F1-9BCF-BC88CF861280}">
      <dsp:nvSpPr>
        <dsp:cNvPr id="0" name=""/>
        <dsp:cNvSpPr/>
      </dsp:nvSpPr>
      <dsp:spPr>
        <a:xfrm>
          <a:off x="9844" y="941958"/>
          <a:ext cx="2942555" cy="184829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65760" rIns="76200" bIns="365760" numCol="1" spcCol="1270" anchor="ctr" anchorCtr="0">
          <a:noAutofit/>
        </a:bodyPr>
        <a:lstStyle/>
        <a:p>
          <a:pPr marL="0" lvl="0" indent="0" algn="ctr" defTabSz="889000">
            <a:lnSpc>
              <a:spcPct val="90000"/>
            </a:lnSpc>
            <a:spcBef>
              <a:spcPct val="0"/>
            </a:spcBef>
            <a:spcAft>
              <a:spcPct val="35000"/>
            </a:spcAft>
            <a:buNone/>
          </a:pPr>
          <a:r>
            <a:rPr lang="en-US" sz="2000" b="0" kern="1200" dirty="0">
              <a:latin typeface="Segoe UI Semibold" panose="020B0702040204020203" pitchFamily="34" charset="0"/>
              <a:cs typeface="Segoe UI Semibold" panose="020B0702040204020203" pitchFamily="34" charset="0"/>
            </a:rPr>
            <a:t>IPSec</a:t>
          </a:r>
        </a:p>
      </dsp:txBody>
      <dsp:txXfrm>
        <a:off x="63979" y="996093"/>
        <a:ext cx="2834285" cy="1740022"/>
      </dsp:txXfrm>
    </dsp:sp>
    <dsp:sp modelId="{E6A5BCBA-8A42-44C7-9D6C-CA21CF8F4E49}">
      <dsp:nvSpPr>
        <dsp:cNvPr id="0" name=""/>
        <dsp:cNvSpPr/>
      </dsp:nvSpPr>
      <dsp:spPr>
        <a:xfrm>
          <a:off x="3246656" y="1501227"/>
          <a:ext cx="623821" cy="7297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3246656" y="1647178"/>
        <a:ext cx="436675" cy="437851"/>
      </dsp:txXfrm>
    </dsp:sp>
    <dsp:sp modelId="{F56CE735-5049-47E9-AE39-B22E7BD3CD1A}">
      <dsp:nvSpPr>
        <dsp:cNvPr id="0" name=""/>
        <dsp:cNvSpPr/>
      </dsp:nvSpPr>
      <dsp:spPr>
        <a:xfrm>
          <a:off x="4129422" y="941958"/>
          <a:ext cx="2942555" cy="184829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65760" rIns="60960" bIns="365760" numCol="1" spcCol="1270" anchor="ctr" anchorCtr="0">
          <a:noAutofit/>
        </a:bodyPr>
        <a:lstStyle/>
        <a:p>
          <a:pPr marL="0" lvl="0" indent="0" algn="l" defTabSz="711200">
            <a:lnSpc>
              <a:spcPct val="90000"/>
            </a:lnSpc>
            <a:spcBef>
              <a:spcPct val="0"/>
            </a:spcBef>
            <a:spcAft>
              <a:spcPct val="35000"/>
            </a:spcAft>
            <a:buNone/>
          </a:pPr>
          <a:r>
            <a:rPr lang="en-US" sz="1600" kern="1200" dirty="0"/>
            <a:t>Traffic authentication and encryption at the server </a:t>
          </a:r>
          <a:br>
            <a:rPr lang="en-US" sz="1600" kern="1200" dirty="0"/>
          </a:br>
          <a:r>
            <a:rPr lang="en-US" sz="1600" kern="1200" dirty="0"/>
            <a:t>level. Requires machine </a:t>
          </a:r>
          <a:br>
            <a:rPr lang="en-US" sz="1600" kern="1200" dirty="0"/>
          </a:br>
          <a:r>
            <a:rPr lang="en-US" sz="1600" kern="1200" dirty="0"/>
            <a:t>to be domain joined</a:t>
          </a:r>
        </a:p>
      </dsp:txBody>
      <dsp:txXfrm>
        <a:off x="4183557" y="996093"/>
        <a:ext cx="2834285" cy="1740022"/>
      </dsp:txXfrm>
    </dsp:sp>
    <dsp:sp modelId="{2D72F846-7063-41FB-B032-8D5E5656B86B}">
      <dsp:nvSpPr>
        <dsp:cNvPr id="0" name=""/>
        <dsp:cNvSpPr/>
      </dsp:nvSpPr>
      <dsp:spPr>
        <a:xfrm>
          <a:off x="7366233" y="1501227"/>
          <a:ext cx="623821" cy="7297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366233" y="1647178"/>
        <a:ext cx="436675" cy="437851"/>
      </dsp:txXfrm>
    </dsp:sp>
    <dsp:sp modelId="{2393308C-AC13-4DAC-87A4-955720EC945B}">
      <dsp:nvSpPr>
        <dsp:cNvPr id="0" name=""/>
        <dsp:cNvSpPr/>
      </dsp:nvSpPr>
      <dsp:spPr>
        <a:xfrm>
          <a:off x="8249000" y="1009125"/>
          <a:ext cx="2942555" cy="171395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365760" rIns="53340" bIns="365760" numCol="1" spcCol="1270" anchor="ctr" anchorCtr="0">
          <a:noAutofit/>
        </a:bodyPr>
        <a:lstStyle/>
        <a:p>
          <a:pPr marL="0" lvl="0" indent="0" algn="l" defTabSz="622300">
            <a:lnSpc>
              <a:spcPct val="90000"/>
            </a:lnSpc>
            <a:spcBef>
              <a:spcPct val="0"/>
            </a:spcBef>
            <a:spcAft>
              <a:spcPct val="35000"/>
            </a:spcAft>
            <a:buNone/>
          </a:pPr>
          <a:r>
            <a:rPr lang="en-US" sz="1400" kern="1200" dirty="0"/>
            <a:t>Want to be able to use policy based traffic encryption and control which servers can communicate with each other</a:t>
          </a:r>
        </a:p>
      </dsp:txBody>
      <dsp:txXfrm>
        <a:off x="8299200" y="1059325"/>
        <a:ext cx="2842155" cy="16135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8DD17-3CA8-48F1-9BCF-BC88CF861280}">
      <dsp:nvSpPr>
        <dsp:cNvPr id="0" name=""/>
        <dsp:cNvSpPr/>
      </dsp:nvSpPr>
      <dsp:spPr>
        <a:xfrm>
          <a:off x="9844" y="701438"/>
          <a:ext cx="2942555" cy="2329331"/>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411480" rIns="76200" bIns="411480" numCol="1" spcCol="1270" anchor="ctr" anchorCtr="0">
          <a:noAutofit/>
        </a:bodyPr>
        <a:lstStyle/>
        <a:p>
          <a:pPr marL="0" lvl="0" indent="0" algn="ctr" defTabSz="889000">
            <a:lnSpc>
              <a:spcPct val="90000"/>
            </a:lnSpc>
            <a:spcBef>
              <a:spcPct val="0"/>
            </a:spcBef>
            <a:spcAft>
              <a:spcPct val="35000"/>
            </a:spcAft>
            <a:buNone/>
          </a:pPr>
          <a:r>
            <a:rPr lang="en-US" sz="2000" b="0" kern="1200" dirty="0">
              <a:latin typeface="Segoe UI Semibold" panose="020B0702040204020203" pitchFamily="34" charset="0"/>
              <a:cs typeface="Segoe UI Semibold" panose="020B0702040204020203" pitchFamily="34" charset="0"/>
            </a:rPr>
            <a:t>Firewall appliances </a:t>
          </a:r>
          <a:br>
            <a:rPr lang="en-US" sz="2000" b="0" kern="1200" dirty="0">
              <a:latin typeface="Segoe UI Semibold" panose="020B0702040204020203" pitchFamily="34" charset="0"/>
              <a:cs typeface="Segoe UI Semibold" panose="020B0702040204020203" pitchFamily="34" charset="0"/>
            </a:rPr>
          </a:br>
          <a:r>
            <a:rPr lang="en-US" sz="2000" b="0" kern="1200" dirty="0">
              <a:latin typeface="Segoe UI Semibold" panose="020B0702040204020203" pitchFamily="34" charset="0"/>
              <a:cs typeface="Segoe UI Semibold" panose="020B0702040204020203" pitchFamily="34" charset="0"/>
            </a:rPr>
            <a:t>at the network edge </a:t>
          </a:r>
          <a:br>
            <a:rPr lang="en-US" sz="2000" b="0" kern="1200" dirty="0">
              <a:latin typeface="Segoe UI Semibold" panose="020B0702040204020203" pitchFamily="34" charset="0"/>
              <a:cs typeface="Segoe UI Semibold" panose="020B0702040204020203" pitchFamily="34" charset="0"/>
            </a:rPr>
          </a:br>
          <a:r>
            <a:rPr lang="en-US" sz="2000" b="0" kern="1200" dirty="0">
              <a:latin typeface="Segoe UI Semibold" panose="020B0702040204020203" pitchFamily="34" charset="0"/>
              <a:cs typeface="Segoe UI Semibold" panose="020B0702040204020203" pitchFamily="34" charset="0"/>
            </a:rPr>
            <a:t>or in traffic flows</a:t>
          </a:r>
        </a:p>
      </dsp:txBody>
      <dsp:txXfrm>
        <a:off x="78068" y="769662"/>
        <a:ext cx="2806107" cy="2192883"/>
      </dsp:txXfrm>
    </dsp:sp>
    <dsp:sp modelId="{E6A5BCBA-8A42-44C7-9D6C-CA21CF8F4E49}">
      <dsp:nvSpPr>
        <dsp:cNvPr id="0" name=""/>
        <dsp:cNvSpPr/>
      </dsp:nvSpPr>
      <dsp:spPr>
        <a:xfrm>
          <a:off x="3246656" y="1501227"/>
          <a:ext cx="623821" cy="7297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3246656" y="1647178"/>
        <a:ext cx="436675" cy="437851"/>
      </dsp:txXfrm>
    </dsp:sp>
    <dsp:sp modelId="{F56CE735-5049-47E9-AE39-B22E7BD3CD1A}">
      <dsp:nvSpPr>
        <dsp:cNvPr id="0" name=""/>
        <dsp:cNvSpPr/>
      </dsp:nvSpPr>
      <dsp:spPr>
        <a:xfrm>
          <a:off x="4129422" y="701438"/>
          <a:ext cx="2942555" cy="2329331"/>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11480" rIns="60960" bIns="411480" numCol="1" spcCol="1270" anchor="ctr" anchorCtr="0">
          <a:noAutofit/>
        </a:bodyPr>
        <a:lstStyle/>
        <a:p>
          <a:pPr marL="0" lvl="0" indent="0" algn="l" defTabSz="711200">
            <a:lnSpc>
              <a:spcPct val="90000"/>
            </a:lnSpc>
            <a:spcBef>
              <a:spcPct val="0"/>
            </a:spcBef>
            <a:spcAft>
              <a:spcPct val="35000"/>
            </a:spcAft>
            <a:buNone/>
          </a:pPr>
          <a:r>
            <a:rPr lang="en-US" sz="1600" kern="1200" dirty="0"/>
            <a:t>Placing a hardware firewall appliance at the customers network edge </a:t>
          </a:r>
        </a:p>
        <a:p>
          <a:pPr marL="0" lvl="0" indent="0" algn="l" defTabSz="711200">
            <a:lnSpc>
              <a:spcPct val="90000"/>
            </a:lnSpc>
            <a:spcBef>
              <a:spcPct val="0"/>
            </a:spcBef>
            <a:spcAft>
              <a:spcPct val="35000"/>
            </a:spcAft>
            <a:buNone/>
          </a:pPr>
          <a:r>
            <a:rPr lang="en-US" sz="1600" kern="1200" dirty="0"/>
            <a:t>Place network appliances between subnet flows</a:t>
          </a:r>
        </a:p>
      </dsp:txBody>
      <dsp:txXfrm>
        <a:off x="4197646" y="769662"/>
        <a:ext cx="2806107" cy="2192883"/>
      </dsp:txXfrm>
    </dsp:sp>
    <dsp:sp modelId="{2D72F846-7063-41FB-B032-8D5E5656B86B}">
      <dsp:nvSpPr>
        <dsp:cNvPr id="0" name=""/>
        <dsp:cNvSpPr/>
      </dsp:nvSpPr>
      <dsp:spPr>
        <a:xfrm>
          <a:off x="7366233" y="1501227"/>
          <a:ext cx="623821" cy="7297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366233" y="1647178"/>
        <a:ext cx="436675" cy="437851"/>
      </dsp:txXfrm>
    </dsp:sp>
    <dsp:sp modelId="{2393308C-AC13-4DAC-87A4-955720EC945B}">
      <dsp:nvSpPr>
        <dsp:cNvPr id="0" name=""/>
        <dsp:cNvSpPr/>
      </dsp:nvSpPr>
      <dsp:spPr>
        <a:xfrm>
          <a:off x="8249000" y="632676"/>
          <a:ext cx="2942555" cy="2466855"/>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411480" rIns="53340" bIns="411480" numCol="1" spcCol="1270" anchor="ctr" anchorCtr="0">
          <a:noAutofit/>
        </a:bodyPr>
        <a:lstStyle/>
        <a:p>
          <a:pPr marL="0" lvl="0" indent="0" algn="l" defTabSz="622300">
            <a:lnSpc>
              <a:spcPct val="90000"/>
            </a:lnSpc>
            <a:spcBef>
              <a:spcPct val="0"/>
            </a:spcBef>
            <a:spcAft>
              <a:spcPct val="35000"/>
            </a:spcAft>
            <a:buNone/>
          </a:pPr>
          <a:r>
            <a:rPr lang="en-US" sz="1400" kern="1200" dirty="0"/>
            <a:t>When you want to control ingress/egress traffic between Azure and on-premises</a:t>
          </a:r>
        </a:p>
        <a:p>
          <a:pPr marL="0" lvl="0" indent="0" algn="l" defTabSz="622300">
            <a:lnSpc>
              <a:spcPct val="90000"/>
            </a:lnSpc>
            <a:spcBef>
              <a:spcPct val="0"/>
            </a:spcBef>
            <a:spcAft>
              <a:spcPct val="35000"/>
            </a:spcAft>
            <a:buNone/>
          </a:pPr>
          <a:r>
            <a:rPr lang="en-US" sz="1400" kern="1200" dirty="0"/>
            <a:t>When you want to control </a:t>
          </a:r>
          <a:br>
            <a:rPr lang="en-US" sz="1400" kern="1200" dirty="0"/>
          </a:br>
          <a:r>
            <a:rPr lang="en-US" sz="1400" kern="1200" dirty="0"/>
            <a:t>traffic between subnets </a:t>
          </a:r>
          <a:br>
            <a:rPr lang="en-US" sz="1400" kern="1200" dirty="0"/>
          </a:br>
          <a:r>
            <a:rPr lang="en-US" sz="1400" kern="1200" dirty="0"/>
            <a:t>and have full logging</a:t>
          </a:r>
        </a:p>
      </dsp:txBody>
      <dsp:txXfrm>
        <a:off x="8321252" y="704928"/>
        <a:ext cx="2798051" cy="232235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8DD17-3CA8-48F1-9BCF-BC88CF861280}">
      <dsp:nvSpPr>
        <dsp:cNvPr id="0" name=""/>
        <dsp:cNvSpPr/>
      </dsp:nvSpPr>
      <dsp:spPr>
        <a:xfrm>
          <a:off x="9844" y="693680"/>
          <a:ext cx="2942555" cy="2344848"/>
        </a:xfrm>
        <a:prstGeom prst="roundRect">
          <a:avLst>
            <a:gd name="adj" fmla="val 10000"/>
          </a:avLst>
        </a:prstGeom>
        <a:solidFill>
          <a:schemeClr val="accent1"/>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274320" rIns="76200" bIns="274320" numCol="1" spcCol="1270" anchor="ctr" anchorCtr="0">
          <a:noAutofit/>
        </a:bodyPr>
        <a:lstStyle/>
        <a:p>
          <a:pPr marL="0" lvl="0" indent="0" algn="ctr" defTabSz="889000">
            <a:lnSpc>
              <a:spcPct val="90000"/>
            </a:lnSpc>
            <a:spcBef>
              <a:spcPct val="0"/>
            </a:spcBef>
            <a:spcAft>
              <a:spcPct val="35000"/>
            </a:spcAft>
            <a:buNone/>
          </a:pPr>
          <a:r>
            <a:rPr lang="en-US" sz="2000" b="0" kern="1200" dirty="0">
              <a:latin typeface="Segoe UI Semibold" panose="020B0702040204020203" pitchFamily="34" charset="0"/>
              <a:cs typeface="Segoe UI Semibold" panose="020B0702040204020203" pitchFamily="34" charset="0"/>
            </a:rPr>
            <a:t>Firewall appliances – Dual NIC</a:t>
          </a:r>
        </a:p>
      </dsp:txBody>
      <dsp:txXfrm>
        <a:off x="78522" y="762358"/>
        <a:ext cx="2805199" cy="2207492"/>
      </dsp:txXfrm>
    </dsp:sp>
    <dsp:sp modelId="{E6A5BCBA-8A42-44C7-9D6C-CA21CF8F4E49}">
      <dsp:nvSpPr>
        <dsp:cNvPr id="0" name=""/>
        <dsp:cNvSpPr/>
      </dsp:nvSpPr>
      <dsp:spPr>
        <a:xfrm>
          <a:off x="3246656" y="1501227"/>
          <a:ext cx="623821" cy="7297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3246656" y="1647178"/>
        <a:ext cx="436675" cy="437851"/>
      </dsp:txXfrm>
    </dsp:sp>
    <dsp:sp modelId="{F56CE735-5049-47E9-AE39-B22E7BD3CD1A}">
      <dsp:nvSpPr>
        <dsp:cNvPr id="0" name=""/>
        <dsp:cNvSpPr/>
      </dsp:nvSpPr>
      <dsp:spPr>
        <a:xfrm>
          <a:off x="4129422" y="693680"/>
          <a:ext cx="2942555" cy="2344848"/>
        </a:xfrm>
        <a:prstGeom prst="roundRect">
          <a:avLst>
            <a:gd name="adj" fmla="val 10000"/>
          </a:avLst>
        </a:prstGeom>
        <a:solidFill>
          <a:schemeClr val="accent1"/>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274320" rIns="60960" bIns="274320" numCol="1" spcCol="1270" anchor="ctr" anchorCtr="0">
          <a:noAutofit/>
        </a:bodyPr>
        <a:lstStyle/>
        <a:p>
          <a:pPr marL="0" lvl="0" indent="0" algn="l" defTabSz="711200">
            <a:lnSpc>
              <a:spcPct val="90000"/>
            </a:lnSpc>
            <a:spcBef>
              <a:spcPct val="0"/>
            </a:spcBef>
            <a:spcAft>
              <a:spcPct val="35000"/>
            </a:spcAft>
            <a:buNone/>
          </a:pPr>
          <a:r>
            <a:rPr lang="en-US" sz="1600" kern="1200" dirty="0"/>
            <a:t>Software-based firewall </a:t>
          </a:r>
          <a:br>
            <a:rPr lang="en-US" sz="1600" kern="1200" dirty="0"/>
          </a:br>
          <a:r>
            <a:rPr lang="en-US" sz="1600" kern="1200" dirty="0"/>
            <a:t>that can be placed between subnets or between a </a:t>
          </a:r>
          <a:br>
            <a:rPr lang="en-US" sz="1600" kern="1200" dirty="0"/>
          </a:br>
          <a:r>
            <a:rPr lang="en-US" sz="1600" kern="1200" dirty="0"/>
            <a:t>subnet and the Internet</a:t>
          </a:r>
        </a:p>
      </dsp:txBody>
      <dsp:txXfrm>
        <a:off x="4198100" y="762358"/>
        <a:ext cx="2805199" cy="2207492"/>
      </dsp:txXfrm>
    </dsp:sp>
    <dsp:sp modelId="{2D72F846-7063-41FB-B032-8D5E5656B86B}">
      <dsp:nvSpPr>
        <dsp:cNvPr id="0" name=""/>
        <dsp:cNvSpPr/>
      </dsp:nvSpPr>
      <dsp:spPr>
        <a:xfrm>
          <a:off x="7366233" y="1501227"/>
          <a:ext cx="623821" cy="7297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366233" y="1647178"/>
        <a:ext cx="436675" cy="437851"/>
      </dsp:txXfrm>
    </dsp:sp>
    <dsp:sp modelId="{2393308C-AC13-4DAC-87A4-955720EC945B}">
      <dsp:nvSpPr>
        <dsp:cNvPr id="0" name=""/>
        <dsp:cNvSpPr/>
      </dsp:nvSpPr>
      <dsp:spPr>
        <a:xfrm>
          <a:off x="8249000" y="624460"/>
          <a:ext cx="2942555" cy="2483288"/>
        </a:xfrm>
        <a:prstGeom prst="roundRect">
          <a:avLst>
            <a:gd name="adj" fmla="val 10000"/>
          </a:avLst>
        </a:prstGeom>
        <a:solidFill>
          <a:schemeClr val="accent1"/>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274320" rIns="53340" bIns="274320" numCol="1" spcCol="1270" anchor="ctr" anchorCtr="0">
          <a:noAutofit/>
        </a:bodyPr>
        <a:lstStyle/>
        <a:p>
          <a:pPr marL="0" lvl="0" indent="0" algn="l" defTabSz="622300">
            <a:lnSpc>
              <a:spcPct val="90000"/>
            </a:lnSpc>
            <a:spcBef>
              <a:spcPct val="0"/>
            </a:spcBef>
            <a:spcAft>
              <a:spcPct val="35000"/>
            </a:spcAft>
            <a:buNone/>
          </a:pPr>
          <a:r>
            <a:rPr lang="en-US" sz="1400" kern="1200" dirty="0"/>
            <a:t>When you need additional firewall protection from </a:t>
          </a:r>
          <a:br>
            <a:rPr lang="en-US" sz="1400" kern="1200" dirty="0"/>
          </a:br>
          <a:r>
            <a:rPr lang="en-US" sz="1400" kern="1200" dirty="0"/>
            <a:t>the Internet and also </a:t>
          </a:r>
          <a:br>
            <a:rPr lang="en-US" sz="1400" kern="1200" dirty="0"/>
          </a:br>
          <a:r>
            <a:rPr lang="en-US" sz="1400" kern="1200" dirty="0"/>
            <a:t>need high throughput</a:t>
          </a:r>
        </a:p>
        <a:p>
          <a:pPr marL="0" lvl="0" indent="0" algn="l" defTabSz="622300">
            <a:lnSpc>
              <a:spcPct val="90000"/>
            </a:lnSpc>
            <a:spcBef>
              <a:spcPct val="0"/>
            </a:spcBef>
            <a:spcAft>
              <a:spcPct val="35000"/>
            </a:spcAft>
            <a:buNone/>
          </a:pPr>
          <a:r>
            <a:rPr lang="en-US" sz="1400" kern="1200" dirty="0"/>
            <a:t>Want packet capture </a:t>
          </a:r>
          <a:br>
            <a:rPr lang="en-US" sz="1400" kern="1200" dirty="0"/>
          </a:br>
          <a:r>
            <a:rPr lang="en-US" sz="1400" kern="1200" dirty="0"/>
            <a:t>and inspection</a:t>
          </a:r>
        </a:p>
        <a:p>
          <a:pPr marL="0" lvl="0" indent="0" algn="l" defTabSz="622300">
            <a:lnSpc>
              <a:spcPct val="90000"/>
            </a:lnSpc>
            <a:spcBef>
              <a:spcPct val="0"/>
            </a:spcBef>
            <a:spcAft>
              <a:spcPct val="35000"/>
            </a:spcAft>
            <a:buNone/>
          </a:pPr>
          <a:r>
            <a:rPr lang="en-US" sz="1400" kern="1200" dirty="0"/>
            <a:t>Want detailed logging</a:t>
          </a:r>
        </a:p>
      </dsp:txBody>
      <dsp:txXfrm>
        <a:off x="8321733" y="697193"/>
        <a:ext cx="2797089" cy="233782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8DD17-3CA8-48F1-9BCF-BC88CF861280}">
      <dsp:nvSpPr>
        <dsp:cNvPr id="0" name=""/>
        <dsp:cNvSpPr/>
      </dsp:nvSpPr>
      <dsp:spPr>
        <a:xfrm>
          <a:off x="9844" y="941958"/>
          <a:ext cx="2942555" cy="1848292"/>
        </a:xfrm>
        <a:prstGeom prst="roundRect">
          <a:avLst>
            <a:gd name="adj" fmla="val 10000"/>
          </a:avLst>
        </a:prstGeom>
        <a:solidFill>
          <a:schemeClr val="accent1">
            <a:hueOff val="0"/>
            <a:satOff val="0"/>
            <a:lum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ctr" anchorCtr="0">
          <a:noAutofit/>
        </a:bodyPr>
        <a:lstStyle/>
        <a:p>
          <a:pPr marL="0" lvl="0" indent="0" algn="ctr" defTabSz="889000">
            <a:lnSpc>
              <a:spcPct val="90000"/>
            </a:lnSpc>
            <a:spcBef>
              <a:spcPct val="0"/>
            </a:spcBef>
            <a:spcAft>
              <a:spcPct val="35000"/>
            </a:spcAft>
            <a:buNone/>
          </a:pPr>
          <a:r>
            <a:rPr lang="en-US" sz="2000" b="0" kern="1200" dirty="0">
              <a:latin typeface="Segoe UI Semibold" panose="020B0702040204020203" pitchFamily="34" charset="0"/>
              <a:cs typeface="Segoe UI Semibold" panose="020B0702040204020203" pitchFamily="34" charset="0"/>
            </a:rPr>
            <a:t>Firewall appliances – Single NIC</a:t>
          </a:r>
        </a:p>
      </dsp:txBody>
      <dsp:txXfrm>
        <a:off x="63979" y="996093"/>
        <a:ext cx="2834285" cy="1740022"/>
      </dsp:txXfrm>
    </dsp:sp>
    <dsp:sp modelId="{E6A5BCBA-8A42-44C7-9D6C-CA21CF8F4E49}">
      <dsp:nvSpPr>
        <dsp:cNvPr id="0" name=""/>
        <dsp:cNvSpPr/>
      </dsp:nvSpPr>
      <dsp:spPr>
        <a:xfrm>
          <a:off x="3246656" y="1501227"/>
          <a:ext cx="623821" cy="7297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3246656" y="1647178"/>
        <a:ext cx="436675" cy="437851"/>
      </dsp:txXfrm>
    </dsp:sp>
    <dsp:sp modelId="{F56CE735-5049-47E9-AE39-B22E7BD3CD1A}">
      <dsp:nvSpPr>
        <dsp:cNvPr id="0" name=""/>
        <dsp:cNvSpPr/>
      </dsp:nvSpPr>
      <dsp:spPr>
        <a:xfrm>
          <a:off x="4129422" y="941958"/>
          <a:ext cx="2942555" cy="1848292"/>
        </a:xfrm>
        <a:prstGeom prst="roundRect">
          <a:avLst>
            <a:gd name="adj" fmla="val 10000"/>
          </a:avLst>
        </a:prstGeom>
        <a:solidFill>
          <a:schemeClr val="accent1">
            <a:hueOff val="0"/>
            <a:satOff val="0"/>
            <a:lum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0" rIns="60960" bIns="0" numCol="1" spcCol="1270" anchor="ctr" anchorCtr="0">
          <a:noAutofit/>
        </a:bodyPr>
        <a:lstStyle/>
        <a:p>
          <a:pPr marL="0" lvl="0" indent="0" algn="l" defTabSz="711200">
            <a:lnSpc>
              <a:spcPct val="90000"/>
            </a:lnSpc>
            <a:spcBef>
              <a:spcPct val="0"/>
            </a:spcBef>
            <a:spcAft>
              <a:spcPct val="35000"/>
            </a:spcAft>
            <a:buNone/>
          </a:pPr>
          <a:r>
            <a:rPr lang="en-US" sz="1600" kern="1200" dirty="0"/>
            <a:t>Software-based firewall </a:t>
          </a:r>
          <a:br>
            <a:rPr lang="en-US" sz="1600" kern="1200" dirty="0"/>
          </a:br>
          <a:r>
            <a:rPr lang="en-US" sz="1600" kern="1200" dirty="0"/>
            <a:t>that can be placed </a:t>
          </a:r>
          <a:br>
            <a:rPr lang="en-US" sz="1600" kern="1200" dirty="0"/>
          </a:br>
          <a:r>
            <a:rPr lang="en-US" sz="1600" kern="1200" dirty="0"/>
            <a:t>between Virtual Machines </a:t>
          </a:r>
          <a:br>
            <a:rPr lang="en-US" sz="1600" kern="1200" dirty="0"/>
          </a:br>
          <a:r>
            <a:rPr lang="en-US" sz="1600" kern="1200" dirty="0"/>
            <a:t>and the Internet. Requires </a:t>
          </a:r>
          <a:br>
            <a:rPr lang="en-US" sz="1600" kern="1200" dirty="0"/>
          </a:br>
          <a:r>
            <a:rPr lang="en-US" sz="1600" kern="1200" dirty="0"/>
            <a:t>all traffic to be routed through the firewall using agents and </a:t>
          </a:r>
          <a:r>
            <a:rPr lang="en-US" sz="1600" kern="1200" dirty="0" err="1"/>
            <a:t>IPSec</a:t>
          </a:r>
          <a:r>
            <a:rPr lang="en-US" sz="1600" kern="1200" dirty="0"/>
            <a:t> typically</a:t>
          </a:r>
        </a:p>
      </dsp:txBody>
      <dsp:txXfrm>
        <a:off x="4183557" y="996093"/>
        <a:ext cx="2834285" cy="1740022"/>
      </dsp:txXfrm>
    </dsp:sp>
    <dsp:sp modelId="{2D72F846-7063-41FB-B032-8D5E5656B86B}">
      <dsp:nvSpPr>
        <dsp:cNvPr id="0" name=""/>
        <dsp:cNvSpPr/>
      </dsp:nvSpPr>
      <dsp:spPr>
        <a:xfrm>
          <a:off x="7366233" y="1501227"/>
          <a:ext cx="623821" cy="7297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366233" y="1647178"/>
        <a:ext cx="436675" cy="437851"/>
      </dsp:txXfrm>
    </dsp:sp>
    <dsp:sp modelId="{2393308C-AC13-4DAC-87A4-955720EC945B}">
      <dsp:nvSpPr>
        <dsp:cNvPr id="0" name=""/>
        <dsp:cNvSpPr/>
      </dsp:nvSpPr>
      <dsp:spPr>
        <a:xfrm>
          <a:off x="8249000" y="1009125"/>
          <a:ext cx="2942555" cy="1713958"/>
        </a:xfrm>
        <a:prstGeom prst="roundRect">
          <a:avLst>
            <a:gd name="adj" fmla="val 10000"/>
          </a:avLst>
        </a:prstGeom>
        <a:solidFill>
          <a:schemeClr val="accent1">
            <a:hueOff val="0"/>
            <a:satOff val="0"/>
            <a:lum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0" rIns="53340" bIns="0" numCol="1" spcCol="1270" anchor="ctr" anchorCtr="0">
          <a:noAutofit/>
        </a:bodyPr>
        <a:lstStyle/>
        <a:p>
          <a:pPr marL="0" lvl="0" indent="0" algn="l" defTabSz="622300">
            <a:lnSpc>
              <a:spcPct val="90000"/>
            </a:lnSpc>
            <a:spcBef>
              <a:spcPct val="0"/>
            </a:spcBef>
            <a:spcAft>
              <a:spcPct val="35000"/>
            </a:spcAft>
            <a:buNone/>
          </a:pPr>
          <a:r>
            <a:rPr lang="en-US" sz="1400" kern="1200" dirty="0"/>
            <a:t>When you need additional firewall protection from the Internet. When you want traffic flow control of all VM traffic</a:t>
          </a:r>
        </a:p>
        <a:p>
          <a:pPr marL="0" lvl="0" indent="0" algn="l" defTabSz="622300">
            <a:lnSpc>
              <a:spcPct val="90000"/>
            </a:lnSpc>
            <a:spcBef>
              <a:spcPct val="0"/>
            </a:spcBef>
            <a:spcAft>
              <a:spcPct val="35000"/>
            </a:spcAft>
            <a:buNone/>
          </a:pPr>
          <a:r>
            <a:rPr lang="en-US" sz="1400" kern="1200" dirty="0"/>
            <a:t>When you want logging </a:t>
          </a:r>
          <a:br>
            <a:rPr lang="en-US" sz="1400" kern="1200" dirty="0"/>
          </a:br>
          <a:r>
            <a:rPr lang="en-US" sz="1400" kern="1200" dirty="0"/>
            <a:t>and monitoring of traffic</a:t>
          </a:r>
        </a:p>
      </dsp:txBody>
      <dsp:txXfrm>
        <a:off x="8299200" y="1059325"/>
        <a:ext cx="2842155" cy="161355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8DD17-3CA8-48F1-9BCF-BC88CF861280}">
      <dsp:nvSpPr>
        <dsp:cNvPr id="0" name=""/>
        <dsp:cNvSpPr/>
      </dsp:nvSpPr>
      <dsp:spPr>
        <a:xfrm>
          <a:off x="9844" y="983337"/>
          <a:ext cx="2942555" cy="1765533"/>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kern="1200" dirty="0">
              <a:latin typeface="Segoe UI Semibold" panose="020B0702040204020203" pitchFamily="34" charset="0"/>
              <a:cs typeface="Segoe UI Semibold" panose="020B0702040204020203" pitchFamily="34" charset="0"/>
            </a:rPr>
            <a:t>Web Application Firewalls</a:t>
          </a:r>
        </a:p>
      </dsp:txBody>
      <dsp:txXfrm>
        <a:off x="61555" y="1035048"/>
        <a:ext cx="2839133" cy="1662111"/>
      </dsp:txXfrm>
    </dsp:sp>
    <dsp:sp modelId="{E6A5BCBA-8A42-44C7-9D6C-CA21CF8F4E49}">
      <dsp:nvSpPr>
        <dsp:cNvPr id="0" name=""/>
        <dsp:cNvSpPr/>
      </dsp:nvSpPr>
      <dsp:spPr>
        <a:xfrm>
          <a:off x="3246656" y="1501227"/>
          <a:ext cx="623821" cy="7297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3246656" y="1647178"/>
        <a:ext cx="436675" cy="437851"/>
      </dsp:txXfrm>
    </dsp:sp>
    <dsp:sp modelId="{F56CE735-5049-47E9-AE39-B22E7BD3CD1A}">
      <dsp:nvSpPr>
        <dsp:cNvPr id="0" name=""/>
        <dsp:cNvSpPr/>
      </dsp:nvSpPr>
      <dsp:spPr>
        <a:xfrm>
          <a:off x="4129422" y="983337"/>
          <a:ext cx="2942555" cy="1765533"/>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Software-based firewall that is used to control ingress traffic from </a:t>
          </a:r>
          <a:br>
            <a:rPr lang="en-US" sz="1800" kern="1200" dirty="0"/>
          </a:br>
          <a:r>
            <a:rPr lang="en-US" sz="1800" kern="1200" dirty="0"/>
            <a:t>the Internet. Typically </a:t>
          </a:r>
          <a:br>
            <a:rPr lang="en-US" sz="1800" kern="1200" dirty="0"/>
          </a:br>
          <a:r>
            <a:rPr lang="en-US" sz="1800" kern="1200" dirty="0"/>
            <a:t>a Layer 7 firewall</a:t>
          </a:r>
        </a:p>
      </dsp:txBody>
      <dsp:txXfrm>
        <a:off x="4181133" y="1035048"/>
        <a:ext cx="2839133" cy="1662111"/>
      </dsp:txXfrm>
    </dsp:sp>
    <dsp:sp modelId="{2D72F846-7063-41FB-B032-8D5E5656B86B}">
      <dsp:nvSpPr>
        <dsp:cNvPr id="0" name=""/>
        <dsp:cNvSpPr/>
      </dsp:nvSpPr>
      <dsp:spPr>
        <a:xfrm>
          <a:off x="7366233" y="1501227"/>
          <a:ext cx="623821" cy="7297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366233" y="1647178"/>
        <a:ext cx="436675" cy="437851"/>
      </dsp:txXfrm>
    </dsp:sp>
    <dsp:sp modelId="{2393308C-AC13-4DAC-87A4-955720EC945B}">
      <dsp:nvSpPr>
        <dsp:cNvPr id="0" name=""/>
        <dsp:cNvSpPr/>
      </dsp:nvSpPr>
      <dsp:spPr>
        <a:xfrm>
          <a:off x="8249000" y="976055"/>
          <a:ext cx="2942555" cy="178009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When you want SSL session termination </a:t>
          </a:r>
        </a:p>
        <a:p>
          <a:pPr marL="0" lvl="0" indent="0" algn="l" defTabSz="800100">
            <a:lnSpc>
              <a:spcPct val="90000"/>
            </a:lnSpc>
            <a:spcBef>
              <a:spcPct val="0"/>
            </a:spcBef>
            <a:spcAft>
              <a:spcPct val="35000"/>
            </a:spcAft>
            <a:buNone/>
          </a:pPr>
          <a:r>
            <a:rPr lang="en-US" sz="1800" kern="1200" dirty="0"/>
            <a:t>When you want </a:t>
          </a:r>
          <a:br>
            <a:rPr lang="en-US" sz="1800" kern="1200" dirty="0"/>
          </a:br>
          <a:r>
            <a:rPr lang="en-US" sz="1800" kern="1200" dirty="0"/>
            <a:t>session affinity </a:t>
          </a:r>
          <a:endParaRPr lang="en-US" sz="1800" b="0" kern="1200" dirty="0"/>
        </a:p>
      </dsp:txBody>
      <dsp:txXfrm>
        <a:off x="8301137" y="1028192"/>
        <a:ext cx="2838281" cy="167582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3/22/2018 2:58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3/22/2018 2:58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0596E5-6523-4DD8-A9ED-0418BD42519C}" type="datetime8">
              <a:rPr lang="en-US" smtClean="0"/>
              <a:t>3/22/2018 2:58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42931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Slide title:</a:t>
            </a:r>
            <a:r>
              <a:rPr lang="en-US" dirty="0"/>
              <a:t> Secure connections</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Slide objective:</a:t>
            </a:r>
            <a:r>
              <a:rPr lang="en-US" dirty="0"/>
              <a:t> Explain how Azure enables you</a:t>
            </a:r>
            <a:r>
              <a:rPr lang="en-US" baseline="0" dirty="0"/>
              <a:t> to securely connect to Virtual Network from anywhere</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Slide script: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Let’s say you have individual PCs behind the firewall that you want to connect directly to Azure – or that you have remote workers. You</a:t>
            </a:r>
            <a:r>
              <a:rPr lang="en-US" baseline="0" dirty="0"/>
              <a:t> can connect securely to the virtual network In Azure from anywhere using the VPN client in Windows. Because it works across firewalls and proxies, it doesn’t matter if users are behind your firewall, behind someone else’s firewall, or are remote.</a:t>
            </a:r>
          </a:p>
          <a:p>
            <a:pPr defTabSz="697005">
              <a:lnSpc>
                <a:spcPct val="90000"/>
              </a:lnSpc>
              <a:spcBef>
                <a:spcPct val="20000"/>
              </a:spcBef>
              <a:spcAft>
                <a:spcPts val="600"/>
              </a:spcAft>
              <a:buSzPct val="80000"/>
            </a:pPr>
            <a:r>
              <a:rPr lang="en-US" sz="1400" b="1" dirty="0">
                <a:solidFill>
                  <a:srgbClr val="247BC2"/>
                </a:solidFill>
              </a:rPr>
              <a:t>AZURE:</a:t>
            </a:r>
          </a:p>
          <a:p>
            <a:pPr marL="285750" indent="-285750" defTabSz="697005">
              <a:lnSpc>
                <a:spcPct val="90000"/>
              </a:lnSpc>
              <a:spcBef>
                <a:spcPct val="20000"/>
              </a:spcBef>
              <a:spcAft>
                <a:spcPts val="600"/>
              </a:spcAft>
              <a:buSzPct val="80000"/>
              <a:buFont typeface="Arial" panose="020B0604020202020204" pitchFamily="34" charset="0"/>
              <a:buChar char="•"/>
            </a:pPr>
            <a:r>
              <a:rPr lang="en-US" dirty="0">
                <a:solidFill>
                  <a:srgbClr val="44546A"/>
                </a:solidFill>
              </a:rPr>
              <a:t>Enables connection from customer sites and remote workers to Azure Virtual Networks using Site-to-Site and Point-to-Site VPNs</a:t>
            </a:r>
          </a:p>
          <a:p>
            <a:pPr defTabSz="697005">
              <a:lnSpc>
                <a:spcPct val="90000"/>
              </a:lnSpc>
              <a:spcBef>
                <a:spcPct val="20000"/>
              </a:spcBef>
              <a:spcAft>
                <a:spcPts val="600"/>
              </a:spcAft>
              <a:buSzPct val="80000"/>
            </a:pPr>
            <a:r>
              <a:rPr lang="en-US" sz="1400" b="1" dirty="0">
                <a:solidFill>
                  <a:srgbClr val="247BC2"/>
                </a:solidFill>
              </a:rPr>
              <a:t>CUSTOMERS:</a:t>
            </a:r>
          </a:p>
          <a:p>
            <a:pPr marL="217815" indent="-217815" defTabSz="697005">
              <a:lnSpc>
                <a:spcPct val="90000"/>
              </a:lnSpc>
              <a:spcBef>
                <a:spcPct val="20000"/>
              </a:spcBef>
              <a:spcAft>
                <a:spcPts val="600"/>
              </a:spcAft>
              <a:buSzPct val="80000"/>
              <a:buFont typeface="Arial" panose="020B0604020202020204" pitchFamily="34" charset="0"/>
              <a:buChar char="•"/>
            </a:pPr>
            <a:r>
              <a:rPr lang="en-US" dirty="0">
                <a:solidFill>
                  <a:srgbClr val="44546A"/>
                </a:solidFill>
              </a:rPr>
              <a:t>Configures the VPN client in Windows</a:t>
            </a:r>
          </a:p>
          <a:p>
            <a:pPr marL="217815" indent="-217815" defTabSz="697005">
              <a:lnSpc>
                <a:spcPct val="90000"/>
              </a:lnSpc>
              <a:spcBef>
                <a:spcPct val="20000"/>
              </a:spcBef>
              <a:spcAft>
                <a:spcPts val="600"/>
              </a:spcAft>
              <a:buSzPct val="80000"/>
              <a:buFont typeface="Arial" panose="020B0604020202020204" pitchFamily="34" charset="0"/>
              <a:buChar char="•"/>
            </a:pPr>
            <a:r>
              <a:rPr lang="en-US" dirty="0">
                <a:solidFill>
                  <a:srgbClr val="44546A"/>
                </a:solidFill>
              </a:rPr>
              <a:t>Manages certificates, policies, and user access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3/22/2018 2:58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087131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Slide title:</a:t>
            </a:r>
            <a:r>
              <a:rPr lang="en-US" dirty="0"/>
              <a:t> Secure connections</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Slide objective:</a:t>
            </a:r>
            <a:r>
              <a:rPr lang="en-US" dirty="0"/>
              <a:t> Explain how Azure enables you</a:t>
            </a:r>
            <a:r>
              <a:rPr lang="en-US" baseline="0" dirty="0"/>
              <a:t> to create private fiber connections using ExpressRoute</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Slide script: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Azure ExpressRoute enables you to create private connections between Azure datacenters and infrastructure that’s on your premises or in a colocation environment. ExpressRoute connections do not go over the public Internet, and offer more reliability, faster speeds, lower latencies, and higher security than typical connections over the Internet. </a:t>
            </a:r>
          </a:p>
          <a:p>
            <a:endParaRPr lang="en-US" dirty="0"/>
          </a:p>
          <a:p>
            <a:pPr defTabSz="697005">
              <a:lnSpc>
                <a:spcPct val="90000"/>
              </a:lnSpc>
              <a:spcBef>
                <a:spcPct val="20000"/>
              </a:spcBef>
              <a:spcAft>
                <a:spcPts val="600"/>
              </a:spcAft>
              <a:buSzPct val="80000"/>
            </a:pPr>
            <a:r>
              <a:rPr lang="en-US" sz="1400" b="1" dirty="0">
                <a:solidFill>
                  <a:srgbClr val="247BC2"/>
                </a:solidFill>
              </a:rPr>
              <a:t>AZURE:</a:t>
            </a:r>
          </a:p>
          <a:p>
            <a:pPr marL="285750" indent="-285750" defTabSz="697005">
              <a:lnSpc>
                <a:spcPct val="90000"/>
              </a:lnSpc>
              <a:spcBef>
                <a:spcPct val="20000"/>
              </a:spcBef>
              <a:spcAft>
                <a:spcPts val="600"/>
              </a:spcAft>
              <a:buSzPct val="80000"/>
              <a:buFont typeface="Arial" panose="020B0604020202020204" pitchFamily="34" charset="0"/>
              <a:buChar char="•"/>
            </a:pPr>
            <a:r>
              <a:rPr lang="en-US" dirty="0">
                <a:solidFill>
                  <a:schemeClr val="tx1">
                    <a:lumMod val="65000"/>
                    <a:lumOff val="35000"/>
                  </a:schemeClr>
                </a:solidFill>
              </a:rPr>
              <a:t>Offers private fiber connections via ExpressRoute </a:t>
            </a:r>
          </a:p>
          <a:p>
            <a:pPr marL="285750" indent="-285750" defTabSz="697005">
              <a:lnSpc>
                <a:spcPct val="90000"/>
              </a:lnSpc>
              <a:spcBef>
                <a:spcPct val="20000"/>
              </a:spcBef>
              <a:spcAft>
                <a:spcPts val="600"/>
              </a:spcAft>
              <a:buSzPct val="80000"/>
              <a:buFont typeface="Arial" panose="020B0604020202020204" pitchFamily="34" charset="0"/>
              <a:buChar char="•"/>
            </a:pPr>
            <a:r>
              <a:rPr lang="en-US" dirty="0">
                <a:solidFill>
                  <a:schemeClr val="tx1">
                    <a:lumMod val="65000"/>
                    <a:lumOff val="35000"/>
                  </a:schemeClr>
                </a:solidFill>
              </a:rPr>
              <a:t>Enables access to Compute, Storage, and other Azure services</a:t>
            </a:r>
          </a:p>
          <a:p>
            <a:pPr marL="285750" indent="-285750" defTabSz="697005">
              <a:lnSpc>
                <a:spcPct val="90000"/>
              </a:lnSpc>
              <a:spcBef>
                <a:spcPct val="20000"/>
              </a:spcBef>
              <a:spcAft>
                <a:spcPts val="600"/>
              </a:spcAft>
              <a:buSzPct val="80000"/>
              <a:buFont typeface="Arial" panose="020B0604020202020204" pitchFamily="34" charset="0"/>
              <a:buChar char="•"/>
            </a:pPr>
            <a:endParaRPr lang="en-US" dirty="0">
              <a:solidFill>
                <a:schemeClr val="tx1">
                  <a:lumMod val="65000"/>
                  <a:lumOff val="35000"/>
                </a:schemeClr>
              </a:solidFill>
            </a:endParaRPr>
          </a:p>
          <a:p>
            <a:pPr defTabSz="697005">
              <a:lnSpc>
                <a:spcPct val="90000"/>
              </a:lnSpc>
              <a:spcBef>
                <a:spcPct val="20000"/>
              </a:spcBef>
              <a:spcAft>
                <a:spcPts val="600"/>
              </a:spcAft>
              <a:buSzPct val="80000"/>
            </a:pPr>
            <a:r>
              <a:rPr lang="en-US" sz="1400" b="1" dirty="0">
                <a:solidFill>
                  <a:srgbClr val="247BC2"/>
                </a:solidFill>
              </a:rPr>
              <a:t>CUSTOMERS:</a:t>
            </a:r>
          </a:p>
          <a:p>
            <a:pPr marL="285750" indent="-285750" defTabSz="697005">
              <a:lnSpc>
                <a:spcPct val="90000"/>
              </a:lnSpc>
              <a:spcBef>
                <a:spcPct val="20000"/>
              </a:spcBef>
              <a:spcAft>
                <a:spcPts val="600"/>
              </a:spcAft>
              <a:buSzPct val="80000"/>
              <a:buFont typeface="Arial" panose="020B0604020202020204" pitchFamily="34" charset="0"/>
              <a:buChar char="•"/>
            </a:pPr>
            <a:r>
              <a:rPr lang="en-US" dirty="0">
                <a:solidFill>
                  <a:schemeClr val="tx1">
                    <a:lumMod val="65000"/>
                    <a:lumOff val="35000"/>
                  </a:schemeClr>
                </a:solidFill>
              </a:rPr>
              <a:t>Can establish connections to Azure at an ExpressRoute location (Exchange Provider facility) </a:t>
            </a:r>
          </a:p>
          <a:p>
            <a:pPr marL="285750" indent="-285750" defTabSz="697005">
              <a:lnSpc>
                <a:spcPct val="90000"/>
              </a:lnSpc>
              <a:spcBef>
                <a:spcPct val="20000"/>
              </a:spcBef>
              <a:spcAft>
                <a:spcPts val="600"/>
              </a:spcAft>
              <a:buSzPct val="80000"/>
              <a:buFont typeface="Arial" panose="020B0604020202020204" pitchFamily="34" charset="0"/>
              <a:buChar char="•"/>
            </a:pPr>
            <a:r>
              <a:rPr lang="en-US" dirty="0">
                <a:solidFill>
                  <a:schemeClr val="tx1">
                    <a:lumMod val="65000"/>
                    <a:lumOff val="35000"/>
                  </a:schemeClr>
                </a:solidFill>
              </a:rPr>
              <a:t>Can directly connect to Azure from your existing WAN network (such as a MPLS VPN) provided by a network service provider</a:t>
            </a:r>
          </a:p>
          <a:p>
            <a:pPr marL="285750" indent="-285750" defTabSz="697005">
              <a:lnSpc>
                <a:spcPct val="90000"/>
              </a:lnSpc>
              <a:spcBef>
                <a:spcPct val="20000"/>
              </a:spcBef>
              <a:spcAft>
                <a:spcPts val="600"/>
              </a:spcAft>
              <a:buSzPct val="80000"/>
              <a:buFont typeface="Arial" panose="020B0604020202020204" pitchFamily="34" charset="0"/>
              <a:buChar char="•"/>
            </a:pPr>
            <a:r>
              <a:rPr lang="en-US" dirty="0">
                <a:solidFill>
                  <a:srgbClr val="44546A"/>
                </a:solidFill>
              </a:rPr>
              <a:t>Manages certificates, policies, and user access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3/22/2018 2:58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137628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9A0D577-7625-48DC-B897-41F7A5B47ECB}" type="datetime1">
              <a:rPr lang="en-US" smtClean="0">
                <a:solidFill>
                  <a:prstClr val="black"/>
                </a:solidFill>
              </a:rPr>
              <a:pPr/>
              <a:t>3/22/2018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178200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3/22/2018 2:58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450121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9A0D577-7625-48DC-B897-41F7A5B47ECB}" type="datetime1">
              <a:rPr lang="en-US" smtClean="0">
                <a:solidFill>
                  <a:prstClr val="black"/>
                </a:solidFill>
              </a:rPr>
              <a:pPr/>
              <a:t>3/22/2018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375660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3/22/2018 2:58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535083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3/22/2018 2:58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182541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3/22/2018 2:58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1621331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3/22/2018 2:58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0826221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3/22/2018 2:58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828924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3/22/2018 2:58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78124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3/22/2018 2:58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4488461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3/22/2018 2:58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3401765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3/22/2018 2:58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32253537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3/22/2018 2:58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2902123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9A0D577-7625-48DC-B897-41F7A5B47ECB}" type="datetime1">
              <a:rPr lang="en-US" smtClean="0">
                <a:solidFill>
                  <a:prstClr val="black"/>
                </a:solidFill>
              </a:rPr>
              <a:pPr/>
              <a:t>3/22/2018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7534740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3/22/2018 2:58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23186800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3/22/2018 2:58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5371342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3/22/2018 2:58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9451415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a:solidFill>
                  <a:prstClr val="black"/>
                </a:solidFill>
              </a:rPr>
              <a:pPr/>
              <a:t>3/22/2018</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18270312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3/22/2018 2:58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3773807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CONSULTANT NOTES</a:t>
            </a:r>
            <a:r>
              <a:rPr lang="en-US" b="0" dirty="0"/>
              <a:t>:</a:t>
            </a:r>
          </a:p>
          <a:p>
            <a:r>
              <a:rPr lang="en-US" b="0" dirty="0"/>
              <a:t>You can use this as an open conversation for to clearly identify what is the current state of their environment.</a:t>
            </a:r>
          </a:p>
          <a:p>
            <a:r>
              <a:rPr lang="en-US" b="0" dirty="0"/>
              <a:t>While there are many topics in this deck that are FYI, these are the fundamental questions that need to be answered.</a:t>
            </a:r>
          </a:p>
          <a:p>
            <a:r>
              <a:rPr lang="en-US" b="0" dirty="0"/>
              <a:t>Before delivering ALWAYS review the SOW to see what parts you have to deliver.  Some SOWs will vary, so don’t deliver more than we promised at the beginning.</a:t>
            </a:r>
          </a:p>
          <a:p>
            <a:r>
              <a:rPr lang="en-US" b="0" dirty="0"/>
              <a:t>Don’t spend too long on this slide, as you need to deliver much of this deck for a solid overview of the Identity capabilities.</a:t>
            </a:r>
          </a:p>
          <a:p>
            <a:r>
              <a:rPr lang="en-US" b="0" dirty="0"/>
              <a:t>But, spend at least 20-30 minutes to begin to discover what they have in place already.  Then elaborate more at that point in the deck or in side conversations afterwards.</a:t>
            </a:r>
          </a:p>
          <a:p>
            <a:r>
              <a:rPr lang="en-US" b="0" dirty="0"/>
              <a:t>This slide is also included at the end to use as a review to confirm you have a solid understanding of the current state versus what you need to help deliver for the engagement.</a:t>
            </a:r>
          </a:p>
          <a:p>
            <a:pPr marL="228600" indent="-228600">
              <a:buFont typeface="+mj-lt"/>
              <a:buAutoNum type="arabicPeriod"/>
            </a:pPr>
            <a:endParaRPr lang="en-US" b="1"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3/22/2018 2:58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532510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9A0D577-7625-48DC-B897-41F7A5B47ECB}" type="datetime1">
              <a:rPr lang="en-US" smtClean="0">
                <a:solidFill>
                  <a:prstClr val="black"/>
                </a:solidFill>
              </a:rPr>
              <a:pPr/>
              <a:t>3/22/2018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33731428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3/22/2018 2:58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39733755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3/22/2018 2:58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5424811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3/22/2018 2:58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8328807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3/22/2018 2:58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3705151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3/22/2018 2:58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26545742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3/22/2018 2:58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3111263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9A0D577-7625-48DC-B897-41F7A5B47ECB}" type="datetime1">
              <a:rPr lang="en-US" smtClean="0">
                <a:solidFill>
                  <a:prstClr val="black"/>
                </a:solidFill>
              </a:rPr>
              <a:pPr/>
              <a:t>3/22/2018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11515012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9A0D577-7625-48DC-B897-41F7A5B47ECB}" type="datetime1">
              <a:rPr lang="en-US" smtClean="0">
                <a:solidFill>
                  <a:prstClr val="black"/>
                </a:solidFill>
              </a:rPr>
              <a:pPr/>
              <a:t>3/22/2018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9219251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3/22/2018 2:58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2731956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3/22/2018 2:58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7965045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3/22/2018 2:58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2738051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3/22/2018 2:58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9450378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3/22/2018 2:58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20706210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3/22/2018 2:58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9137561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3/22/2018 2:58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31928893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D10C09F-FCA1-48C8-B40D-42E1045D109E}" type="datetime8">
              <a:rPr lang="en-US" smtClean="0"/>
              <a:t>3/22/2018 2:58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30946563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3/22/2018 2:58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29583497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3/22/2018 2:58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4491460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3/22/2018 2:58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27490661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0A7327B1-EA79-42BA-8B82-860D37DAB89B}" type="slidenum">
              <a:rPr lang="en-US" smtClean="0">
                <a:solidFill>
                  <a:prstClr val="black"/>
                </a:solidFill>
              </a:rPr>
              <a:pPr/>
              <a:t>49</a:t>
            </a:fld>
            <a:endParaRPr lang="en-US">
              <a:solidFill>
                <a:prstClr val="black"/>
              </a:solidFill>
            </a:endParaRPr>
          </a:p>
        </p:txBody>
      </p:sp>
    </p:spTree>
    <p:extLst>
      <p:ext uri="{BB962C8B-B14F-4D97-AF65-F5344CB8AC3E}">
        <p14:creationId xmlns:p14="http://schemas.microsoft.com/office/powerpoint/2010/main" val="3896217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3/22/2018 2:58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485364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0A7327B1-EA79-42BA-8B82-860D37DAB89B}" type="slidenum">
              <a:rPr lang="en-US" smtClean="0">
                <a:solidFill>
                  <a:prstClr val="black"/>
                </a:solidFill>
              </a:rPr>
              <a:pPr/>
              <a:t>50</a:t>
            </a:fld>
            <a:endParaRPr lang="en-US">
              <a:solidFill>
                <a:prstClr val="black"/>
              </a:solidFill>
            </a:endParaRPr>
          </a:p>
        </p:txBody>
      </p:sp>
    </p:spTree>
    <p:extLst>
      <p:ext uri="{BB962C8B-B14F-4D97-AF65-F5344CB8AC3E}">
        <p14:creationId xmlns:p14="http://schemas.microsoft.com/office/powerpoint/2010/main" val="22100803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0A7327B1-EA79-42BA-8B82-860D37DAB89B}" type="slidenum">
              <a:rPr lang="en-US" smtClean="0">
                <a:solidFill>
                  <a:prstClr val="black"/>
                </a:solidFill>
              </a:rPr>
              <a:pPr/>
              <a:t>51</a:t>
            </a:fld>
            <a:endParaRPr lang="en-US">
              <a:solidFill>
                <a:prstClr val="black"/>
              </a:solidFill>
            </a:endParaRPr>
          </a:p>
        </p:txBody>
      </p:sp>
    </p:spTree>
    <p:extLst>
      <p:ext uri="{BB962C8B-B14F-4D97-AF65-F5344CB8AC3E}">
        <p14:creationId xmlns:p14="http://schemas.microsoft.com/office/powerpoint/2010/main" val="20841983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0A7327B1-EA79-42BA-8B82-860D37DAB89B}" type="slidenum">
              <a:rPr lang="en-US" smtClean="0">
                <a:solidFill>
                  <a:prstClr val="black"/>
                </a:solidFill>
              </a:rPr>
              <a:pPr/>
              <a:t>52</a:t>
            </a:fld>
            <a:endParaRPr lang="en-US">
              <a:solidFill>
                <a:prstClr val="black"/>
              </a:solidFill>
            </a:endParaRPr>
          </a:p>
        </p:txBody>
      </p:sp>
    </p:spTree>
    <p:extLst>
      <p:ext uri="{BB962C8B-B14F-4D97-AF65-F5344CB8AC3E}">
        <p14:creationId xmlns:p14="http://schemas.microsoft.com/office/powerpoint/2010/main" val="41262535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0A7327B1-EA79-42BA-8B82-860D37DAB89B}" type="slidenum">
              <a:rPr lang="en-US" smtClean="0">
                <a:solidFill>
                  <a:prstClr val="black"/>
                </a:solidFill>
              </a:rPr>
              <a:pPr/>
              <a:t>53</a:t>
            </a:fld>
            <a:endParaRPr lang="en-US">
              <a:solidFill>
                <a:prstClr val="black"/>
              </a:solidFill>
            </a:endParaRPr>
          </a:p>
        </p:txBody>
      </p:sp>
    </p:spTree>
    <p:extLst>
      <p:ext uri="{BB962C8B-B14F-4D97-AF65-F5344CB8AC3E}">
        <p14:creationId xmlns:p14="http://schemas.microsoft.com/office/powerpoint/2010/main" val="149206109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0A7327B1-EA79-42BA-8B82-860D37DAB89B}" type="slidenum">
              <a:rPr lang="en-US" smtClean="0">
                <a:solidFill>
                  <a:prstClr val="black"/>
                </a:solidFill>
              </a:rPr>
              <a:pPr/>
              <a:t>54</a:t>
            </a:fld>
            <a:endParaRPr lang="en-US">
              <a:solidFill>
                <a:prstClr val="black"/>
              </a:solidFill>
            </a:endParaRPr>
          </a:p>
        </p:txBody>
      </p:sp>
    </p:spTree>
    <p:extLst>
      <p:ext uri="{BB962C8B-B14F-4D97-AF65-F5344CB8AC3E}">
        <p14:creationId xmlns:p14="http://schemas.microsoft.com/office/powerpoint/2010/main" val="10991756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3/22/2018 2:58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20228187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3/22/2018 2:58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56</a:t>
            </a:fld>
            <a:endParaRPr lang="en-US" dirty="0"/>
          </a:p>
        </p:txBody>
      </p:sp>
    </p:spTree>
    <p:extLst>
      <p:ext uri="{BB962C8B-B14F-4D97-AF65-F5344CB8AC3E}">
        <p14:creationId xmlns:p14="http://schemas.microsoft.com/office/powerpoint/2010/main" val="286124297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3/22/2018 2:58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57</a:t>
            </a:fld>
            <a:endParaRPr lang="en-US" dirty="0"/>
          </a:p>
        </p:txBody>
      </p:sp>
    </p:spTree>
    <p:extLst>
      <p:ext uri="{BB962C8B-B14F-4D97-AF65-F5344CB8AC3E}">
        <p14:creationId xmlns:p14="http://schemas.microsoft.com/office/powerpoint/2010/main" val="88657038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3/22/2018 2:58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58</a:t>
            </a:fld>
            <a:endParaRPr lang="en-US" dirty="0"/>
          </a:p>
        </p:txBody>
      </p:sp>
    </p:spTree>
    <p:extLst>
      <p:ext uri="{BB962C8B-B14F-4D97-AF65-F5344CB8AC3E}">
        <p14:creationId xmlns:p14="http://schemas.microsoft.com/office/powerpoint/2010/main" val="25626904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3/22/2018 2:58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59</a:t>
            </a:fld>
            <a:endParaRPr lang="en-US"/>
          </a:p>
        </p:txBody>
      </p:sp>
    </p:spTree>
    <p:extLst>
      <p:ext uri="{BB962C8B-B14F-4D97-AF65-F5344CB8AC3E}">
        <p14:creationId xmlns:p14="http://schemas.microsoft.com/office/powerpoint/2010/main" val="844804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3/22/2018 2:58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3436178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3/22/2018 2:58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60</a:t>
            </a:fld>
            <a:endParaRPr lang="en-US"/>
          </a:p>
        </p:txBody>
      </p:sp>
    </p:spTree>
    <p:extLst>
      <p:ext uri="{BB962C8B-B14F-4D97-AF65-F5344CB8AC3E}">
        <p14:creationId xmlns:p14="http://schemas.microsoft.com/office/powerpoint/2010/main" val="27951428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3/22/2018 2:58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61</a:t>
            </a:fld>
            <a:endParaRPr lang="en-US"/>
          </a:p>
        </p:txBody>
      </p:sp>
    </p:spTree>
    <p:extLst>
      <p:ext uri="{BB962C8B-B14F-4D97-AF65-F5344CB8AC3E}">
        <p14:creationId xmlns:p14="http://schemas.microsoft.com/office/powerpoint/2010/main" val="50483667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3/22/2018 2:58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62</a:t>
            </a:fld>
            <a:endParaRPr lang="en-US"/>
          </a:p>
        </p:txBody>
      </p:sp>
    </p:spTree>
    <p:extLst>
      <p:ext uri="{BB962C8B-B14F-4D97-AF65-F5344CB8AC3E}">
        <p14:creationId xmlns:p14="http://schemas.microsoft.com/office/powerpoint/2010/main" val="2782143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9A0D577-7625-48DC-B897-41F7A5B47ECB}" type="datetime1">
              <a:rPr lang="en-US" smtClean="0">
                <a:solidFill>
                  <a:prstClr val="black"/>
                </a:solidFill>
              </a:rPr>
              <a:pPr/>
              <a:t>3/22/2018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63</a:t>
            </a:fld>
            <a:endParaRPr lang="en-US" dirty="0">
              <a:solidFill>
                <a:prstClr val="black"/>
              </a:solidFill>
            </a:endParaRPr>
          </a:p>
        </p:txBody>
      </p:sp>
    </p:spTree>
    <p:extLst>
      <p:ext uri="{BB962C8B-B14F-4D97-AF65-F5344CB8AC3E}">
        <p14:creationId xmlns:p14="http://schemas.microsoft.com/office/powerpoint/2010/main" val="274385174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3/22/2018 2:58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64</a:t>
            </a:fld>
            <a:endParaRPr lang="en-US" dirty="0"/>
          </a:p>
        </p:txBody>
      </p:sp>
    </p:spTree>
    <p:extLst>
      <p:ext uri="{BB962C8B-B14F-4D97-AF65-F5344CB8AC3E}">
        <p14:creationId xmlns:p14="http://schemas.microsoft.com/office/powerpoint/2010/main" val="106588911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0A7327B1-EA79-42BA-8B82-860D37DAB89B}" type="slidenum">
              <a:rPr lang="en-US" smtClean="0">
                <a:solidFill>
                  <a:prstClr val="black"/>
                </a:solidFill>
              </a:rPr>
              <a:pPr/>
              <a:t>65</a:t>
            </a:fld>
            <a:endParaRPr lang="en-US">
              <a:solidFill>
                <a:prstClr val="black"/>
              </a:solidFill>
            </a:endParaRPr>
          </a:p>
        </p:txBody>
      </p:sp>
    </p:spTree>
    <p:extLst>
      <p:ext uri="{BB962C8B-B14F-4D97-AF65-F5344CB8AC3E}">
        <p14:creationId xmlns:p14="http://schemas.microsoft.com/office/powerpoint/2010/main" val="403195839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0A7327B1-EA79-42BA-8B82-860D37DAB89B}" type="slidenum">
              <a:rPr lang="en-US" smtClean="0">
                <a:solidFill>
                  <a:prstClr val="black"/>
                </a:solidFill>
              </a:rPr>
              <a:pPr/>
              <a:t>66</a:t>
            </a:fld>
            <a:endParaRPr lang="en-US">
              <a:solidFill>
                <a:prstClr val="black"/>
              </a:solidFill>
            </a:endParaRPr>
          </a:p>
        </p:txBody>
      </p:sp>
    </p:spTree>
    <p:extLst>
      <p:ext uri="{BB962C8B-B14F-4D97-AF65-F5344CB8AC3E}">
        <p14:creationId xmlns:p14="http://schemas.microsoft.com/office/powerpoint/2010/main" val="217602126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0A7327B1-EA79-42BA-8B82-860D37DAB89B}" type="slidenum">
              <a:rPr lang="en-US" smtClean="0">
                <a:solidFill>
                  <a:prstClr val="black"/>
                </a:solidFill>
              </a:rPr>
              <a:pPr/>
              <a:t>67</a:t>
            </a:fld>
            <a:endParaRPr lang="en-US">
              <a:solidFill>
                <a:prstClr val="black"/>
              </a:solidFill>
            </a:endParaRPr>
          </a:p>
        </p:txBody>
      </p:sp>
    </p:spTree>
    <p:extLst>
      <p:ext uri="{BB962C8B-B14F-4D97-AF65-F5344CB8AC3E}">
        <p14:creationId xmlns:p14="http://schemas.microsoft.com/office/powerpoint/2010/main" val="140590769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0A7327B1-EA79-42BA-8B82-860D37DAB89B}" type="slidenum">
              <a:rPr lang="en-US" smtClean="0">
                <a:solidFill>
                  <a:prstClr val="black"/>
                </a:solidFill>
              </a:rPr>
              <a:pPr/>
              <a:t>68</a:t>
            </a:fld>
            <a:endParaRPr lang="en-US">
              <a:solidFill>
                <a:prstClr val="black"/>
              </a:solidFill>
            </a:endParaRPr>
          </a:p>
        </p:txBody>
      </p:sp>
    </p:spTree>
    <p:extLst>
      <p:ext uri="{BB962C8B-B14F-4D97-AF65-F5344CB8AC3E}">
        <p14:creationId xmlns:p14="http://schemas.microsoft.com/office/powerpoint/2010/main" val="401915286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0A7327B1-EA79-42BA-8B82-860D37DAB89B}" type="slidenum">
              <a:rPr lang="en-US" smtClean="0">
                <a:solidFill>
                  <a:prstClr val="black"/>
                </a:solidFill>
              </a:rPr>
              <a:pPr/>
              <a:t>69</a:t>
            </a:fld>
            <a:endParaRPr lang="en-US">
              <a:solidFill>
                <a:prstClr val="black"/>
              </a:solidFill>
            </a:endParaRPr>
          </a:p>
        </p:txBody>
      </p:sp>
    </p:spTree>
    <p:extLst>
      <p:ext uri="{BB962C8B-B14F-4D97-AF65-F5344CB8AC3E}">
        <p14:creationId xmlns:p14="http://schemas.microsoft.com/office/powerpoint/2010/main" val="4294599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title:</a:t>
            </a:r>
            <a:r>
              <a:rPr lang="en-US" b="1" baseline="0" dirty="0"/>
              <a:t> </a:t>
            </a:r>
            <a:r>
              <a:rPr lang="en-US" b="0" baseline="0" dirty="0"/>
              <a:t>Network isolation</a:t>
            </a:r>
            <a:endParaRPr lang="en-US" b="0" dirty="0"/>
          </a:p>
          <a:p>
            <a:r>
              <a:rPr lang="en-US" b="1" dirty="0"/>
              <a:t>Slide objective: </a:t>
            </a:r>
            <a:r>
              <a:rPr lang="en-US" b="0" dirty="0"/>
              <a:t>Provide an overview of Microsoft Azure network isolation.</a:t>
            </a:r>
          </a:p>
          <a:p>
            <a:endParaRPr lang="en-US" b="1" dirty="0"/>
          </a:p>
          <a:p>
            <a:r>
              <a:rPr lang="en-US" b="1" dirty="0"/>
              <a:t>Slide Script:</a:t>
            </a:r>
          </a:p>
          <a:p>
            <a:r>
              <a:rPr lang="en-US" sz="1200" kern="1200" dirty="0">
                <a:solidFill>
                  <a:schemeClr val="tx1"/>
                </a:solidFill>
                <a:effectLst/>
                <a:latin typeface="Segoe UI Light" pitchFamily="34" charset="0"/>
                <a:ea typeface="+mn-ea"/>
                <a:cs typeface="+mn-cs"/>
              </a:rPr>
              <a:t>Network isolation prevents unwanted tenant-to-tenant communications, and access controls block unauthorized users from the network. Virtual Machines do not receive inbound traffic from the Internet unless customers configure them to do so. </a:t>
            </a:r>
          </a:p>
          <a:p>
            <a:endParaRPr lang="en-US" b="1" dirty="0"/>
          </a:p>
          <a:p>
            <a:pPr defTabSz="697005">
              <a:spcAft>
                <a:spcPts val="600"/>
              </a:spcAft>
            </a:pPr>
            <a:r>
              <a:rPr lang="en-US" sz="1400" b="1" dirty="0">
                <a:solidFill>
                  <a:srgbClr val="247BC2"/>
                </a:solidFill>
              </a:rPr>
              <a:t>AZURE:</a:t>
            </a:r>
          </a:p>
          <a:p>
            <a:pPr marL="217815" indent="-217815" defTabSz="697005">
              <a:spcAft>
                <a:spcPts val="600"/>
              </a:spcAft>
              <a:buFont typeface="Arial" panose="020B0604020202020204" pitchFamily="34" charset="0"/>
              <a:buChar char="•"/>
            </a:pPr>
            <a:r>
              <a:rPr lang="en-US" dirty="0">
                <a:solidFill>
                  <a:srgbClr val="44546A"/>
                </a:solidFill>
              </a:rPr>
              <a:t>Does not enable internet access by default</a:t>
            </a:r>
          </a:p>
          <a:p>
            <a:pPr marL="217815" indent="-217815" defTabSz="697005">
              <a:spcAft>
                <a:spcPts val="600"/>
              </a:spcAft>
              <a:buFont typeface="Arial" panose="020B0604020202020204" pitchFamily="34" charset="0"/>
              <a:buChar char="•"/>
            </a:pPr>
            <a:r>
              <a:rPr lang="en-US" dirty="0">
                <a:solidFill>
                  <a:srgbClr val="44546A"/>
                </a:solidFill>
              </a:rPr>
              <a:t>Enables access from the internet and remote devices through Private IP addresses isolated from other customers</a:t>
            </a:r>
          </a:p>
          <a:p>
            <a:pPr marL="217815" indent="-217815" defTabSz="697005">
              <a:spcAft>
                <a:spcPts val="600"/>
              </a:spcAft>
              <a:buFont typeface="Arial" panose="020B0604020202020204" pitchFamily="34" charset="0"/>
              <a:buChar char="•"/>
            </a:pPr>
            <a:endParaRPr lang="en-US" dirty="0">
              <a:solidFill>
                <a:srgbClr val="44546A"/>
              </a:solidFill>
            </a:endParaRPr>
          </a:p>
          <a:p>
            <a:pPr defTabSz="697005">
              <a:spcAft>
                <a:spcPts val="600"/>
              </a:spcAft>
            </a:pPr>
            <a:r>
              <a:rPr lang="en-US" sz="1400" b="1" dirty="0">
                <a:solidFill>
                  <a:srgbClr val="247BC2"/>
                </a:solidFill>
              </a:rPr>
              <a:t>CUSTOMER:</a:t>
            </a:r>
          </a:p>
          <a:p>
            <a:pPr marL="217815" indent="-217815" defTabSz="697005">
              <a:spcAft>
                <a:spcPts val="600"/>
              </a:spcAft>
              <a:buFont typeface="Arial" panose="020B0604020202020204" pitchFamily="34" charset="0"/>
              <a:buChar char="•"/>
            </a:pPr>
            <a:r>
              <a:rPr lang="en-US" dirty="0">
                <a:solidFill>
                  <a:srgbClr val="44546A"/>
                </a:solidFill>
              </a:rPr>
              <a:t>Configure endpoints for required access</a:t>
            </a:r>
          </a:p>
          <a:p>
            <a:pPr marL="217815" indent="-217815" defTabSz="697005">
              <a:spcAft>
                <a:spcPts val="600"/>
              </a:spcAft>
              <a:buFont typeface="Arial" panose="020B0604020202020204" pitchFamily="34" charset="0"/>
              <a:buChar char="•"/>
            </a:pPr>
            <a:r>
              <a:rPr lang="en-US" dirty="0">
                <a:solidFill>
                  <a:srgbClr val="44546A"/>
                </a:solidFill>
              </a:rPr>
              <a:t>Creates connections to other cloud and on-premises resources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3/22/2018 2:58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83590587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0A7327B1-EA79-42BA-8B82-860D37DAB89B}" type="slidenum">
              <a:rPr lang="en-US" smtClean="0">
                <a:solidFill>
                  <a:prstClr val="black"/>
                </a:solidFill>
              </a:rPr>
              <a:pPr/>
              <a:t>70</a:t>
            </a:fld>
            <a:endParaRPr lang="en-US">
              <a:solidFill>
                <a:prstClr val="black"/>
              </a:solidFill>
            </a:endParaRPr>
          </a:p>
        </p:txBody>
      </p:sp>
    </p:spTree>
    <p:extLst>
      <p:ext uri="{BB962C8B-B14F-4D97-AF65-F5344CB8AC3E}">
        <p14:creationId xmlns:p14="http://schemas.microsoft.com/office/powerpoint/2010/main" val="29179073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0A7327B1-EA79-42BA-8B82-860D37DAB89B}" type="slidenum">
              <a:rPr lang="en-US" smtClean="0">
                <a:solidFill>
                  <a:prstClr val="black"/>
                </a:solidFill>
              </a:rPr>
              <a:pPr/>
              <a:t>71</a:t>
            </a:fld>
            <a:endParaRPr lang="en-US">
              <a:solidFill>
                <a:prstClr val="black"/>
              </a:solidFill>
            </a:endParaRPr>
          </a:p>
        </p:txBody>
      </p:sp>
    </p:spTree>
    <p:extLst>
      <p:ext uri="{BB962C8B-B14F-4D97-AF65-F5344CB8AC3E}">
        <p14:creationId xmlns:p14="http://schemas.microsoft.com/office/powerpoint/2010/main" val="180423969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3/22/2018 2:58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72</a:t>
            </a:fld>
            <a:endParaRPr lang="en-US" dirty="0"/>
          </a:p>
        </p:txBody>
      </p:sp>
    </p:spTree>
    <p:extLst>
      <p:ext uri="{BB962C8B-B14F-4D97-AF65-F5344CB8AC3E}">
        <p14:creationId xmlns:p14="http://schemas.microsoft.com/office/powerpoint/2010/main" val="300731903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3/22/2018 2:58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73</a:t>
            </a:fld>
            <a:endParaRPr lang="en-US" dirty="0"/>
          </a:p>
        </p:txBody>
      </p:sp>
    </p:spTree>
    <p:extLst>
      <p:ext uri="{BB962C8B-B14F-4D97-AF65-F5344CB8AC3E}">
        <p14:creationId xmlns:p14="http://schemas.microsoft.com/office/powerpoint/2010/main" val="278403289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3/22/2018 2:58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74</a:t>
            </a:fld>
            <a:endParaRPr lang="en-US" dirty="0"/>
          </a:p>
        </p:txBody>
      </p:sp>
    </p:spTree>
    <p:extLst>
      <p:ext uri="{BB962C8B-B14F-4D97-AF65-F5344CB8AC3E}">
        <p14:creationId xmlns:p14="http://schemas.microsoft.com/office/powerpoint/2010/main" val="376896132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3/22/2018 2:58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75</a:t>
            </a:fld>
            <a:endParaRPr lang="en-US" dirty="0"/>
          </a:p>
        </p:txBody>
      </p:sp>
    </p:spTree>
    <p:extLst>
      <p:ext uri="{BB962C8B-B14F-4D97-AF65-F5344CB8AC3E}">
        <p14:creationId xmlns:p14="http://schemas.microsoft.com/office/powerpoint/2010/main" val="371708364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3/22/2018 2:58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76</a:t>
            </a:fld>
            <a:endParaRPr lang="en-US" dirty="0"/>
          </a:p>
        </p:txBody>
      </p:sp>
    </p:spTree>
    <p:extLst>
      <p:ext uri="{BB962C8B-B14F-4D97-AF65-F5344CB8AC3E}">
        <p14:creationId xmlns:p14="http://schemas.microsoft.com/office/powerpoint/2010/main" val="82586640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3/22/2018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6050975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3/22/2018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462614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3/22/2018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47214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15000"/>
              </a:lnSpc>
              <a:spcBef>
                <a:spcPts val="0"/>
              </a:spcBef>
              <a:spcAft>
                <a:spcPts val="1019"/>
              </a:spcAft>
              <a:buClrTx/>
              <a:buSzTx/>
              <a:buFontTx/>
              <a:buNone/>
              <a:tabLst/>
              <a:defRPr/>
            </a:pPr>
            <a:r>
              <a:rPr lang="en-US" b="1" dirty="0"/>
              <a:t>Slide title:</a:t>
            </a:r>
            <a:r>
              <a:rPr lang="en-US" dirty="0"/>
              <a:t> Virtual</a:t>
            </a:r>
            <a:r>
              <a:rPr lang="en-US" baseline="0" dirty="0"/>
              <a:t> Networks</a:t>
            </a:r>
            <a:endParaRPr lang="en-US" dirty="0"/>
          </a:p>
          <a:p>
            <a:pPr marL="0" marR="0" indent="0" algn="l" defTabSz="931774" rtl="0" eaLnBrk="1" fontAlgn="auto" latinLnBrk="0" hangingPunct="1">
              <a:lnSpc>
                <a:spcPct val="115000"/>
              </a:lnSpc>
              <a:spcBef>
                <a:spcPts val="0"/>
              </a:spcBef>
              <a:spcAft>
                <a:spcPts val="1019"/>
              </a:spcAft>
              <a:buClrTx/>
              <a:buSzTx/>
              <a:buFontTx/>
              <a:buNone/>
              <a:tabLst/>
              <a:defRPr/>
            </a:pPr>
            <a:r>
              <a:rPr lang="en-US" b="1" dirty="0"/>
              <a:t>Slide objective: </a:t>
            </a:r>
            <a:r>
              <a:rPr lang="en-US" b="0" dirty="0"/>
              <a:t>Explain how Azure offers logical</a:t>
            </a:r>
            <a:r>
              <a:rPr lang="en-US" b="0" baseline="0" dirty="0"/>
              <a:t> isolation at the network level.</a:t>
            </a:r>
            <a:endParaRPr lang="en-US" b="0" dirty="0"/>
          </a:p>
          <a:p>
            <a:pPr marL="0" marR="0" indent="0" algn="l" defTabSz="931774" rtl="0" eaLnBrk="1" fontAlgn="auto" latinLnBrk="0" hangingPunct="1">
              <a:lnSpc>
                <a:spcPct val="115000"/>
              </a:lnSpc>
              <a:spcBef>
                <a:spcPts val="0"/>
              </a:spcBef>
              <a:spcAft>
                <a:spcPts val="1019"/>
              </a:spcAft>
              <a:buClrTx/>
              <a:buSzTx/>
              <a:buFontTx/>
              <a:buNone/>
              <a:tabLst/>
              <a:defRPr/>
            </a:pPr>
            <a:endParaRPr lang="en-US" dirty="0"/>
          </a:p>
          <a:p>
            <a:pPr marL="0" marR="0" indent="0" algn="l" defTabSz="931774" rtl="0" eaLnBrk="1" fontAlgn="auto" latinLnBrk="0" hangingPunct="1">
              <a:lnSpc>
                <a:spcPct val="115000"/>
              </a:lnSpc>
              <a:spcBef>
                <a:spcPts val="0"/>
              </a:spcBef>
              <a:spcAft>
                <a:spcPts val="1019"/>
              </a:spcAft>
              <a:buClrTx/>
              <a:buSzTx/>
              <a:buFontTx/>
              <a:buNone/>
              <a:tabLst/>
              <a:defRPr/>
            </a:pPr>
            <a:r>
              <a:rPr lang="en-US" b="1" dirty="0"/>
              <a:t>Slide script:</a:t>
            </a:r>
          </a:p>
          <a:p>
            <a:pPr marL="0" marR="0" indent="0" algn="l" defTabSz="931774" rtl="0" eaLnBrk="1" fontAlgn="auto" latinLnBrk="0" hangingPunct="1">
              <a:lnSpc>
                <a:spcPct val="115000"/>
              </a:lnSpc>
              <a:spcBef>
                <a:spcPts val="0"/>
              </a:spcBef>
              <a:spcAft>
                <a:spcPts val="1019"/>
              </a:spcAft>
              <a:buClrTx/>
              <a:buSzTx/>
              <a:buFontTx/>
              <a:buNone/>
              <a:tabLst/>
              <a:defRPr/>
            </a:pPr>
            <a:r>
              <a:rPr lang="en-US" dirty="0"/>
              <a:t>With Azure, you can literally create a virtual “datacenter” in the cloud. You can do this by leveraging a feature called </a:t>
            </a:r>
            <a:r>
              <a:rPr lang="en-US" b="1" dirty="0"/>
              <a:t>Virtual Network (</a:t>
            </a:r>
            <a:r>
              <a:rPr lang="en-US" b="1" dirty="0" err="1"/>
              <a:t>VNet</a:t>
            </a:r>
            <a:r>
              <a:rPr lang="en-US" b="1" dirty="0"/>
              <a:t>) </a:t>
            </a:r>
            <a:r>
              <a:rPr lang="en-US" dirty="0"/>
              <a:t>which allows you to create a logically isolated section of Azure and treat it like your own network. You can customize</a:t>
            </a:r>
            <a:r>
              <a:rPr lang="en-US" baseline="0" dirty="0"/>
              <a:t> the network configuration for a </a:t>
            </a:r>
            <a:r>
              <a:rPr lang="en-US" baseline="0" dirty="0" err="1"/>
              <a:t>VNet</a:t>
            </a:r>
            <a:r>
              <a:rPr lang="en-US" baseline="0" dirty="0"/>
              <a:t> – creates </a:t>
            </a:r>
            <a:r>
              <a:rPr lang="en-US" dirty="0"/>
              <a:t>subnets, assign private IP addresses and bring your own DNS server if you wish. Within a Virtual Network for example, you can create a public-facing subnet for your webservers that has access to the Internet, and place your backend systems such as databases or application servers in a private-facing subnet with no Internet access. You can enable </a:t>
            </a:r>
            <a:r>
              <a:rPr lang="en-US" dirty="0" err="1"/>
              <a:t>VNets</a:t>
            </a:r>
            <a:r>
              <a:rPr lang="en-US" dirty="0"/>
              <a:t> to connect to</a:t>
            </a:r>
            <a:r>
              <a:rPr lang="en-US" baseline="0" dirty="0"/>
              <a:t> other </a:t>
            </a:r>
            <a:r>
              <a:rPr lang="en-US" baseline="0" dirty="0" err="1"/>
              <a:t>VNets</a:t>
            </a:r>
            <a:r>
              <a:rPr lang="en-US" baseline="0" dirty="0"/>
              <a:t>. </a:t>
            </a:r>
            <a:r>
              <a:rPr lang="en-US" dirty="0"/>
              <a:t>And, you can securely connect</a:t>
            </a:r>
            <a:r>
              <a:rPr lang="en-US" baseline="0" dirty="0"/>
              <a:t> your </a:t>
            </a:r>
            <a:r>
              <a:rPr lang="en-US" dirty="0"/>
              <a:t>Azure Virtual Network to on-premises infrastructure</a:t>
            </a:r>
            <a:r>
              <a:rPr lang="en-US" baseline="0" dirty="0"/>
              <a:t> (we’ll look at options for securely connecting next)</a:t>
            </a:r>
            <a:r>
              <a:rPr lang="en-US" dirty="0"/>
              <a:t>.</a:t>
            </a:r>
          </a:p>
          <a:p>
            <a:pPr defTabSz="931774">
              <a:lnSpc>
                <a:spcPct val="115000"/>
              </a:lnSpc>
              <a:spcAft>
                <a:spcPts val="1019"/>
              </a:spcAft>
              <a:defRPr/>
            </a:pPr>
            <a:endParaRPr lang="en-US" b="1" dirty="0"/>
          </a:p>
          <a:p>
            <a:pPr defTabSz="697005">
              <a:spcAft>
                <a:spcPts val="600"/>
              </a:spcAft>
            </a:pPr>
            <a:r>
              <a:rPr lang="en-US" sz="1400" b="1" dirty="0">
                <a:solidFill>
                  <a:srgbClr val="247BC2"/>
                </a:solidFill>
              </a:rPr>
              <a:t>AZURE:</a:t>
            </a:r>
          </a:p>
          <a:p>
            <a:pPr marL="285750" indent="-285750" defTabSz="697005">
              <a:spcAft>
                <a:spcPts val="600"/>
              </a:spcAft>
              <a:buFont typeface="Arial" panose="020B0604020202020204" pitchFamily="34" charset="0"/>
              <a:buChar char="•"/>
            </a:pPr>
            <a:r>
              <a:rPr lang="en-US" dirty="0">
                <a:solidFill>
                  <a:srgbClr val="44546A"/>
                </a:solidFill>
              </a:rPr>
              <a:t>Provides logical isolation while enabling customer control via Virtual Networks</a:t>
            </a:r>
          </a:p>
          <a:p>
            <a:pPr marL="285750" indent="-285750" defTabSz="697005">
              <a:spcAft>
                <a:spcPts val="600"/>
              </a:spcAft>
              <a:buFont typeface="Arial" panose="020B0604020202020204" pitchFamily="34" charset="0"/>
              <a:buChar char="•"/>
            </a:pPr>
            <a:endParaRPr lang="en-US" dirty="0">
              <a:solidFill>
                <a:srgbClr val="44546A"/>
              </a:solidFill>
            </a:endParaRPr>
          </a:p>
          <a:p>
            <a:pPr defTabSz="697005">
              <a:spcAft>
                <a:spcPts val="600"/>
              </a:spcAft>
            </a:pPr>
            <a:r>
              <a:rPr lang="en-US" sz="1400" b="1" dirty="0">
                <a:solidFill>
                  <a:srgbClr val="247BC2"/>
                </a:solidFill>
              </a:rPr>
              <a:t>CUSTOMER:</a:t>
            </a:r>
          </a:p>
          <a:p>
            <a:pPr marL="217815" indent="-217815" defTabSz="697005">
              <a:spcAft>
                <a:spcPts val="600"/>
              </a:spcAft>
              <a:buFont typeface="Arial" panose="020B0604020202020204" pitchFamily="34" charset="0"/>
              <a:buChar char="•"/>
            </a:pPr>
            <a:r>
              <a:rPr lang="en-US" dirty="0">
                <a:solidFill>
                  <a:srgbClr val="44546A"/>
                </a:solidFill>
              </a:rPr>
              <a:t>Creates Virtual Networks with Subnets and Private IP addresses. </a:t>
            </a:r>
            <a:r>
              <a:rPr lang="en-US" dirty="0"/>
              <a:t>You retain control over the network topology and configuration, and manage it in the same way you would your on-premises infrastructure</a:t>
            </a:r>
            <a:endParaRPr lang="en-US" dirty="0">
              <a:solidFill>
                <a:srgbClr val="44546A"/>
              </a:solidFill>
            </a:endParaRPr>
          </a:p>
          <a:p>
            <a:pPr marL="217815" indent="-217815" defTabSz="697005">
              <a:spcAft>
                <a:spcPts val="600"/>
              </a:spcAft>
              <a:buFont typeface="Arial" panose="020B0604020202020204" pitchFamily="34" charset="0"/>
              <a:buChar char="•"/>
            </a:pPr>
            <a:r>
              <a:rPr lang="en-US" dirty="0">
                <a:solidFill>
                  <a:srgbClr val="44546A"/>
                </a:solidFill>
              </a:rPr>
              <a:t>Enables communications between their Virtual Networks</a:t>
            </a:r>
          </a:p>
          <a:p>
            <a:pPr marL="217815" indent="-217815" defTabSz="697005">
              <a:spcAft>
                <a:spcPts val="600"/>
              </a:spcAft>
              <a:buFont typeface="Arial" panose="020B0604020202020204" pitchFamily="34" charset="0"/>
              <a:buChar char="•"/>
            </a:pPr>
            <a:r>
              <a:rPr lang="en-US" dirty="0">
                <a:solidFill>
                  <a:srgbClr val="44546A"/>
                </a:solidFill>
              </a:rPr>
              <a:t>Can brings their own DNS</a:t>
            </a:r>
          </a:p>
          <a:p>
            <a:pPr marL="217815" indent="-217815" defTabSz="697005">
              <a:spcAft>
                <a:spcPts val="600"/>
              </a:spcAft>
              <a:buFont typeface="Arial" panose="020B0604020202020204" pitchFamily="34" charset="0"/>
              <a:buChar char="•"/>
            </a:pPr>
            <a:r>
              <a:rPr lang="en-US" dirty="0">
                <a:solidFill>
                  <a:srgbClr val="44546A"/>
                </a:solidFill>
              </a:rPr>
              <a:t>Can domain join their Virtual Machines</a:t>
            </a:r>
          </a:p>
          <a:p>
            <a:pPr marL="217815" indent="-217815" defTabSz="697005">
              <a:spcAft>
                <a:spcPts val="600"/>
              </a:spcAft>
              <a:buFont typeface="Arial" panose="020B0604020202020204" pitchFamily="34" charset="0"/>
              <a:buChar char="•"/>
            </a:pPr>
            <a:endParaRPr lang="en-US" b="0" dirty="0">
              <a:solidFill>
                <a:srgbClr val="44546A"/>
              </a:solidFill>
            </a:endParaRPr>
          </a:p>
          <a:p>
            <a:pPr marL="0" indent="0" defTabSz="697005">
              <a:spcAft>
                <a:spcPts val="600"/>
              </a:spcAft>
              <a:buFont typeface="Arial" panose="020B0604020202020204" pitchFamily="34" charset="0"/>
              <a:buNone/>
            </a:pPr>
            <a:r>
              <a:rPr lang="en-US" dirty="0"/>
              <a:t>Virtual Network makes it easier to build cloud applications hosted in a hybrid environment, maintaining secure connections with on-premises infrastructure without the creation of custom codes. For example, a web application hosted in Azure can securely access an on-premises SQL Server database server or authenticate users against an on-premises Active Directory service.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3/22/2018 2:58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9023237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3/22/2018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2713409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3/22/2018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0736859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3/22/2018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500099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3/22/2018 2:58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83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1498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3/22/2018 2:58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9212926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bg>
      <p:bgRef idx="1001">
        <a:schemeClr val="bg2"/>
      </p:bgRef>
    </p:bg>
    <p:spTree>
      <p:nvGrpSpPr>
        <p:cNvPr id="1" name=""/>
        <p:cNvGrpSpPr/>
        <p:nvPr/>
      </p:nvGrpSpPr>
      <p:grpSpPr>
        <a:xfrm>
          <a:off x="0" y="0"/>
          <a:ext cx="0" cy="0"/>
          <a:chOff x="0" y="0"/>
          <a:chExt cx="0" cy="0"/>
        </a:xfrm>
      </p:grpSpPr>
      <p:pic>
        <p:nvPicPr>
          <p:cNvPr id="21" name="Picture 20"/>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392" y="-992"/>
            <a:ext cx="12436475" cy="6995517"/>
          </a:xfrm>
          <a:prstGeom prst="rect">
            <a:avLst/>
          </a:prstGeom>
        </p:spPr>
      </p:pic>
      <p:sp>
        <p:nvSpPr>
          <p:cNvPr id="22" name="Rectangle 21"/>
          <p:cNvSpPr/>
          <p:nvPr userDrawn="1"/>
        </p:nvSpPr>
        <p:spPr bwMode="auto">
          <a:xfrm>
            <a:off x="272986" y="2125663"/>
            <a:ext cx="6402452" cy="365440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366168" y="2125677"/>
            <a:ext cx="7314889" cy="1828800"/>
          </a:xfrm>
          <a:noFill/>
        </p:spPr>
        <p:txBody>
          <a:bodyPr lIns="146304" tIns="91440" rIns="146304" bIns="91440" anchor="t" anchorCtr="0"/>
          <a:lstStyle>
            <a:lvl1pPr>
              <a:defRPr sz="6400" spc="-100" baseline="0">
                <a:gradFill>
                  <a:gsLst>
                    <a:gs pos="16162">
                      <a:schemeClr val="tx1"/>
                    </a:gs>
                    <a:gs pos="43000">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366168" y="3954457"/>
            <a:ext cx="7314889" cy="1737360"/>
          </a:xfrm>
        </p:spPr>
        <p:txBody>
          <a:bodyPr tIns="109728" bIns="109728">
            <a:noAutofit/>
          </a:bodyPr>
          <a:lstStyle>
            <a:lvl1pPr marL="0" indent="0">
              <a:spcBef>
                <a:spcPts val="0"/>
              </a:spcBef>
              <a:buNone/>
              <a:defRPr sz="3733">
                <a:gradFill>
                  <a:gsLst>
                    <a:gs pos="16162">
                      <a:schemeClr val="tx1"/>
                    </a:gs>
                    <a:gs pos="43000">
                      <a:schemeClr val="tx1"/>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609578" y="6240429"/>
            <a:ext cx="1284074" cy="274320"/>
          </a:xfrm>
          <a:prstGeom prst="rect">
            <a:avLst/>
          </a:prstGeom>
        </p:spPr>
      </p:pic>
    </p:spTree>
    <p:extLst>
      <p:ext uri="{BB962C8B-B14F-4D97-AF65-F5344CB8AC3E}">
        <p14:creationId xmlns:p14="http://schemas.microsoft.com/office/powerpoint/2010/main" val="5946756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168" y="1212851"/>
            <a:ext cx="11702553" cy="1935915"/>
          </a:xfrm>
        </p:spPr>
        <p:txBody>
          <a:bodyPr wrap="square">
            <a:spAutoFit/>
          </a:bodyPr>
          <a:lstStyle>
            <a:lvl1pPr>
              <a:defRPr sz="36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sz="4800"/>
            </a:lvl1pPr>
          </a:lstStyle>
          <a:p>
            <a:r>
              <a:rPr lang="en-US" dirty="0"/>
              <a:t>Click to edit Master title style</a:t>
            </a:r>
          </a:p>
        </p:txBody>
      </p:sp>
    </p:spTree>
    <p:extLst>
      <p:ext uri="{BB962C8B-B14F-4D97-AF65-F5344CB8AC3E}">
        <p14:creationId xmlns:p14="http://schemas.microsoft.com/office/powerpoint/2010/main" val="905067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84919" y="6321407"/>
            <a:ext cx="11702553" cy="501660"/>
          </a:xfrm>
          <a:prstGeom prst="rect">
            <a:avLst/>
          </a:prstGeom>
          <a:noFill/>
          <a:ln w="12700">
            <a:noFill/>
            <a:miter lim="800000"/>
            <a:headEnd type="none" w="sm" len="sm"/>
            <a:tailEnd type="none" w="sm" len="sm"/>
          </a:ln>
          <a:effectLst/>
        </p:spPr>
        <p:txBody>
          <a:bodyPr vert="horz" wrap="square" lIns="243830" tIns="195064" rIns="243830" bIns="195064" numCol="1" anchor="t" anchorCtr="0" compatLnSpc="1">
            <a:prstTxWarp prst="textNoShape">
              <a:avLst/>
            </a:prstTxWarp>
            <a:spAutoFit/>
          </a:bodyPr>
          <a:lstStyle/>
          <a:p>
            <a:pPr defTabSz="932142" eaLnBrk="0" hangingPunct="0"/>
            <a:r>
              <a:rPr lang="en-US" sz="700" dirty="0">
                <a:gradFill>
                  <a:gsLst>
                    <a:gs pos="0">
                      <a:schemeClr val="tx1"/>
                    </a:gs>
                    <a:gs pos="100000">
                      <a:schemeClr val="tx1"/>
                    </a:gs>
                  </a:gsLst>
                  <a:lin ang="5400000" scaled="0"/>
                </a:gradFill>
                <a:cs typeface="Segoe UI" pitchFamily="34" charset="0"/>
              </a:rPr>
              <a:t>© 2017 Microsoft Corporation. All rights reserved. </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612283" y="3145040"/>
            <a:ext cx="3471561" cy="704444"/>
          </a:xfrm>
          <a:prstGeom prst="rect">
            <a:avLst/>
          </a:prstGeom>
        </p:spPr>
      </p:pic>
    </p:spTree>
    <p:extLst>
      <p:ext uri="{BB962C8B-B14F-4D97-AF65-F5344CB8AC3E}">
        <p14:creationId xmlns:p14="http://schemas.microsoft.com/office/powerpoint/2010/main" val="88324886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66168" y="1212850"/>
            <a:ext cx="11702553" cy="1868204"/>
          </a:xfrm>
        </p:spPr>
        <p:txBody>
          <a:bodyPr lIns="164592" rIns="164592"/>
          <a:lstStyle>
            <a:lvl1pPr marL="0" indent="0">
              <a:buNone/>
              <a:defRPr sz="3600">
                <a:gradFill>
                  <a:gsLst>
                    <a:gs pos="1250">
                      <a:schemeClr val="tx2"/>
                    </a:gs>
                    <a:gs pos="99000">
                      <a:schemeClr val="tx2"/>
                    </a:gs>
                  </a:gsLst>
                  <a:lin ang="5400000" scaled="0"/>
                </a:gradFill>
              </a:defRPr>
            </a:lvl1pPr>
            <a:lvl2pPr marL="0" indent="0">
              <a:buFontTx/>
              <a:buNone/>
              <a:defRPr sz="1800"/>
            </a:lvl2pPr>
            <a:lvl3pPr marL="228564" indent="0">
              <a:buNone/>
              <a:defRPr sz="1800"/>
            </a:lvl3pPr>
            <a:lvl4pPr marL="457127" indent="0">
              <a:buNone/>
              <a:defRPr sz="1600"/>
            </a:lvl4pPr>
            <a:lvl5pPr marL="685691" indent="0">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lvl1pPr>
              <a:defRPr sz="4800"/>
            </a:lvl1pPr>
          </a:lstStyle>
          <a:p>
            <a:r>
              <a:rPr lang="en-US" dirty="0"/>
              <a:t>Click to edit Master title style</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a:t>Click to edit Master title style</a:t>
            </a:r>
          </a:p>
        </p:txBody>
      </p:sp>
      <p:sp>
        <p:nvSpPr>
          <p:cNvPr id="6" name="Text Placeholder 5"/>
          <p:cNvSpPr>
            <a:spLocks noGrp="1"/>
          </p:cNvSpPr>
          <p:nvPr>
            <p:ph type="body" sz="quarter" idx="10"/>
          </p:nvPr>
        </p:nvSpPr>
        <p:spPr>
          <a:xfrm>
            <a:off x="366168" y="1212850"/>
            <a:ext cx="11702553" cy="1868204"/>
          </a:xfrm>
        </p:spPr>
        <p:txBody>
          <a:bodyPr lIns="164592" rIns="164592"/>
          <a:lstStyle>
            <a:lvl1pPr marL="0" indent="0">
              <a:buNone/>
              <a:defRPr sz="3600">
                <a:gradFill>
                  <a:gsLst>
                    <a:gs pos="1250">
                      <a:schemeClr val="tx1"/>
                    </a:gs>
                    <a:gs pos="99000">
                      <a:schemeClr val="tx1"/>
                    </a:gs>
                  </a:gsLst>
                  <a:lin ang="5400000" scaled="0"/>
                </a:gradFill>
              </a:defRPr>
            </a:lvl1pPr>
            <a:lvl2pPr marL="0" indent="0">
              <a:buFontTx/>
              <a:buNone/>
              <a:defRPr sz="1800"/>
            </a:lvl2pPr>
            <a:lvl3pPr marL="228564" indent="0">
              <a:buNone/>
              <a:defRPr sz="1800"/>
            </a:lvl3pPr>
            <a:lvl4pPr marL="457127" indent="0">
              <a:buNone/>
              <a:defRPr sz="1600"/>
            </a:lvl4pPr>
            <a:lvl5pPr marL="685691" indent="0">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168" y="1212851"/>
            <a:ext cx="11702553" cy="1935915"/>
          </a:xfrm>
        </p:spPr>
        <p:txBody>
          <a:bodyPr wrap="square">
            <a:spAutoFit/>
          </a:bodyPr>
          <a:lstStyle>
            <a:lvl1pPr>
              <a:defRPr sz="3600">
                <a:gradFill>
                  <a:gsLst>
                    <a:gs pos="1250">
                      <a:schemeClr val="tx2"/>
                    </a:gs>
                    <a:gs pos="99000">
                      <a:schemeClr val="tx2"/>
                    </a:gs>
                  </a:gsLst>
                  <a:lin ang="5400000" scaled="0"/>
                </a:gradFill>
              </a:defRPr>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sz="4800"/>
            </a:lvl1pPr>
          </a:lstStyle>
          <a:p>
            <a:r>
              <a:rPr lang="en-US" dirty="0"/>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a:t>Click to edit Master title style</a:t>
            </a:r>
          </a:p>
        </p:txBody>
      </p:sp>
      <p:sp>
        <p:nvSpPr>
          <p:cNvPr id="4" name="Text Placeholder 3"/>
          <p:cNvSpPr>
            <a:spLocks noGrp="1"/>
          </p:cNvSpPr>
          <p:nvPr>
            <p:ph type="body" sz="quarter" idx="10"/>
          </p:nvPr>
        </p:nvSpPr>
        <p:spPr>
          <a:xfrm>
            <a:off x="366169" y="1212849"/>
            <a:ext cx="5608081" cy="1812804"/>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1800"/>
            </a:lvl2pPr>
            <a:lvl3pPr marL="231738" indent="0">
              <a:buNone/>
              <a:tabLst/>
              <a:defRPr sz="1800"/>
            </a:lvl3pPr>
            <a:lvl4pPr marL="460302" indent="0">
              <a:buNone/>
              <a:defRPr sz="1600"/>
            </a:lvl4pPr>
            <a:lvl5pPr marL="685691" indent="0">
              <a:buNone/>
              <a:tabLs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61209" y="1211287"/>
            <a:ext cx="5608081" cy="1812804"/>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1800"/>
            </a:lvl2pPr>
            <a:lvl3pPr marL="231738" indent="0">
              <a:buNone/>
              <a:tabLst/>
              <a:defRPr sz="1800"/>
            </a:lvl3pPr>
            <a:lvl4pPr marL="460302" indent="0">
              <a:buNone/>
              <a:defRPr sz="1600"/>
            </a:lvl4pPr>
            <a:lvl5pPr marL="685691" indent="0">
              <a:buNone/>
              <a:tabLs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a:t>Click to edit Master title style</a:t>
            </a:r>
          </a:p>
        </p:txBody>
      </p:sp>
      <p:sp>
        <p:nvSpPr>
          <p:cNvPr id="4" name="Text Placeholder 3"/>
          <p:cNvSpPr>
            <a:spLocks noGrp="1"/>
          </p:cNvSpPr>
          <p:nvPr>
            <p:ph type="body" sz="quarter" idx="10"/>
          </p:nvPr>
        </p:nvSpPr>
        <p:spPr>
          <a:xfrm>
            <a:off x="366003" y="1211287"/>
            <a:ext cx="5608081" cy="1812804"/>
          </a:xfrm>
        </p:spPr>
        <p:txBody>
          <a:bodyPr wrap="square">
            <a:spAutoFit/>
          </a:bodyPr>
          <a:lstStyle>
            <a:lvl1pPr marL="287293" indent="-287293">
              <a:spcBef>
                <a:spcPts val="1224"/>
              </a:spcBef>
              <a:buClr>
                <a:schemeClr val="tx1"/>
              </a:buClr>
              <a:buFont typeface="Arial" pitchFamily="34" charset="0"/>
              <a:buChar char="•"/>
              <a:defRPr sz="3200"/>
            </a:lvl1pPr>
            <a:lvl2pPr marL="531081" indent="-233158">
              <a:defRPr sz="1800"/>
            </a:lvl2pPr>
            <a:lvl3pPr marL="699475" indent="-168392">
              <a:tabLst/>
              <a:defRPr sz="1800"/>
            </a:lvl3pPr>
            <a:lvl4pPr marL="880818" indent="-181345">
              <a:defRPr sz="1600"/>
            </a:lvl4pPr>
            <a:lvl5pPr marL="1049211" indent="-168392">
              <a:tabLs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61209" y="1211287"/>
            <a:ext cx="5608081" cy="1812804"/>
          </a:xfrm>
        </p:spPr>
        <p:txBody>
          <a:bodyPr wrap="square">
            <a:spAutoFit/>
          </a:bodyPr>
          <a:lstStyle>
            <a:lvl1pPr marL="287293" indent="-287293">
              <a:spcBef>
                <a:spcPts val="1224"/>
              </a:spcBef>
              <a:buClr>
                <a:schemeClr val="tx1"/>
              </a:buClr>
              <a:buFont typeface="Arial" pitchFamily="34" charset="0"/>
              <a:buChar char="•"/>
              <a:defRPr sz="3200"/>
            </a:lvl1pPr>
            <a:lvl2pPr marL="531081" indent="-233158">
              <a:defRPr sz="1800"/>
            </a:lvl2pPr>
            <a:lvl3pPr marL="699475" indent="-168392">
              <a:tabLst/>
              <a:defRPr sz="1800"/>
            </a:lvl3pPr>
            <a:lvl4pPr marL="880818" indent="-181345">
              <a:defRPr sz="1600"/>
            </a:lvl4pPr>
            <a:lvl5pPr marL="1049211" indent="-168392">
              <a:tabLs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168" y="2989432"/>
            <a:ext cx="11702553" cy="1098762"/>
          </a:xfrm>
          <a:noFill/>
        </p:spPr>
        <p:txBody>
          <a:bodyPr wrap="square" tIns="91440" bIns="91440" anchor="t" anchorCtr="0">
            <a:spAutoFit/>
          </a:bodyPr>
          <a:lstStyle>
            <a:lvl1pPr>
              <a:defRPr sz="66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6168" y="1212850"/>
            <a:ext cx="11702553" cy="3196837"/>
          </a:xfrm>
          <a:prstGeom prst="rect">
            <a:avLst/>
          </a:prstGeom>
        </p:spPr>
        <p:txBody>
          <a:bodyPr/>
          <a:lstStyle>
            <a:lvl1pPr marL="290467" indent="-290467">
              <a:buClr>
                <a:schemeClr val="tx1"/>
              </a:buClr>
              <a:buSzPct val="90000"/>
              <a:buFont typeface="Arial" pitchFamily="34" charset="0"/>
              <a:buChar char="•"/>
              <a:defRPr sz="48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410" indent="-280944">
              <a:buClr>
                <a:schemeClr val="tx1"/>
              </a:buClr>
              <a:buSzPct val="90000"/>
              <a:buFont typeface="Arial" pitchFamily="34" charset="0"/>
              <a:buChar char="•"/>
              <a:defRPr sz="426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77" indent="-290467">
              <a:buClr>
                <a:schemeClr val="tx1"/>
              </a:buClr>
              <a:buSzPct val="90000"/>
              <a:buFont typeface="Arial" pitchFamily="34" charset="0"/>
              <a:buChar char="•"/>
              <a:defRPr sz="3733">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41" indent="-228564">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004" indent="-228564">
              <a:buClr>
                <a:schemeClr val="tx1"/>
              </a:buClr>
              <a:buSzPct val="90000"/>
              <a:buFont typeface="Arial" pitchFamily="34" charset="0"/>
              <a:buChar char="•"/>
              <a:defRPr sz="2667">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4889"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4267"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60222110"/>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169" y="295278"/>
            <a:ext cx="11702551"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366168" y="1212855"/>
            <a:ext cx="11702553" cy="265515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087" r:id="rId2"/>
    <p:sldLayoutId id="2147484098" r:id="rId3"/>
    <p:sldLayoutId id="2147484107" r:id="rId4"/>
    <p:sldLayoutId id="2147484099" r:id="rId5"/>
    <p:sldLayoutId id="2147484089" r:id="rId6"/>
    <p:sldLayoutId id="2147484092" r:id="rId7"/>
    <p:sldLayoutId id="2147484130" r:id="rId8"/>
    <p:sldLayoutId id="2147484290" r:id="rId9"/>
    <p:sldLayoutId id="2147484330" r:id="rId10"/>
  </p:sldLayoutIdLst>
  <p:transition>
    <p:fade/>
  </p:transition>
  <p:txStyles>
    <p:titleStyle>
      <a:lvl1pPr algn="l" defTabSz="932594" rtl="0" eaLnBrk="1" latinLnBrk="0" hangingPunct="1">
        <a:lnSpc>
          <a:spcPct val="90000"/>
        </a:lnSpc>
        <a:spcBef>
          <a:spcPct val="0"/>
        </a:spcBef>
        <a:buNone/>
        <a:defRPr lang="en-US" sz="5867" b="0" kern="1200" cap="none" spc="-10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94" rtl="0" eaLnBrk="1" latinLnBrk="0" hangingPunct="1">
        <a:defRPr sz="1800" kern="1200">
          <a:solidFill>
            <a:schemeClr val="tx1"/>
          </a:solidFill>
          <a:latin typeface="+mn-lt"/>
          <a:ea typeface="+mn-ea"/>
          <a:cs typeface="+mn-cs"/>
        </a:defRPr>
      </a:lvl1pPr>
      <a:lvl2pPr marL="466298" algn="l" defTabSz="932594" rtl="0" eaLnBrk="1" latinLnBrk="0" hangingPunct="1">
        <a:defRPr sz="1800" kern="1200">
          <a:solidFill>
            <a:schemeClr val="tx1"/>
          </a:solidFill>
          <a:latin typeface="+mn-lt"/>
          <a:ea typeface="+mn-ea"/>
          <a:cs typeface="+mn-cs"/>
        </a:defRPr>
      </a:lvl2pPr>
      <a:lvl3pPr marL="932594" algn="l" defTabSz="932594" rtl="0" eaLnBrk="1" latinLnBrk="0" hangingPunct="1">
        <a:defRPr sz="1800" kern="1200">
          <a:solidFill>
            <a:schemeClr val="tx1"/>
          </a:solidFill>
          <a:latin typeface="+mn-lt"/>
          <a:ea typeface="+mn-ea"/>
          <a:cs typeface="+mn-cs"/>
        </a:defRPr>
      </a:lvl3pPr>
      <a:lvl4pPr marL="1398892" algn="l" defTabSz="932594" rtl="0" eaLnBrk="1" latinLnBrk="0" hangingPunct="1">
        <a:defRPr sz="1800" kern="1200">
          <a:solidFill>
            <a:schemeClr val="tx1"/>
          </a:solidFill>
          <a:latin typeface="+mn-lt"/>
          <a:ea typeface="+mn-ea"/>
          <a:cs typeface="+mn-cs"/>
        </a:defRPr>
      </a:lvl4pPr>
      <a:lvl5pPr marL="1865188" algn="l" defTabSz="932594" rtl="0" eaLnBrk="1" latinLnBrk="0" hangingPunct="1">
        <a:defRPr sz="1800" kern="1200">
          <a:solidFill>
            <a:schemeClr val="tx1"/>
          </a:solidFill>
          <a:latin typeface="+mn-lt"/>
          <a:ea typeface="+mn-ea"/>
          <a:cs typeface="+mn-cs"/>
        </a:defRPr>
      </a:lvl5pPr>
      <a:lvl6pPr marL="2331487" algn="l" defTabSz="932594" rtl="0" eaLnBrk="1" latinLnBrk="0" hangingPunct="1">
        <a:defRPr sz="1800" kern="1200">
          <a:solidFill>
            <a:schemeClr val="tx1"/>
          </a:solidFill>
          <a:latin typeface="+mn-lt"/>
          <a:ea typeface="+mn-ea"/>
          <a:cs typeface="+mn-cs"/>
        </a:defRPr>
      </a:lvl6pPr>
      <a:lvl7pPr marL="2797783" algn="l" defTabSz="932594" rtl="0" eaLnBrk="1" latinLnBrk="0" hangingPunct="1">
        <a:defRPr sz="1800" kern="1200">
          <a:solidFill>
            <a:schemeClr val="tx1"/>
          </a:solidFill>
          <a:latin typeface="+mn-lt"/>
          <a:ea typeface="+mn-ea"/>
          <a:cs typeface="+mn-cs"/>
        </a:defRPr>
      </a:lvl7pPr>
      <a:lvl8pPr marL="3264080" algn="l" defTabSz="932594" rtl="0" eaLnBrk="1" latinLnBrk="0" hangingPunct="1">
        <a:defRPr sz="1800" kern="1200">
          <a:solidFill>
            <a:schemeClr val="tx1"/>
          </a:solidFill>
          <a:latin typeface="+mn-lt"/>
          <a:ea typeface="+mn-ea"/>
          <a:cs typeface="+mn-cs"/>
        </a:defRPr>
      </a:lvl8pPr>
      <a:lvl9pPr marL="3730379" algn="l" defTabSz="93259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231" userDrawn="1">
          <p15:clr>
            <a:srgbClr val="5ACBF0"/>
          </p15:clr>
        </p15:guide>
        <p15:guide id="3" pos="999" userDrawn="1">
          <p15:clr>
            <a:srgbClr val="5ACBF0"/>
          </p15:clr>
        </p15:guide>
        <p15:guide id="4" pos="1767" userDrawn="1">
          <p15:clr>
            <a:srgbClr val="5ACBF0"/>
          </p15:clr>
        </p15:guide>
        <p15:guide id="5" pos="2535" userDrawn="1">
          <p15:clr>
            <a:srgbClr val="5ACBF0"/>
          </p15:clr>
        </p15:guide>
        <p15:guide id="6" pos="3303" userDrawn="1">
          <p15:clr>
            <a:srgbClr val="5ACBF0"/>
          </p15:clr>
        </p15:guide>
        <p15:guide id="8" pos="4070" userDrawn="1">
          <p15:clr>
            <a:srgbClr val="5ACBF0"/>
          </p15:clr>
        </p15:guide>
        <p15:guide id="9" pos="4838" userDrawn="1">
          <p15:clr>
            <a:srgbClr val="5ACBF0"/>
          </p15:clr>
        </p15:guide>
        <p15:guide id="11" pos="5606" userDrawn="1">
          <p15:clr>
            <a:srgbClr val="5ACBF0"/>
          </p15:clr>
        </p15:guide>
        <p15:guide id="12" pos="6374" userDrawn="1">
          <p15:clr>
            <a:srgbClr val="5ACBF0"/>
          </p15:clr>
        </p15:guide>
        <p15:guide id="14" pos="7142" userDrawn="1">
          <p15:clr>
            <a:srgbClr val="5ACBF0"/>
          </p15:clr>
        </p15:guide>
        <p15:guide id="15" pos="7602" userDrawn="1">
          <p15:clr>
            <a:srgbClr val="5ACBF0"/>
          </p15:clr>
        </p15:guide>
        <p15:guide id="16" pos="384" userDrawn="1">
          <p15:clr>
            <a:srgbClr val="C35EA4"/>
          </p15:clr>
        </p15:guide>
        <p15:guide id="17" pos="7449"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7" userDrawn="1">
          <p15:clr>
            <a:srgbClr val="5ACBF0"/>
          </p15:clr>
        </p15:guide>
        <p15:guide id="23" orient="horz" pos="3643" userDrawn="1">
          <p15:clr>
            <a:srgbClr val="5ACBF0"/>
          </p15:clr>
        </p15:guide>
        <p15:guide id="24" orient="horz" pos="4219"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169" y="295278"/>
            <a:ext cx="11702551"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366168" y="1212855"/>
            <a:ext cx="11702553" cy="1935915"/>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2537229"/>
      </p:ext>
    </p:extLst>
  </p:cSld>
  <p:clrMap bg1="dk1" tx1="lt1" bg2="dk2" tx2="lt2" accent1="accent1" accent2="accent2" accent3="accent3" accent4="accent4" accent5="accent5" accent6="accent6" hlink="hlink" folHlink="folHlink"/>
  <p:sldLayoutIdLst>
    <p:sldLayoutId id="2147484288" r:id="rId1"/>
  </p:sldLayoutIdLst>
  <p:transition>
    <p:fade/>
  </p:transition>
  <p:txStyles>
    <p:titleStyle>
      <a:lvl1pPr algn="l" defTabSz="932594" rtl="0" eaLnBrk="1" latinLnBrk="0" hangingPunct="1">
        <a:lnSpc>
          <a:spcPct val="90000"/>
        </a:lnSpc>
        <a:spcBef>
          <a:spcPct val="0"/>
        </a:spcBef>
        <a:buNone/>
        <a:defRPr lang="en-US" sz="4800" b="0" kern="1200" cap="none" spc="-10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94" rtl="0" eaLnBrk="1" latinLnBrk="0" hangingPunct="1">
        <a:defRPr sz="1800" kern="1200">
          <a:solidFill>
            <a:schemeClr val="tx1"/>
          </a:solidFill>
          <a:latin typeface="+mn-lt"/>
          <a:ea typeface="+mn-ea"/>
          <a:cs typeface="+mn-cs"/>
        </a:defRPr>
      </a:lvl1pPr>
      <a:lvl2pPr marL="466298" algn="l" defTabSz="932594" rtl="0" eaLnBrk="1" latinLnBrk="0" hangingPunct="1">
        <a:defRPr sz="1800" kern="1200">
          <a:solidFill>
            <a:schemeClr val="tx1"/>
          </a:solidFill>
          <a:latin typeface="+mn-lt"/>
          <a:ea typeface="+mn-ea"/>
          <a:cs typeface="+mn-cs"/>
        </a:defRPr>
      </a:lvl2pPr>
      <a:lvl3pPr marL="932594" algn="l" defTabSz="932594" rtl="0" eaLnBrk="1" latinLnBrk="0" hangingPunct="1">
        <a:defRPr sz="1800" kern="1200">
          <a:solidFill>
            <a:schemeClr val="tx1"/>
          </a:solidFill>
          <a:latin typeface="+mn-lt"/>
          <a:ea typeface="+mn-ea"/>
          <a:cs typeface="+mn-cs"/>
        </a:defRPr>
      </a:lvl3pPr>
      <a:lvl4pPr marL="1398892" algn="l" defTabSz="932594" rtl="0" eaLnBrk="1" latinLnBrk="0" hangingPunct="1">
        <a:defRPr sz="1800" kern="1200">
          <a:solidFill>
            <a:schemeClr val="tx1"/>
          </a:solidFill>
          <a:latin typeface="+mn-lt"/>
          <a:ea typeface="+mn-ea"/>
          <a:cs typeface="+mn-cs"/>
        </a:defRPr>
      </a:lvl4pPr>
      <a:lvl5pPr marL="1865188" algn="l" defTabSz="932594" rtl="0" eaLnBrk="1" latinLnBrk="0" hangingPunct="1">
        <a:defRPr sz="1800" kern="1200">
          <a:solidFill>
            <a:schemeClr val="tx1"/>
          </a:solidFill>
          <a:latin typeface="+mn-lt"/>
          <a:ea typeface="+mn-ea"/>
          <a:cs typeface="+mn-cs"/>
        </a:defRPr>
      </a:lvl5pPr>
      <a:lvl6pPr marL="2331487" algn="l" defTabSz="932594" rtl="0" eaLnBrk="1" latinLnBrk="0" hangingPunct="1">
        <a:defRPr sz="1800" kern="1200">
          <a:solidFill>
            <a:schemeClr val="tx1"/>
          </a:solidFill>
          <a:latin typeface="+mn-lt"/>
          <a:ea typeface="+mn-ea"/>
          <a:cs typeface="+mn-cs"/>
        </a:defRPr>
      </a:lvl6pPr>
      <a:lvl7pPr marL="2797783" algn="l" defTabSz="932594" rtl="0" eaLnBrk="1" latinLnBrk="0" hangingPunct="1">
        <a:defRPr sz="1800" kern="1200">
          <a:solidFill>
            <a:schemeClr val="tx1"/>
          </a:solidFill>
          <a:latin typeface="+mn-lt"/>
          <a:ea typeface="+mn-ea"/>
          <a:cs typeface="+mn-cs"/>
        </a:defRPr>
      </a:lvl7pPr>
      <a:lvl8pPr marL="3264080" algn="l" defTabSz="932594" rtl="0" eaLnBrk="1" latinLnBrk="0" hangingPunct="1">
        <a:defRPr sz="1800" kern="1200">
          <a:solidFill>
            <a:schemeClr val="tx1"/>
          </a:solidFill>
          <a:latin typeface="+mn-lt"/>
          <a:ea typeface="+mn-ea"/>
          <a:cs typeface="+mn-cs"/>
        </a:defRPr>
      </a:lvl8pPr>
      <a:lvl9pPr marL="3730379" algn="l" defTabSz="93259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231" userDrawn="1">
          <p15:clr>
            <a:srgbClr val="5ACBF0"/>
          </p15:clr>
        </p15:guide>
        <p15:guide id="3" pos="999" userDrawn="1">
          <p15:clr>
            <a:srgbClr val="5ACBF0"/>
          </p15:clr>
        </p15:guide>
        <p15:guide id="4" pos="1767" userDrawn="1">
          <p15:clr>
            <a:srgbClr val="5ACBF0"/>
          </p15:clr>
        </p15:guide>
        <p15:guide id="5" pos="2535" userDrawn="1">
          <p15:clr>
            <a:srgbClr val="5ACBF0"/>
          </p15:clr>
        </p15:guide>
        <p15:guide id="6" pos="3303" userDrawn="1">
          <p15:clr>
            <a:srgbClr val="5ACBF0"/>
          </p15:clr>
        </p15:guide>
        <p15:guide id="7" pos="4070" userDrawn="1">
          <p15:clr>
            <a:srgbClr val="5ACBF0"/>
          </p15:clr>
        </p15:guide>
        <p15:guide id="8" pos="4838" userDrawn="1">
          <p15:clr>
            <a:srgbClr val="5ACBF0"/>
          </p15:clr>
        </p15:guide>
        <p15:guide id="9" pos="5606" userDrawn="1">
          <p15:clr>
            <a:srgbClr val="5ACBF0"/>
          </p15:clr>
        </p15:guide>
        <p15:guide id="10" pos="6374" userDrawn="1">
          <p15:clr>
            <a:srgbClr val="5ACBF0"/>
          </p15:clr>
        </p15:guide>
        <p15:guide id="11" pos="7142" userDrawn="1">
          <p15:clr>
            <a:srgbClr val="5ACBF0"/>
          </p15:clr>
        </p15:guide>
        <p15:guide id="12" pos="7602" userDrawn="1">
          <p15:clr>
            <a:srgbClr val="5ACBF0"/>
          </p15:clr>
        </p15:guide>
        <p15:guide id="13" pos="384" userDrawn="1">
          <p15:clr>
            <a:srgbClr val="C35EA4"/>
          </p15:clr>
        </p15:guide>
        <p15:guide id="14" pos="7449" userDrawn="1">
          <p15:clr>
            <a:srgbClr val="C35EA4"/>
          </p15:clr>
        </p15:guide>
        <p15:guide id="15" orient="horz" pos="763" userDrawn="1">
          <p15:clr>
            <a:srgbClr val="5ACBF0"/>
          </p15:clr>
        </p15:guide>
        <p15:guide id="16" orient="horz" pos="1339" userDrawn="1">
          <p15:clr>
            <a:srgbClr val="5ACBF0"/>
          </p15:clr>
        </p15:guide>
        <p15:guide id="17" orient="horz" pos="1915" userDrawn="1">
          <p15:clr>
            <a:srgbClr val="5ACBF0"/>
          </p15:clr>
        </p15:guide>
        <p15:guide id="18" orient="horz" pos="2491" userDrawn="1">
          <p15:clr>
            <a:srgbClr val="5ACBF0"/>
          </p15:clr>
        </p15:guide>
        <p15:guide id="19" orient="horz" pos="3067" userDrawn="1">
          <p15:clr>
            <a:srgbClr val="5ACBF0"/>
          </p15:clr>
        </p15:guide>
        <p15:guide id="20" orient="horz" pos="3643" userDrawn="1">
          <p15:clr>
            <a:srgbClr val="5ACBF0"/>
          </p15:clr>
        </p15:guide>
        <p15:guide id="21" orient="horz" pos="4219" userDrawn="1">
          <p15:clr>
            <a:srgbClr val="5ACBF0"/>
          </p15:clr>
        </p15:guide>
        <p15:guide id="22" orient="horz" pos="302" userDrawn="1">
          <p15:clr>
            <a:srgbClr val="C35EA4"/>
          </p15:clr>
        </p15:guide>
        <p15:guide id="23"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4.emf"/><Relationship Id="rId5" Type="http://schemas.openxmlformats.org/officeDocument/2006/relationships/image" Target="../media/image5.emf"/><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9.emf"/><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5.emf"/><Relationship Id="rId4" Type="http://schemas.openxmlformats.org/officeDocument/2006/relationships/package" Target="../embeddings/Microsoft_Visio_Drawing.vsdx"/></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21.emf"/><Relationship Id="rId4" Type="http://schemas.openxmlformats.org/officeDocument/2006/relationships/image" Target="../media/image20.jpeg"/></Relationships>
</file>

<file path=ppt/slides/_rels/slide34.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4.png"/><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image" Target="../media/image22.png"/><Relationship Id="rId5" Type="http://schemas.microsoft.com/office/2007/relationships/hdphoto" Target="../media/hdphoto2.wdp"/><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49.xml"/><Relationship Id="rId1" Type="http://schemas.openxmlformats.org/officeDocument/2006/relationships/slideLayout" Target="../slideLayouts/slideLayout7.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50.xml"/><Relationship Id="rId1" Type="http://schemas.openxmlformats.org/officeDocument/2006/relationships/slideLayout" Target="../slideLayouts/slideLayout7.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51.xml"/><Relationship Id="rId1" Type="http://schemas.openxmlformats.org/officeDocument/2006/relationships/slideLayout" Target="../slideLayouts/slideLayout7.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54.xml"/><Relationship Id="rId1" Type="http://schemas.openxmlformats.org/officeDocument/2006/relationships/slideLayout" Target="../slideLayouts/slideLayout7.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59.xml"/><Relationship Id="rId1" Type="http://schemas.openxmlformats.org/officeDocument/2006/relationships/slideLayout" Target="../slideLayouts/slideLayout4.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60.xml"/><Relationship Id="rId1" Type="http://schemas.openxmlformats.org/officeDocument/2006/relationships/slideLayout" Target="../slideLayouts/slideLayout4.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61.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61.xml"/><Relationship Id="rId1" Type="http://schemas.openxmlformats.org/officeDocument/2006/relationships/slideLayout" Target="../slideLayouts/slideLayout4.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62.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62.xml"/><Relationship Id="rId1" Type="http://schemas.openxmlformats.org/officeDocument/2006/relationships/slideLayout" Target="../slideLayouts/slideLayout4.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63.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63.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4.emf"/><Relationship Id="rId7"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70.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4.xml"/><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5.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6.xml"/><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7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7.xml"/><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48.png"/></Relationships>
</file>

<file path=ppt/slides/_rels/slide78.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7.png"/><Relationship Id="rId2" Type="http://schemas.openxmlformats.org/officeDocument/2006/relationships/notesSlide" Target="../notesSlides/notesSlide78.xml"/><Relationship Id="rId1" Type="http://schemas.openxmlformats.org/officeDocument/2006/relationships/slideLayout" Target="../slideLayouts/slideLayout7.xml"/><Relationship Id="rId6" Type="http://schemas.openxmlformats.org/officeDocument/2006/relationships/image" Target="../media/image49.emf"/><Relationship Id="rId5" Type="http://schemas.openxmlformats.org/officeDocument/2006/relationships/image" Target="../media/image44.png"/><Relationship Id="rId4" Type="http://schemas.openxmlformats.org/officeDocument/2006/relationships/image" Target="../media/image48.png"/></Relationships>
</file>

<file path=ppt/slides/_rels/slide79.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50.emf"/><Relationship Id="rId2" Type="http://schemas.openxmlformats.org/officeDocument/2006/relationships/notesSlide" Target="../notesSlides/notesSlide79.xml"/><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49.emf"/><Relationship Id="rId4" Type="http://schemas.openxmlformats.org/officeDocument/2006/relationships/image" Target="../media/image48.png"/></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emf"/><Relationship Id="rId5" Type="http://schemas.openxmlformats.org/officeDocument/2006/relationships/image" Target="../media/image10.emf"/><Relationship Id="rId4" Type="http://schemas.openxmlformats.org/officeDocument/2006/relationships/image" Target="../media/image5.emf"/></Relationships>
</file>

<file path=ppt/slides/_rels/slide8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0.xml"/><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48.png"/></Relationships>
</file>

<file path=ppt/slides/_rels/slide8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1.xml"/><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8.png"/><Relationship Id="rId4" Type="http://schemas.openxmlformats.org/officeDocument/2006/relationships/image" Target="../media/image51.png"/></Relationships>
</file>

<file path=ppt/slides/_rels/slide8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2.xml"/><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48.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hyperlink" Target="http://download.microsoft.com/download/4/3/9/43902EC9-410E-4875-8800-0788BE146A3D/Windows%20Azure%20Network%20Security%20Whitepaper%20-%20FINAL.docx"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9.emf"/><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3" y="2275437"/>
            <a:ext cx="6231156" cy="1828800"/>
          </a:xfrm>
        </p:spPr>
        <p:txBody>
          <a:bodyPr/>
          <a:lstStyle/>
          <a:p>
            <a:r>
              <a:rPr lang="en-US" sz="5400" dirty="0">
                <a:latin typeface="Segoe UI Light" charset="0"/>
              </a:rPr>
              <a:t>Azure Solution Alignment Workshop</a:t>
            </a:r>
          </a:p>
        </p:txBody>
      </p:sp>
      <p:sp>
        <p:nvSpPr>
          <p:cNvPr id="3" name="Text Placeholder 2"/>
          <p:cNvSpPr>
            <a:spLocks noGrp="1"/>
          </p:cNvSpPr>
          <p:nvPr>
            <p:ph type="body" sz="quarter" idx="14"/>
          </p:nvPr>
        </p:nvSpPr>
        <p:spPr>
          <a:xfrm>
            <a:off x="366169" y="4227730"/>
            <a:ext cx="6537076" cy="1737360"/>
          </a:xfrm>
        </p:spPr>
        <p:txBody>
          <a:bodyPr vert="horz" wrap="square" lIns="146304" tIns="109728" rIns="146304" bIns="109728" rtlCol="0" anchor="t">
            <a:noAutofit/>
          </a:bodyPr>
          <a:lstStyle/>
          <a:p>
            <a:r>
              <a:rPr lang="en-US" dirty="0"/>
              <a:t>Azure network security</a:t>
            </a:r>
            <a:br>
              <a:rPr lang="en-US" dirty="0"/>
            </a:br>
            <a:endParaRPr lang="en-US" dirty="0"/>
          </a:p>
          <a:p>
            <a:endParaRPr lang="en-US" dirty="0"/>
          </a:p>
        </p:txBody>
      </p:sp>
    </p:spTree>
    <p:extLst>
      <p:ext uri="{BB962C8B-B14F-4D97-AF65-F5344CB8AC3E}">
        <p14:creationId xmlns:p14="http://schemas.microsoft.com/office/powerpoint/2010/main" val="401032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
          <p:cNvSpPr txBox="1">
            <a:spLocks/>
          </p:cNvSpPr>
          <p:nvPr/>
        </p:nvSpPr>
        <p:spPr>
          <a:xfrm>
            <a:off x="8258490" y="1212851"/>
            <a:ext cx="3040882" cy="5408611"/>
          </a:xfrm>
          <a:prstGeom prst="rect">
            <a:avLst/>
          </a:prstGeom>
        </p:spPr>
        <p:txBody>
          <a:bodyPr/>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buNone/>
            </a:pPr>
            <a:r>
              <a:rPr lang="en-US" sz="2400" dirty="0">
                <a:solidFill>
                  <a:schemeClr val="tx2"/>
                </a:solidFill>
              </a:rPr>
              <a:t>Azure:</a:t>
            </a:r>
          </a:p>
          <a:p>
            <a:pPr marL="342900" lvl="1" indent="-342900"/>
            <a:r>
              <a:rPr lang="en-US" sz="1800" dirty="0"/>
              <a:t>Enables connection from customer sites and remote workers to Azure Virtual Networks using Site-to-Site and Point-to-Site VPNs</a:t>
            </a:r>
          </a:p>
          <a:p>
            <a:pPr marL="0" indent="0">
              <a:lnSpc>
                <a:spcPct val="114000"/>
              </a:lnSpc>
              <a:buNone/>
            </a:pPr>
            <a:r>
              <a:rPr lang="en-US" sz="2400" dirty="0">
                <a:solidFill>
                  <a:schemeClr val="tx2"/>
                </a:solidFill>
              </a:rPr>
              <a:t>Customer:</a:t>
            </a:r>
          </a:p>
          <a:p>
            <a:pPr marL="342900" lvl="1" indent="-342900"/>
            <a:r>
              <a:rPr lang="en-US" sz="1800" dirty="0"/>
              <a:t>Configures the P2S VPN client on Windows or Mac</a:t>
            </a:r>
          </a:p>
          <a:p>
            <a:pPr marL="342900" lvl="1" indent="-342900"/>
            <a:r>
              <a:rPr lang="en-US" sz="1800" dirty="0"/>
              <a:t>Manages certificates, policies, and user access</a:t>
            </a:r>
          </a:p>
          <a:p>
            <a:pPr marL="0" indent="0">
              <a:lnSpc>
                <a:spcPct val="114000"/>
              </a:lnSpc>
              <a:buNone/>
            </a:pPr>
            <a:endParaRPr lang="en-US" sz="1200" kern="0" dirty="0">
              <a:solidFill>
                <a:schemeClr val="tx1"/>
              </a:solidFill>
            </a:endParaRPr>
          </a:p>
        </p:txBody>
      </p:sp>
      <p:sp>
        <p:nvSpPr>
          <p:cNvPr id="10" name="Title 9"/>
          <p:cNvSpPr>
            <a:spLocks noGrp="1"/>
          </p:cNvSpPr>
          <p:nvPr>
            <p:ph type="title"/>
          </p:nvPr>
        </p:nvSpPr>
        <p:spPr/>
        <p:txBody>
          <a:bodyPr/>
          <a:lstStyle/>
          <a:p>
            <a:r>
              <a:rPr lang="en-US" dirty="0"/>
              <a:t>VPN connections</a:t>
            </a:r>
          </a:p>
        </p:txBody>
      </p:sp>
      <p:grpSp>
        <p:nvGrpSpPr>
          <p:cNvPr id="3" name="Group 2"/>
          <p:cNvGrpSpPr/>
          <p:nvPr/>
        </p:nvGrpSpPr>
        <p:grpSpPr>
          <a:xfrm>
            <a:off x="606938" y="1212851"/>
            <a:ext cx="6802734" cy="4658061"/>
            <a:chOff x="412681" y="1659780"/>
            <a:chExt cx="6802734" cy="4658061"/>
          </a:xfrm>
        </p:grpSpPr>
        <p:sp>
          <p:nvSpPr>
            <p:cNvPr id="69" name="Rectangle 68"/>
            <p:cNvSpPr/>
            <p:nvPr/>
          </p:nvSpPr>
          <p:spPr>
            <a:xfrm>
              <a:off x="4747793" y="1659780"/>
              <a:ext cx="2467622" cy="46580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a:solidFill>
                  <a:prstClr val="white"/>
                </a:solidFill>
              </a:endParaRPr>
            </a:p>
          </p:txBody>
        </p:sp>
        <p:sp>
          <p:nvSpPr>
            <p:cNvPr id="71" name="Rectangle 70"/>
            <p:cNvSpPr/>
            <p:nvPr/>
          </p:nvSpPr>
          <p:spPr>
            <a:xfrm>
              <a:off x="5219713" y="2256091"/>
              <a:ext cx="1492297" cy="361235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24" b="1">
                  <a:solidFill>
                    <a:srgbClr val="5B9BD5">
                      <a:lumMod val="50000"/>
                    </a:srgbClr>
                  </a:solidFill>
                </a:rPr>
                <a:t>Customer 1</a:t>
              </a:r>
            </a:p>
          </p:txBody>
        </p:sp>
        <p:sp>
          <p:nvSpPr>
            <p:cNvPr id="72" name="Rounded Rectangle 42"/>
            <p:cNvSpPr/>
            <p:nvPr/>
          </p:nvSpPr>
          <p:spPr>
            <a:xfrm>
              <a:off x="4989039" y="2034134"/>
              <a:ext cx="1921615" cy="4002838"/>
            </a:xfrm>
            <a:prstGeom prst="roundRect">
              <a:avLst>
                <a:gd name="adj" fmla="val 0"/>
              </a:avLst>
            </a:prstGeom>
            <a:noFill/>
            <a:ln w="19050" cap="rnd">
              <a:solidFill>
                <a:schemeClr val="accent1">
                  <a:lumMod val="5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a:solidFill>
                  <a:prstClr val="white"/>
                </a:solidFill>
                <a:latin typeface="Segoe UI Semibold" panose="020B0702040204020203" pitchFamily="34" charset="0"/>
              </a:endParaRPr>
            </a:p>
          </p:txBody>
        </p:sp>
        <p:sp>
          <p:nvSpPr>
            <p:cNvPr id="73" name="Rectangle 72"/>
            <p:cNvSpPr/>
            <p:nvPr/>
          </p:nvSpPr>
          <p:spPr>
            <a:xfrm>
              <a:off x="5165351" y="5467534"/>
              <a:ext cx="1601021" cy="41430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20">
                  <a:solidFill>
                    <a:srgbClr val="C00000"/>
                  </a:solidFill>
                  <a:latin typeface="Segoe UI Semibold" panose="020B0702040204020203" pitchFamily="34" charset="0"/>
                </a:rPr>
                <a:t>Isolated Virtual Network</a:t>
              </a:r>
            </a:p>
          </p:txBody>
        </p:sp>
        <p:sp>
          <p:nvSpPr>
            <p:cNvPr id="74" name="TextBox 198"/>
            <p:cNvSpPr txBox="1"/>
            <p:nvPr/>
          </p:nvSpPr>
          <p:spPr>
            <a:xfrm>
              <a:off x="5397938" y="2541716"/>
              <a:ext cx="691482" cy="128030"/>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16">
                  <a:solidFill>
                    <a:prstClr val="black">
                      <a:lumMod val="75000"/>
                      <a:lumOff val="25000"/>
                    </a:prstClr>
                  </a:solidFill>
                  <a:latin typeface="Segoe UI Semibold" panose="020B0702040204020203" pitchFamily="34" charset="0"/>
                </a:rPr>
                <a:t>Deployment X</a:t>
              </a:r>
            </a:p>
          </p:txBody>
        </p:sp>
        <p:sp>
          <p:nvSpPr>
            <p:cNvPr id="75" name="Slide Number Placeholder 5"/>
            <p:cNvSpPr txBox="1">
              <a:spLocks/>
            </p:cNvSpPr>
            <p:nvPr/>
          </p:nvSpPr>
          <p:spPr>
            <a:xfrm>
              <a:off x="5239462" y="1840077"/>
              <a:ext cx="1474721" cy="372346"/>
            </a:xfrm>
            <a:prstGeom prst="rect">
              <a:avLst/>
            </a:prstGeom>
            <a:solidFill>
              <a:schemeClr val="bg1">
                <a:lumMod val="95000"/>
              </a:schemeClr>
            </a:solidFill>
          </p:spPr>
          <p:txBody>
            <a:bodyPr vert="horz" lIns="93248" tIns="46624" rIns="93248" bIns="46624"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28" dirty="0">
                  <a:solidFill>
                    <a:srgbClr val="1F4E79"/>
                  </a:solidFill>
                  <a:latin typeface="Segoe UI"/>
                </a:rPr>
                <a:t>Microsoft Azure</a:t>
              </a:r>
            </a:p>
          </p:txBody>
        </p:sp>
        <p:grpSp>
          <p:nvGrpSpPr>
            <p:cNvPr id="76" name="Group 75"/>
            <p:cNvGrpSpPr/>
            <p:nvPr/>
          </p:nvGrpSpPr>
          <p:grpSpPr>
            <a:xfrm>
              <a:off x="412681" y="2823495"/>
              <a:ext cx="5094190" cy="3456309"/>
              <a:chOff x="403812" y="2768300"/>
              <a:chExt cx="4995395" cy="3389278"/>
            </a:xfrm>
          </p:grpSpPr>
          <p:sp>
            <p:nvSpPr>
              <p:cNvPr id="77" name="Oval 76"/>
              <p:cNvSpPr/>
              <p:nvPr/>
            </p:nvSpPr>
            <p:spPr>
              <a:xfrm>
                <a:off x="2831419" y="5226719"/>
                <a:ext cx="632390" cy="63238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a:solidFill>
                    <a:prstClr val="white"/>
                  </a:solidFill>
                  <a:latin typeface="Segoe UI Semibold" panose="020B0702040204020203" pitchFamily="34" charset="0"/>
                </a:endParaRPr>
              </a:p>
            </p:txBody>
          </p:sp>
          <p:sp>
            <p:nvSpPr>
              <p:cNvPr id="78" name="Oval 77"/>
              <p:cNvSpPr/>
              <p:nvPr/>
            </p:nvSpPr>
            <p:spPr>
              <a:xfrm>
                <a:off x="3552936" y="5216134"/>
                <a:ext cx="632390" cy="63238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a:solidFill>
                    <a:prstClr val="white"/>
                  </a:solidFill>
                  <a:latin typeface="Segoe UI Semibold" panose="020B0702040204020203" pitchFamily="34" charset="0"/>
                </a:endParaRPr>
              </a:p>
            </p:txBody>
          </p:sp>
          <p:sp>
            <p:nvSpPr>
              <p:cNvPr id="79" name="Oval 78"/>
              <p:cNvSpPr/>
              <p:nvPr/>
            </p:nvSpPr>
            <p:spPr>
              <a:xfrm>
                <a:off x="403812" y="2768300"/>
                <a:ext cx="2940330" cy="294033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a:solidFill>
                    <a:prstClr val="white"/>
                  </a:solidFill>
                  <a:latin typeface="Segoe UI Semibold" panose="020B0702040204020203" pitchFamily="34" charset="0"/>
                </a:endParaRPr>
              </a:p>
            </p:txBody>
          </p:sp>
          <p:sp>
            <p:nvSpPr>
              <p:cNvPr id="80" name="Freeform 5"/>
              <p:cNvSpPr>
                <a:spLocks noEditPoints="1"/>
              </p:cNvSpPr>
              <p:nvPr/>
            </p:nvSpPr>
            <p:spPr bwMode="auto">
              <a:xfrm>
                <a:off x="2427315" y="3579805"/>
                <a:ext cx="581728" cy="433093"/>
              </a:xfrm>
              <a:custGeom>
                <a:avLst/>
                <a:gdLst>
                  <a:gd name="T0" fmla="*/ 187 w 189"/>
                  <a:gd name="T1" fmla="*/ 48 h 140"/>
                  <a:gd name="T2" fmla="*/ 105 w 189"/>
                  <a:gd name="T3" fmla="*/ 0 h 140"/>
                  <a:gd name="T4" fmla="*/ 99 w 189"/>
                  <a:gd name="T5" fmla="*/ 0 h 140"/>
                  <a:gd name="T6" fmla="*/ 102 w 189"/>
                  <a:gd name="T7" fmla="*/ 98 h 140"/>
                  <a:gd name="T8" fmla="*/ 24 w 189"/>
                  <a:gd name="T9" fmla="*/ 90 h 140"/>
                  <a:gd name="T10" fmla="*/ 71 w 189"/>
                  <a:gd name="T11" fmla="*/ 124 h 140"/>
                  <a:gd name="T12" fmla="*/ 22 w 189"/>
                  <a:gd name="T13" fmla="*/ 91 h 140"/>
                  <a:gd name="T14" fmla="*/ 105 w 189"/>
                  <a:gd name="T15" fmla="*/ 106 h 140"/>
                  <a:gd name="T16" fmla="*/ 103 w 189"/>
                  <a:gd name="T17" fmla="*/ 140 h 140"/>
                  <a:gd name="T18" fmla="*/ 99 w 189"/>
                  <a:gd name="T19" fmla="*/ 140 h 140"/>
                  <a:gd name="T20" fmla="*/ 85 w 189"/>
                  <a:gd name="T21" fmla="*/ 126 h 140"/>
                  <a:gd name="T22" fmla="*/ 98 w 189"/>
                  <a:gd name="T23" fmla="*/ 132 h 140"/>
                  <a:gd name="T24" fmla="*/ 7 w 189"/>
                  <a:gd name="T25" fmla="*/ 57 h 140"/>
                  <a:gd name="T26" fmla="*/ 7 w 189"/>
                  <a:gd name="T27" fmla="*/ 80 h 140"/>
                  <a:gd name="T28" fmla="*/ 8 w 189"/>
                  <a:gd name="T29" fmla="*/ 88 h 140"/>
                  <a:gd name="T30" fmla="*/ 1 w 189"/>
                  <a:gd name="T31" fmla="*/ 84 h 140"/>
                  <a:gd name="T32" fmla="*/ 0 w 189"/>
                  <a:gd name="T33" fmla="*/ 53 h 140"/>
                  <a:gd name="T34" fmla="*/ 6 w 189"/>
                  <a:gd name="T35" fmla="*/ 49 h 140"/>
                  <a:gd name="T36" fmla="*/ 12 w 189"/>
                  <a:gd name="T37" fmla="*/ 52 h 140"/>
                  <a:gd name="T38" fmla="*/ 105 w 189"/>
                  <a:gd name="T39" fmla="*/ 106 h 140"/>
                  <a:gd name="T40" fmla="*/ 189 w 189"/>
                  <a:gd name="T41" fmla="*/ 53 h 140"/>
                  <a:gd name="T42" fmla="*/ 186 w 189"/>
                  <a:gd name="T43" fmla="*/ 84 h 140"/>
                  <a:gd name="T44" fmla="*/ 109 w 189"/>
                  <a:gd name="T45" fmla="*/ 106 h 140"/>
                  <a:gd name="T46" fmla="*/ 189 w 189"/>
                  <a:gd name="T47" fmla="*/ 52 h 140"/>
                  <a:gd name="T48" fmla="*/ 62 w 189"/>
                  <a:gd name="T49" fmla="*/ 104 h 140"/>
                  <a:gd name="T50" fmla="*/ 37 w 189"/>
                  <a:gd name="T51" fmla="*/ 91 h 140"/>
                  <a:gd name="T52" fmla="*/ 36 w 189"/>
                  <a:gd name="T53" fmla="*/ 85 h 140"/>
                  <a:gd name="T54" fmla="*/ 62 w 189"/>
                  <a:gd name="T55" fmla="*/ 97 h 140"/>
                  <a:gd name="T56" fmla="*/ 64 w 189"/>
                  <a:gd name="T57" fmla="*/ 103 h 140"/>
                  <a:gd name="T58" fmla="*/ 84 w 189"/>
                  <a:gd name="T59" fmla="*/ 122 h 140"/>
                  <a:gd name="T60" fmla="*/ 77 w 189"/>
                  <a:gd name="T61" fmla="*/ 129 h 140"/>
                  <a:gd name="T62" fmla="*/ 73 w 189"/>
                  <a:gd name="T63" fmla="*/ 126 h 140"/>
                  <a:gd name="T64" fmla="*/ 74 w 189"/>
                  <a:gd name="T65" fmla="*/ 108 h 140"/>
                  <a:gd name="T66" fmla="*/ 84 w 189"/>
                  <a:gd name="T67" fmla="*/ 104 h 140"/>
                  <a:gd name="T68" fmla="*/ 84 w 189"/>
                  <a:gd name="T69" fmla="*/ 107 h 140"/>
                  <a:gd name="T70" fmla="*/ 78 w 189"/>
                  <a:gd name="T71" fmla="*/ 123 h 140"/>
                  <a:gd name="T72" fmla="*/ 84 w 189"/>
                  <a:gd name="T73" fmla="*/ 122 h 140"/>
                  <a:gd name="T74" fmla="*/ 21 w 189"/>
                  <a:gd name="T75" fmla="*/ 89 h 140"/>
                  <a:gd name="T76" fmla="*/ 11 w 189"/>
                  <a:gd name="T77" fmla="*/ 93 h 140"/>
                  <a:gd name="T78" fmla="*/ 10 w 189"/>
                  <a:gd name="T79" fmla="*/ 74 h 140"/>
                  <a:gd name="T80" fmla="*/ 18 w 189"/>
                  <a:gd name="T81" fmla="*/ 68 h 140"/>
                  <a:gd name="T82" fmla="*/ 21 w 189"/>
                  <a:gd name="T83" fmla="*/ 69 h 140"/>
                  <a:gd name="T84" fmla="*/ 15 w 189"/>
                  <a:gd name="T85" fmla="*/ 75 h 140"/>
                  <a:gd name="T86" fmla="*/ 18 w 189"/>
                  <a:gd name="T87" fmla="*/ 8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40">
                    <a:moveTo>
                      <a:pt x="102" y="98"/>
                    </a:moveTo>
                    <a:cubicBezTo>
                      <a:pt x="187" y="48"/>
                      <a:pt x="187" y="48"/>
                      <a:pt x="187" y="48"/>
                    </a:cubicBezTo>
                    <a:cubicBezTo>
                      <a:pt x="187" y="48"/>
                      <a:pt x="187" y="48"/>
                      <a:pt x="186" y="47"/>
                    </a:cubicBezTo>
                    <a:cubicBezTo>
                      <a:pt x="105" y="0"/>
                      <a:pt x="105" y="0"/>
                      <a:pt x="105" y="0"/>
                    </a:cubicBezTo>
                    <a:cubicBezTo>
                      <a:pt x="105" y="0"/>
                      <a:pt x="103" y="0"/>
                      <a:pt x="102" y="0"/>
                    </a:cubicBezTo>
                    <a:cubicBezTo>
                      <a:pt x="101" y="0"/>
                      <a:pt x="100" y="0"/>
                      <a:pt x="99" y="0"/>
                    </a:cubicBezTo>
                    <a:cubicBezTo>
                      <a:pt x="15" y="50"/>
                      <a:pt x="15" y="50"/>
                      <a:pt x="15" y="50"/>
                    </a:cubicBezTo>
                    <a:cubicBezTo>
                      <a:pt x="102" y="98"/>
                      <a:pt x="102" y="98"/>
                      <a:pt x="102" y="98"/>
                    </a:cubicBezTo>
                    <a:cubicBezTo>
                      <a:pt x="102" y="98"/>
                      <a:pt x="102" y="98"/>
                      <a:pt x="102" y="98"/>
                    </a:cubicBezTo>
                    <a:close/>
                    <a:moveTo>
                      <a:pt x="24" y="90"/>
                    </a:moveTo>
                    <a:cubicBezTo>
                      <a:pt x="71" y="116"/>
                      <a:pt x="71" y="116"/>
                      <a:pt x="71" y="116"/>
                    </a:cubicBezTo>
                    <a:cubicBezTo>
                      <a:pt x="71" y="124"/>
                      <a:pt x="71" y="124"/>
                      <a:pt x="71" y="124"/>
                    </a:cubicBezTo>
                    <a:cubicBezTo>
                      <a:pt x="18" y="94"/>
                      <a:pt x="18" y="94"/>
                      <a:pt x="18" y="94"/>
                    </a:cubicBezTo>
                    <a:cubicBezTo>
                      <a:pt x="22" y="91"/>
                      <a:pt x="22" y="91"/>
                      <a:pt x="22" y="91"/>
                    </a:cubicBezTo>
                    <a:cubicBezTo>
                      <a:pt x="23" y="91"/>
                      <a:pt x="23" y="90"/>
                      <a:pt x="24" y="90"/>
                    </a:cubicBezTo>
                    <a:close/>
                    <a:moveTo>
                      <a:pt x="105" y="106"/>
                    </a:moveTo>
                    <a:cubicBezTo>
                      <a:pt x="105" y="137"/>
                      <a:pt x="105" y="137"/>
                      <a:pt x="105" y="137"/>
                    </a:cubicBezTo>
                    <a:cubicBezTo>
                      <a:pt x="105" y="138"/>
                      <a:pt x="104" y="139"/>
                      <a:pt x="103" y="140"/>
                    </a:cubicBezTo>
                    <a:cubicBezTo>
                      <a:pt x="102" y="140"/>
                      <a:pt x="102" y="140"/>
                      <a:pt x="101" y="140"/>
                    </a:cubicBezTo>
                    <a:cubicBezTo>
                      <a:pt x="100" y="140"/>
                      <a:pt x="99" y="140"/>
                      <a:pt x="99" y="140"/>
                    </a:cubicBezTo>
                    <a:cubicBezTo>
                      <a:pt x="80" y="129"/>
                      <a:pt x="80" y="129"/>
                      <a:pt x="80" y="129"/>
                    </a:cubicBezTo>
                    <a:cubicBezTo>
                      <a:pt x="85" y="126"/>
                      <a:pt x="85" y="126"/>
                      <a:pt x="85" y="126"/>
                    </a:cubicBezTo>
                    <a:cubicBezTo>
                      <a:pt x="86" y="126"/>
                      <a:pt x="86" y="126"/>
                      <a:pt x="86" y="125"/>
                    </a:cubicBezTo>
                    <a:cubicBezTo>
                      <a:pt x="98" y="132"/>
                      <a:pt x="98" y="132"/>
                      <a:pt x="98" y="132"/>
                    </a:cubicBezTo>
                    <a:cubicBezTo>
                      <a:pt x="98" y="109"/>
                      <a:pt x="98" y="109"/>
                      <a:pt x="98" y="109"/>
                    </a:cubicBezTo>
                    <a:cubicBezTo>
                      <a:pt x="7" y="57"/>
                      <a:pt x="7" y="57"/>
                      <a:pt x="7" y="57"/>
                    </a:cubicBezTo>
                    <a:cubicBezTo>
                      <a:pt x="7" y="80"/>
                      <a:pt x="7" y="80"/>
                      <a:pt x="7" y="80"/>
                    </a:cubicBezTo>
                    <a:cubicBezTo>
                      <a:pt x="7" y="80"/>
                      <a:pt x="7" y="80"/>
                      <a:pt x="7" y="80"/>
                    </a:cubicBezTo>
                    <a:cubicBezTo>
                      <a:pt x="8" y="81"/>
                      <a:pt x="8" y="81"/>
                      <a:pt x="8" y="81"/>
                    </a:cubicBezTo>
                    <a:cubicBezTo>
                      <a:pt x="8" y="88"/>
                      <a:pt x="8" y="88"/>
                      <a:pt x="8" y="88"/>
                    </a:cubicBezTo>
                    <a:cubicBezTo>
                      <a:pt x="3" y="86"/>
                      <a:pt x="3" y="86"/>
                      <a:pt x="3" y="86"/>
                    </a:cubicBezTo>
                    <a:cubicBezTo>
                      <a:pt x="1" y="84"/>
                      <a:pt x="1" y="84"/>
                      <a:pt x="1" y="84"/>
                    </a:cubicBezTo>
                    <a:cubicBezTo>
                      <a:pt x="0" y="81"/>
                      <a:pt x="0" y="81"/>
                      <a:pt x="0" y="81"/>
                    </a:cubicBezTo>
                    <a:cubicBezTo>
                      <a:pt x="0" y="53"/>
                      <a:pt x="0" y="53"/>
                      <a:pt x="0" y="53"/>
                    </a:cubicBezTo>
                    <a:cubicBezTo>
                      <a:pt x="0" y="51"/>
                      <a:pt x="1" y="50"/>
                      <a:pt x="2" y="49"/>
                    </a:cubicBezTo>
                    <a:cubicBezTo>
                      <a:pt x="3" y="48"/>
                      <a:pt x="5" y="48"/>
                      <a:pt x="6" y="49"/>
                    </a:cubicBezTo>
                    <a:cubicBezTo>
                      <a:pt x="11" y="52"/>
                      <a:pt x="11" y="52"/>
                      <a:pt x="11" y="52"/>
                    </a:cubicBezTo>
                    <a:cubicBezTo>
                      <a:pt x="12" y="52"/>
                      <a:pt x="12" y="52"/>
                      <a:pt x="12" y="52"/>
                    </a:cubicBezTo>
                    <a:cubicBezTo>
                      <a:pt x="104" y="104"/>
                      <a:pt x="104" y="104"/>
                      <a:pt x="104" y="104"/>
                    </a:cubicBezTo>
                    <a:cubicBezTo>
                      <a:pt x="104" y="104"/>
                      <a:pt x="105" y="105"/>
                      <a:pt x="105" y="106"/>
                    </a:cubicBezTo>
                    <a:close/>
                    <a:moveTo>
                      <a:pt x="189" y="52"/>
                    </a:moveTo>
                    <a:cubicBezTo>
                      <a:pt x="189" y="52"/>
                      <a:pt x="189" y="52"/>
                      <a:pt x="189" y="53"/>
                    </a:cubicBezTo>
                    <a:cubicBezTo>
                      <a:pt x="189" y="79"/>
                      <a:pt x="189" y="79"/>
                      <a:pt x="189" y="79"/>
                    </a:cubicBezTo>
                    <a:cubicBezTo>
                      <a:pt x="189" y="81"/>
                      <a:pt x="188" y="83"/>
                      <a:pt x="186" y="84"/>
                    </a:cubicBezTo>
                    <a:cubicBezTo>
                      <a:pt x="109" y="128"/>
                      <a:pt x="109" y="128"/>
                      <a:pt x="109" y="128"/>
                    </a:cubicBezTo>
                    <a:cubicBezTo>
                      <a:pt x="109" y="106"/>
                      <a:pt x="109" y="106"/>
                      <a:pt x="109" y="106"/>
                    </a:cubicBezTo>
                    <a:cubicBezTo>
                      <a:pt x="109" y="104"/>
                      <a:pt x="107" y="102"/>
                      <a:pt x="106" y="101"/>
                    </a:cubicBezTo>
                    <a:cubicBezTo>
                      <a:pt x="189" y="52"/>
                      <a:pt x="189" y="52"/>
                      <a:pt x="189" y="52"/>
                    </a:cubicBezTo>
                    <a:cubicBezTo>
                      <a:pt x="189" y="52"/>
                      <a:pt x="189" y="52"/>
                      <a:pt x="189" y="52"/>
                    </a:cubicBezTo>
                    <a:close/>
                    <a:moveTo>
                      <a:pt x="62" y="104"/>
                    </a:moveTo>
                    <a:cubicBezTo>
                      <a:pt x="62" y="104"/>
                      <a:pt x="61" y="104"/>
                      <a:pt x="61" y="104"/>
                    </a:cubicBezTo>
                    <a:cubicBezTo>
                      <a:pt x="37" y="91"/>
                      <a:pt x="37" y="91"/>
                      <a:pt x="37" y="91"/>
                    </a:cubicBezTo>
                    <a:cubicBezTo>
                      <a:pt x="36" y="90"/>
                      <a:pt x="36" y="89"/>
                      <a:pt x="36" y="87"/>
                    </a:cubicBezTo>
                    <a:cubicBezTo>
                      <a:pt x="36" y="85"/>
                      <a:pt x="36" y="85"/>
                      <a:pt x="36" y="85"/>
                    </a:cubicBezTo>
                    <a:cubicBezTo>
                      <a:pt x="36" y="83"/>
                      <a:pt x="37" y="83"/>
                      <a:pt x="38" y="83"/>
                    </a:cubicBezTo>
                    <a:cubicBezTo>
                      <a:pt x="62" y="97"/>
                      <a:pt x="62" y="97"/>
                      <a:pt x="62" y="97"/>
                    </a:cubicBezTo>
                    <a:cubicBezTo>
                      <a:pt x="63" y="97"/>
                      <a:pt x="64" y="99"/>
                      <a:pt x="64" y="100"/>
                    </a:cubicBezTo>
                    <a:cubicBezTo>
                      <a:pt x="64" y="103"/>
                      <a:pt x="64" y="103"/>
                      <a:pt x="64" y="103"/>
                    </a:cubicBezTo>
                    <a:cubicBezTo>
                      <a:pt x="64" y="104"/>
                      <a:pt x="63" y="104"/>
                      <a:pt x="62" y="104"/>
                    </a:cubicBezTo>
                    <a:close/>
                    <a:moveTo>
                      <a:pt x="84" y="122"/>
                    </a:moveTo>
                    <a:cubicBezTo>
                      <a:pt x="85" y="123"/>
                      <a:pt x="85" y="124"/>
                      <a:pt x="84" y="124"/>
                    </a:cubicBezTo>
                    <a:cubicBezTo>
                      <a:pt x="77" y="129"/>
                      <a:pt x="77" y="129"/>
                      <a:pt x="77" y="129"/>
                    </a:cubicBezTo>
                    <a:cubicBezTo>
                      <a:pt x="76" y="129"/>
                      <a:pt x="74" y="128"/>
                      <a:pt x="74" y="128"/>
                    </a:cubicBezTo>
                    <a:cubicBezTo>
                      <a:pt x="73" y="128"/>
                      <a:pt x="73" y="126"/>
                      <a:pt x="73" y="126"/>
                    </a:cubicBezTo>
                    <a:cubicBezTo>
                      <a:pt x="73" y="110"/>
                      <a:pt x="73" y="110"/>
                      <a:pt x="73" y="110"/>
                    </a:cubicBezTo>
                    <a:cubicBezTo>
                      <a:pt x="73" y="110"/>
                      <a:pt x="73" y="108"/>
                      <a:pt x="74" y="108"/>
                    </a:cubicBezTo>
                    <a:cubicBezTo>
                      <a:pt x="81" y="104"/>
                      <a:pt x="81" y="104"/>
                      <a:pt x="81" y="104"/>
                    </a:cubicBezTo>
                    <a:cubicBezTo>
                      <a:pt x="82" y="103"/>
                      <a:pt x="83" y="103"/>
                      <a:pt x="84" y="104"/>
                    </a:cubicBezTo>
                    <a:cubicBezTo>
                      <a:pt x="84" y="104"/>
                      <a:pt x="84" y="104"/>
                      <a:pt x="84" y="104"/>
                    </a:cubicBezTo>
                    <a:cubicBezTo>
                      <a:pt x="85" y="105"/>
                      <a:pt x="85" y="107"/>
                      <a:pt x="84" y="107"/>
                    </a:cubicBezTo>
                    <a:cubicBezTo>
                      <a:pt x="78" y="110"/>
                      <a:pt x="78" y="110"/>
                      <a:pt x="78" y="110"/>
                    </a:cubicBezTo>
                    <a:cubicBezTo>
                      <a:pt x="78" y="123"/>
                      <a:pt x="78" y="123"/>
                      <a:pt x="78" y="123"/>
                    </a:cubicBezTo>
                    <a:cubicBezTo>
                      <a:pt x="81" y="121"/>
                      <a:pt x="81" y="121"/>
                      <a:pt x="81" y="121"/>
                    </a:cubicBezTo>
                    <a:cubicBezTo>
                      <a:pt x="82" y="121"/>
                      <a:pt x="83" y="121"/>
                      <a:pt x="84" y="122"/>
                    </a:cubicBezTo>
                    <a:close/>
                    <a:moveTo>
                      <a:pt x="22" y="86"/>
                    </a:moveTo>
                    <a:cubicBezTo>
                      <a:pt x="22" y="87"/>
                      <a:pt x="22" y="88"/>
                      <a:pt x="21" y="89"/>
                    </a:cubicBezTo>
                    <a:cubicBezTo>
                      <a:pt x="14" y="93"/>
                      <a:pt x="14" y="93"/>
                      <a:pt x="14" y="93"/>
                    </a:cubicBezTo>
                    <a:cubicBezTo>
                      <a:pt x="13" y="94"/>
                      <a:pt x="11" y="93"/>
                      <a:pt x="11" y="93"/>
                    </a:cubicBezTo>
                    <a:cubicBezTo>
                      <a:pt x="10" y="92"/>
                      <a:pt x="10" y="91"/>
                      <a:pt x="10" y="91"/>
                    </a:cubicBezTo>
                    <a:cubicBezTo>
                      <a:pt x="10" y="74"/>
                      <a:pt x="10" y="74"/>
                      <a:pt x="10" y="74"/>
                    </a:cubicBezTo>
                    <a:cubicBezTo>
                      <a:pt x="10" y="74"/>
                      <a:pt x="10" y="73"/>
                      <a:pt x="11" y="72"/>
                    </a:cubicBezTo>
                    <a:cubicBezTo>
                      <a:pt x="18" y="68"/>
                      <a:pt x="18" y="68"/>
                      <a:pt x="18" y="68"/>
                    </a:cubicBezTo>
                    <a:cubicBezTo>
                      <a:pt x="19" y="68"/>
                      <a:pt x="21" y="68"/>
                      <a:pt x="21" y="69"/>
                    </a:cubicBezTo>
                    <a:cubicBezTo>
                      <a:pt x="21" y="69"/>
                      <a:pt x="21" y="69"/>
                      <a:pt x="21" y="69"/>
                    </a:cubicBezTo>
                    <a:cubicBezTo>
                      <a:pt x="22" y="70"/>
                      <a:pt x="22" y="71"/>
                      <a:pt x="21" y="72"/>
                    </a:cubicBezTo>
                    <a:cubicBezTo>
                      <a:pt x="15" y="75"/>
                      <a:pt x="15" y="75"/>
                      <a:pt x="15" y="75"/>
                    </a:cubicBezTo>
                    <a:cubicBezTo>
                      <a:pt x="15" y="88"/>
                      <a:pt x="15" y="88"/>
                      <a:pt x="15" y="88"/>
                    </a:cubicBezTo>
                    <a:cubicBezTo>
                      <a:pt x="18" y="86"/>
                      <a:pt x="18" y="86"/>
                      <a:pt x="18" y="86"/>
                    </a:cubicBezTo>
                    <a:cubicBezTo>
                      <a:pt x="19" y="85"/>
                      <a:pt x="21" y="85"/>
                      <a:pt x="22" y="86"/>
                    </a:cubicBezTo>
                    <a:close/>
                  </a:path>
                </a:pathLst>
              </a:custGeom>
              <a:solidFill>
                <a:schemeClr val="tx1">
                  <a:lumMod val="50000"/>
                  <a:lumOff val="50000"/>
                </a:schemeClr>
              </a:solidFill>
              <a:ln>
                <a:noFill/>
              </a:ln>
            </p:spPr>
            <p:txBody>
              <a:bodyPr vert="horz" wrap="square" lIns="91402" tIns="45700" rIns="91402" bIns="45700" numCol="1" anchor="t" anchorCtr="0" compatLnSpc="1">
                <a:prstTxWarp prst="textNoShape">
                  <a:avLst/>
                </a:prstTxWarp>
              </a:bodyPr>
              <a:lstStyle/>
              <a:p>
                <a:pPr defTabSz="932052"/>
                <a:endParaRPr lang="en-US">
                  <a:solidFill>
                    <a:srgbClr val="505050"/>
                  </a:solidFill>
                </a:endParaRPr>
              </a:p>
            </p:txBody>
          </p:sp>
          <p:sp>
            <p:nvSpPr>
              <p:cNvPr id="81" name="Rectangle 80"/>
              <p:cNvSpPr/>
              <p:nvPr/>
            </p:nvSpPr>
            <p:spPr>
              <a:xfrm>
                <a:off x="2420676" y="4054988"/>
                <a:ext cx="498784" cy="307604"/>
              </a:xfrm>
              <a:prstGeom prst="rect">
                <a:avLst/>
              </a:prstGeom>
            </p:spPr>
            <p:txBody>
              <a:bodyPr wrap="none">
                <a:spAutoFit/>
              </a:bodyPr>
              <a:lstStyle/>
              <a:p>
                <a:pPr algn="ctr" defTabSz="932052"/>
                <a:r>
                  <a:rPr lang="en-US" sz="1398" b="1" spc="-50">
                    <a:solidFill>
                      <a:prstClr val="black">
                        <a:lumMod val="50000"/>
                        <a:lumOff val="50000"/>
                      </a:prstClr>
                    </a:solidFill>
                    <a:latin typeface="Segoe UI Light"/>
                  </a:rPr>
                  <a:t>VPN</a:t>
                </a:r>
                <a:endParaRPr lang="en-US" sz="1048">
                  <a:solidFill>
                    <a:prstClr val="black">
                      <a:lumMod val="50000"/>
                      <a:lumOff val="50000"/>
                    </a:prstClr>
                  </a:solidFill>
                </a:endParaRPr>
              </a:p>
            </p:txBody>
          </p:sp>
          <p:cxnSp>
            <p:nvCxnSpPr>
              <p:cNvPr id="82" name="Straight Connector 81"/>
              <p:cNvCxnSpPr>
                <a:stCxn id="77" idx="0"/>
              </p:cNvCxnSpPr>
              <p:nvPr/>
            </p:nvCxnSpPr>
            <p:spPr>
              <a:xfrm flipV="1">
                <a:off x="3147614" y="3897176"/>
                <a:ext cx="2224150" cy="1329543"/>
              </a:xfrm>
              <a:prstGeom prst="line">
                <a:avLst/>
              </a:prstGeom>
              <a:ln w="31750">
                <a:solidFill>
                  <a:srgbClr val="7AB13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95" idx="0"/>
              </p:cNvCxnSpPr>
              <p:nvPr/>
            </p:nvCxnSpPr>
            <p:spPr>
              <a:xfrm flipV="1">
                <a:off x="2187559" y="3786032"/>
                <a:ext cx="3184205" cy="889164"/>
              </a:xfrm>
              <a:prstGeom prst="line">
                <a:avLst/>
              </a:prstGeom>
              <a:ln w="31750">
                <a:solidFill>
                  <a:srgbClr val="7AB13D"/>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2907787" y="5294020"/>
                <a:ext cx="378190" cy="468412"/>
                <a:chOff x="10937718" y="2035607"/>
                <a:chExt cx="863086" cy="1068988"/>
              </a:xfrm>
              <a:solidFill>
                <a:schemeClr val="tx1">
                  <a:lumMod val="50000"/>
                  <a:lumOff val="50000"/>
                </a:schemeClr>
              </a:solidFill>
            </p:grpSpPr>
            <p:sp>
              <p:nvSpPr>
                <p:cNvPr id="101" name="Oval 742"/>
                <p:cNvSpPr>
                  <a:spLocks noChangeArrowheads="1"/>
                </p:cNvSpPr>
                <p:nvPr/>
              </p:nvSpPr>
              <p:spPr bwMode="auto">
                <a:xfrm>
                  <a:off x="11480295" y="2035607"/>
                  <a:ext cx="239439" cy="241323"/>
                </a:xfrm>
                <a:prstGeom prst="ellipse">
                  <a:avLst/>
                </a:prstGeom>
                <a:grpFill/>
                <a:ln>
                  <a:noFill/>
                </a:ln>
                <a:extLst/>
              </p:spPr>
              <p:txBody>
                <a:bodyPr vert="horz" wrap="square" lIns="91402" tIns="45700" rIns="91402" bIns="45700" numCol="1" anchor="t" anchorCtr="0" compatLnSpc="1">
                  <a:prstTxWarp prst="textNoShape">
                    <a:avLst/>
                  </a:prstTxWarp>
                </a:bodyPr>
                <a:lstStyle/>
                <a:p>
                  <a:pPr defTabSz="913220"/>
                  <a:endParaRPr lang="en-US">
                    <a:solidFill>
                      <a:srgbClr val="FFFFFF"/>
                    </a:solidFill>
                  </a:endParaRPr>
                </a:p>
              </p:txBody>
            </p:sp>
            <p:sp>
              <p:nvSpPr>
                <p:cNvPr id="102" name="Freeform 741"/>
                <p:cNvSpPr>
                  <a:spLocks/>
                </p:cNvSpPr>
                <p:nvPr/>
              </p:nvSpPr>
              <p:spPr bwMode="auto">
                <a:xfrm>
                  <a:off x="11399226" y="2299555"/>
                  <a:ext cx="401578" cy="805040"/>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p:spPr>
              <p:txBody>
                <a:bodyPr vert="horz" wrap="square" lIns="91402" tIns="45700" rIns="91402" bIns="45700" numCol="1" anchor="t" anchorCtr="0" compatLnSpc="1">
                  <a:prstTxWarp prst="textNoShape">
                    <a:avLst/>
                  </a:prstTxWarp>
                </a:bodyPr>
                <a:lstStyle/>
                <a:p>
                  <a:pPr defTabSz="913220"/>
                  <a:endParaRPr lang="en-US">
                    <a:solidFill>
                      <a:srgbClr val="FFFFFF"/>
                    </a:solidFill>
                  </a:endParaRPr>
                </a:p>
              </p:txBody>
            </p:sp>
            <p:sp>
              <p:nvSpPr>
                <p:cNvPr id="103" name="Freeform 12"/>
                <p:cNvSpPr>
                  <a:spLocks noEditPoints="1"/>
                </p:cNvSpPr>
                <p:nvPr/>
              </p:nvSpPr>
              <p:spPr bwMode="auto">
                <a:xfrm>
                  <a:off x="10937718" y="2418948"/>
                  <a:ext cx="440948" cy="365434"/>
                </a:xfrm>
                <a:custGeom>
                  <a:avLst/>
                  <a:gdLst>
                    <a:gd name="T0" fmla="*/ 22 w 87"/>
                    <a:gd name="T1" fmla="*/ 47 h 72"/>
                    <a:gd name="T2" fmla="*/ 65 w 87"/>
                    <a:gd name="T3" fmla="*/ 47 h 72"/>
                    <a:gd name="T4" fmla="*/ 74 w 87"/>
                    <a:gd name="T5" fmla="*/ 38 h 72"/>
                    <a:gd name="T6" fmla="*/ 74 w 87"/>
                    <a:gd name="T7" fmla="*/ 9 h 72"/>
                    <a:gd name="T8" fmla="*/ 65 w 87"/>
                    <a:gd name="T9" fmla="*/ 0 h 72"/>
                    <a:gd name="T10" fmla="*/ 22 w 87"/>
                    <a:gd name="T11" fmla="*/ 0 h 72"/>
                    <a:gd name="T12" fmla="*/ 13 w 87"/>
                    <a:gd name="T13" fmla="*/ 9 h 72"/>
                    <a:gd name="T14" fmla="*/ 13 w 87"/>
                    <a:gd name="T15" fmla="*/ 38 h 72"/>
                    <a:gd name="T16" fmla="*/ 22 w 87"/>
                    <a:gd name="T17" fmla="*/ 47 h 72"/>
                    <a:gd name="T18" fmla="*/ 19 w 87"/>
                    <a:gd name="T19" fmla="*/ 9 h 72"/>
                    <a:gd name="T20" fmla="*/ 22 w 87"/>
                    <a:gd name="T21" fmla="*/ 5 h 72"/>
                    <a:gd name="T22" fmla="*/ 65 w 87"/>
                    <a:gd name="T23" fmla="*/ 5 h 72"/>
                    <a:gd name="T24" fmla="*/ 69 w 87"/>
                    <a:gd name="T25" fmla="*/ 9 h 72"/>
                    <a:gd name="T26" fmla="*/ 69 w 87"/>
                    <a:gd name="T27" fmla="*/ 38 h 72"/>
                    <a:gd name="T28" fmla="*/ 65 w 87"/>
                    <a:gd name="T29" fmla="*/ 42 h 72"/>
                    <a:gd name="T30" fmla="*/ 22 w 87"/>
                    <a:gd name="T31" fmla="*/ 42 h 72"/>
                    <a:gd name="T32" fmla="*/ 19 w 87"/>
                    <a:gd name="T33" fmla="*/ 38 h 72"/>
                    <a:gd name="T34" fmla="*/ 19 w 87"/>
                    <a:gd name="T35" fmla="*/ 9 h 72"/>
                    <a:gd name="T36" fmla="*/ 19 w 87"/>
                    <a:gd name="T37" fmla="*/ 9 h 72"/>
                    <a:gd name="T38" fmla="*/ 3 w 87"/>
                    <a:gd name="T39" fmla="*/ 72 h 72"/>
                    <a:gd name="T40" fmla="*/ 85 w 87"/>
                    <a:gd name="T41" fmla="*/ 72 h 72"/>
                    <a:gd name="T42" fmla="*/ 87 w 87"/>
                    <a:gd name="T43" fmla="*/ 70 h 72"/>
                    <a:gd name="T44" fmla="*/ 87 w 87"/>
                    <a:gd name="T45" fmla="*/ 69 h 72"/>
                    <a:gd name="T46" fmla="*/ 86 w 87"/>
                    <a:gd name="T47" fmla="*/ 65 h 72"/>
                    <a:gd name="T48" fmla="*/ 75 w 87"/>
                    <a:gd name="T49" fmla="*/ 52 h 72"/>
                    <a:gd name="T50" fmla="*/ 71 w 87"/>
                    <a:gd name="T51" fmla="*/ 50 h 72"/>
                    <a:gd name="T52" fmla="*/ 17 w 87"/>
                    <a:gd name="T53" fmla="*/ 50 h 72"/>
                    <a:gd name="T54" fmla="*/ 13 w 87"/>
                    <a:gd name="T55" fmla="*/ 52 h 72"/>
                    <a:gd name="T56" fmla="*/ 2 w 87"/>
                    <a:gd name="T57" fmla="*/ 65 h 72"/>
                    <a:gd name="T58" fmla="*/ 0 w 87"/>
                    <a:gd name="T59" fmla="*/ 69 h 72"/>
                    <a:gd name="T60" fmla="*/ 0 w 87"/>
                    <a:gd name="T61" fmla="*/ 70 h 72"/>
                    <a:gd name="T62" fmla="*/ 3 w 87"/>
                    <a:gd name="T63"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 h="72">
                      <a:moveTo>
                        <a:pt x="22" y="47"/>
                      </a:moveTo>
                      <a:cubicBezTo>
                        <a:pt x="65" y="47"/>
                        <a:pt x="65" y="47"/>
                        <a:pt x="65" y="47"/>
                      </a:cubicBezTo>
                      <a:cubicBezTo>
                        <a:pt x="70" y="47"/>
                        <a:pt x="74" y="43"/>
                        <a:pt x="74" y="38"/>
                      </a:cubicBezTo>
                      <a:cubicBezTo>
                        <a:pt x="74" y="9"/>
                        <a:pt x="74" y="9"/>
                        <a:pt x="74" y="9"/>
                      </a:cubicBezTo>
                      <a:cubicBezTo>
                        <a:pt x="74" y="4"/>
                        <a:pt x="70" y="0"/>
                        <a:pt x="65" y="0"/>
                      </a:cubicBezTo>
                      <a:cubicBezTo>
                        <a:pt x="22" y="0"/>
                        <a:pt x="22" y="0"/>
                        <a:pt x="22" y="0"/>
                      </a:cubicBezTo>
                      <a:cubicBezTo>
                        <a:pt x="17" y="0"/>
                        <a:pt x="13" y="4"/>
                        <a:pt x="13" y="9"/>
                      </a:cubicBezTo>
                      <a:cubicBezTo>
                        <a:pt x="13" y="38"/>
                        <a:pt x="13" y="38"/>
                        <a:pt x="13" y="38"/>
                      </a:cubicBezTo>
                      <a:cubicBezTo>
                        <a:pt x="13" y="43"/>
                        <a:pt x="17" y="47"/>
                        <a:pt x="22" y="47"/>
                      </a:cubicBezTo>
                      <a:close/>
                      <a:moveTo>
                        <a:pt x="19" y="9"/>
                      </a:moveTo>
                      <a:cubicBezTo>
                        <a:pt x="19" y="6"/>
                        <a:pt x="20" y="5"/>
                        <a:pt x="22" y="5"/>
                      </a:cubicBezTo>
                      <a:cubicBezTo>
                        <a:pt x="65" y="5"/>
                        <a:pt x="65" y="5"/>
                        <a:pt x="65" y="5"/>
                      </a:cubicBezTo>
                      <a:cubicBezTo>
                        <a:pt x="67" y="5"/>
                        <a:pt x="69" y="6"/>
                        <a:pt x="69" y="9"/>
                      </a:cubicBezTo>
                      <a:cubicBezTo>
                        <a:pt x="69" y="38"/>
                        <a:pt x="69" y="38"/>
                        <a:pt x="69" y="38"/>
                      </a:cubicBezTo>
                      <a:cubicBezTo>
                        <a:pt x="69" y="40"/>
                        <a:pt x="67" y="42"/>
                        <a:pt x="65" y="42"/>
                      </a:cubicBezTo>
                      <a:cubicBezTo>
                        <a:pt x="22" y="42"/>
                        <a:pt x="22" y="42"/>
                        <a:pt x="22" y="42"/>
                      </a:cubicBezTo>
                      <a:cubicBezTo>
                        <a:pt x="20" y="42"/>
                        <a:pt x="19" y="40"/>
                        <a:pt x="19" y="38"/>
                      </a:cubicBezTo>
                      <a:cubicBezTo>
                        <a:pt x="19" y="9"/>
                        <a:pt x="19" y="9"/>
                        <a:pt x="19" y="9"/>
                      </a:cubicBezTo>
                      <a:cubicBezTo>
                        <a:pt x="19" y="9"/>
                        <a:pt x="19" y="9"/>
                        <a:pt x="19" y="9"/>
                      </a:cubicBezTo>
                      <a:close/>
                      <a:moveTo>
                        <a:pt x="3" y="72"/>
                      </a:moveTo>
                      <a:cubicBezTo>
                        <a:pt x="85" y="72"/>
                        <a:pt x="85" y="72"/>
                        <a:pt x="85" y="72"/>
                      </a:cubicBezTo>
                      <a:cubicBezTo>
                        <a:pt x="86" y="72"/>
                        <a:pt x="87" y="71"/>
                        <a:pt x="87" y="70"/>
                      </a:cubicBezTo>
                      <a:cubicBezTo>
                        <a:pt x="87" y="69"/>
                        <a:pt x="87" y="69"/>
                        <a:pt x="87" y="69"/>
                      </a:cubicBezTo>
                      <a:cubicBezTo>
                        <a:pt x="87" y="67"/>
                        <a:pt x="87" y="66"/>
                        <a:pt x="86" y="65"/>
                      </a:cubicBezTo>
                      <a:cubicBezTo>
                        <a:pt x="75" y="52"/>
                        <a:pt x="75" y="52"/>
                        <a:pt x="75" y="52"/>
                      </a:cubicBezTo>
                      <a:cubicBezTo>
                        <a:pt x="74" y="51"/>
                        <a:pt x="73" y="50"/>
                        <a:pt x="71" y="50"/>
                      </a:cubicBezTo>
                      <a:cubicBezTo>
                        <a:pt x="17" y="50"/>
                        <a:pt x="17" y="50"/>
                        <a:pt x="17" y="50"/>
                      </a:cubicBezTo>
                      <a:cubicBezTo>
                        <a:pt x="15" y="50"/>
                        <a:pt x="14" y="51"/>
                        <a:pt x="13" y="52"/>
                      </a:cubicBezTo>
                      <a:cubicBezTo>
                        <a:pt x="2" y="65"/>
                        <a:pt x="2" y="65"/>
                        <a:pt x="2" y="65"/>
                      </a:cubicBezTo>
                      <a:cubicBezTo>
                        <a:pt x="1" y="66"/>
                        <a:pt x="0" y="67"/>
                        <a:pt x="0" y="69"/>
                      </a:cubicBezTo>
                      <a:cubicBezTo>
                        <a:pt x="0" y="70"/>
                        <a:pt x="0" y="70"/>
                        <a:pt x="0" y="70"/>
                      </a:cubicBezTo>
                      <a:cubicBezTo>
                        <a:pt x="0" y="71"/>
                        <a:pt x="2" y="72"/>
                        <a:pt x="3" y="72"/>
                      </a:cubicBezTo>
                      <a:close/>
                    </a:path>
                  </a:pathLst>
                </a:custGeom>
                <a:grpFill/>
                <a:ln>
                  <a:noFill/>
                </a:ln>
              </p:spPr>
              <p:txBody>
                <a:bodyPr vert="horz" wrap="square" lIns="91402" tIns="45700" rIns="91402" bIns="45700" numCol="1" anchor="t" anchorCtr="0" compatLnSpc="1">
                  <a:prstTxWarp prst="textNoShape">
                    <a:avLst/>
                  </a:prstTxWarp>
                </a:bodyPr>
                <a:lstStyle/>
                <a:p>
                  <a:pPr defTabSz="932052"/>
                  <a:endParaRPr lang="en-US">
                    <a:solidFill>
                      <a:srgbClr val="505050"/>
                    </a:solidFill>
                  </a:endParaRPr>
                </a:p>
              </p:txBody>
            </p:sp>
          </p:grpSp>
          <p:cxnSp>
            <p:nvCxnSpPr>
              <p:cNvPr id="85" name="Straight Connector 84"/>
              <p:cNvCxnSpPr>
                <a:stCxn id="93" idx="0"/>
              </p:cNvCxnSpPr>
              <p:nvPr/>
            </p:nvCxnSpPr>
            <p:spPr>
              <a:xfrm flipV="1">
                <a:off x="1409713" y="3783186"/>
                <a:ext cx="3962051" cy="895050"/>
              </a:xfrm>
              <a:prstGeom prst="line">
                <a:avLst/>
              </a:prstGeom>
              <a:ln w="31750">
                <a:solidFill>
                  <a:srgbClr val="7AB13D"/>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3139878" y="3249272"/>
                <a:ext cx="1767821" cy="452352"/>
              </a:xfrm>
              <a:prstGeom prst="rect">
                <a:avLst/>
              </a:prstGeom>
              <a:noFill/>
            </p:spPr>
            <p:txBody>
              <a:bodyPr wrap="square" lIns="0" tIns="146243" rIns="182805" bIns="146243" rtlCol="0">
                <a:spAutoFit/>
              </a:bodyPr>
              <a:lstStyle/>
              <a:p>
                <a:pPr algn="ctr" defTabSz="932052">
                  <a:lnSpc>
                    <a:spcPct val="90000"/>
                  </a:lnSpc>
                </a:pPr>
                <a:r>
                  <a:rPr lang="en-US" sz="1198" b="1" dirty="0">
                    <a:gradFill>
                      <a:gsLst>
                        <a:gs pos="2917">
                          <a:srgbClr val="505050"/>
                        </a:gs>
                        <a:gs pos="100000">
                          <a:srgbClr val="505050"/>
                        </a:gs>
                      </a:gsLst>
                      <a:lin ang="5400000" scaled="0"/>
                    </a:gradFill>
                  </a:rPr>
                  <a:t>Site-to-Site VPN</a:t>
                </a:r>
              </a:p>
            </p:txBody>
          </p:sp>
          <p:sp>
            <p:nvSpPr>
              <p:cNvPr id="87" name="TextBox 86"/>
              <p:cNvSpPr txBox="1"/>
              <p:nvPr/>
            </p:nvSpPr>
            <p:spPr>
              <a:xfrm>
                <a:off x="2676336" y="4452733"/>
                <a:ext cx="1467033" cy="452526"/>
              </a:xfrm>
              <a:prstGeom prst="rect">
                <a:avLst/>
              </a:prstGeom>
              <a:noFill/>
            </p:spPr>
            <p:txBody>
              <a:bodyPr wrap="square" lIns="0" tIns="146243" rIns="182805" bIns="146243" rtlCol="0">
                <a:spAutoFit/>
              </a:bodyPr>
              <a:lstStyle/>
              <a:p>
                <a:pPr algn="ctr" defTabSz="932052">
                  <a:lnSpc>
                    <a:spcPct val="90000"/>
                  </a:lnSpc>
                </a:pPr>
                <a:r>
                  <a:rPr lang="en-US" sz="1198" b="1">
                    <a:gradFill>
                      <a:gsLst>
                        <a:gs pos="2917">
                          <a:srgbClr val="505050"/>
                        </a:gs>
                        <a:gs pos="100000">
                          <a:srgbClr val="505050"/>
                        </a:gs>
                      </a:gsLst>
                      <a:lin ang="5400000" scaled="0"/>
                    </a:gradFill>
                  </a:rPr>
                  <a:t>Point-to-Site VPN</a:t>
                </a:r>
                <a:endParaRPr lang="en-US" sz="1198" b="1" i="1">
                  <a:solidFill>
                    <a:srgbClr val="FF0000"/>
                  </a:solidFill>
                </a:endParaRPr>
              </a:p>
            </p:txBody>
          </p:sp>
          <p:cxnSp>
            <p:nvCxnSpPr>
              <p:cNvPr id="88" name="Straight Arrow Connector 87"/>
              <p:cNvCxnSpPr/>
              <p:nvPr/>
            </p:nvCxnSpPr>
            <p:spPr>
              <a:xfrm flipV="1">
                <a:off x="3031345" y="3586332"/>
                <a:ext cx="2314220" cy="82498"/>
              </a:xfrm>
              <a:prstGeom prst="straightConnector1">
                <a:avLst/>
              </a:prstGeom>
              <a:ln w="85725" cap="rnd">
                <a:solidFill>
                  <a:srgbClr val="7AB13D"/>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89" name="TextBox 171"/>
              <p:cNvSpPr txBox="1"/>
              <p:nvPr/>
            </p:nvSpPr>
            <p:spPr>
              <a:xfrm>
                <a:off x="3048808" y="5751313"/>
                <a:ext cx="1008255" cy="4062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20" spc="-31">
                    <a:solidFill>
                      <a:prstClr val="black">
                        <a:lumMod val="75000"/>
                        <a:lumOff val="25000"/>
                      </a:prstClr>
                    </a:solidFill>
                    <a:latin typeface="Segoe UI Semibold" panose="020B0702040204020203" pitchFamily="34" charset="0"/>
                  </a:rPr>
                  <a:t>Remote Workers</a:t>
                </a:r>
              </a:p>
            </p:txBody>
          </p:sp>
          <p:pic>
            <p:nvPicPr>
              <p:cNvPr id="90" name="Picture 89"/>
              <p:cNvPicPr>
                <a:picLocks noChangeAspect="1"/>
              </p:cNvPicPr>
              <p:nvPr/>
            </p:nvPicPr>
            <p:blipFill>
              <a:blip r:embed="rId3"/>
              <a:stretch>
                <a:fillRect/>
              </a:stretch>
            </p:blipFill>
            <p:spPr>
              <a:xfrm>
                <a:off x="773231" y="3315970"/>
                <a:ext cx="532817" cy="827086"/>
              </a:xfrm>
              <a:prstGeom prst="rect">
                <a:avLst/>
              </a:prstGeom>
            </p:spPr>
          </p:pic>
          <p:pic>
            <p:nvPicPr>
              <p:cNvPr id="91" name="Picture 90"/>
              <p:cNvPicPr>
                <a:picLocks noChangeAspect="1"/>
              </p:cNvPicPr>
              <p:nvPr/>
            </p:nvPicPr>
            <p:blipFill>
              <a:blip r:embed="rId4"/>
              <a:stretch>
                <a:fillRect/>
              </a:stretch>
            </p:blipFill>
            <p:spPr>
              <a:xfrm>
                <a:off x="1372842" y="3682818"/>
                <a:ext cx="478439" cy="486113"/>
              </a:xfrm>
              <a:prstGeom prst="rect">
                <a:avLst/>
              </a:prstGeom>
            </p:spPr>
          </p:pic>
          <p:sp>
            <p:nvSpPr>
              <p:cNvPr id="92" name="TextBox 171"/>
              <p:cNvSpPr txBox="1"/>
              <p:nvPr/>
            </p:nvSpPr>
            <p:spPr>
              <a:xfrm>
                <a:off x="1216090" y="3010611"/>
                <a:ext cx="1457835" cy="34349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32" spc="-31" dirty="0">
                    <a:solidFill>
                      <a:prstClr val="black">
                        <a:lumMod val="75000"/>
                        <a:lumOff val="25000"/>
                      </a:prstClr>
                    </a:solidFill>
                    <a:latin typeface="Segoe UI Semibold" panose="020B0702040204020203" pitchFamily="34" charset="0"/>
                  </a:rPr>
                  <a:t>Customer site</a:t>
                </a:r>
              </a:p>
            </p:txBody>
          </p:sp>
          <p:pic>
            <p:nvPicPr>
              <p:cNvPr id="93" name="Picture 92"/>
              <p:cNvPicPr>
                <a:picLocks noChangeAspect="1"/>
              </p:cNvPicPr>
              <p:nvPr/>
            </p:nvPicPr>
            <p:blipFill>
              <a:blip r:embed="rId5"/>
              <a:stretch>
                <a:fillRect/>
              </a:stretch>
            </p:blipFill>
            <p:spPr>
              <a:xfrm>
                <a:off x="1202670" y="4678236"/>
                <a:ext cx="414085" cy="339812"/>
              </a:xfrm>
              <a:prstGeom prst="rect">
                <a:avLst/>
              </a:prstGeom>
            </p:spPr>
          </p:pic>
          <p:sp>
            <p:nvSpPr>
              <p:cNvPr id="94" name="Rectangle 93"/>
              <p:cNvSpPr/>
              <p:nvPr/>
            </p:nvSpPr>
            <p:spPr>
              <a:xfrm>
                <a:off x="1300630" y="4985302"/>
                <a:ext cx="1061574" cy="469103"/>
              </a:xfrm>
              <a:prstGeom prst="rect">
                <a:avLst/>
              </a:prstGeom>
            </p:spPr>
            <p:txBody>
              <a:bodyPr wrap="none">
                <a:spAutoFit/>
              </a:bodyPr>
              <a:lstStyle/>
              <a:p>
                <a:pPr algn="ctr" defTabSz="932052"/>
                <a:r>
                  <a:rPr lang="en-US" sz="1224" b="1" spc="-50">
                    <a:solidFill>
                      <a:prstClr val="black">
                        <a:lumMod val="50000"/>
                        <a:lumOff val="50000"/>
                      </a:prstClr>
                    </a:solidFill>
                    <a:latin typeface="Segoe UI Light"/>
                  </a:rPr>
                  <a:t>Computers </a:t>
                </a:r>
                <a:br>
                  <a:rPr lang="en-US" sz="1224" b="1" spc="-50">
                    <a:solidFill>
                      <a:prstClr val="black">
                        <a:lumMod val="50000"/>
                        <a:lumOff val="50000"/>
                      </a:prstClr>
                    </a:solidFill>
                    <a:latin typeface="Segoe UI Light"/>
                  </a:rPr>
                </a:br>
                <a:r>
                  <a:rPr lang="en-US" sz="1224" b="1" spc="-50">
                    <a:solidFill>
                      <a:prstClr val="black">
                        <a:lumMod val="50000"/>
                        <a:lumOff val="50000"/>
                      </a:prstClr>
                    </a:solidFill>
                    <a:latin typeface="Segoe UI Light"/>
                  </a:rPr>
                  <a:t>Behind Firewall</a:t>
                </a:r>
                <a:endParaRPr lang="en-US" sz="1020">
                  <a:solidFill>
                    <a:prstClr val="black">
                      <a:lumMod val="50000"/>
                      <a:lumOff val="50000"/>
                    </a:prstClr>
                  </a:solidFill>
                </a:endParaRPr>
              </a:p>
            </p:txBody>
          </p:sp>
          <p:pic>
            <p:nvPicPr>
              <p:cNvPr id="95" name="Picture 94"/>
              <p:cNvPicPr>
                <a:picLocks noChangeAspect="1"/>
              </p:cNvPicPr>
              <p:nvPr/>
            </p:nvPicPr>
            <p:blipFill>
              <a:blip r:embed="rId5"/>
              <a:stretch>
                <a:fillRect/>
              </a:stretch>
            </p:blipFill>
            <p:spPr>
              <a:xfrm>
                <a:off x="1980516" y="4675196"/>
                <a:ext cx="414085" cy="339812"/>
              </a:xfrm>
              <a:prstGeom prst="rect">
                <a:avLst/>
              </a:prstGeom>
            </p:spPr>
          </p:pic>
          <p:grpSp>
            <p:nvGrpSpPr>
              <p:cNvPr id="96" name="Group 95"/>
              <p:cNvGrpSpPr/>
              <p:nvPr/>
            </p:nvGrpSpPr>
            <p:grpSpPr>
              <a:xfrm>
                <a:off x="3662353" y="5301457"/>
                <a:ext cx="378190" cy="468412"/>
                <a:chOff x="10937718" y="2035607"/>
                <a:chExt cx="863086" cy="1068988"/>
              </a:xfrm>
              <a:solidFill>
                <a:schemeClr val="tx1">
                  <a:lumMod val="50000"/>
                  <a:lumOff val="50000"/>
                </a:schemeClr>
              </a:solidFill>
            </p:grpSpPr>
            <p:sp>
              <p:nvSpPr>
                <p:cNvPr id="98" name="Oval 742"/>
                <p:cNvSpPr>
                  <a:spLocks noChangeArrowheads="1"/>
                </p:cNvSpPr>
                <p:nvPr/>
              </p:nvSpPr>
              <p:spPr bwMode="auto">
                <a:xfrm>
                  <a:off x="11480295" y="2035607"/>
                  <a:ext cx="239439" cy="241323"/>
                </a:xfrm>
                <a:prstGeom prst="ellipse">
                  <a:avLst/>
                </a:prstGeom>
                <a:grpFill/>
                <a:ln>
                  <a:noFill/>
                </a:ln>
                <a:extLst/>
              </p:spPr>
              <p:txBody>
                <a:bodyPr vert="horz" wrap="square" lIns="91402" tIns="45700" rIns="91402" bIns="45700" numCol="1" anchor="t" anchorCtr="0" compatLnSpc="1">
                  <a:prstTxWarp prst="textNoShape">
                    <a:avLst/>
                  </a:prstTxWarp>
                </a:bodyPr>
                <a:lstStyle/>
                <a:p>
                  <a:pPr defTabSz="913220"/>
                  <a:endParaRPr lang="en-US">
                    <a:solidFill>
                      <a:srgbClr val="FFFFFF"/>
                    </a:solidFill>
                  </a:endParaRPr>
                </a:p>
              </p:txBody>
            </p:sp>
            <p:sp>
              <p:nvSpPr>
                <p:cNvPr id="99" name="Freeform 741"/>
                <p:cNvSpPr>
                  <a:spLocks/>
                </p:cNvSpPr>
                <p:nvPr/>
              </p:nvSpPr>
              <p:spPr bwMode="auto">
                <a:xfrm>
                  <a:off x="11399226" y="2299555"/>
                  <a:ext cx="401578" cy="805040"/>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p:spPr>
              <p:txBody>
                <a:bodyPr vert="horz" wrap="square" lIns="91402" tIns="45700" rIns="91402" bIns="45700" numCol="1" anchor="t" anchorCtr="0" compatLnSpc="1">
                  <a:prstTxWarp prst="textNoShape">
                    <a:avLst/>
                  </a:prstTxWarp>
                </a:bodyPr>
                <a:lstStyle/>
                <a:p>
                  <a:pPr defTabSz="913220"/>
                  <a:endParaRPr lang="en-US">
                    <a:solidFill>
                      <a:srgbClr val="FFFFFF"/>
                    </a:solidFill>
                  </a:endParaRPr>
                </a:p>
              </p:txBody>
            </p:sp>
            <p:sp>
              <p:nvSpPr>
                <p:cNvPr id="100" name="Freeform 12"/>
                <p:cNvSpPr>
                  <a:spLocks noEditPoints="1"/>
                </p:cNvSpPr>
                <p:nvPr/>
              </p:nvSpPr>
              <p:spPr bwMode="auto">
                <a:xfrm>
                  <a:off x="10937718" y="2418948"/>
                  <a:ext cx="440948" cy="365434"/>
                </a:xfrm>
                <a:custGeom>
                  <a:avLst/>
                  <a:gdLst>
                    <a:gd name="T0" fmla="*/ 22 w 87"/>
                    <a:gd name="T1" fmla="*/ 47 h 72"/>
                    <a:gd name="T2" fmla="*/ 65 w 87"/>
                    <a:gd name="T3" fmla="*/ 47 h 72"/>
                    <a:gd name="T4" fmla="*/ 74 w 87"/>
                    <a:gd name="T5" fmla="*/ 38 h 72"/>
                    <a:gd name="T6" fmla="*/ 74 w 87"/>
                    <a:gd name="T7" fmla="*/ 9 h 72"/>
                    <a:gd name="T8" fmla="*/ 65 w 87"/>
                    <a:gd name="T9" fmla="*/ 0 h 72"/>
                    <a:gd name="T10" fmla="*/ 22 w 87"/>
                    <a:gd name="T11" fmla="*/ 0 h 72"/>
                    <a:gd name="T12" fmla="*/ 13 w 87"/>
                    <a:gd name="T13" fmla="*/ 9 h 72"/>
                    <a:gd name="T14" fmla="*/ 13 w 87"/>
                    <a:gd name="T15" fmla="*/ 38 h 72"/>
                    <a:gd name="T16" fmla="*/ 22 w 87"/>
                    <a:gd name="T17" fmla="*/ 47 h 72"/>
                    <a:gd name="T18" fmla="*/ 19 w 87"/>
                    <a:gd name="T19" fmla="*/ 9 h 72"/>
                    <a:gd name="T20" fmla="*/ 22 w 87"/>
                    <a:gd name="T21" fmla="*/ 5 h 72"/>
                    <a:gd name="T22" fmla="*/ 65 w 87"/>
                    <a:gd name="T23" fmla="*/ 5 h 72"/>
                    <a:gd name="T24" fmla="*/ 69 w 87"/>
                    <a:gd name="T25" fmla="*/ 9 h 72"/>
                    <a:gd name="T26" fmla="*/ 69 w 87"/>
                    <a:gd name="T27" fmla="*/ 38 h 72"/>
                    <a:gd name="T28" fmla="*/ 65 w 87"/>
                    <a:gd name="T29" fmla="*/ 42 h 72"/>
                    <a:gd name="T30" fmla="*/ 22 w 87"/>
                    <a:gd name="T31" fmla="*/ 42 h 72"/>
                    <a:gd name="T32" fmla="*/ 19 w 87"/>
                    <a:gd name="T33" fmla="*/ 38 h 72"/>
                    <a:gd name="T34" fmla="*/ 19 w 87"/>
                    <a:gd name="T35" fmla="*/ 9 h 72"/>
                    <a:gd name="T36" fmla="*/ 19 w 87"/>
                    <a:gd name="T37" fmla="*/ 9 h 72"/>
                    <a:gd name="T38" fmla="*/ 3 w 87"/>
                    <a:gd name="T39" fmla="*/ 72 h 72"/>
                    <a:gd name="T40" fmla="*/ 85 w 87"/>
                    <a:gd name="T41" fmla="*/ 72 h 72"/>
                    <a:gd name="T42" fmla="*/ 87 w 87"/>
                    <a:gd name="T43" fmla="*/ 70 h 72"/>
                    <a:gd name="T44" fmla="*/ 87 w 87"/>
                    <a:gd name="T45" fmla="*/ 69 h 72"/>
                    <a:gd name="T46" fmla="*/ 86 w 87"/>
                    <a:gd name="T47" fmla="*/ 65 h 72"/>
                    <a:gd name="T48" fmla="*/ 75 w 87"/>
                    <a:gd name="T49" fmla="*/ 52 h 72"/>
                    <a:gd name="T50" fmla="*/ 71 w 87"/>
                    <a:gd name="T51" fmla="*/ 50 h 72"/>
                    <a:gd name="T52" fmla="*/ 17 w 87"/>
                    <a:gd name="T53" fmla="*/ 50 h 72"/>
                    <a:gd name="T54" fmla="*/ 13 w 87"/>
                    <a:gd name="T55" fmla="*/ 52 h 72"/>
                    <a:gd name="T56" fmla="*/ 2 w 87"/>
                    <a:gd name="T57" fmla="*/ 65 h 72"/>
                    <a:gd name="T58" fmla="*/ 0 w 87"/>
                    <a:gd name="T59" fmla="*/ 69 h 72"/>
                    <a:gd name="T60" fmla="*/ 0 w 87"/>
                    <a:gd name="T61" fmla="*/ 70 h 72"/>
                    <a:gd name="T62" fmla="*/ 3 w 87"/>
                    <a:gd name="T63"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 h="72">
                      <a:moveTo>
                        <a:pt x="22" y="47"/>
                      </a:moveTo>
                      <a:cubicBezTo>
                        <a:pt x="65" y="47"/>
                        <a:pt x="65" y="47"/>
                        <a:pt x="65" y="47"/>
                      </a:cubicBezTo>
                      <a:cubicBezTo>
                        <a:pt x="70" y="47"/>
                        <a:pt x="74" y="43"/>
                        <a:pt x="74" y="38"/>
                      </a:cubicBezTo>
                      <a:cubicBezTo>
                        <a:pt x="74" y="9"/>
                        <a:pt x="74" y="9"/>
                        <a:pt x="74" y="9"/>
                      </a:cubicBezTo>
                      <a:cubicBezTo>
                        <a:pt x="74" y="4"/>
                        <a:pt x="70" y="0"/>
                        <a:pt x="65" y="0"/>
                      </a:cubicBezTo>
                      <a:cubicBezTo>
                        <a:pt x="22" y="0"/>
                        <a:pt x="22" y="0"/>
                        <a:pt x="22" y="0"/>
                      </a:cubicBezTo>
                      <a:cubicBezTo>
                        <a:pt x="17" y="0"/>
                        <a:pt x="13" y="4"/>
                        <a:pt x="13" y="9"/>
                      </a:cubicBezTo>
                      <a:cubicBezTo>
                        <a:pt x="13" y="38"/>
                        <a:pt x="13" y="38"/>
                        <a:pt x="13" y="38"/>
                      </a:cubicBezTo>
                      <a:cubicBezTo>
                        <a:pt x="13" y="43"/>
                        <a:pt x="17" y="47"/>
                        <a:pt x="22" y="47"/>
                      </a:cubicBezTo>
                      <a:close/>
                      <a:moveTo>
                        <a:pt x="19" y="9"/>
                      </a:moveTo>
                      <a:cubicBezTo>
                        <a:pt x="19" y="6"/>
                        <a:pt x="20" y="5"/>
                        <a:pt x="22" y="5"/>
                      </a:cubicBezTo>
                      <a:cubicBezTo>
                        <a:pt x="65" y="5"/>
                        <a:pt x="65" y="5"/>
                        <a:pt x="65" y="5"/>
                      </a:cubicBezTo>
                      <a:cubicBezTo>
                        <a:pt x="67" y="5"/>
                        <a:pt x="69" y="6"/>
                        <a:pt x="69" y="9"/>
                      </a:cubicBezTo>
                      <a:cubicBezTo>
                        <a:pt x="69" y="38"/>
                        <a:pt x="69" y="38"/>
                        <a:pt x="69" y="38"/>
                      </a:cubicBezTo>
                      <a:cubicBezTo>
                        <a:pt x="69" y="40"/>
                        <a:pt x="67" y="42"/>
                        <a:pt x="65" y="42"/>
                      </a:cubicBezTo>
                      <a:cubicBezTo>
                        <a:pt x="22" y="42"/>
                        <a:pt x="22" y="42"/>
                        <a:pt x="22" y="42"/>
                      </a:cubicBezTo>
                      <a:cubicBezTo>
                        <a:pt x="20" y="42"/>
                        <a:pt x="19" y="40"/>
                        <a:pt x="19" y="38"/>
                      </a:cubicBezTo>
                      <a:cubicBezTo>
                        <a:pt x="19" y="9"/>
                        <a:pt x="19" y="9"/>
                        <a:pt x="19" y="9"/>
                      </a:cubicBezTo>
                      <a:cubicBezTo>
                        <a:pt x="19" y="9"/>
                        <a:pt x="19" y="9"/>
                        <a:pt x="19" y="9"/>
                      </a:cubicBezTo>
                      <a:close/>
                      <a:moveTo>
                        <a:pt x="3" y="72"/>
                      </a:moveTo>
                      <a:cubicBezTo>
                        <a:pt x="85" y="72"/>
                        <a:pt x="85" y="72"/>
                        <a:pt x="85" y="72"/>
                      </a:cubicBezTo>
                      <a:cubicBezTo>
                        <a:pt x="86" y="72"/>
                        <a:pt x="87" y="71"/>
                        <a:pt x="87" y="70"/>
                      </a:cubicBezTo>
                      <a:cubicBezTo>
                        <a:pt x="87" y="69"/>
                        <a:pt x="87" y="69"/>
                        <a:pt x="87" y="69"/>
                      </a:cubicBezTo>
                      <a:cubicBezTo>
                        <a:pt x="87" y="67"/>
                        <a:pt x="87" y="66"/>
                        <a:pt x="86" y="65"/>
                      </a:cubicBezTo>
                      <a:cubicBezTo>
                        <a:pt x="75" y="52"/>
                        <a:pt x="75" y="52"/>
                        <a:pt x="75" y="52"/>
                      </a:cubicBezTo>
                      <a:cubicBezTo>
                        <a:pt x="74" y="51"/>
                        <a:pt x="73" y="50"/>
                        <a:pt x="71" y="50"/>
                      </a:cubicBezTo>
                      <a:cubicBezTo>
                        <a:pt x="17" y="50"/>
                        <a:pt x="17" y="50"/>
                        <a:pt x="17" y="50"/>
                      </a:cubicBezTo>
                      <a:cubicBezTo>
                        <a:pt x="15" y="50"/>
                        <a:pt x="14" y="51"/>
                        <a:pt x="13" y="52"/>
                      </a:cubicBezTo>
                      <a:cubicBezTo>
                        <a:pt x="2" y="65"/>
                        <a:pt x="2" y="65"/>
                        <a:pt x="2" y="65"/>
                      </a:cubicBezTo>
                      <a:cubicBezTo>
                        <a:pt x="1" y="66"/>
                        <a:pt x="0" y="67"/>
                        <a:pt x="0" y="69"/>
                      </a:cubicBezTo>
                      <a:cubicBezTo>
                        <a:pt x="0" y="70"/>
                        <a:pt x="0" y="70"/>
                        <a:pt x="0" y="70"/>
                      </a:cubicBezTo>
                      <a:cubicBezTo>
                        <a:pt x="0" y="71"/>
                        <a:pt x="2" y="72"/>
                        <a:pt x="3" y="72"/>
                      </a:cubicBezTo>
                      <a:close/>
                    </a:path>
                  </a:pathLst>
                </a:custGeom>
                <a:grpFill/>
                <a:ln>
                  <a:noFill/>
                </a:ln>
              </p:spPr>
              <p:txBody>
                <a:bodyPr vert="horz" wrap="square" lIns="91402" tIns="45700" rIns="91402" bIns="45700" numCol="1" anchor="t" anchorCtr="0" compatLnSpc="1">
                  <a:prstTxWarp prst="textNoShape">
                    <a:avLst/>
                  </a:prstTxWarp>
                </a:bodyPr>
                <a:lstStyle/>
                <a:p>
                  <a:pPr defTabSz="932052"/>
                  <a:endParaRPr lang="en-US">
                    <a:solidFill>
                      <a:srgbClr val="505050"/>
                    </a:solidFill>
                  </a:endParaRPr>
                </a:p>
              </p:txBody>
            </p:sp>
          </p:grpSp>
          <p:cxnSp>
            <p:nvCxnSpPr>
              <p:cNvPr id="97" name="Straight Connector 96"/>
              <p:cNvCxnSpPr/>
              <p:nvPr/>
            </p:nvCxnSpPr>
            <p:spPr>
              <a:xfrm flipV="1">
                <a:off x="3867501" y="3829875"/>
                <a:ext cx="1531706" cy="1380179"/>
              </a:xfrm>
              <a:prstGeom prst="line">
                <a:avLst/>
              </a:prstGeom>
              <a:ln w="31750">
                <a:solidFill>
                  <a:srgbClr val="7AB13D"/>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04" name="Rounded Rectangle 71"/>
            <p:cNvSpPr/>
            <p:nvPr/>
          </p:nvSpPr>
          <p:spPr>
            <a:xfrm>
              <a:off x="5353136" y="2712810"/>
              <a:ext cx="1116729" cy="2707110"/>
            </a:xfrm>
            <a:prstGeom prst="roundRect">
              <a:avLst>
                <a:gd name="adj" fmla="val 3644"/>
              </a:avLst>
            </a:prstGeom>
            <a:solidFill>
              <a:schemeClr val="bg1">
                <a:lumMod val="95000"/>
              </a:schemeClr>
            </a:solidFill>
            <a:ln w="28575" cap="rnd">
              <a:solidFill>
                <a:srgbClr val="C00000"/>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a:solidFill>
                  <a:prstClr val="white"/>
                </a:solidFill>
              </a:endParaRPr>
            </a:p>
          </p:txBody>
        </p:sp>
        <p:pic>
          <p:nvPicPr>
            <p:cNvPr id="105" name="Picture 104"/>
            <p:cNvPicPr>
              <a:picLocks noChangeAspect="1"/>
            </p:cNvPicPr>
            <p:nvPr/>
          </p:nvPicPr>
          <p:blipFill>
            <a:blip r:embed="rId6"/>
            <a:stretch>
              <a:fillRect/>
            </a:stretch>
          </p:blipFill>
          <p:spPr>
            <a:xfrm>
              <a:off x="5691123" y="3835873"/>
              <a:ext cx="424533" cy="390127"/>
            </a:xfrm>
            <a:prstGeom prst="rect">
              <a:avLst/>
            </a:prstGeom>
          </p:spPr>
        </p:pic>
        <p:pic>
          <p:nvPicPr>
            <p:cNvPr id="106" name="Picture 105"/>
            <p:cNvPicPr>
              <a:picLocks noChangeAspect="1"/>
            </p:cNvPicPr>
            <p:nvPr/>
          </p:nvPicPr>
          <p:blipFill>
            <a:blip r:embed="rId6"/>
            <a:stretch>
              <a:fillRect/>
            </a:stretch>
          </p:blipFill>
          <p:spPr>
            <a:xfrm>
              <a:off x="5703076" y="4332004"/>
              <a:ext cx="424533" cy="390127"/>
            </a:xfrm>
            <a:prstGeom prst="rect">
              <a:avLst/>
            </a:prstGeom>
          </p:spPr>
        </p:pic>
        <p:pic>
          <p:nvPicPr>
            <p:cNvPr id="107" name="Picture 106"/>
            <p:cNvPicPr>
              <a:picLocks noChangeAspect="1"/>
            </p:cNvPicPr>
            <p:nvPr/>
          </p:nvPicPr>
          <p:blipFill>
            <a:blip r:embed="rId6"/>
            <a:stretch>
              <a:fillRect/>
            </a:stretch>
          </p:blipFill>
          <p:spPr>
            <a:xfrm>
              <a:off x="5697097" y="3303884"/>
              <a:ext cx="424533" cy="390127"/>
            </a:xfrm>
            <a:prstGeom prst="rect">
              <a:avLst/>
            </a:prstGeom>
          </p:spPr>
        </p:pic>
      </p:grpSp>
    </p:spTree>
    <p:extLst>
      <p:ext uri="{BB962C8B-B14F-4D97-AF65-F5344CB8AC3E}">
        <p14:creationId xmlns:p14="http://schemas.microsoft.com/office/powerpoint/2010/main" val="39456933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79516" y="1212851"/>
            <a:ext cx="6730156" cy="4720614"/>
            <a:chOff x="485259" y="1659780"/>
            <a:chExt cx="6730156" cy="4720614"/>
          </a:xfrm>
        </p:grpSpPr>
        <p:sp>
          <p:nvSpPr>
            <p:cNvPr id="44" name="Rectangle 43"/>
            <p:cNvSpPr/>
            <p:nvPr/>
          </p:nvSpPr>
          <p:spPr>
            <a:xfrm>
              <a:off x="4747793" y="1659780"/>
              <a:ext cx="2467622" cy="46580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a:solidFill>
                  <a:prstClr val="white"/>
                </a:solidFill>
              </a:endParaRPr>
            </a:p>
          </p:txBody>
        </p:sp>
        <p:sp>
          <p:nvSpPr>
            <p:cNvPr id="45" name="Rectangle 44"/>
            <p:cNvSpPr/>
            <p:nvPr/>
          </p:nvSpPr>
          <p:spPr>
            <a:xfrm>
              <a:off x="5219713" y="2256091"/>
              <a:ext cx="1492297" cy="361235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24" b="1">
                  <a:solidFill>
                    <a:srgbClr val="5B9BD5">
                      <a:lumMod val="50000"/>
                    </a:srgbClr>
                  </a:solidFill>
                </a:rPr>
                <a:t>Customer 1</a:t>
              </a:r>
            </a:p>
          </p:txBody>
        </p:sp>
        <p:sp>
          <p:nvSpPr>
            <p:cNvPr id="46" name="Rounded Rectangle 42"/>
            <p:cNvSpPr/>
            <p:nvPr/>
          </p:nvSpPr>
          <p:spPr>
            <a:xfrm>
              <a:off x="4989039" y="2034134"/>
              <a:ext cx="1921615" cy="4002838"/>
            </a:xfrm>
            <a:prstGeom prst="roundRect">
              <a:avLst>
                <a:gd name="adj" fmla="val 0"/>
              </a:avLst>
            </a:prstGeom>
            <a:noFill/>
            <a:ln w="19050" cap="rnd">
              <a:solidFill>
                <a:schemeClr val="accent1">
                  <a:lumMod val="5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a:solidFill>
                  <a:prstClr val="white"/>
                </a:solidFill>
                <a:latin typeface="Segoe UI Semibold" panose="020B0702040204020203" pitchFamily="34" charset="0"/>
              </a:endParaRPr>
            </a:p>
          </p:txBody>
        </p:sp>
        <p:sp>
          <p:nvSpPr>
            <p:cNvPr id="47" name="Rectangle 46"/>
            <p:cNvSpPr/>
            <p:nvPr/>
          </p:nvSpPr>
          <p:spPr>
            <a:xfrm>
              <a:off x="5165351" y="5467534"/>
              <a:ext cx="1601021" cy="41430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20">
                  <a:solidFill>
                    <a:srgbClr val="C00000"/>
                  </a:solidFill>
                  <a:latin typeface="Segoe UI Semibold" panose="020B0702040204020203" pitchFamily="34" charset="0"/>
                </a:rPr>
                <a:t>Isolated Virtual Network</a:t>
              </a:r>
            </a:p>
          </p:txBody>
        </p:sp>
        <p:sp>
          <p:nvSpPr>
            <p:cNvPr id="48" name="TextBox 198"/>
            <p:cNvSpPr txBox="1"/>
            <p:nvPr/>
          </p:nvSpPr>
          <p:spPr>
            <a:xfrm>
              <a:off x="5397938" y="2541716"/>
              <a:ext cx="691482" cy="128030"/>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16">
                  <a:solidFill>
                    <a:prstClr val="black">
                      <a:lumMod val="75000"/>
                      <a:lumOff val="25000"/>
                    </a:prstClr>
                  </a:solidFill>
                  <a:latin typeface="Segoe UI Semibold" panose="020B0702040204020203" pitchFamily="34" charset="0"/>
                </a:rPr>
                <a:t>Deployment X</a:t>
              </a:r>
            </a:p>
          </p:txBody>
        </p:sp>
        <p:sp>
          <p:nvSpPr>
            <p:cNvPr id="49" name="Slide Number Placeholder 5"/>
            <p:cNvSpPr txBox="1">
              <a:spLocks/>
            </p:cNvSpPr>
            <p:nvPr/>
          </p:nvSpPr>
          <p:spPr>
            <a:xfrm>
              <a:off x="5239462" y="1840077"/>
              <a:ext cx="1474721" cy="372346"/>
            </a:xfrm>
            <a:prstGeom prst="rect">
              <a:avLst/>
            </a:prstGeom>
            <a:solidFill>
              <a:schemeClr val="bg1">
                <a:lumMod val="95000"/>
              </a:schemeClr>
            </a:solidFill>
          </p:spPr>
          <p:txBody>
            <a:bodyPr vert="horz" lIns="93248" tIns="46624" rIns="93248" bIns="46624"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28">
                  <a:solidFill>
                    <a:srgbClr val="1F4E79"/>
                  </a:solidFill>
                  <a:latin typeface="Segoe UI"/>
                </a:rPr>
                <a:t>Microsoft Azure</a:t>
              </a:r>
            </a:p>
          </p:txBody>
        </p:sp>
        <p:sp>
          <p:nvSpPr>
            <p:cNvPr id="50" name="Rounded Rectangle 71"/>
            <p:cNvSpPr/>
            <p:nvPr/>
          </p:nvSpPr>
          <p:spPr>
            <a:xfrm>
              <a:off x="5353136" y="2712810"/>
              <a:ext cx="1116729" cy="2707110"/>
            </a:xfrm>
            <a:prstGeom prst="roundRect">
              <a:avLst>
                <a:gd name="adj" fmla="val 3644"/>
              </a:avLst>
            </a:prstGeom>
            <a:solidFill>
              <a:schemeClr val="bg1">
                <a:lumMod val="95000"/>
              </a:schemeClr>
            </a:solidFill>
            <a:ln w="28575" cap="rnd">
              <a:solidFill>
                <a:srgbClr val="C00000"/>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a:solidFill>
                  <a:prstClr val="white"/>
                </a:solidFill>
              </a:endParaRPr>
            </a:p>
          </p:txBody>
        </p:sp>
        <p:pic>
          <p:nvPicPr>
            <p:cNvPr id="51" name="Picture 50"/>
            <p:cNvPicPr>
              <a:picLocks noChangeAspect="1"/>
            </p:cNvPicPr>
            <p:nvPr/>
          </p:nvPicPr>
          <p:blipFill>
            <a:blip r:embed="rId3"/>
            <a:stretch>
              <a:fillRect/>
            </a:stretch>
          </p:blipFill>
          <p:spPr>
            <a:xfrm>
              <a:off x="5691123" y="3835873"/>
              <a:ext cx="424533" cy="390127"/>
            </a:xfrm>
            <a:prstGeom prst="rect">
              <a:avLst/>
            </a:prstGeom>
          </p:spPr>
        </p:pic>
        <p:pic>
          <p:nvPicPr>
            <p:cNvPr id="52" name="Picture 51"/>
            <p:cNvPicPr>
              <a:picLocks noChangeAspect="1"/>
            </p:cNvPicPr>
            <p:nvPr/>
          </p:nvPicPr>
          <p:blipFill>
            <a:blip r:embed="rId3"/>
            <a:stretch>
              <a:fillRect/>
            </a:stretch>
          </p:blipFill>
          <p:spPr>
            <a:xfrm>
              <a:off x="5703076" y="4332004"/>
              <a:ext cx="424533" cy="390127"/>
            </a:xfrm>
            <a:prstGeom prst="rect">
              <a:avLst/>
            </a:prstGeom>
          </p:spPr>
        </p:pic>
        <p:pic>
          <p:nvPicPr>
            <p:cNvPr id="53" name="Picture 52"/>
            <p:cNvPicPr>
              <a:picLocks noChangeAspect="1"/>
            </p:cNvPicPr>
            <p:nvPr/>
          </p:nvPicPr>
          <p:blipFill>
            <a:blip r:embed="rId3"/>
            <a:stretch>
              <a:fillRect/>
            </a:stretch>
          </p:blipFill>
          <p:spPr>
            <a:xfrm>
              <a:off x="5697097" y="3303884"/>
              <a:ext cx="424533" cy="390127"/>
            </a:xfrm>
            <a:prstGeom prst="rect">
              <a:avLst/>
            </a:prstGeom>
          </p:spPr>
        </p:pic>
        <p:grpSp>
          <p:nvGrpSpPr>
            <p:cNvPr id="54" name="Group 53"/>
            <p:cNvGrpSpPr/>
            <p:nvPr/>
          </p:nvGrpSpPr>
          <p:grpSpPr>
            <a:xfrm>
              <a:off x="485259" y="2281962"/>
              <a:ext cx="4913689" cy="4098432"/>
              <a:chOff x="474983" y="2237268"/>
              <a:chExt cx="4818394" cy="4018948"/>
            </a:xfrm>
          </p:grpSpPr>
          <p:cxnSp>
            <p:nvCxnSpPr>
              <p:cNvPr id="55" name="Straight Connector 54"/>
              <p:cNvCxnSpPr>
                <a:stCxn id="109" idx="5"/>
              </p:cNvCxnSpPr>
              <p:nvPr/>
            </p:nvCxnSpPr>
            <p:spPr>
              <a:xfrm>
                <a:off x="1835796" y="3598081"/>
                <a:ext cx="1209909" cy="917723"/>
              </a:xfrm>
              <a:prstGeom prst="line">
                <a:avLst/>
              </a:prstGeom>
              <a:ln w="31750">
                <a:solidFill>
                  <a:srgbClr val="7AB13D"/>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1759703" y="4950407"/>
                <a:ext cx="1220323" cy="410653"/>
              </a:xfrm>
              <a:prstGeom prst="line">
                <a:avLst/>
              </a:prstGeom>
              <a:ln w="31750">
                <a:solidFill>
                  <a:srgbClr val="7AB13D"/>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1729833" y="3010227"/>
                <a:ext cx="3563544" cy="48375"/>
              </a:xfrm>
              <a:prstGeom prst="line">
                <a:avLst/>
              </a:prstGeom>
              <a:ln w="31750">
                <a:solidFill>
                  <a:srgbClr val="7AB13D"/>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474983" y="2237268"/>
                <a:ext cx="1594292" cy="1594292"/>
                <a:chOff x="403812" y="2768300"/>
                <a:chExt cx="1594292" cy="1594292"/>
              </a:xfrm>
            </p:grpSpPr>
            <p:sp>
              <p:nvSpPr>
                <p:cNvPr id="109" name="Oval 108"/>
                <p:cNvSpPr/>
                <p:nvPr/>
              </p:nvSpPr>
              <p:spPr>
                <a:xfrm>
                  <a:off x="403812" y="2768300"/>
                  <a:ext cx="1594292" cy="159429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a:solidFill>
                      <a:prstClr val="white"/>
                    </a:solidFill>
                    <a:latin typeface="Segoe UI Semibold" panose="020B0702040204020203" pitchFamily="34" charset="0"/>
                  </a:endParaRPr>
                </a:p>
              </p:txBody>
            </p:sp>
            <p:pic>
              <p:nvPicPr>
                <p:cNvPr id="110" name="Picture 109"/>
                <p:cNvPicPr>
                  <a:picLocks noChangeAspect="1"/>
                </p:cNvPicPr>
                <p:nvPr/>
              </p:nvPicPr>
              <p:blipFill>
                <a:blip r:embed="rId4"/>
                <a:stretch>
                  <a:fillRect/>
                </a:stretch>
              </p:blipFill>
              <p:spPr>
                <a:xfrm>
                  <a:off x="616187" y="3193407"/>
                  <a:ext cx="532817" cy="827086"/>
                </a:xfrm>
                <a:prstGeom prst="rect">
                  <a:avLst/>
                </a:prstGeom>
              </p:spPr>
            </p:pic>
            <p:pic>
              <p:nvPicPr>
                <p:cNvPr id="111" name="Picture 110"/>
                <p:cNvPicPr>
                  <a:picLocks noChangeAspect="1"/>
                </p:cNvPicPr>
                <p:nvPr/>
              </p:nvPicPr>
              <p:blipFill>
                <a:blip r:embed="rId5"/>
                <a:stretch>
                  <a:fillRect/>
                </a:stretch>
              </p:blipFill>
              <p:spPr>
                <a:xfrm>
                  <a:off x="1215798" y="3560255"/>
                  <a:ext cx="478439" cy="486113"/>
                </a:xfrm>
                <a:prstGeom prst="rect">
                  <a:avLst/>
                </a:prstGeom>
              </p:spPr>
            </p:pic>
            <p:sp>
              <p:nvSpPr>
                <p:cNvPr id="112" name="TextBox 171"/>
                <p:cNvSpPr txBox="1"/>
                <p:nvPr/>
              </p:nvSpPr>
              <p:spPr>
                <a:xfrm>
                  <a:off x="1149004" y="3125912"/>
                  <a:ext cx="656526" cy="34349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32" spc="-31">
                      <a:solidFill>
                        <a:prstClr val="black">
                          <a:lumMod val="75000"/>
                          <a:lumOff val="25000"/>
                        </a:prstClr>
                      </a:solidFill>
                      <a:latin typeface="Segoe UI Semibold" panose="020B0702040204020203" pitchFamily="34" charset="0"/>
                    </a:rPr>
                    <a:t>Site 1</a:t>
                  </a:r>
                </a:p>
              </p:txBody>
            </p:sp>
          </p:grpSp>
          <p:grpSp>
            <p:nvGrpSpPr>
              <p:cNvPr id="59" name="Group 58"/>
              <p:cNvGrpSpPr/>
              <p:nvPr/>
            </p:nvGrpSpPr>
            <p:grpSpPr>
              <a:xfrm>
                <a:off x="2577394" y="2237268"/>
                <a:ext cx="1594292" cy="1594292"/>
                <a:chOff x="2185369" y="2874575"/>
                <a:chExt cx="1594292" cy="1594292"/>
              </a:xfrm>
            </p:grpSpPr>
            <p:sp>
              <p:nvSpPr>
                <p:cNvPr id="68" name="Oval 67"/>
                <p:cNvSpPr/>
                <p:nvPr/>
              </p:nvSpPr>
              <p:spPr>
                <a:xfrm>
                  <a:off x="2185369" y="2874575"/>
                  <a:ext cx="1594292" cy="159429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a:solidFill>
                      <a:prstClr val="white"/>
                    </a:solidFill>
                    <a:latin typeface="Segoe UI Semibold" panose="020B0702040204020203" pitchFamily="34" charset="0"/>
                  </a:endParaRPr>
                </a:p>
              </p:txBody>
            </p:sp>
            <p:sp>
              <p:nvSpPr>
                <p:cNvPr id="70" name="Freeform 23"/>
                <p:cNvSpPr>
                  <a:spLocks noEditPoints="1"/>
                </p:cNvSpPr>
                <p:nvPr/>
              </p:nvSpPr>
              <p:spPr bwMode="auto">
                <a:xfrm>
                  <a:off x="2684241" y="3336314"/>
                  <a:ext cx="435339" cy="841646"/>
                </a:xfrm>
                <a:custGeom>
                  <a:avLst/>
                  <a:gdLst>
                    <a:gd name="T0" fmla="*/ 69 w 168"/>
                    <a:gd name="T1" fmla="*/ 288 h 326"/>
                    <a:gd name="T2" fmla="*/ 0 w 168"/>
                    <a:gd name="T3" fmla="*/ 326 h 326"/>
                    <a:gd name="T4" fmla="*/ 0 w 168"/>
                    <a:gd name="T5" fmla="*/ 288 h 326"/>
                    <a:gd name="T6" fmla="*/ 99 w 168"/>
                    <a:gd name="T7" fmla="*/ 288 h 326"/>
                    <a:gd name="T8" fmla="*/ 168 w 168"/>
                    <a:gd name="T9" fmla="*/ 326 h 326"/>
                    <a:gd name="T10" fmla="*/ 99 w 168"/>
                    <a:gd name="T11" fmla="*/ 288 h 326"/>
                    <a:gd name="T12" fmla="*/ 99 w 168"/>
                    <a:gd name="T13" fmla="*/ 288 h 326"/>
                    <a:gd name="T14" fmla="*/ 168 w 168"/>
                    <a:gd name="T15" fmla="*/ 286 h 326"/>
                    <a:gd name="T16" fmla="*/ 0 w 168"/>
                    <a:gd name="T17" fmla="*/ 42 h 326"/>
                    <a:gd name="T18" fmla="*/ 0 w 168"/>
                    <a:gd name="T19" fmla="*/ 286 h 326"/>
                    <a:gd name="T20" fmla="*/ 118 w 168"/>
                    <a:gd name="T21" fmla="*/ 59 h 326"/>
                    <a:gd name="T22" fmla="*/ 151 w 168"/>
                    <a:gd name="T23" fmla="*/ 99 h 326"/>
                    <a:gd name="T24" fmla="*/ 118 w 168"/>
                    <a:gd name="T25" fmla="*/ 59 h 326"/>
                    <a:gd name="T26" fmla="*/ 118 w 168"/>
                    <a:gd name="T27" fmla="*/ 59 h 326"/>
                    <a:gd name="T28" fmla="*/ 151 w 168"/>
                    <a:gd name="T29" fmla="*/ 111 h 326"/>
                    <a:gd name="T30" fmla="*/ 118 w 168"/>
                    <a:gd name="T31" fmla="*/ 151 h 326"/>
                    <a:gd name="T32" fmla="*/ 118 w 168"/>
                    <a:gd name="T33" fmla="*/ 111 h 326"/>
                    <a:gd name="T34" fmla="*/ 118 w 168"/>
                    <a:gd name="T35" fmla="*/ 165 h 326"/>
                    <a:gd name="T36" fmla="*/ 151 w 168"/>
                    <a:gd name="T37" fmla="*/ 203 h 326"/>
                    <a:gd name="T38" fmla="*/ 118 w 168"/>
                    <a:gd name="T39" fmla="*/ 165 h 326"/>
                    <a:gd name="T40" fmla="*/ 118 w 168"/>
                    <a:gd name="T41" fmla="*/ 165 h 326"/>
                    <a:gd name="T42" fmla="*/ 151 w 168"/>
                    <a:gd name="T43" fmla="*/ 222 h 326"/>
                    <a:gd name="T44" fmla="*/ 118 w 168"/>
                    <a:gd name="T45" fmla="*/ 262 h 326"/>
                    <a:gd name="T46" fmla="*/ 118 w 168"/>
                    <a:gd name="T47" fmla="*/ 222 h 326"/>
                    <a:gd name="T48" fmla="*/ 69 w 168"/>
                    <a:gd name="T49" fmla="*/ 59 h 326"/>
                    <a:gd name="T50" fmla="*/ 99 w 168"/>
                    <a:gd name="T51" fmla="*/ 99 h 326"/>
                    <a:gd name="T52" fmla="*/ 69 w 168"/>
                    <a:gd name="T53" fmla="*/ 59 h 326"/>
                    <a:gd name="T54" fmla="*/ 69 w 168"/>
                    <a:gd name="T55" fmla="*/ 59 h 326"/>
                    <a:gd name="T56" fmla="*/ 99 w 168"/>
                    <a:gd name="T57" fmla="*/ 111 h 326"/>
                    <a:gd name="T58" fmla="*/ 69 w 168"/>
                    <a:gd name="T59" fmla="*/ 151 h 326"/>
                    <a:gd name="T60" fmla="*/ 69 w 168"/>
                    <a:gd name="T61" fmla="*/ 111 h 326"/>
                    <a:gd name="T62" fmla="*/ 69 w 168"/>
                    <a:gd name="T63" fmla="*/ 165 h 326"/>
                    <a:gd name="T64" fmla="*/ 99 w 168"/>
                    <a:gd name="T65" fmla="*/ 203 h 326"/>
                    <a:gd name="T66" fmla="*/ 69 w 168"/>
                    <a:gd name="T67" fmla="*/ 165 h 326"/>
                    <a:gd name="T68" fmla="*/ 69 w 168"/>
                    <a:gd name="T69" fmla="*/ 165 h 326"/>
                    <a:gd name="T70" fmla="*/ 99 w 168"/>
                    <a:gd name="T71" fmla="*/ 222 h 326"/>
                    <a:gd name="T72" fmla="*/ 69 w 168"/>
                    <a:gd name="T73" fmla="*/ 262 h 326"/>
                    <a:gd name="T74" fmla="*/ 69 w 168"/>
                    <a:gd name="T75" fmla="*/ 222 h 326"/>
                    <a:gd name="T76" fmla="*/ 17 w 168"/>
                    <a:gd name="T77" fmla="*/ 59 h 326"/>
                    <a:gd name="T78" fmla="*/ 50 w 168"/>
                    <a:gd name="T79" fmla="*/ 99 h 326"/>
                    <a:gd name="T80" fmla="*/ 17 w 168"/>
                    <a:gd name="T81" fmla="*/ 59 h 326"/>
                    <a:gd name="T82" fmla="*/ 17 w 168"/>
                    <a:gd name="T83" fmla="*/ 59 h 326"/>
                    <a:gd name="T84" fmla="*/ 50 w 168"/>
                    <a:gd name="T85" fmla="*/ 111 h 326"/>
                    <a:gd name="T86" fmla="*/ 17 w 168"/>
                    <a:gd name="T87" fmla="*/ 151 h 326"/>
                    <a:gd name="T88" fmla="*/ 17 w 168"/>
                    <a:gd name="T89" fmla="*/ 111 h 326"/>
                    <a:gd name="T90" fmla="*/ 17 w 168"/>
                    <a:gd name="T91" fmla="*/ 165 h 326"/>
                    <a:gd name="T92" fmla="*/ 50 w 168"/>
                    <a:gd name="T93" fmla="*/ 203 h 326"/>
                    <a:gd name="T94" fmla="*/ 17 w 168"/>
                    <a:gd name="T95" fmla="*/ 165 h 326"/>
                    <a:gd name="T96" fmla="*/ 17 w 168"/>
                    <a:gd name="T97" fmla="*/ 165 h 326"/>
                    <a:gd name="T98" fmla="*/ 50 w 168"/>
                    <a:gd name="T99" fmla="*/ 222 h 326"/>
                    <a:gd name="T100" fmla="*/ 17 w 168"/>
                    <a:gd name="T101" fmla="*/ 262 h 326"/>
                    <a:gd name="T102" fmla="*/ 17 w 168"/>
                    <a:gd name="T103" fmla="*/ 222 h 326"/>
                    <a:gd name="T104" fmla="*/ 135 w 168"/>
                    <a:gd name="T105" fmla="*/ 16 h 326"/>
                    <a:gd name="T106" fmla="*/ 33 w 168"/>
                    <a:gd name="T107" fmla="*/ 0 h 326"/>
                    <a:gd name="T108" fmla="*/ 0 w 168"/>
                    <a:gd name="T109" fmla="*/ 16 h 326"/>
                    <a:gd name="T110" fmla="*/ 168 w 168"/>
                    <a:gd name="T111" fmla="*/ 40 h 326"/>
                    <a:gd name="T112" fmla="*/ 135 w 168"/>
                    <a:gd name="T113" fmla="*/ 16 h 326"/>
                    <a:gd name="T114" fmla="*/ 135 w 168"/>
                    <a:gd name="T115" fmla="*/ 1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8" h="326">
                      <a:moveTo>
                        <a:pt x="0" y="288"/>
                      </a:moveTo>
                      <a:lnTo>
                        <a:pt x="69" y="288"/>
                      </a:lnTo>
                      <a:lnTo>
                        <a:pt x="69" y="326"/>
                      </a:lnTo>
                      <a:lnTo>
                        <a:pt x="0" y="326"/>
                      </a:lnTo>
                      <a:lnTo>
                        <a:pt x="0" y="288"/>
                      </a:lnTo>
                      <a:lnTo>
                        <a:pt x="0" y="288"/>
                      </a:lnTo>
                      <a:lnTo>
                        <a:pt x="0" y="288"/>
                      </a:lnTo>
                      <a:close/>
                      <a:moveTo>
                        <a:pt x="99" y="288"/>
                      </a:moveTo>
                      <a:lnTo>
                        <a:pt x="168" y="288"/>
                      </a:lnTo>
                      <a:lnTo>
                        <a:pt x="168" y="326"/>
                      </a:lnTo>
                      <a:lnTo>
                        <a:pt x="99" y="326"/>
                      </a:lnTo>
                      <a:lnTo>
                        <a:pt x="99" y="288"/>
                      </a:lnTo>
                      <a:lnTo>
                        <a:pt x="99" y="288"/>
                      </a:lnTo>
                      <a:lnTo>
                        <a:pt x="99" y="288"/>
                      </a:lnTo>
                      <a:close/>
                      <a:moveTo>
                        <a:pt x="0" y="286"/>
                      </a:moveTo>
                      <a:lnTo>
                        <a:pt x="168" y="286"/>
                      </a:lnTo>
                      <a:lnTo>
                        <a:pt x="168" y="42"/>
                      </a:lnTo>
                      <a:lnTo>
                        <a:pt x="0" y="42"/>
                      </a:lnTo>
                      <a:lnTo>
                        <a:pt x="0" y="286"/>
                      </a:lnTo>
                      <a:lnTo>
                        <a:pt x="0" y="286"/>
                      </a:lnTo>
                      <a:lnTo>
                        <a:pt x="0" y="286"/>
                      </a:lnTo>
                      <a:close/>
                      <a:moveTo>
                        <a:pt x="118" y="59"/>
                      </a:moveTo>
                      <a:lnTo>
                        <a:pt x="151" y="59"/>
                      </a:lnTo>
                      <a:lnTo>
                        <a:pt x="151" y="99"/>
                      </a:lnTo>
                      <a:lnTo>
                        <a:pt x="118" y="99"/>
                      </a:lnTo>
                      <a:lnTo>
                        <a:pt x="118" y="59"/>
                      </a:lnTo>
                      <a:lnTo>
                        <a:pt x="118" y="59"/>
                      </a:lnTo>
                      <a:lnTo>
                        <a:pt x="118" y="59"/>
                      </a:lnTo>
                      <a:close/>
                      <a:moveTo>
                        <a:pt x="118" y="111"/>
                      </a:moveTo>
                      <a:lnTo>
                        <a:pt x="151" y="111"/>
                      </a:lnTo>
                      <a:lnTo>
                        <a:pt x="151" y="151"/>
                      </a:lnTo>
                      <a:lnTo>
                        <a:pt x="118" y="151"/>
                      </a:lnTo>
                      <a:lnTo>
                        <a:pt x="118" y="111"/>
                      </a:lnTo>
                      <a:lnTo>
                        <a:pt x="118" y="111"/>
                      </a:lnTo>
                      <a:lnTo>
                        <a:pt x="118" y="111"/>
                      </a:lnTo>
                      <a:close/>
                      <a:moveTo>
                        <a:pt x="118" y="165"/>
                      </a:moveTo>
                      <a:lnTo>
                        <a:pt x="151" y="165"/>
                      </a:lnTo>
                      <a:lnTo>
                        <a:pt x="151" y="203"/>
                      </a:lnTo>
                      <a:lnTo>
                        <a:pt x="118" y="203"/>
                      </a:lnTo>
                      <a:lnTo>
                        <a:pt x="118" y="165"/>
                      </a:lnTo>
                      <a:lnTo>
                        <a:pt x="118" y="165"/>
                      </a:lnTo>
                      <a:lnTo>
                        <a:pt x="118" y="165"/>
                      </a:lnTo>
                      <a:close/>
                      <a:moveTo>
                        <a:pt x="118" y="222"/>
                      </a:moveTo>
                      <a:lnTo>
                        <a:pt x="151" y="222"/>
                      </a:lnTo>
                      <a:lnTo>
                        <a:pt x="151" y="262"/>
                      </a:lnTo>
                      <a:lnTo>
                        <a:pt x="118" y="262"/>
                      </a:lnTo>
                      <a:lnTo>
                        <a:pt x="118" y="222"/>
                      </a:lnTo>
                      <a:lnTo>
                        <a:pt x="118" y="222"/>
                      </a:lnTo>
                      <a:lnTo>
                        <a:pt x="118" y="222"/>
                      </a:lnTo>
                      <a:close/>
                      <a:moveTo>
                        <a:pt x="69" y="59"/>
                      </a:moveTo>
                      <a:lnTo>
                        <a:pt x="99" y="59"/>
                      </a:lnTo>
                      <a:lnTo>
                        <a:pt x="99" y="99"/>
                      </a:lnTo>
                      <a:lnTo>
                        <a:pt x="69" y="99"/>
                      </a:lnTo>
                      <a:lnTo>
                        <a:pt x="69" y="59"/>
                      </a:lnTo>
                      <a:lnTo>
                        <a:pt x="69" y="59"/>
                      </a:lnTo>
                      <a:lnTo>
                        <a:pt x="69" y="59"/>
                      </a:lnTo>
                      <a:close/>
                      <a:moveTo>
                        <a:pt x="69" y="111"/>
                      </a:moveTo>
                      <a:lnTo>
                        <a:pt x="99" y="111"/>
                      </a:lnTo>
                      <a:lnTo>
                        <a:pt x="99" y="151"/>
                      </a:lnTo>
                      <a:lnTo>
                        <a:pt x="69" y="151"/>
                      </a:lnTo>
                      <a:lnTo>
                        <a:pt x="69" y="111"/>
                      </a:lnTo>
                      <a:lnTo>
                        <a:pt x="69" y="111"/>
                      </a:lnTo>
                      <a:lnTo>
                        <a:pt x="69" y="111"/>
                      </a:lnTo>
                      <a:close/>
                      <a:moveTo>
                        <a:pt x="69" y="165"/>
                      </a:moveTo>
                      <a:lnTo>
                        <a:pt x="99" y="165"/>
                      </a:lnTo>
                      <a:lnTo>
                        <a:pt x="99" y="203"/>
                      </a:lnTo>
                      <a:lnTo>
                        <a:pt x="69" y="203"/>
                      </a:lnTo>
                      <a:lnTo>
                        <a:pt x="69" y="165"/>
                      </a:lnTo>
                      <a:lnTo>
                        <a:pt x="69" y="165"/>
                      </a:lnTo>
                      <a:lnTo>
                        <a:pt x="69" y="165"/>
                      </a:lnTo>
                      <a:close/>
                      <a:moveTo>
                        <a:pt x="69" y="222"/>
                      </a:moveTo>
                      <a:lnTo>
                        <a:pt x="99" y="222"/>
                      </a:lnTo>
                      <a:lnTo>
                        <a:pt x="99" y="262"/>
                      </a:lnTo>
                      <a:lnTo>
                        <a:pt x="69" y="262"/>
                      </a:lnTo>
                      <a:lnTo>
                        <a:pt x="69" y="222"/>
                      </a:lnTo>
                      <a:lnTo>
                        <a:pt x="69" y="222"/>
                      </a:lnTo>
                      <a:lnTo>
                        <a:pt x="69" y="222"/>
                      </a:lnTo>
                      <a:close/>
                      <a:moveTo>
                        <a:pt x="17" y="59"/>
                      </a:moveTo>
                      <a:lnTo>
                        <a:pt x="50" y="59"/>
                      </a:lnTo>
                      <a:lnTo>
                        <a:pt x="50" y="99"/>
                      </a:lnTo>
                      <a:lnTo>
                        <a:pt x="17" y="99"/>
                      </a:lnTo>
                      <a:lnTo>
                        <a:pt x="17" y="59"/>
                      </a:lnTo>
                      <a:lnTo>
                        <a:pt x="17" y="59"/>
                      </a:lnTo>
                      <a:lnTo>
                        <a:pt x="17" y="59"/>
                      </a:lnTo>
                      <a:close/>
                      <a:moveTo>
                        <a:pt x="17" y="111"/>
                      </a:moveTo>
                      <a:lnTo>
                        <a:pt x="50" y="111"/>
                      </a:lnTo>
                      <a:lnTo>
                        <a:pt x="50" y="151"/>
                      </a:lnTo>
                      <a:lnTo>
                        <a:pt x="17" y="151"/>
                      </a:lnTo>
                      <a:lnTo>
                        <a:pt x="17" y="111"/>
                      </a:lnTo>
                      <a:lnTo>
                        <a:pt x="17" y="111"/>
                      </a:lnTo>
                      <a:lnTo>
                        <a:pt x="17" y="111"/>
                      </a:lnTo>
                      <a:close/>
                      <a:moveTo>
                        <a:pt x="17" y="165"/>
                      </a:moveTo>
                      <a:lnTo>
                        <a:pt x="50" y="165"/>
                      </a:lnTo>
                      <a:lnTo>
                        <a:pt x="50" y="203"/>
                      </a:lnTo>
                      <a:lnTo>
                        <a:pt x="17" y="203"/>
                      </a:lnTo>
                      <a:lnTo>
                        <a:pt x="17" y="165"/>
                      </a:lnTo>
                      <a:lnTo>
                        <a:pt x="17" y="165"/>
                      </a:lnTo>
                      <a:lnTo>
                        <a:pt x="17" y="165"/>
                      </a:lnTo>
                      <a:close/>
                      <a:moveTo>
                        <a:pt x="17" y="222"/>
                      </a:moveTo>
                      <a:lnTo>
                        <a:pt x="50" y="222"/>
                      </a:lnTo>
                      <a:lnTo>
                        <a:pt x="50" y="262"/>
                      </a:lnTo>
                      <a:lnTo>
                        <a:pt x="17" y="262"/>
                      </a:lnTo>
                      <a:lnTo>
                        <a:pt x="17" y="222"/>
                      </a:lnTo>
                      <a:lnTo>
                        <a:pt x="17" y="222"/>
                      </a:lnTo>
                      <a:lnTo>
                        <a:pt x="17" y="222"/>
                      </a:lnTo>
                      <a:close/>
                      <a:moveTo>
                        <a:pt x="135" y="16"/>
                      </a:moveTo>
                      <a:lnTo>
                        <a:pt x="135" y="0"/>
                      </a:lnTo>
                      <a:lnTo>
                        <a:pt x="33" y="0"/>
                      </a:lnTo>
                      <a:lnTo>
                        <a:pt x="33" y="16"/>
                      </a:lnTo>
                      <a:lnTo>
                        <a:pt x="0" y="16"/>
                      </a:lnTo>
                      <a:lnTo>
                        <a:pt x="0" y="40"/>
                      </a:lnTo>
                      <a:lnTo>
                        <a:pt x="168" y="40"/>
                      </a:lnTo>
                      <a:lnTo>
                        <a:pt x="168" y="16"/>
                      </a:lnTo>
                      <a:lnTo>
                        <a:pt x="135" y="16"/>
                      </a:lnTo>
                      <a:lnTo>
                        <a:pt x="135" y="16"/>
                      </a:lnTo>
                      <a:lnTo>
                        <a:pt x="135" y="16"/>
                      </a:lnTo>
                      <a:close/>
                    </a:path>
                  </a:pathLst>
                </a:custGeom>
                <a:solidFill>
                  <a:schemeClr val="tx1">
                    <a:lumMod val="50000"/>
                    <a:lumOff val="50000"/>
                  </a:schemeClr>
                </a:solidFill>
                <a:ln>
                  <a:noFill/>
                </a:ln>
              </p:spPr>
              <p:txBody>
                <a:bodyPr vert="horz" wrap="square" lIns="91415" tIns="45707" rIns="91415" bIns="45707" numCol="1" anchor="t" anchorCtr="0" compatLnSpc="1">
                  <a:prstTxWarp prst="textNoShape">
                    <a:avLst/>
                  </a:prstTxWarp>
                </a:bodyPr>
                <a:lstStyle/>
                <a:p>
                  <a:pPr defTabSz="932231"/>
                  <a:endParaRPr lang="en-US">
                    <a:solidFill>
                      <a:srgbClr val="505050"/>
                    </a:solidFill>
                  </a:endParaRPr>
                </a:p>
              </p:txBody>
            </p:sp>
            <p:sp>
              <p:nvSpPr>
                <p:cNvPr id="108" name="TextBox 171"/>
                <p:cNvSpPr txBox="1"/>
                <p:nvPr/>
              </p:nvSpPr>
              <p:spPr>
                <a:xfrm>
                  <a:off x="2365803" y="3026569"/>
                  <a:ext cx="1241815" cy="53181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28" spc="-31" dirty="0">
                      <a:solidFill>
                        <a:prstClr val="black">
                          <a:lumMod val="75000"/>
                          <a:lumOff val="25000"/>
                        </a:prstClr>
                      </a:solidFill>
                      <a:latin typeface="Segoe UI Semibold" panose="020B0702040204020203" pitchFamily="34" charset="0"/>
                    </a:rPr>
                    <a:t>ExpressRoute</a:t>
                  </a:r>
                </a:p>
                <a:p>
                  <a:pPr algn="r"/>
                  <a:r>
                    <a:rPr lang="en-US" sz="1428" spc="-31" dirty="0">
                      <a:solidFill>
                        <a:prstClr val="black">
                          <a:lumMod val="75000"/>
                          <a:lumOff val="25000"/>
                        </a:prstClr>
                      </a:solidFill>
                      <a:latin typeface="Segoe UI Semibold" panose="020B0702040204020203" pitchFamily="34" charset="0"/>
                    </a:rPr>
                    <a:t>peer</a:t>
                  </a:r>
                </a:p>
              </p:txBody>
            </p:sp>
          </p:grpSp>
          <p:grpSp>
            <p:nvGrpSpPr>
              <p:cNvPr id="60" name="Group 59"/>
              <p:cNvGrpSpPr/>
              <p:nvPr/>
            </p:nvGrpSpPr>
            <p:grpSpPr>
              <a:xfrm>
                <a:off x="482941" y="4661924"/>
                <a:ext cx="1594292" cy="1594292"/>
                <a:chOff x="403812" y="2768300"/>
                <a:chExt cx="1594292" cy="1594292"/>
              </a:xfrm>
            </p:grpSpPr>
            <p:sp>
              <p:nvSpPr>
                <p:cNvPr id="64" name="Oval 63"/>
                <p:cNvSpPr/>
                <p:nvPr/>
              </p:nvSpPr>
              <p:spPr>
                <a:xfrm>
                  <a:off x="403812" y="2768300"/>
                  <a:ext cx="1594292" cy="159429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a:solidFill>
                      <a:prstClr val="white"/>
                    </a:solidFill>
                    <a:latin typeface="Segoe UI Semibold" panose="020B0702040204020203" pitchFamily="34" charset="0"/>
                  </a:endParaRPr>
                </a:p>
              </p:txBody>
            </p:sp>
            <p:pic>
              <p:nvPicPr>
                <p:cNvPr id="65" name="Picture 64"/>
                <p:cNvPicPr>
                  <a:picLocks noChangeAspect="1"/>
                </p:cNvPicPr>
                <p:nvPr/>
              </p:nvPicPr>
              <p:blipFill>
                <a:blip r:embed="rId4"/>
                <a:stretch>
                  <a:fillRect/>
                </a:stretch>
              </p:blipFill>
              <p:spPr>
                <a:xfrm>
                  <a:off x="616187" y="3193407"/>
                  <a:ext cx="532817" cy="827086"/>
                </a:xfrm>
                <a:prstGeom prst="rect">
                  <a:avLst/>
                </a:prstGeom>
              </p:spPr>
            </p:pic>
            <p:pic>
              <p:nvPicPr>
                <p:cNvPr id="66" name="Picture 65"/>
                <p:cNvPicPr>
                  <a:picLocks noChangeAspect="1"/>
                </p:cNvPicPr>
                <p:nvPr/>
              </p:nvPicPr>
              <p:blipFill>
                <a:blip r:embed="rId5"/>
                <a:stretch>
                  <a:fillRect/>
                </a:stretch>
              </p:blipFill>
              <p:spPr>
                <a:xfrm>
                  <a:off x="1215798" y="3560255"/>
                  <a:ext cx="478439" cy="486113"/>
                </a:xfrm>
                <a:prstGeom prst="rect">
                  <a:avLst/>
                </a:prstGeom>
              </p:spPr>
            </p:pic>
            <p:sp>
              <p:nvSpPr>
                <p:cNvPr id="67" name="TextBox 171"/>
                <p:cNvSpPr txBox="1"/>
                <p:nvPr/>
              </p:nvSpPr>
              <p:spPr>
                <a:xfrm>
                  <a:off x="1149004" y="3125912"/>
                  <a:ext cx="686983" cy="34349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32" spc="-31">
                      <a:solidFill>
                        <a:prstClr val="black">
                          <a:lumMod val="75000"/>
                          <a:lumOff val="25000"/>
                        </a:prstClr>
                      </a:solidFill>
                      <a:latin typeface="Segoe UI Semibold" panose="020B0702040204020203" pitchFamily="34" charset="0"/>
                    </a:rPr>
                    <a:t>Site 2</a:t>
                  </a:r>
                </a:p>
              </p:txBody>
            </p:sp>
          </p:grpSp>
          <p:cxnSp>
            <p:nvCxnSpPr>
              <p:cNvPr id="61" name="Straight Connector 60"/>
              <p:cNvCxnSpPr/>
              <p:nvPr/>
            </p:nvCxnSpPr>
            <p:spPr>
              <a:xfrm flipV="1">
                <a:off x="3999643" y="4633604"/>
                <a:ext cx="1256346" cy="17054"/>
              </a:xfrm>
              <a:prstGeom prst="line">
                <a:avLst/>
              </a:prstGeom>
              <a:ln w="31750">
                <a:solidFill>
                  <a:srgbClr val="7AB13D"/>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62" name="Freeform 539"/>
              <p:cNvSpPr>
                <a:spLocks noChangeAspect="1"/>
              </p:cNvSpPr>
              <p:nvPr/>
            </p:nvSpPr>
            <p:spPr bwMode="auto">
              <a:xfrm>
                <a:off x="2577394" y="4111249"/>
                <a:ext cx="1582339" cy="869950"/>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tx1">
                  <a:lumMod val="50000"/>
                  <a:lumOff val="50000"/>
                </a:schemeClr>
              </a:solidFill>
              <a:ln>
                <a:noFill/>
              </a:ln>
              <a:extLst/>
            </p:spPr>
            <p:txBody>
              <a:bodyPr vert="horz" wrap="square" lIns="91415" tIns="45707" rIns="91415" bIns="45707" numCol="1" anchor="t" anchorCtr="0" compatLnSpc="1">
                <a:prstTxWarp prst="textNoShape">
                  <a:avLst/>
                </a:prstTxWarp>
              </a:bodyPr>
              <a:lstStyle/>
              <a:p>
                <a:pPr defTabSz="932231"/>
                <a:endParaRPr lang="en-US">
                  <a:solidFill>
                    <a:srgbClr val="505050"/>
                  </a:solidFill>
                </a:endParaRPr>
              </a:p>
            </p:txBody>
          </p:sp>
          <p:sp>
            <p:nvSpPr>
              <p:cNvPr id="63" name="TextBox 50"/>
              <p:cNvSpPr txBox="1"/>
              <p:nvPr/>
            </p:nvSpPr>
            <p:spPr>
              <a:xfrm>
                <a:off x="2927063" y="4400055"/>
                <a:ext cx="860734" cy="505435"/>
              </a:xfrm>
              <a:prstGeom prst="rect">
                <a:avLst/>
              </a:prstGeom>
              <a:noFill/>
            </p:spPr>
            <p:txBody>
              <a:bodyPr wrap="none" lIns="179237" tIns="143390" rIns="179237" bIns="143390" rtlCol="0">
                <a:spAutoFit/>
              </a:bodyPr>
              <a:lstStyle>
                <a:defPPr>
                  <a:defRPr lang="en-US"/>
                </a:defPPr>
                <a:lvl1pPr defTabSz="914400">
                  <a:lnSpc>
                    <a:spcPct val="90000"/>
                  </a:lnSpc>
                  <a:defRPr sz="1200" b="1">
                    <a:gradFill>
                      <a:gsLst>
                        <a:gs pos="25664">
                          <a:schemeClr val="tx1"/>
                        </a:gs>
                        <a:gs pos="52000">
                          <a:schemeClr val="tx1"/>
                        </a:gs>
                      </a:gsLst>
                      <a:lin ang="5400000" scaled="0"/>
                    </a:gradFill>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r>
                  <a:rPr lang="en-US" sz="1599">
                    <a:solidFill>
                      <a:prstClr val="white"/>
                    </a:solidFill>
                  </a:rPr>
                  <a:t>WAN</a:t>
                </a:r>
              </a:p>
            </p:txBody>
          </p:sp>
        </p:grpSp>
      </p:grpSp>
      <p:sp>
        <p:nvSpPr>
          <p:cNvPr id="9" name="Text Placeholder 3"/>
          <p:cNvSpPr txBox="1">
            <a:spLocks/>
          </p:cNvSpPr>
          <p:nvPr/>
        </p:nvSpPr>
        <p:spPr>
          <a:xfrm>
            <a:off x="8258490" y="1212851"/>
            <a:ext cx="3507412" cy="5408611"/>
          </a:xfrm>
          <a:prstGeom prst="rect">
            <a:avLst/>
          </a:prstGeom>
        </p:spPr>
        <p:txBody>
          <a:bodyPr/>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buNone/>
            </a:pPr>
            <a:r>
              <a:rPr lang="en-US" sz="2400" dirty="0">
                <a:solidFill>
                  <a:schemeClr val="tx2"/>
                </a:solidFill>
              </a:rPr>
              <a:t>Azure:</a:t>
            </a:r>
          </a:p>
          <a:p>
            <a:pPr marL="342900" lvl="1" indent="-342900"/>
            <a:r>
              <a:rPr lang="en-US" sz="1800" dirty="0"/>
              <a:t>Offers private WAN connections via ExpressRoute </a:t>
            </a:r>
          </a:p>
          <a:p>
            <a:pPr marL="342900" lvl="1" indent="-342900"/>
            <a:r>
              <a:rPr lang="en-US" sz="1800" dirty="0"/>
              <a:t>Enables access to Compute, Storage, and other Azure services</a:t>
            </a:r>
          </a:p>
          <a:p>
            <a:pPr marL="0" indent="0">
              <a:lnSpc>
                <a:spcPct val="114000"/>
              </a:lnSpc>
              <a:buNone/>
            </a:pPr>
            <a:r>
              <a:rPr lang="en-US" sz="2400" dirty="0">
                <a:solidFill>
                  <a:schemeClr val="tx2"/>
                </a:solidFill>
              </a:rPr>
              <a:t>Customer:</a:t>
            </a:r>
          </a:p>
          <a:p>
            <a:pPr marL="342900" lvl="1" indent="-342900"/>
            <a:r>
              <a:rPr lang="en-US" sz="1800" dirty="0"/>
              <a:t>Can establish connections to Azure at an ExpressRoute location (Exchange Provider facility) </a:t>
            </a:r>
          </a:p>
          <a:p>
            <a:pPr marL="342900" lvl="1" indent="-342900"/>
            <a:r>
              <a:rPr lang="en-US" sz="1800" dirty="0"/>
              <a:t>Can directly connect to Azure from your existing WAN network (such as a MPLS VPN) provided by a network service provider</a:t>
            </a:r>
          </a:p>
          <a:p>
            <a:pPr marL="342900" lvl="1" indent="-342900"/>
            <a:r>
              <a:rPr lang="en-US" sz="1800" dirty="0"/>
              <a:t>Manages certificates, policies, and user access</a:t>
            </a:r>
          </a:p>
          <a:p>
            <a:pPr marL="0" indent="0">
              <a:lnSpc>
                <a:spcPct val="114000"/>
              </a:lnSpc>
              <a:buNone/>
            </a:pPr>
            <a:endParaRPr lang="en-US" sz="1200" kern="0" dirty="0">
              <a:solidFill>
                <a:schemeClr val="tx1"/>
              </a:solidFill>
            </a:endParaRPr>
          </a:p>
        </p:txBody>
      </p:sp>
      <p:sp>
        <p:nvSpPr>
          <p:cNvPr id="10" name="Title 9"/>
          <p:cNvSpPr>
            <a:spLocks noGrp="1"/>
          </p:cNvSpPr>
          <p:nvPr>
            <p:ph type="title"/>
          </p:nvPr>
        </p:nvSpPr>
        <p:spPr/>
        <p:txBody>
          <a:bodyPr/>
          <a:lstStyle/>
          <a:p>
            <a:r>
              <a:rPr lang="en-US" dirty="0"/>
              <a:t>ExpressRoute connections</a:t>
            </a:r>
          </a:p>
        </p:txBody>
      </p:sp>
    </p:spTree>
    <p:extLst>
      <p:ext uri="{BB962C8B-B14F-4D97-AF65-F5344CB8AC3E}">
        <p14:creationId xmlns:p14="http://schemas.microsoft.com/office/powerpoint/2010/main" val="9868094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Containment and segmentation strategies</a:t>
            </a:r>
          </a:p>
        </p:txBody>
      </p:sp>
      <p:sp>
        <p:nvSpPr>
          <p:cNvPr id="29" name="TextBox 28"/>
          <p:cNvSpPr txBox="1"/>
          <p:nvPr/>
        </p:nvSpPr>
        <p:spPr>
          <a:xfrm>
            <a:off x="378869" y="1375914"/>
            <a:ext cx="12133482" cy="1281615"/>
          </a:xfrm>
          <a:prstGeom prst="rect">
            <a:avLst/>
          </a:prstGeom>
          <a:noFill/>
        </p:spPr>
        <p:txBody>
          <a:bodyPr wrap="square" lIns="182828" tIns="146262" rIns="182828" bIns="146262" rtlCol="0">
            <a:noAutofit/>
          </a:bodyPr>
          <a:lstStyle/>
          <a:p>
            <a:pPr defTabSz="932324">
              <a:spcBef>
                <a:spcPct val="20000"/>
              </a:spcBef>
              <a:spcAft>
                <a:spcPts val="1198"/>
              </a:spcAft>
              <a:buSzPct val="80000"/>
            </a:pPr>
            <a:r>
              <a:rPr lang="en-US" sz="2800" spc="-50" dirty="0">
                <a:solidFill>
                  <a:schemeClr val="tx2"/>
                </a:solidFill>
                <a:latin typeface="Segoe UI Light"/>
              </a:rPr>
              <a:t>The following are considerations for designing security containment and segmentation strategies in an enterprise IT environment shaped by:</a:t>
            </a:r>
          </a:p>
        </p:txBody>
      </p:sp>
      <p:graphicFrame>
        <p:nvGraphicFramePr>
          <p:cNvPr id="21" name="Diagram 20"/>
          <p:cNvGraphicFramePr/>
          <p:nvPr>
            <p:extLst>
              <p:ext uri="{D42A27DB-BD31-4B8C-83A1-F6EECF244321}">
                <p14:modId xmlns:p14="http://schemas.microsoft.com/office/powerpoint/2010/main" val="4214717387"/>
              </p:ext>
            </p:extLst>
          </p:nvPr>
        </p:nvGraphicFramePr>
        <p:xfrm>
          <a:off x="1950244" y="2659062"/>
          <a:ext cx="800100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0708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6169" y="295278"/>
            <a:ext cx="11702551" cy="1486869"/>
          </a:xfrm>
        </p:spPr>
        <p:txBody>
          <a:bodyPr/>
          <a:lstStyle/>
          <a:p>
            <a:r>
              <a:rPr lang="en-US" sz="4400" dirty="0"/>
              <a:t>Containment and segmentation strategies – traditional approaches and challenge</a:t>
            </a:r>
          </a:p>
        </p:txBody>
      </p:sp>
      <p:sp>
        <p:nvSpPr>
          <p:cNvPr id="5" name="Text Placeholder 4"/>
          <p:cNvSpPr>
            <a:spLocks noGrp="1"/>
          </p:cNvSpPr>
          <p:nvPr>
            <p:ph type="body" sz="quarter" idx="10"/>
          </p:nvPr>
        </p:nvSpPr>
        <p:spPr>
          <a:xfrm>
            <a:off x="366169" y="1715998"/>
            <a:ext cx="11483722" cy="4370427"/>
          </a:xfrm>
        </p:spPr>
        <p:txBody>
          <a:bodyPr/>
          <a:lstStyle/>
          <a:p>
            <a:pPr>
              <a:buClr>
                <a:srgbClr val="0078D7"/>
              </a:buClr>
            </a:pPr>
            <a:r>
              <a:rPr lang="en-US" sz="2800" dirty="0">
                <a:gradFill>
                  <a:gsLst>
                    <a:gs pos="1250">
                      <a:schemeClr val="tx2"/>
                    </a:gs>
                    <a:gs pos="99000">
                      <a:schemeClr val="tx2"/>
                    </a:gs>
                  </a:gsLst>
                  <a:lin ang="5400000" scaled="0"/>
                </a:gradFill>
              </a:rPr>
              <a:t>Traditionally, many IT security organizations have built segmentation and containment strategies primarily using firewalls that filter IP traffic by protocol and port rules</a:t>
            </a:r>
          </a:p>
          <a:p>
            <a:pPr>
              <a:buClr>
                <a:srgbClr val="0078D7"/>
              </a:buClr>
            </a:pPr>
            <a:r>
              <a:rPr lang="en-US" sz="2800" dirty="0">
                <a:gradFill>
                  <a:gsLst>
                    <a:gs pos="1250">
                      <a:schemeClr val="tx2"/>
                    </a:gs>
                    <a:gs pos="99000">
                      <a:schemeClr val="tx2"/>
                    </a:gs>
                  </a:gsLst>
                  <a:lin ang="5400000" scaled="0"/>
                </a:gradFill>
              </a:rPr>
              <a:t>These designs typically include a production intranet, an extranet (sometimes called a “demilitarized zone” (DMZ)), and sometimes additional segment isolation within or outside of production using firewalls</a:t>
            </a:r>
          </a:p>
          <a:p>
            <a:pPr>
              <a:buClr>
                <a:srgbClr val="0078D7"/>
              </a:buClr>
            </a:pPr>
            <a:r>
              <a:rPr lang="en-US" sz="2800" dirty="0">
                <a:gradFill>
                  <a:gsLst>
                    <a:gs pos="1250">
                      <a:schemeClr val="tx2"/>
                    </a:gs>
                    <a:gs pos="99000">
                      <a:schemeClr val="tx2"/>
                    </a:gs>
                  </a:gsLst>
                  <a:lin ang="5400000" scaled="0"/>
                </a:gradFill>
              </a:rPr>
              <a:t>The net result of most of these is a failed strategy that is difficult to implement, costly to the organization, and yet repeatedly proven easily evaded by attackers and penetration testers</a:t>
            </a:r>
          </a:p>
        </p:txBody>
      </p:sp>
    </p:spTree>
    <p:extLst>
      <p:ext uri="{BB962C8B-B14F-4D97-AF65-F5344CB8AC3E}">
        <p14:creationId xmlns:p14="http://schemas.microsoft.com/office/powerpoint/2010/main" val="117351384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containment strategy</a:t>
            </a:r>
          </a:p>
        </p:txBody>
      </p:sp>
      <p:sp>
        <p:nvSpPr>
          <p:cNvPr id="29" name="TextBox 28"/>
          <p:cNvSpPr txBox="1"/>
          <p:nvPr/>
        </p:nvSpPr>
        <p:spPr>
          <a:xfrm>
            <a:off x="378869" y="1375914"/>
            <a:ext cx="11088453" cy="1511748"/>
          </a:xfrm>
          <a:prstGeom prst="rect">
            <a:avLst/>
          </a:prstGeom>
          <a:noFill/>
        </p:spPr>
        <p:txBody>
          <a:bodyPr wrap="square" lIns="182828" tIns="146262" rIns="182828" bIns="146262" rtlCol="0">
            <a:noAutofit/>
          </a:bodyPr>
          <a:lstStyle/>
          <a:p>
            <a:pPr defTabSz="932324">
              <a:spcBef>
                <a:spcPct val="20000"/>
              </a:spcBef>
              <a:spcAft>
                <a:spcPts val="1198"/>
              </a:spcAft>
              <a:buSzPct val="80000"/>
            </a:pPr>
            <a:r>
              <a:rPr lang="en-US" sz="2800" spc="-50" dirty="0">
                <a:solidFill>
                  <a:schemeClr val="tx2"/>
                </a:solidFill>
                <a:latin typeface="Segoe UI Light"/>
              </a:rPr>
              <a:t>A containment strategy should focus on containing propagation of risk at all feasible levels, while prioritizing operational effectiveness and protection of assets by business impact.  </a:t>
            </a:r>
          </a:p>
          <a:p>
            <a:pPr defTabSz="932324">
              <a:spcBef>
                <a:spcPct val="20000"/>
              </a:spcBef>
              <a:spcAft>
                <a:spcPts val="1198"/>
              </a:spcAft>
              <a:buSzPct val="80000"/>
            </a:pPr>
            <a:endParaRPr lang="en-US" sz="2800" spc="-50" dirty="0">
              <a:solidFill>
                <a:schemeClr val="tx2"/>
              </a:solidFill>
              <a:latin typeface="Segoe UI Light"/>
            </a:endParaRPr>
          </a:p>
        </p:txBody>
      </p:sp>
      <p:graphicFrame>
        <p:nvGraphicFramePr>
          <p:cNvPr id="5" name="Diagram 4"/>
          <p:cNvGraphicFramePr/>
          <p:nvPr>
            <p:extLst>
              <p:ext uri="{D42A27DB-BD31-4B8C-83A1-F6EECF244321}">
                <p14:modId xmlns:p14="http://schemas.microsoft.com/office/powerpoint/2010/main" val="286763149"/>
              </p:ext>
            </p:extLst>
          </p:nvPr>
        </p:nvGraphicFramePr>
        <p:xfrm>
          <a:off x="2026444" y="2887662"/>
          <a:ext cx="82296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58524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
          <p:cNvSpPr txBox="1">
            <a:spLocks/>
          </p:cNvSpPr>
          <p:nvPr/>
        </p:nvSpPr>
        <p:spPr>
          <a:xfrm>
            <a:off x="366169" y="1212851"/>
            <a:ext cx="11577015" cy="5408611"/>
          </a:xfrm>
          <a:prstGeom prst="rect">
            <a:avLst/>
          </a:prstGeom>
        </p:spPr>
        <p:txBody>
          <a:bodyPr/>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buNone/>
            </a:pPr>
            <a:r>
              <a:rPr lang="en-US" sz="2400" dirty="0">
                <a:solidFill>
                  <a:schemeClr val="accent1"/>
                </a:solidFill>
              </a:rPr>
              <a:t>Design security zones to minimize the number of application data flows across the trust boundaries between zones. </a:t>
            </a:r>
          </a:p>
          <a:p>
            <a:pPr marL="0" indent="0">
              <a:lnSpc>
                <a:spcPct val="114000"/>
              </a:lnSpc>
              <a:buNone/>
            </a:pPr>
            <a:r>
              <a:rPr lang="en-US" sz="2400" dirty="0">
                <a:solidFill>
                  <a:schemeClr val="accent1"/>
                </a:solidFill>
              </a:rPr>
              <a:t>Every inter-zone trust boundary must be secured and defended and each application that crosses the boundary incurs security overhead to analyze, protect, and monitor.</a:t>
            </a:r>
          </a:p>
          <a:p>
            <a:pPr marL="342900" lvl="1" indent="-342900"/>
            <a:r>
              <a:rPr lang="en-US" sz="1800" dirty="0"/>
              <a:t>Perform a threat modelling exercise for every system and application data flows that crosses the trust boundary between zones, particularly focusing on:</a:t>
            </a:r>
          </a:p>
        </p:txBody>
      </p:sp>
      <p:sp>
        <p:nvSpPr>
          <p:cNvPr id="10" name="Title 9"/>
          <p:cNvSpPr>
            <a:spLocks noGrp="1"/>
          </p:cNvSpPr>
          <p:nvPr>
            <p:ph type="title"/>
          </p:nvPr>
        </p:nvSpPr>
        <p:spPr/>
        <p:txBody>
          <a:bodyPr/>
          <a:lstStyle/>
          <a:p>
            <a:r>
              <a:rPr lang="en-US" dirty="0"/>
              <a:t>Isolation between security zones</a:t>
            </a:r>
          </a:p>
        </p:txBody>
      </p:sp>
      <p:pic>
        <p:nvPicPr>
          <p:cNvPr id="5" name="Picture 4"/>
          <p:cNvPicPr/>
          <p:nvPr/>
        </p:nvPicPr>
        <p:blipFill>
          <a:blip r:embed="rId3" cstate="screen">
            <a:extLst>
              <a:ext uri="{28A0092B-C50C-407E-A947-70E740481C1C}">
                <a14:useLocalDpi xmlns:a14="http://schemas.microsoft.com/office/drawing/2010/main"/>
              </a:ext>
            </a:extLst>
          </a:blip>
          <a:stretch>
            <a:fillRect/>
          </a:stretch>
        </p:blipFill>
        <p:spPr bwMode="auto">
          <a:xfrm>
            <a:off x="2636044" y="3954462"/>
            <a:ext cx="6949282" cy="2294172"/>
          </a:xfrm>
          <a:prstGeom prst="rect">
            <a:avLst/>
          </a:prstGeom>
          <a:noFill/>
          <a:ln>
            <a:noFill/>
          </a:ln>
        </p:spPr>
      </p:pic>
    </p:spTree>
    <p:extLst>
      <p:ext uri="{BB962C8B-B14F-4D97-AF65-F5344CB8AC3E}">
        <p14:creationId xmlns:p14="http://schemas.microsoft.com/office/powerpoint/2010/main" val="6388538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3" cstate="screen">
            <a:extLst>
              <a:ext uri="{28A0092B-C50C-407E-A947-70E740481C1C}">
                <a14:useLocalDpi xmlns:a14="http://schemas.microsoft.com/office/drawing/2010/main"/>
              </a:ext>
            </a:extLst>
          </a:blip>
          <a:stretch>
            <a:fillRect/>
          </a:stretch>
        </p:blipFill>
        <p:spPr>
          <a:xfrm>
            <a:off x="2636044" y="3812802"/>
            <a:ext cx="6949282" cy="2435831"/>
          </a:xfrm>
          <a:prstGeom prst="rect">
            <a:avLst/>
          </a:prstGeom>
        </p:spPr>
      </p:pic>
      <p:sp>
        <p:nvSpPr>
          <p:cNvPr id="9" name="Text Placeholder 3"/>
          <p:cNvSpPr txBox="1">
            <a:spLocks/>
          </p:cNvSpPr>
          <p:nvPr/>
        </p:nvSpPr>
        <p:spPr>
          <a:xfrm>
            <a:off x="366169" y="1212852"/>
            <a:ext cx="11577015" cy="1521018"/>
          </a:xfrm>
          <a:prstGeom prst="rect">
            <a:avLst/>
          </a:prstGeom>
        </p:spPr>
        <p:txBody>
          <a:bodyPr/>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buNone/>
            </a:pPr>
            <a:r>
              <a:rPr lang="en-US" sz="2400" dirty="0">
                <a:solidFill>
                  <a:schemeClr val="accent1"/>
                </a:solidFill>
              </a:rPr>
              <a:t>Containment within the zone should focus on protecting administrative control of assets in the security zone and ensure that least privilege is applied to access of business-sensitive assets. </a:t>
            </a:r>
          </a:p>
        </p:txBody>
      </p:sp>
      <p:sp>
        <p:nvSpPr>
          <p:cNvPr id="10" name="Title 9"/>
          <p:cNvSpPr>
            <a:spLocks noGrp="1"/>
          </p:cNvSpPr>
          <p:nvPr>
            <p:ph type="title"/>
          </p:nvPr>
        </p:nvSpPr>
        <p:spPr/>
        <p:txBody>
          <a:bodyPr/>
          <a:lstStyle/>
          <a:p>
            <a:r>
              <a:rPr lang="en-US" dirty="0"/>
              <a:t>Containment within security zones</a:t>
            </a:r>
          </a:p>
        </p:txBody>
      </p:sp>
    </p:spTree>
    <p:extLst>
      <p:ext uri="{BB962C8B-B14F-4D97-AF65-F5344CB8AC3E}">
        <p14:creationId xmlns:p14="http://schemas.microsoft.com/office/powerpoint/2010/main" val="16461867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168" y="1212851"/>
            <a:ext cx="9188379" cy="3693319"/>
          </a:xfrm>
        </p:spPr>
        <p:txBody>
          <a:bodyPr/>
          <a:lstStyle/>
          <a:p>
            <a:pPr marL="0" indent="0">
              <a:buNone/>
            </a:pPr>
            <a:r>
              <a:rPr lang="en-US" dirty="0">
                <a:solidFill>
                  <a:schemeClr val="accent1"/>
                </a:solidFill>
              </a:rPr>
              <a:t>Key driver for Azure network implementation </a:t>
            </a:r>
          </a:p>
          <a:p>
            <a:pPr marL="0" indent="0">
              <a:buNone/>
            </a:pPr>
            <a:r>
              <a:rPr lang="en-US" dirty="0">
                <a:solidFill>
                  <a:schemeClr val="accent1"/>
                </a:solidFill>
              </a:rPr>
              <a:t>Network security typically falls into three areas:</a:t>
            </a:r>
          </a:p>
          <a:p>
            <a:pPr marL="342900" lvl="1" indent="-342900"/>
            <a:r>
              <a:rPr lang="en-US" dirty="0"/>
              <a:t>Secure/manage traffic flow between applications, their tiers, between different environments, and other services </a:t>
            </a:r>
          </a:p>
          <a:p>
            <a:pPr marL="342900" lvl="1" indent="-342900"/>
            <a:r>
              <a:rPr lang="en-US" dirty="0"/>
              <a:t>Secure/manage traffic flow between users and the application</a:t>
            </a:r>
          </a:p>
          <a:p>
            <a:pPr marL="342900" lvl="1" indent="-342900"/>
            <a:r>
              <a:rPr lang="en-US" dirty="0"/>
              <a:t>Secure/manage traffic flow between the applications and the Internet</a:t>
            </a:r>
          </a:p>
          <a:p>
            <a:pPr marL="0" indent="0">
              <a:buNone/>
            </a:pPr>
            <a:r>
              <a:rPr lang="en-US" dirty="0">
                <a:solidFill>
                  <a:schemeClr val="accent1"/>
                </a:solidFill>
              </a:rPr>
              <a:t>Network security is about building a defense in depth approach</a:t>
            </a:r>
          </a:p>
        </p:txBody>
      </p:sp>
      <p:sp>
        <p:nvSpPr>
          <p:cNvPr id="3" name="Title 2"/>
          <p:cNvSpPr>
            <a:spLocks noGrp="1"/>
          </p:cNvSpPr>
          <p:nvPr>
            <p:ph type="title"/>
          </p:nvPr>
        </p:nvSpPr>
        <p:spPr/>
        <p:txBody>
          <a:bodyPr/>
          <a:lstStyle/>
          <a:p>
            <a:r>
              <a:rPr lang="en-US" dirty="0"/>
              <a:t>Network security</a:t>
            </a:r>
          </a:p>
        </p:txBody>
      </p:sp>
    </p:spTree>
    <p:extLst>
      <p:ext uri="{BB962C8B-B14F-4D97-AF65-F5344CB8AC3E}">
        <p14:creationId xmlns:p14="http://schemas.microsoft.com/office/powerpoint/2010/main" val="29326746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168" y="1212851"/>
            <a:ext cx="11702553" cy="1994392"/>
          </a:xfrm>
        </p:spPr>
        <p:txBody>
          <a:bodyPr/>
          <a:lstStyle/>
          <a:p>
            <a:pPr marL="342900" indent="-342900">
              <a:buSzPct val="75000"/>
            </a:pPr>
            <a:r>
              <a:rPr lang="en-US" sz="2800" dirty="0">
                <a:solidFill>
                  <a:schemeClr val="accent1"/>
                </a:solidFill>
              </a:rPr>
              <a:t>IaaS services connected to subnets</a:t>
            </a:r>
          </a:p>
          <a:p>
            <a:pPr marL="342900" indent="-342900">
              <a:buSzPct val="75000"/>
            </a:pPr>
            <a:r>
              <a:rPr lang="en-US" sz="2800" dirty="0">
                <a:solidFill>
                  <a:schemeClr val="accent1"/>
                </a:solidFill>
              </a:rPr>
              <a:t>PaaS services connected to subnets</a:t>
            </a:r>
          </a:p>
          <a:p>
            <a:pPr marL="342900" indent="-342900">
              <a:buSzPct val="75000"/>
            </a:pPr>
            <a:r>
              <a:rPr lang="en-US" sz="2800" dirty="0">
                <a:solidFill>
                  <a:schemeClr val="accent1"/>
                </a:solidFill>
              </a:rPr>
              <a:t>Public-facing PaaS services with security lockdown</a:t>
            </a:r>
          </a:p>
          <a:p>
            <a:pPr marL="342900" indent="-342900">
              <a:buSzPct val="75000"/>
            </a:pPr>
            <a:r>
              <a:rPr lang="en-US" sz="2800" dirty="0">
                <a:solidFill>
                  <a:schemeClr val="accent1"/>
                </a:solidFill>
              </a:rPr>
              <a:t>Public facing PaaS services with TLS access restrictions</a:t>
            </a:r>
          </a:p>
        </p:txBody>
      </p:sp>
      <p:sp>
        <p:nvSpPr>
          <p:cNvPr id="3" name="Title 2"/>
          <p:cNvSpPr>
            <a:spLocks noGrp="1"/>
          </p:cNvSpPr>
          <p:nvPr>
            <p:ph type="title"/>
          </p:nvPr>
        </p:nvSpPr>
        <p:spPr/>
        <p:txBody>
          <a:bodyPr/>
          <a:lstStyle/>
          <a:p>
            <a:r>
              <a:rPr lang="en-CA" sz="5400" dirty="0"/>
              <a:t>Types of services</a:t>
            </a:r>
            <a:endParaRPr lang="en-US" sz="5400" dirty="0"/>
          </a:p>
        </p:txBody>
      </p:sp>
    </p:spTree>
    <p:extLst>
      <p:ext uri="{BB962C8B-B14F-4D97-AF65-F5344CB8AC3E}">
        <p14:creationId xmlns:p14="http://schemas.microsoft.com/office/powerpoint/2010/main" val="2562814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bwMode="auto">
          <a:xfrm flipH="1">
            <a:off x="273843" y="1363934"/>
            <a:ext cx="8687158" cy="5257128"/>
          </a:xfrm>
          <a:prstGeom prst="ellipse">
            <a:avLst/>
          </a:prstGeom>
          <a:noFill/>
          <a:ln w="25400">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5" rIns="0" bIns="46625" numCol="1" rtlCol="0" anchor="ctr" anchorCtr="0" compatLnSpc="1">
            <a:prstTxWarp prst="textNoShape">
              <a:avLst/>
            </a:prstTxWarp>
          </a:bodyPr>
          <a:lstStyle/>
          <a:p>
            <a:pPr algn="ctr" defTabSz="932231"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22" name="Oval 21"/>
          <p:cNvSpPr>
            <a:spLocks noChangeAspect="1"/>
          </p:cNvSpPr>
          <p:nvPr/>
        </p:nvSpPr>
        <p:spPr bwMode="auto">
          <a:xfrm flipH="1">
            <a:off x="578643" y="2022701"/>
            <a:ext cx="6153480" cy="3871246"/>
          </a:xfrm>
          <a:prstGeom prst="ellipse">
            <a:avLst/>
          </a:prstGeom>
          <a:noFill/>
          <a:ln w="25400">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5" rIns="0" bIns="46625" numCol="1" rtlCol="0" anchor="ctr" anchorCtr="0" compatLnSpc="1">
            <a:prstTxWarp prst="textNoShape">
              <a:avLst/>
            </a:prstTxWarp>
          </a:bodyPr>
          <a:lstStyle/>
          <a:p>
            <a:pPr algn="ctr" defTabSz="932231"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23" name="Oval 22"/>
          <p:cNvSpPr>
            <a:spLocks noChangeAspect="1"/>
          </p:cNvSpPr>
          <p:nvPr/>
        </p:nvSpPr>
        <p:spPr bwMode="auto">
          <a:xfrm flipH="1">
            <a:off x="731043" y="2413148"/>
            <a:ext cx="4877588" cy="3096996"/>
          </a:xfrm>
          <a:prstGeom prst="ellipse">
            <a:avLst/>
          </a:prstGeom>
          <a:noFill/>
          <a:ln w="25400">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5" rIns="0" bIns="46625" numCol="1" rtlCol="0" anchor="ctr" anchorCtr="0" compatLnSpc="1">
            <a:prstTxWarp prst="textNoShape">
              <a:avLst/>
            </a:prstTxWarp>
          </a:bodyPr>
          <a:lstStyle/>
          <a:p>
            <a:pPr algn="ctr" defTabSz="932231"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27" name="Oval 26"/>
          <p:cNvSpPr>
            <a:spLocks noChangeAspect="1"/>
          </p:cNvSpPr>
          <p:nvPr/>
        </p:nvSpPr>
        <p:spPr bwMode="auto">
          <a:xfrm flipH="1">
            <a:off x="868441" y="2719525"/>
            <a:ext cx="3579886" cy="2477597"/>
          </a:xfrm>
          <a:prstGeom prst="ellipse">
            <a:avLst/>
          </a:prstGeom>
          <a:noFill/>
          <a:ln w="25400">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5" rIns="0" bIns="46625" numCol="1" rtlCol="0" anchor="ctr" anchorCtr="0" compatLnSpc="1">
            <a:prstTxWarp prst="textNoShape">
              <a:avLst/>
            </a:prstTxWarp>
          </a:bodyPr>
          <a:lstStyle/>
          <a:p>
            <a:pPr algn="ctr" defTabSz="932231"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30" name="TextBox 29"/>
          <p:cNvSpPr txBox="1"/>
          <p:nvPr/>
        </p:nvSpPr>
        <p:spPr>
          <a:xfrm flipH="1">
            <a:off x="4829902" y="3592386"/>
            <a:ext cx="1435235" cy="870931"/>
          </a:xfrm>
          <a:prstGeom prst="rect">
            <a:avLst/>
          </a:prstGeom>
          <a:solidFill>
            <a:schemeClr val="bg1"/>
          </a:solidFill>
        </p:spPr>
        <p:txBody>
          <a:bodyPr wrap="none" lIns="182834" tIns="146266" rIns="182834" bIns="146266" rtlCol="0">
            <a:spAutoFit/>
          </a:bodyPr>
          <a:lstStyle/>
          <a:p>
            <a:pPr algn="ctr">
              <a:lnSpc>
                <a:spcPct val="90000"/>
              </a:lnSpc>
              <a:spcAft>
                <a:spcPts val="600"/>
              </a:spcAft>
            </a:pPr>
            <a:r>
              <a:rPr lang="en-US">
                <a:solidFill>
                  <a:schemeClr val="accent1"/>
                </a:solidFill>
              </a:rPr>
              <a:t>VM or NIC</a:t>
            </a:r>
          </a:p>
          <a:p>
            <a:pPr algn="ctr">
              <a:lnSpc>
                <a:spcPct val="90000"/>
              </a:lnSpc>
              <a:spcAft>
                <a:spcPts val="600"/>
              </a:spcAft>
            </a:pPr>
            <a:r>
              <a:rPr lang="en-US">
                <a:solidFill>
                  <a:schemeClr val="accent1"/>
                </a:solidFill>
              </a:rPr>
              <a:t>NSG</a:t>
            </a:r>
          </a:p>
        </p:txBody>
      </p:sp>
      <p:sp>
        <p:nvSpPr>
          <p:cNvPr id="31" name="TextBox 30"/>
          <p:cNvSpPr txBox="1"/>
          <p:nvPr/>
        </p:nvSpPr>
        <p:spPr>
          <a:xfrm flipH="1">
            <a:off x="3900100" y="3581908"/>
            <a:ext cx="1130858" cy="870931"/>
          </a:xfrm>
          <a:prstGeom prst="rect">
            <a:avLst/>
          </a:prstGeom>
          <a:solidFill>
            <a:schemeClr val="bg1"/>
          </a:solidFill>
        </p:spPr>
        <p:txBody>
          <a:bodyPr wrap="none" lIns="182834" tIns="146266" rIns="182834" bIns="146266" rtlCol="0">
            <a:spAutoFit/>
          </a:bodyPr>
          <a:lstStyle/>
          <a:p>
            <a:pPr algn="ctr">
              <a:lnSpc>
                <a:spcPct val="90000"/>
              </a:lnSpc>
              <a:spcAft>
                <a:spcPts val="600"/>
              </a:spcAft>
            </a:pPr>
            <a:r>
              <a:rPr lang="en-US" dirty="0">
                <a:solidFill>
                  <a:schemeClr val="accent1"/>
                </a:solidFill>
              </a:rPr>
              <a:t>VM</a:t>
            </a:r>
          </a:p>
          <a:p>
            <a:pPr algn="ctr">
              <a:lnSpc>
                <a:spcPct val="90000"/>
              </a:lnSpc>
              <a:spcAft>
                <a:spcPts val="600"/>
              </a:spcAft>
            </a:pPr>
            <a:r>
              <a:rPr lang="en-US" dirty="0">
                <a:solidFill>
                  <a:schemeClr val="accent1"/>
                </a:solidFill>
              </a:rPr>
              <a:t>firewall</a:t>
            </a:r>
          </a:p>
        </p:txBody>
      </p:sp>
      <p:sp>
        <p:nvSpPr>
          <p:cNvPr id="33" name="Oval 32"/>
          <p:cNvSpPr>
            <a:spLocks noChangeAspect="1"/>
          </p:cNvSpPr>
          <p:nvPr/>
        </p:nvSpPr>
        <p:spPr bwMode="auto">
          <a:xfrm flipH="1">
            <a:off x="1037867" y="3212048"/>
            <a:ext cx="2387072" cy="1486558"/>
          </a:xfrm>
          <a:prstGeom prst="ellipse">
            <a:avLst/>
          </a:prstGeom>
          <a:solidFill>
            <a:schemeClr val="accent1"/>
          </a:solidFill>
          <a:ln>
            <a:headEnd type="none" w="med" len="med"/>
            <a:tailEnd type="none" w="med" len="med"/>
          </a:ln>
          <a:scene3d>
            <a:camera prst="orthographicFront">
              <a:rot lat="0" lon="0" rev="0"/>
            </a:camera>
            <a:lightRig rig="twoPt" dir="tl"/>
          </a:scene3d>
          <a:sp3d prstMaterial="flat">
            <a:bevelT w="19050" h="31750"/>
          </a:sp3d>
        </p:spPr>
        <p:style>
          <a:lnRef idx="0">
            <a:schemeClr val="accent6"/>
          </a:lnRef>
          <a:fillRef idx="3">
            <a:schemeClr val="accent6"/>
          </a:fillRef>
          <a:effectRef idx="3">
            <a:schemeClr val="accent6"/>
          </a:effectRef>
          <a:fontRef idx="minor">
            <a:schemeClr val="lt1"/>
          </a:fontRef>
        </p:style>
        <p:txBody>
          <a:bodyPr vert="horz" wrap="square" lIns="0" tIns="46625" rIns="0" bIns="46625" numCol="1" rtlCol="0" anchor="ctr" anchorCtr="0" compatLnSpc="1">
            <a:prstTxWarp prst="textNoShape">
              <a:avLst/>
            </a:prstTxWarp>
          </a:bodyPr>
          <a:lstStyle/>
          <a:p>
            <a:pPr algn="ctr" defTabSz="932231"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34" name="TextBox 33"/>
          <p:cNvSpPr txBox="1"/>
          <p:nvPr/>
        </p:nvSpPr>
        <p:spPr>
          <a:xfrm flipH="1">
            <a:off x="1066066" y="3344902"/>
            <a:ext cx="2330673" cy="1203330"/>
          </a:xfrm>
          <a:prstGeom prst="rect">
            <a:avLst/>
          </a:prstGeom>
          <a:noFill/>
        </p:spPr>
        <p:txBody>
          <a:bodyPr wrap="none" lIns="182834" tIns="146266" rIns="182834" bIns="146266" rtlCol="0">
            <a:spAutoFit/>
          </a:bodyPr>
          <a:lstStyle/>
          <a:p>
            <a:pPr algn="ctr">
              <a:lnSpc>
                <a:spcPct val="90000"/>
              </a:lnSpc>
              <a:spcAft>
                <a:spcPts val="600"/>
              </a:spcAft>
            </a:pPr>
            <a:r>
              <a:rPr lang="en-US" sz="2000" dirty="0">
                <a:solidFill>
                  <a:srgbClr val="FFFFFF"/>
                </a:solidFill>
              </a:rPr>
              <a:t>PaaS Services </a:t>
            </a:r>
          </a:p>
          <a:p>
            <a:pPr algn="ctr">
              <a:lnSpc>
                <a:spcPct val="90000"/>
              </a:lnSpc>
              <a:spcAft>
                <a:spcPts val="600"/>
              </a:spcAft>
            </a:pPr>
            <a:r>
              <a:rPr lang="en-US" sz="2000" dirty="0">
                <a:solidFill>
                  <a:srgbClr val="FFFFFF"/>
                </a:solidFill>
              </a:rPr>
              <a:t>&amp;</a:t>
            </a:r>
            <a:br>
              <a:rPr lang="en-US" sz="2000" dirty="0">
                <a:solidFill>
                  <a:srgbClr val="FFFFFF"/>
                </a:solidFill>
              </a:rPr>
            </a:br>
            <a:r>
              <a:rPr lang="en-US" sz="2000" dirty="0">
                <a:solidFill>
                  <a:srgbClr val="FFFFFF"/>
                </a:solidFill>
              </a:rPr>
              <a:t> Virtual Machines</a:t>
            </a:r>
          </a:p>
        </p:txBody>
      </p:sp>
      <p:grpSp>
        <p:nvGrpSpPr>
          <p:cNvPr id="14" name="Group 13"/>
          <p:cNvGrpSpPr/>
          <p:nvPr/>
        </p:nvGrpSpPr>
        <p:grpSpPr>
          <a:xfrm>
            <a:off x="10948290" y="3338349"/>
            <a:ext cx="1386569" cy="1236827"/>
            <a:chOff x="1419931" y="2335312"/>
            <a:chExt cx="1252290" cy="1117050"/>
          </a:xfrm>
        </p:grpSpPr>
        <p:sp>
          <p:nvSpPr>
            <p:cNvPr id="15" name="Oval 14"/>
            <p:cNvSpPr/>
            <p:nvPr/>
          </p:nvSpPr>
          <p:spPr bwMode="auto">
            <a:xfrm>
              <a:off x="1487553" y="2335312"/>
              <a:ext cx="1117050" cy="1117050"/>
            </a:xfrm>
            <a:prstGeom prst="ellipse">
              <a:avLst/>
            </a:prstGeom>
            <a:pattFill prst="ltUpDiag">
              <a:fgClr>
                <a:srgbClr val="CDCDCD"/>
              </a:fgClr>
              <a:bgClr>
                <a:srgbClr val="FFFFFF"/>
              </a:bgClr>
            </a:pattFill>
            <a:ln w="57150" cap="flat" cmpd="sng" algn="ctr">
              <a:solidFill>
                <a:srgbClr val="4F81BD"/>
              </a:solidFill>
              <a:prstDash val="solid"/>
              <a:headEnd type="none" w="med" len="med"/>
              <a:tailEnd type="none" w="med" len="med"/>
            </a:ln>
            <a:effectLst/>
          </p:spPr>
          <p:txBody>
            <a:bodyPr rot="0" spcFirstLastPara="0" vertOverflow="overflow" horzOverflow="overflow" vert="horz" wrap="square" lIns="182834" tIns="146266" rIns="182834" bIns="146266" numCol="1" spcCol="0" rtlCol="0" fromWordArt="0" anchor="t" anchorCtr="0" forceAA="0" compatLnSpc="1">
              <a:prstTxWarp prst="textNoShape">
                <a:avLst/>
              </a:prstTxWarp>
              <a:noAutofit/>
            </a:bodyPr>
            <a:lstStyle/>
            <a:p>
              <a:pPr defTabSz="913864" fontAlgn="base">
                <a:lnSpc>
                  <a:spcPct val="90000"/>
                </a:lnSpc>
                <a:spcBef>
                  <a:spcPct val="0"/>
                </a:spcBef>
                <a:spcAft>
                  <a:spcPct val="0"/>
                </a:spcAft>
                <a:defRPr/>
              </a:pPr>
              <a:endParaRPr lang="en-US" sz="3600" kern="0" spc="-49">
                <a:gradFill>
                  <a:gsLst>
                    <a:gs pos="36283">
                      <a:srgbClr val="505050"/>
                    </a:gs>
                    <a:gs pos="28000">
                      <a:srgbClr val="505050"/>
                    </a:gs>
                  </a:gsLst>
                  <a:lin ang="5400000" scaled="0"/>
                </a:gradFill>
                <a:latin typeface="Calibri"/>
              </a:endParaRPr>
            </a:p>
          </p:txBody>
        </p:sp>
        <p:sp>
          <p:nvSpPr>
            <p:cNvPr id="16" name="Freeform 15"/>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rgbClr val="1F497D"/>
            </a:solidFill>
            <a:ln>
              <a:noFill/>
            </a:ln>
            <a:extLst/>
          </p:spPr>
          <p:txBody>
            <a:bodyPr vert="horz" wrap="square" lIns="91416" tIns="45709" rIns="91416" bIns="45709" numCol="1" anchor="t" anchorCtr="0" compatLnSpc="1">
              <a:prstTxWarp prst="textNoShape">
                <a:avLst/>
              </a:prstTxWarp>
            </a:bodyPr>
            <a:lstStyle/>
            <a:p>
              <a:pPr defTabSz="932262">
                <a:defRPr/>
              </a:pPr>
              <a:endParaRPr lang="en-US" sz="2800" kern="0">
                <a:solidFill>
                  <a:srgbClr val="00188F"/>
                </a:solidFill>
                <a:latin typeface="Calibri"/>
              </a:endParaRPr>
            </a:p>
          </p:txBody>
        </p:sp>
        <p:sp>
          <p:nvSpPr>
            <p:cNvPr id="17" name="TextBox 16"/>
            <p:cNvSpPr txBox="1"/>
            <p:nvPr/>
          </p:nvSpPr>
          <p:spPr>
            <a:xfrm>
              <a:off x="1419931" y="2804020"/>
              <a:ext cx="1252290" cy="566991"/>
            </a:xfrm>
            <a:prstGeom prst="rect">
              <a:avLst/>
            </a:prstGeom>
            <a:noFill/>
          </p:spPr>
          <p:txBody>
            <a:bodyPr wrap="none" lIns="182834" tIns="146266" rIns="182834" bIns="146266" rtlCol="0" anchor="ctr">
              <a:spAutoFit/>
            </a:bodyPr>
            <a:lstStyle/>
            <a:p>
              <a:pPr algn="ctr" defTabSz="932262">
                <a:lnSpc>
                  <a:spcPct val="90000"/>
                </a:lnSpc>
                <a:defRPr/>
              </a:pPr>
              <a:r>
                <a:rPr lang="en-US" sz="2400" kern="0" spc="-49" dirty="0">
                  <a:solidFill>
                    <a:srgbClr val="00188F"/>
                  </a:solidFill>
                </a:rPr>
                <a:t>Internet</a:t>
              </a:r>
            </a:p>
          </p:txBody>
        </p:sp>
      </p:grpSp>
      <p:sp>
        <p:nvSpPr>
          <p:cNvPr id="19" name="Oval 18"/>
          <p:cNvSpPr/>
          <p:nvPr/>
        </p:nvSpPr>
        <p:spPr bwMode="auto">
          <a:xfrm flipH="1">
            <a:off x="426242" y="1668462"/>
            <a:ext cx="7391907" cy="4715010"/>
          </a:xfrm>
          <a:prstGeom prst="ellipse">
            <a:avLst/>
          </a:prstGeom>
          <a:noFill/>
          <a:ln w="25400">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5" rIns="0" bIns="46625" numCol="1" rtlCol="0" anchor="ctr" anchorCtr="0" compatLnSpc="1">
            <a:prstTxWarp prst="textNoShape">
              <a:avLst/>
            </a:prstTxWarp>
          </a:bodyPr>
          <a:lstStyle/>
          <a:p>
            <a:pPr algn="ctr" defTabSz="932231"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20" name="TextBox 19"/>
          <p:cNvSpPr txBox="1"/>
          <p:nvPr/>
        </p:nvSpPr>
        <p:spPr>
          <a:xfrm flipH="1">
            <a:off x="6962982" y="3557375"/>
            <a:ext cx="1475311" cy="870931"/>
          </a:xfrm>
          <a:prstGeom prst="rect">
            <a:avLst/>
          </a:prstGeom>
          <a:solidFill>
            <a:schemeClr val="bg1"/>
          </a:solidFill>
        </p:spPr>
        <p:txBody>
          <a:bodyPr wrap="none" lIns="182834" tIns="146266" rIns="182834" bIns="146266" rtlCol="0">
            <a:spAutoFit/>
          </a:bodyPr>
          <a:lstStyle/>
          <a:p>
            <a:pPr algn="ctr">
              <a:lnSpc>
                <a:spcPct val="90000"/>
              </a:lnSpc>
              <a:spcAft>
                <a:spcPts val="600"/>
              </a:spcAft>
            </a:pPr>
            <a:r>
              <a:rPr lang="en-US">
                <a:solidFill>
                  <a:schemeClr val="accent1"/>
                </a:solidFill>
              </a:rPr>
              <a:t>Virtual</a:t>
            </a:r>
          </a:p>
          <a:p>
            <a:pPr algn="ctr">
              <a:lnSpc>
                <a:spcPct val="90000"/>
              </a:lnSpc>
              <a:spcAft>
                <a:spcPts val="600"/>
              </a:spcAft>
            </a:pPr>
            <a:r>
              <a:rPr lang="en-US">
                <a:solidFill>
                  <a:schemeClr val="accent1"/>
                </a:solidFill>
              </a:rPr>
              <a:t>Appliances</a:t>
            </a:r>
          </a:p>
        </p:txBody>
      </p:sp>
      <p:sp>
        <p:nvSpPr>
          <p:cNvPr id="24" name="TextBox 23"/>
          <p:cNvSpPr txBox="1"/>
          <p:nvPr/>
        </p:nvSpPr>
        <p:spPr>
          <a:xfrm flipH="1">
            <a:off x="6075008" y="3581909"/>
            <a:ext cx="1087384" cy="870931"/>
          </a:xfrm>
          <a:prstGeom prst="rect">
            <a:avLst/>
          </a:prstGeom>
          <a:solidFill>
            <a:schemeClr val="bg1"/>
          </a:solidFill>
        </p:spPr>
        <p:txBody>
          <a:bodyPr wrap="none" lIns="182834" tIns="146266" rIns="182834" bIns="146266" rtlCol="0">
            <a:spAutoFit/>
          </a:bodyPr>
          <a:lstStyle/>
          <a:p>
            <a:pPr algn="ctr">
              <a:lnSpc>
                <a:spcPct val="90000"/>
              </a:lnSpc>
              <a:spcAft>
                <a:spcPts val="600"/>
              </a:spcAft>
            </a:pPr>
            <a:r>
              <a:rPr lang="en-US">
                <a:solidFill>
                  <a:schemeClr val="accent1"/>
                </a:solidFill>
              </a:rPr>
              <a:t>Subnet</a:t>
            </a:r>
          </a:p>
          <a:p>
            <a:pPr algn="ctr">
              <a:lnSpc>
                <a:spcPct val="90000"/>
              </a:lnSpc>
              <a:spcAft>
                <a:spcPts val="600"/>
              </a:spcAft>
            </a:pPr>
            <a:r>
              <a:rPr lang="en-US">
                <a:solidFill>
                  <a:schemeClr val="accent1"/>
                </a:solidFill>
              </a:rPr>
              <a:t>NSG</a:t>
            </a:r>
          </a:p>
        </p:txBody>
      </p:sp>
      <p:sp>
        <p:nvSpPr>
          <p:cNvPr id="2" name="Oval 1"/>
          <p:cNvSpPr/>
          <p:nvPr/>
        </p:nvSpPr>
        <p:spPr bwMode="auto">
          <a:xfrm>
            <a:off x="121443" y="1135062"/>
            <a:ext cx="10066983" cy="5714999"/>
          </a:xfrm>
          <a:prstGeom prst="ellipse">
            <a:avLst/>
          </a:prstGeom>
          <a:noFill/>
          <a:ln w="28575">
            <a:solidFill>
              <a:srgbClr val="FFFFFF"/>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a:gradFill>
                <a:gsLst>
                  <a:gs pos="16814">
                    <a:srgbClr val="FFFFFF"/>
                  </a:gs>
                  <a:gs pos="46000">
                    <a:srgbClr val="FFFFFF"/>
                  </a:gs>
                </a:gsLst>
                <a:lin ang="5400000" scaled="0"/>
              </a:gradFill>
            </a:endParaRPr>
          </a:p>
        </p:txBody>
      </p:sp>
      <p:sp>
        <p:nvSpPr>
          <p:cNvPr id="26" name="TextBox 25"/>
          <p:cNvSpPr txBox="1"/>
          <p:nvPr/>
        </p:nvSpPr>
        <p:spPr>
          <a:xfrm flipH="1">
            <a:off x="8273964" y="3536850"/>
            <a:ext cx="1230051" cy="870931"/>
          </a:xfrm>
          <a:prstGeom prst="rect">
            <a:avLst/>
          </a:prstGeom>
          <a:solidFill>
            <a:schemeClr val="bg1"/>
          </a:solidFill>
        </p:spPr>
        <p:txBody>
          <a:bodyPr wrap="none" lIns="182834" tIns="146266" rIns="182834" bIns="146266" rtlCol="0">
            <a:spAutoFit/>
          </a:bodyPr>
          <a:lstStyle/>
          <a:p>
            <a:pPr algn="ctr">
              <a:lnSpc>
                <a:spcPct val="90000"/>
              </a:lnSpc>
              <a:spcAft>
                <a:spcPts val="600"/>
              </a:spcAft>
            </a:pPr>
            <a:r>
              <a:rPr lang="en-US" dirty="0">
                <a:solidFill>
                  <a:schemeClr val="accent1"/>
                </a:solidFill>
              </a:rPr>
              <a:t>Load</a:t>
            </a:r>
          </a:p>
          <a:p>
            <a:pPr algn="ctr">
              <a:lnSpc>
                <a:spcPct val="90000"/>
              </a:lnSpc>
              <a:spcAft>
                <a:spcPts val="600"/>
              </a:spcAft>
            </a:pPr>
            <a:r>
              <a:rPr lang="en-US" dirty="0">
                <a:solidFill>
                  <a:schemeClr val="accent1"/>
                </a:solidFill>
              </a:rPr>
              <a:t>balancer</a:t>
            </a:r>
          </a:p>
        </p:txBody>
      </p:sp>
      <p:sp>
        <p:nvSpPr>
          <p:cNvPr id="25" name="TextBox 24"/>
          <p:cNvSpPr txBox="1"/>
          <p:nvPr/>
        </p:nvSpPr>
        <p:spPr>
          <a:xfrm flipH="1">
            <a:off x="9416816" y="3540731"/>
            <a:ext cx="1414397" cy="870931"/>
          </a:xfrm>
          <a:prstGeom prst="rect">
            <a:avLst/>
          </a:prstGeom>
          <a:solidFill>
            <a:schemeClr val="bg1"/>
          </a:solidFill>
        </p:spPr>
        <p:txBody>
          <a:bodyPr wrap="none" lIns="182834" tIns="146266" rIns="182834" bIns="146266" rtlCol="0">
            <a:spAutoFit/>
          </a:bodyPr>
          <a:lstStyle/>
          <a:p>
            <a:pPr algn="ctr">
              <a:lnSpc>
                <a:spcPct val="90000"/>
              </a:lnSpc>
              <a:spcAft>
                <a:spcPts val="600"/>
              </a:spcAft>
            </a:pPr>
            <a:r>
              <a:rPr lang="en-US" dirty="0">
                <a:solidFill>
                  <a:schemeClr val="accent1"/>
                </a:solidFill>
              </a:rPr>
              <a:t>DDoS</a:t>
            </a:r>
          </a:p>
          <a:p>
            <a:pPr algn="ctr">
              <a:lnSpc>
                <a:spcPct val="90000"/>
              </a:lnSpc>
              <a:spcAft>
                <a:spcPts val="600"/>
              </a:spcAft>
            </a:pPr>
            <a:r>
              <a:rPr lang="en-US" dirty="0">
                <a:solidFill>
                  <a:schemeClr val="accent1"/>
                </a:solidFill>
              </a:rPr>
              <a:t>protection</a:t>
            </a:r>
          </a:p>
        </p:txBody>
      </p:sp>
      <p:sp>
        <p:nvSpPr>
          <p:cNvPr id="6" name="Left Arrow 5"/>
          <p:cNvSpPr/>
          <p:nvPr/>
        </p:nvSpPr>
        <p:spPr bwMode="auto">
          <a:xfrm>
            <a:off x="10702408" y="3790306"/>
            <a:ext cx="449560" cy="380902"/>
          </a:xfrm>
          <a:prstGeom prst="leftArrow">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5" rIns="0" bIns="46625" numCol="1" rtlCol="0" anchor="ctr" anchorCtr="0" compatLnSpc="1">
            <a:prstTxWarp prst="textNoShape">
              <a:avLst/>
            </a:prstTxWarp>
          </a:bodyPr>
          <a:lstStyle/>
          <a:p>
            <a:pPr algn="ctr" defTabSz="932231"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28" name="Title 9"/>
          <p:cNvSpPr txBox="1">
            <a:spLocks/>
          </p:cNvSpPr>
          <p:nvPr/>
        </p:nvSpPr>
        <p:spPr>
          <a:xfrm>
            <a:off x="518569" y="447678"/>
            <a:ext cx="11702551" cy="917575"/>
          </a:xfrm>
          <a:prstGeom prst="rect">
            <a:avLst/>
          </a:prstGeom>
        </p:spPr>
        <p:txBody>
          <a:bodyPr vert="horz" wrap="square" lIns="146304" tIns="91440" rIns="146304" bIns="91440" rtlCol="0" anchor="t">
            <a:noAutofit/>
          </a:bodyPr>
          <a:lstStyle>
            <a:lvl1pPr algn="l" defTabSz="932594" rtl="0" eaLnBrk="1" latinLnBrk="0" hangingPunct="1">
              <a:lnSpc>
                <a:spcPct val="90000"/>
              </a:lnSpc>
              <a:spcBef>
                <a:spcPct val="0"/>
              </a:spcBef>
              <a:buNone/>
              <a:defRPr lang="en-US" sz="4800" b="0" kern="1200" cap="none" spc="-101"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Subnet connected defense in depth</a:t>
            </a:r>
          </a:p>
        </p:txBody>
      </p:sp>
    </p:spTree>
    <p:extLst>
      <p:ext uri="{BB962C8B-B14F-4D97-AF65-F5344CB8AC3E}">
        <p14:creationId xmlns:p14="http://schemas.microsoft.com/office/powerpoint/2010/main" val="2033688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168" y="1212851"/>
            <a:ext cx="11702553" cy="5312223"/>
          </a:xfrm>
        </p:spPr>
        <p:txBody>
          <a:bodyPr/>
          <a:lstStyle/>
          <a:p>
            <a:r>
              <a:rPr lang="en-US" sz="2800" dirty="0"/>
              <a:t>Identify current network security strategies and environments</a:t>
            </a:r>
          </a:p>
          <a:p>
            <a:r>
              <a:rPr lang="en-US" sz="2800" dirty="0"/>
              <a:t>Azure network security overview and security models</a:t>
            </a:r>
          </a:p>
          <a:p>
            <a:r>
              <a:rPr lang="en-US" sz="2800" dirty="0"/>
              <a:t>Network Security Groups</a:t>
            </a:r>
          </a:p>
          <a:p>
            <a:r>
              <a:rPr lang="en-US" sz="2800" dirty="0"/>
              <a:t>Use-defined routing</a:t>
            </a:r>
          </a:p>
          <a:p>
            <a:r>
              <a:rPr lang="en-US" sz="2800" dirty="0"/>
              <a:t>Virtual Appliances</a:t>
            </a:r>
          </a:p>
          <a:p>
            <a:r>
              <a:rPr lang="en-US" sz="2800" dirty="0"/>
              <a:t>Web Application Firewall</a:t>
            </a:r>
          </a:p>
          <a:p>
            <a:r>
              <a:rPr lang="en-US" sz="2800" dirty="0"/>
              <a:t>Internet access</a:t>
            </a:r>
          </a:p>
          <a:p>
            <a:r>
              <a:rPr lang="en-US" sz="2800" dirty="0"/>
              <a:t>Forced tunneling</a:t>
            </a:r>
          </a:p>
          <a:p>
            <a:r>
              <a:rPr lang="en-US" sz="2800" dirty="0"/>
              <a:t>Public peering</a:t>
            </a:r>
          </a:p>
          <a:p>
            <a:r>
              <a:rPr lang="en-US" sz="2800" dirty="0"/>
              <a:t>Control plane versus data plane logging</a:t>
            </a:r>
          </a:p>
          <a:p>
            <a:r>
              <a:rPr lang="en-US" sz="2800" dirty="0"/>
              <a:t>Next steps</a:t>
            </a:r>
          </a:p>
        </p:txBody>
      </p:sp>
      <p:sp>
        <p:nvSpPr>
          <p:cNvPr id="3" name="Title 2"/>
          <p:cNvSpPr>
            <a:spLocks noGrp="1"/>
          </p:cNvSpPr>
          <p:nvPr>
            <p:ph type="title"/>
          </p:nvPr>
        </p:nvSpPr>
        <p:spPr/>
        <p:txBody>
          <a:bodyPr/>
          <a:lstStyle/>
          <a:p>
            <a:r>
              <a:rPr lang="en-US" dirty="0"/>
              <a:t>High-level agenda</a:t>
            </a:r>
          </a:p>
        </p:txBody>
      </p:sp>
    </p:spTree>
    <p:extLst>
      <p:ext uri="{BB962C8B-B14F-4D97-AF65-F5344CB8AC3E}">
        <p14:creationId xmlns:p14="http://schemas.microsoft.com/office/powerpoint/2010/main" val="37949265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bwMode="auto">
          <a:xfrm flipH="1">
            <a:off x="273843" y="1363934"/>
            <a:ext cx="8687158" cy="5257128"/>
          </a:xfrm>
          <a:prstGeom prst="ellipse">
            <a:avLst/>
          </a:prstGeom>
          <a:noFill/>
          <a:ln w="25400">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5" rIns="0" bIns="46625" numCol="1" rtlCol="0" anchor="ctr" anchorCtr="0" compatLnSpc="1">
            <a:prstTxWarp prst="textNoShape">
              <a:avLst/>
            </a:prstTxWarp>
          </a:bodyPr>
          <a:lstStyle/>
          <a:p>
            <a:pPr algn="ctr" defTabSz="932231"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22" name="Oval 21"/>
          <p:cNvSpPr>
            <a:spLocks noChangeAspect="1"/>
          </p:cNvSpPr>
          <p:nvPr/>
        </p:nvSpPr>
        <p:spPr bwMode="auto">
          <a:xfrm flipH="1">
            <a:off x="578643" y="2022701"/>
            <a:ext cx="6153480" cy="3871246"/>
          </a:xfrm>
          <a:prstGeom prst="ellipse">
            <a:avLst/>
          </a:prstGeom>
          <a:noFill/>
          <a:ln w="25400">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5" rIns="0" bIns="46625" numCol="1" rtlCol="0" anchor="ctr" anchorCtr="0" compatLnSpc="1">
            <a:prstTxWarp prst="textNoShape">
              <a:avLst/>
            </a:prstTxWarp>
          </a:bodyPr>
          <a:lstStyle/>
          <a:p>
            <a:pPr algn="ctr" defTabSz="932231"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33" name="Oval 32"/>
          <p:cNvSpPr>
            <a:spLocks noChangeAspect="1"/>
          </p:cNvSpPr>
          <p:nvPr/>
        </p:nvSpPr>
        <p:spPr bwMode="auto">
          <a:xfrm flipH="1">
            <a:off x="1037867" y="3212048"/>
            <a:ext cx="2387072" cy="1486558"/>
          </a:xfrm>
          <a:prstGeom prst="ellipse">
            <a:avLst/>
          </a:prstGeom>
          <a:solidFill>
            <a:schemeClr val="accent1"/>
          </a:solidFill>
          <a:ln>
            <a:headEnd type="none" w="med" len="med"/>
            <a:tailEnd type="none" w="med" len="med"/>
          </a:ln>
          <a:scene3d>
            <a:camera prst="orthographicFront">
              <a:rot lat="0" lon="0" rev="0"/>
            </a:camera>
            <a:lightRig rig="twoPt" dir="tl"/>
          </a:scene3d>
          <a:sp3d prstMaterial="flat">
            <a:bevelT w="19050" h="31750"/>
          </a:sp3d>
        </p:spPr>
        <p:style>
          <a:lnRef idx="0">
            <a:schemeClr val="accent6"/>
          </a:lnRef>
          <a:fillRef idx="3">
            <a:schemeClr val="accent6"/>
          </a:fillRef>
          <a:effectRef idx="3">
            <a:schemeClr val="accent6"/>
          </a:effectRef>
          <a:fontRef idx="minor">
            <a:schemeClr val="lt1"/>
          </a:fontRef>
        </p:style>
        <p:txBody>
          <a:bodyPr vert="horz" wrap="square" lIns="0" tIns="46625" rIns="0" bIns="46625" numCol="1" rtlCol="0" anchor="ctr" anchorCtr="0" compatLnSpc="1">
            <a:prstTxWarp prst="textNoShape">
              <a:avLst/>
            </a:prstTxWarp>
          </a:bodyPr>
          <a:lstStyle/>
          <a:p>
            <a:pPr algn="ctr" defTabSz="932231"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34" name="TextBox 33"/>
          <p:cNvSpPr txBox="1"/>
          <p:nvPr/>
        </p:nvSpPr>
        <p:spPr>
          <a:xfrm flipH="1">
            <a:off x="1275838" y="3646533"/>
            <a:ext cx="1961405" cy="572388"/>
          </a:xfrm>
          <a:prstGeom prst="rect">
            <a:avLst/>
          </a:prstGeom>
          <a:noFill/>
        </p:spPr>
        <p:txBody>
          <a:bodyPr wrap="none" lIns="182834" tIns="146266" rIns="182834" bIns="146266" rtlCol="0">
            <a:spAutoFit/>
          </a:bodyPr>
          <a:lstStyle/>
          <a:p>
            <a:pPr algn="ctr">
              <a:lnSpc>
                <a:spcPct val="90000"/>
              </a:lnSpc>
              <a:spcAft>
                <a:spcPts val="600"/>
              </a:spcAft>
            </a:pPr>
            <a:r>
              <a:rPr lang="en-US" sz="2000" dirty="0">
                <a:solidFill>
                  <a:srgbClr val="FFFFFF"/>
                </a:solidFill>
              </a:rPr>
              <a:t>PaaS Services </a:t>
            </a:r>
          </a:p>
        </p:txBody>
      </p:sp>
      <p:grpSp>
        <p:nvGrpSpPr>
          <p:cNvPr id="14" name="Group 13"/>
          <p:cNvGrpSpPr/>
          <p:nvPr/>
        </p:nvGrpSpPr>
        <p:grpSpPr>
          <a:xfrm>
            <a:off x="10948290" y="3338349"/>
            <a:ext cx="1386569" cy="1236827"/>
            <a:chOff x="1419931" y="2335312"/>
            <a:chExt cx="1252290" cy="1117050"/>
          </a:xfrm>
        </p:grpSpPr>
        <p:sp>
          <p:nvSpPr>
            <p:cNvPr id="15" name="Oval 14"/>
            <p:cNvSpPr/>
            <p:nvPr/>
          </p:nvSpPr>
          <p:spPr bwMode="auto">
            <a:xfrm>
              <a:off x="1487553" y="2335312"/>
              <a:ext cx="1117050" cy="1117050"/>
            </a:xfrm>
            <a:prstGeom prst="ellipse">
              <a:avLst/>
            </a:prstGeom>
            <a:pattFill prst="ltUpDiag">
              <a:fgClr>
                <a:srgbClr val="CDCDCD"/>
              </a:fgClr>
              <a:bgClr>
                <a:srgbClr val="FFFFFF"/>
              </a:bgClr>
            </a:pattFill>
            <a:ln w="57150" cap="flat" cmpd="sng" algn="ctr">
              <a:solidFill>
                <a:srgbClr val="4F81BD"/>
              </a:solidFill>
              <a:prstDash val="solid"/>
              <a:headEnd type="none" w="med" len="med"/>
              <a:tailEnd type="none" w="med" len="med"/>
            </a:ln>
            <a:effectLst/>
          </p:spPr>
          <p:txBody>
            <a:bodyPr rot="0" spcFirstLastPara="0" vertOverflow="overflow" horzOverflow="overflow" vert="horz" wrap="square" lIns="182834" tIns="146266" rIns="182834" bIns="146266" numCol="1" spcCol="0" rtlCol="0" fromWordArt="0" anchor="t" anchorCtr="0" forceAA="0" compatLnSpc="1">
              <a:prstTxWarp prst="textNoShape">
                <a:avLst/>
              </a:prstTxWarp>
              <a:noAutofit/>
            </a:bodyPr>
            <a:lstStyle/>
            <a:p>
              <a:pPr defTabSz="913864" fontAlgn="base">
                <a:lnSpc>
                  <a:spcPct val="90000"/>
                </a:lnSpc>
                <a:spcBef>
                  <a:spcPct val="0"/>
                </a:spcBef>
                <a:spcAft>
                  <a:spcPct val="0"/>
                </a:spcAft>
                <a:defRPr/>
              </a:pPr>
              <a:endParaRPr lang="en-US" sz="3600" kern="0" spc="-49">
                <a:gradFill>
                  <a:gsLst>
                    <a:gs pos="36283">
                      <a:srgbClr val="505050"/>
                    </a:gs>
                    <a:gs pos="28000">
                      <a:srgbClr val="505050"/>
                    </a:gs>
                  </a:gsLst>
                  <a:lin ang="5400000" scaled="0"/>
                </a:gradFill>
                <a:latin typeface="Calibri"/>
              </a:endParaRPr>
            </a:p>
          </p:txBody>
        </p:sp>
        <p:sp>
          <p:nvSpPr>
            <p:cNvPr id="16" name="Freeform 15"/>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rgbClr val="1F497D"/>
            </a:solidFill>
            <a:ln>
              <a:noFill/>
            </a:ln>
            <a:extLst/>
          </p:spPr>
          <p:txBody>
            <a:bodyPr vert="horz" wrap="square" lIns="91416" tIns="45709" rIns="91416" bIns="45709" numCol="1" anchor="t" anchorCtr="0" compatLnSpc="1">
              <a:prstTxWarp prst="textNoShape">
                <a:avLst/>
              </a:prstTxWarp>
            </a:bodyPr>
            <a:lstStyle/>
            <a:p>
              <a:pPr defTabSz="932262">
                <a:defRPr/>
              </a:pPr>
              <a:endParaRPr lang="en-US" sz="2800" kern="0">
                <a:solidFill>
                  <a:srgbClr val="00188F"/>
                </a:solidFill>
                <a:latin typeface="Calibri"/>
              </a:endParaRPr>
            </a:p>
          </p:txBody>
        </p:sp>
        <p:sp>
          <p:nvSpPr>
            <p:cNvPr id="17" name="TextBox 16"/>
            <p:cNvSpPr txBox="1"/>
            <p:nvPr/>
          </p:nvSpPr>
          <p:spPr>
            <a:xfrm>
              <a:off x="1419931" y="2804020"/>
              <a:ext cx="1252290" cy="566991"/>
            </a:xfrm>
            <a:prstGeom prst="rect">
              <a:avLst/>
            </a:prstGeom>
            <a:noFill/>
          </p:spPr>
          <p:txBody>
            <a:bodyPr wrap="none" lIns="182834" tIns="146266" rIns="182834" bIns="146266" rtlCol="0" anchor="ctr">
              <a:spAutoFit/>
            </a:bodyPr>
            <a:lstStyle/>
            <a:p>
              <a:pPr algn="ctr" defTabSz="932262">
                <a:lnSpc>
                  <a:spcPct val="90000"/>
                </a:lnSpc>
                <a:defRPr/>
              </a:pPr>
              <a:r>
                <a:rPr lang="en-US" sz="2400" kern="0" spc="-49" dirty="0">
                  <a:solidFill>
                    <a:srgbClr val="00188F"/>
                  </a:solidFill>
                </a:rPr>
                <a:t>Internet</a:t>
              </a:r>
            </a:p>
          </p:txBody>
        </p:sp>
      </p:grpSp>
      <p:sp>
        <p:nvSpPr>
          <p:cNvPr id="19" name="Oval 18"/>
          <p:cNvSpPr/>
          <p:nvPr/>
        </p:nvSpPr>
        <p:spPr bwMode="auto">
          <a:xfrm flipH="1">
            <a:off x="426242" y="1668462"/>
            <a:ext cx="7391907" cy="4715010"/>
          </a:xfrm>
          <a:prstGeom prst="ellipse">
            <a:avLst/>
          </a:prstGeom>
          <a:noFill/>
          <a:ln w="25400">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5" rIns="0" bIns="46625" numCol="1" rtlCol="0" anchor="ctr" anchorCtr="0" compatLnSpc="1">
            <a:prstTxWarp prst="textNoShape">
              <a:avLst/>
            </a:prstTxWarp>
          </a:bodyPr>
          <a:lstStyle/>
          <a:p>
            <a:pPr algn="ctr" defTabSz="932231"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20" name="TextBox 19"/>
          <p:cNvSpPr txBox="1"/>
          <p:nvPr/>
        </p:nvSpPr>
        <p:spPr>
          <a:xfrm flipH="1">
            <a:off x="5993847" y="3594081"/>
            <a:ext cx="1400162" cy="870931"/>
          </a:xfrm>
          <a:prstGeom prst="rect">
            <a:avLst/>
          </a:prstGeom>
          <a:solidFill>
            <a:schemeClr val="bg1"/>
          </a:solidFill>
        </p:spPr>
        <p:txBody>
          <a:bodyPr wrap="none" lIns="182834" tIns="146266" rIns="182834" bIns="146266" rtlCol="0">
            <a:spAutoFit/>
          </a:bodyPr>
          <a:lstStyle/>
          <a:p>
            <a:pPr algn="ctr">
              <a:lnSpc>
                <a:spcPct val="90000"/>
              </a:lnSpc>
              <a:spcAft>
                <a:spcPts val="600"/>
              </a:spcAft>
            </a:pPr>
            <a:r>
              <a:rPr lang="en-US" dirty="0">
                <a:solidFill>
                  <a:schemeClr val="accent1"/>
                </a:solidFill>
              </a:rPr>
              <a:t>PaaS</a:t>
            </a:r>
          </a:p>
          <a:p>
            <a:pPr algn="ctr">
              <a:lnSpc>
                <a:spcPct val="90000"/>
              </a:lnSpc>
              <a:spcAft>
                <a:spcPts val="600"/>
              </a:spcAft>
            </a:pPr>
            <a:r>
              <a:rPr lang="en-US" dirty="0">
                <a:solidFill>
                  <a:schemeClr val="accent1"/>
                </a:solidFill>
              </a:rPr>
              <a:t>lockdown</a:t>
            </a:r>
          </a:p>
        </p:txBody>
      </p:sp>
      <p:sp>
        <p:nvSpPr>
          <p:cNvPr id="24" name="TextBox 23"/>
          <p:cNvSpPr txBox="1"/>
          <p:nvPr/>
        </p:nvSpPr>
        <p:spPr>
          <a:xfrm flipH="1">
            <a:off x="8560493" y="3703852"/>
            <a:ext cx="721900" cy="544688"/>
          </a:xfrm>
          <a:prstGeom prst="rect">
            <a:avLst/>
          </a:prstGeom>
          <a:solidFill>
            <a:schemeClr val="bg1"/>
          </a:solidFill>
        </p:spPr>
        <p:txBody>
          <a:bodyPr wrap="none" lIns="182834" tIns="146266" rIns="182834" bIns="146266" rtlCol="0">
            <a:spAutoFit/>
          </a:bodyPr>
          <a:lstStyle/>
          <a:p>
            <a:pPr algn="ctr">
              <a:lnSpc>
                <a:spcPct val="90000"/>
              </a:lnSpc>
              <a:spcAft>
                <a:spcPts val="600"/>
              </a:spcAft>
            </a:pPr>
            <a:r>
              <a:rPr lang="en-US">
                <a:solidFill>
                  <a:schemeClr val="accent1"/>
                </a:solidFill>
              </a:rPr>
              <a:t>TLS</a:t>
            </a:r>
          </a:p>
        </p:txBody>
      </p:sp>
      <p:sp>
        <p:nvSpPr>
          <p:cNvPr id="2" name="Oval 1"/>
          <p:cNvSpPr/>
          <p:nvPr/>
        </p:nvSpPr>
        <p:spPr bwMode="auto">
          <a:xfrm>
            <a:off x="121443" y="1135062"/>
            <a:ext cx="10066983" cy="5714999"/>
          </a:xfrm>
          <a:prstGeom prst="ellipse">
            <a:avLst/>
          </a:prstGeom>
          <a:noFill/>
          <a:ln w="28575">
            <a:solidFill>
              <a:srgbClr val="FFFFFF"/>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a:gradFill>
                <a:gsLst>
                  <a:gs pos="16814">
                    <a:srgbClr val="FFFFFF"/>
                  </a:gs>
                  <a:gs pos="46000">
                    <a:srgbClr val="FFFFFF"/>
                  </a:gs>
                </a:gsLst>
                <a:lin ang="5400000" scaled="0"/>
              </a:gradFill>
            </a:endParaRPr>
          </a:p>
        </p:txBody>
      </p:sp>
      <p:sp>
        <p:nvSpPr>
          <p:cNvPr id="26" name="TextBox 25"/>
          <p:cNvSpPr txBox="1"/>
          <p:nvPr/>
        </p:nvSpPr>
        <p:spPr>
          <a:xfrm flipH="1">
            <a:off x="7201810" y="3591083"/>
            <a:ext cx="1230052" cy="870931"/>
          </a:xfrm>
          <a:prstGeom prst="rect">
            <a:avLst/>
          </a:prstGeom>
          <a:solidFill>
            <a:schemeClr val="bg1"/>
          </a:solidFill>
        </p:spPr>
        <p:txBody>
          <a:bodyPr wrap="none" lIns="182834" tIns="146266" rIns="182834" bIns="146266" rtlCol="0">
            <a:spAutoFit/>
          </a:bodyPr>
          <a:lstStyle/>
          <a:p>
            <a:pPr algn="ctr">
              <a:lnSpc>
                <a:spcPct val="90000"/>
              </a:lnSpc>
              <a:spcAft>
                <a:spcPts val="600"/>
              </a:spcAft>
            </a:pPr>
            <a:r>
              <a:rPr lang="en-US" dirty="0">
                <a:solidFill>
                  <a:schemeClr val="accent1"/>
                </a:solidFill>
              </a:rPr>
              <a:t>Load</a:t>
            </a:r>
          </a:p>
          <a:p>
            <a:pPr algn="ctr">
              <a:lnSpc>
                <a:spcPct val="90000"/>
              </a:lnSpc>
              <a:spcAft>
                <a:spcPts val="600"/>
              </a:spcAft>
            </a:pPr>
            <a:r>
              <a:rPr lang="en-US" dirty="0">
                <a:solidFill>
                  <a:schemeClr val="accent1"/>
                </a:solidFill>
              </a:rPr>
              <a:t>balancer</a:t>
            </a:r>
          </a:p>
        </p:txBody>
      </p:sp>
      <p:sp>
        <p:nvSpPr>
          <p:cNvPr id="25" name="TextBox 24"/>
          <p:cNvSpPr txBox="1"/>
          <p:nvPr/>
        </p:nvSpPr>
        <p:spPr>
          <a:xfrm flipH="1">
            <a:off x="9416816" y="3540731"/>
            <a:ext cx="1414397" cy="870931"/>
          </a:xfrm>
          <a:prstGeom prst="rect">
            <a:avLst/>
          </a:prstGeom>
          <a:solidFill>
            <a:schemeClr val="bg1"/>
          </a:solidFill>
        </p:spPr>
        <p:txBody>
          <a:bodyPr wrap="none" lIns="182834" tIns="146266" rIns="182834" bIns="146266" rtlCol="0">
            <a:spAutoFit/>
          </a:bodyPr>
          <a:lstStyle/>
          <a:p>
            <a:pPr algn="ctr">
              <a:lnSpc>
                <a:spcPct val="90000"/>
              </a:lnSpc>
              <a:spcAft>
                <a:spcPts val="600"/>
              </a:spcAft>
            </a:pPr>
            <a:r>
              <a:rPr lang="en-US" dirty="0">
                <a:solidFill>
                  <a:schemeClr val="accent1"/>
                </a:solidFill>
              </a:rPr>
              <a:t>DDoS</a:t>
            </a:r>
          </a:p>
          <a:p>
            <a:pPr algn="ctr">
              <a:lnSpc>
                <a:spcPct val="90000"/>
              </a:lnSpc>
              <a:spcAft>
                <a:spcPts val="600"/>
              </a:spcAft>
            </a:pPr>
            <a:r>
              <a:rPr lang="en-US" dirty="0">
                <a:solidFill>
                  <a:schemeClr val="accent1"/>
                </a:solidFill>
              </a:rPr>
              <a:t>protection</a:t>
            </a:r>
          </a:p>
        </p:txBody>
      </p:sp>
      <p:sp>
        <p:nvSpPr>
          <p:cNvPr id="6" name="Left Arrow 5"/>
          <p:cNvSpPr/>
          <p:nvPr/>
        </p:nvSpPr>
        <p:spPr bwMode="auto">
          <a:xfrm>
            <a:off x="10702408" y="3790306"/>
            <a:ext cx="449560" cy="380902"/>
          </a:xfrm>
          <a:prstGeom prst="leftArrow">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5" rIns="0" bIns="46625" numCol="1" rtlCol="0" anchor="ctr" anchorCtr="0" compatLnSpc="1">
            <a:prstTxWarp prst="textNoShape">
              <a:avLst/>
            </a:prstTxWarp>
          </a:bodyPr>
          <a:lstStyle/>
          <a:p>
            <a:pPr algn="ctr" defTabSz="932231"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18" name="Title 9"/>
          <p:cNvSpPr txBox="1">
            <a:spLocks/>
          </p:cNvSpPr>
          <p:nvPr/>
        </p:nvSpPr>
        <p:spPr>
          <a:xfrm>
            <a:off x="518569" y="447678"/>
            <a:ext cx="11702551" cy="917575"/>
          </a:xfrm>
          <a:prstGeom prst="rect">
            <a:avLst/>
          </a:prstGeom>
        </p:spPr>
        <p:txBody>
          <a:bodyPr vert="horz" wrap="square" lIns="146304" tIns="91440" rIns="146304" bIns="91440" rtlCol="0" anchor="t">
            <a:noAutofit/>
          </a:bodyPr>
          <a:lstStyle>
            <a:lvl1pPr algn="l" defTabSz="932594" rtl="0" eaLnBrk="1" latinLnBrk="0" hangingPunct="1">
              <a:lnSpc>
                <a:spcPct val="90000"/>
              </a:lnSpc>
              <a:spcBef>
                <a:spcPct val="0"/>
              </a:spcBef>
              <a:buNone/>
              <a:defRPr lang="en-US" sz="4800" b="0" kern="1200" cap="none" spc="-101"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PaaS Services with lockdown </a:t>
            </a:r>
            <a:r>
              <a:rPr lang="en-US" dirty="0" err="1"/>
              <a:t>DiD</a:t>
            </a:r>
            <a:endParaRPr lang="en-US" dirty="0"/>
          </a:p>
        </p:txBody>
      </p:sp>
    </p:spTree>
    <p:extLst>
      <p:ext uri="{BB962C8B-B14F-4D97-AF65-F5344CB8AC3E}">
        <p14:creationId xmlns:p14="http://schemas.microsoft.com/office/powerpoint/2010/main" val="3480493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bwMode="auto">
          <a:xfrm flipH="1">
            <a:off x="273843" y="1363934"/>
            <a:ext cx="8687158" cy="5257128"/>
          </a:xfrm>
          <a:prstGeom prst="ellipse">
            <a:avLst/>
          </a:prstGeom>
          <a:noFill/>
          <a:ln w="25400">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5" rIns="0" bIns="46625" numCol="1" rtlCol="0" anchor="ctr" anchorCtr="0" compatLnSpc="1">
            <a:prstTxWarp prst="textNoShape">
              <a:avLst/>
            </a:prstTxWarp>
          </a:bodyPr>
          <a:lstStyle/>
          <a:p>
            <a:pPr algn="ctr" defTabSz="932231"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33" name="Oval 32"/>
          <p:cNvSpPr>
            <a:spLocks noChangeAspect="1"/>
          </p:cNvSpPr>
          <p:nvPr/>
        </p:nvSpPr>
        <p:spPr bwMode="auto">
          <a:xfrm flipH="1">
            <a:off x="1037867" y="3212048"/>
            <a:ext cx="2387072" cy="1486558"/>
          </a:xfrm>
          <a:prstGeom prst="ellipse">
            <a:avLst/>
          </a:prstGeom>
          <a:solidFill>
            <a:schemeClr val="accent1"/>
          </a:solidFill>
          <a:ln>
            <a:headEnd type="none" w="med" len="med"/>
            <a:tailEnd type="none" w="med" len="med"/>
          </a:ln>
          <a:scene3d>
            <a:camera prst="orthographicFront">
              <a:rot lat="0" lon="0" rev="0"/>
            </a:camera>
            <a:lightRig rig="twoPt" dir="tl"/>
          </a:scene3d>
          <a:sp3d prstMaterial="flat">
            <a:bevelT w="19050" h="31750"/>
          </a:sp3d>
        </p:spPr>
        <p:style>
          <a:lnRef idx="0">
            <a:schemeClr val="accent6"/>
          </a:lnRef>
          <a:fillRef idx="3">
            <a:schemeClr val="accent6"/>
          </a:fillRef>
          <a:effectRef idx="3">
            <a:schemeClr val="accent6"/>
          </a:effectRef>
          <a:fontRef idx="minor">
            <a:schemeClr val="lt1"/>
          </a:fontRef>
        </p:style>
        <p:txBody>
          <a:bodyPr vert="horz" wrap="square" lIns="0" tIns="46625" rIns="0" bIns="46625" numCol="1" rtlCol="0" anchor="ctr" anchorCtr="0" compatLnSpc="1">
            <a:prstTxWarp prst="textNoShape">
              <a:avLst/>
            </a:prstTxWarp>
          </a:bodyPr>
          <a:lstStyle/>
          <a:p>
            <a:pPr algn="ctr" defTabSz="932231"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34" name="TextBox 33"/>
          <p:cNvSpPr txBox="1"/>
          <p:nvPr/>
        </p:nvSpPr>
        <p:spPr>
          <a:xfrm flipH="1">
            <a:off x="1275838" y="3646533"/>
            <a:ext cx="1961405" cy="572388"/>
          </a:xfrm>
          <a:prstGeom prst="rect">
            <a:avLst/>
          </a:prstGeom>
          <a:noFill/>
        </p:spPr>
        <p:txBody>
          <a:bodyPr wrap="none" lIns="182834" tIns="146266" rIns="182834" bIns="146266" rtlCol="0">
            <a:spAutoFit/>
          </a:bodyPr>
          <a:lstStyle/>
          <a:p>
            <a:pPr algn="ctr">
              <a:lnSpc>
                <a:spcPct val="90000"/>
              </a:lnSpc>
              <a:spcAft>
                <a:spcPts val="600"/>
              </a:spcAft>
            </a:pPr>
            <a:r>
              <a:rPr lang="en-US" sz="2000">
                <a:solidFill>
                  <a:srgbClr val="FFFFFF"/>
                </a:solidFill>
              </a:rPr>
              <a:t>PaaS Services </a:t>
            </a:r>
          </a:p>
        </p:txBody>
      </p:sp>
      <p:grpSp>
        <p:nvGrpSpPr>
          <p:cNvPr id="14" name="Group 13"/>
          <p:cNvGrpSpPr/>
          <p:nvPr/>
        </p:nvGrpSpPr>
        <p:grpSpPr>
          <a:xfrm>
            <a:off x="10948290" y="3338349"/>
            <a:ext cx="1386569" cy="1236827"/>
            <a:chOff x="1419931" y="2335312"/>
            <a:chExt cx="1252290" cy="1117050"/>
          </a:xfrm>
        </p:grpSpPr>
        <p:sp>
          <p:nvSpPr>
            <p:cNvPr id="15" name="Oval 14"/>
            <p:cNvSpPr/>
            <p:nvPr/>
          </p:nvSpPr>
          <p:spPr bwMode="auto">
            <a:xfrm>
              <a:off x="1487553" y="2335312"/>
              <a:ext cx="1117050" cy="1117050"/>
            </a:xfrm>
            <a:prstGeom prst="ellipse">
              <a:avLst/>
            </a:prstGeom>
            <a:pattFill prst="ltUpDiag">
              <a:fgClr>
                <a:srgbClr val="CDCDCD"/>
              </a:fgClr>
              <a:bgClr>
                <a:srgbClr val="FFFFFF"/>
              </a:bgClr>
            </a:pattFill>
            <a:ln w="57150" cap="flat" cmpd="sng" algn="ctr">
              <a:solidFill>
                <a:srgbClr val="4F81BD"/>
              </a:solidFill>
              <a:prstDash val="solid"/>
              <a:headEnd type="none" w="med" len="med"/>
              <a:tailEnd type="none" w="med" len="med"/>
            </a:ln>
            <a:effectLst/>
          </p:spPr>
          <p:txBody>
            <a:bodyPr rot="0" spcFirstLastPara="0" vertOverflow="overflow" horzOverflow="overflow" vert="horz" wrap="square" lIns="182834" tIns="146266" rIns="182834" bIns="146266" numCol="1" spcCol="0" rtlCol="0" fromWordArt="0" anchor="t" anchorCtr="0" forceAA="0" compatLnSpc="1">
              <a:prstTxWarp prst="textNoShape">
                <a:avLst/>
              </a:prstTxWarp>
              <a:noAutofit/>
            </a:bodyPr>
            <a:lstStyle/>
            <a:p>
              <a:pPr defTabSz="913864" fontAlgn="base">
                <a:lnSpc>
                  <a:spcPct val="90000"/>
                </a:lnSpc>
                <a:spcBef>
                  <a:spcPct val="0"/>
                </a:spcBef>
                <a:spcAft>
                  <a:spcPct val="0"/>
                </a:spcAft>
                <a:defRPr/>
              </a:pPr>
              <a:endParaRPr lang="en-US" sz="3600" kern="0" spc="-49">
                <a:gradFill>
                  <a:gsLst>
                    <a:gs pos="36283">
                      <a:srgbClr val="505050"/>
                    </a:gs>
                    <a:gs pos="28000">
                      <a:srgbClr val="505050"/>
                    </a:gs>
                  </a:gsLst>
                  <a:lin ang="5400000" scaled="0"/>
                </a:gradFill>
                <a:latin typeface="Calibri"/>
              </a:endParaRPr>
            </a:p>
          </p:txBody>
        </p:sp>
        <p:sp>
          <p:nvSpPr>
            <p:cNvPr id="16" name="Freeform 15"/>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rgbClr val="1F497D"/>
            </a:solidFill>
            <a:ln>
              <a:noFill/>
            </a:ln>
            <a:extLst/>
          </p:spPr>
          <p:txBody>
            <a:bodyPr vert="horz" wrap="square" lIns="91416" tIns="45709" rIns="91416" bIns="45709" numCol="1" anchor="t" anchorCtr="0" compatLnSpc="1">
              <a:prstTxWarp prst="textNoShape">
                <a:avLst/>
              </a:prstTxWarp>
            </a:bodyPr>
            <a:lstStyle/>
            <a:p>
              <a:pPr defTabSz="932262">
                <a:defRPr/>
              </a:pPr>
              <a:endParaRPr lang="en-US" sz="2800" kern="0">
                <a:solidFill>
                  <a:srgbClr val="00188F"/>
                </a:solidFill>
                <a:latin typeface="Calibri"/>
              </a:endParaRPr>
            </a:p>
          </p:txBody>
        </p:sp>
        <p:sp>
          <p:nvSpPr>
            <p:cNvPr id="17" name="TextBox 16"/>
            <p:cNvSpPr txBox="1"/>
            <p:nvPr/>
          </p:nvSpPr>
          <p:spPr>
            <a:xfrm>
              <a:off x="1419931" y="2804020"/>
              <a:ext cx="1252290" cy="566991"/>
            </a:xfrm>
            <a:prstGeom prst="rect">
              <a:avLst/>
            </a:prstGeom>
            <a:noFill/>
          </p:spPr>
          <p:txBody>
            <a:bodyPr wrap="none" lIns="182834" tIns="146266" rIns="182834" bIns="146266" rtlCol="0" anchor="ctr">
              <a:spAutoFit/>
            </a:bodyPr>
            <a:lstStyle/>
            <a:p>
              <a:pPr algn="ctr" defTabSz="932262">
                <a:lnSpc>
                  <a:spcPct val="90000"/>
                </a:lnSpc>
                <a:defRPr/>
              </a:pPr>
              <a:r>
                <a:rPr lang="en-US" sz="2400" kern="0" spc="-49" dirty="0">
                  <a:solidFill>
                    <a:srgbClr val="00188F"/>
                  </a:solidFill>
                </a:rPr>
                <a:t>Internet</a:t>
              </a:r>
            </a:p>
          </p:txBody>
        </p:sp>
      </p:grpSp>
      <p:sp>
        <p:nvSpPr>
          <p:cNvPr id="19" name="Oval 18"/>
          <p:cNvSpPr/>
          <p:nvPr/>
        </p:nvSpPr>
        <p:spPr bwMode="auto">
          <a:xfrm flipH="1">
            <a:off x="426242" y="1668462"/>
            <a:ext cx="7391907" cy="4715010"/>
          </a:xfrm>
          <a:prstGeom prst="ellipse">
            <a:avLst/>
          </a:prstGeom>
          <a:noFill/>
          <a:ln w="25400">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5" rIns="0" bIns="46625" numCol="1" rtlCol="0" anchor="ctr" anchorCtr="0" compatLnSpc="1">
            <a:prstTxWarp prst="textNoShape">
              <a:avLst/>
            </a:prstTxWarp>
          </a:bodyPr>
          <a:lstStyle/>
          <a:p>
            <a:pPr algn="ctr" defTabSz="932231"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24" name="TextBox 23"/>
          <p:cNvSpPr txBox="1"/>
          <p:nvPr/>
        </p:nvSpPr>
        <p:spPr>
          <a:xfrm flipH="1">
            <a:off x="8560493" y="3703852"/>
            <a:ext cx="721901" cy="544688"/>
          </a:xfrm>
          <a:prstGeom prst="rect">
            <a:avLst/>
          </a:prstGeom>
          <a:solidFill>
            <a:schemeClr val="bg1"/>
          </a:solidFill>
        </p:spPr>
        <p:txBody>
          <a:bodyPr wrap="none" lIns="182834" tIns="146266" rIns="182834" bIns="146266" rtlCol="0">
            <a:spAutoFit/>
          </a:bodyPr>
          <a:lstStyle/>
          <a:p>
            <a:pPr algn="ctr">
              <a:lnSpc>
                <a:spcPct val="90000"/>
              </a:lnSpc>
              <a:spcAft>
                <a:spcPts val="600"/>
              </a:spcAft>
            </a:pPr>
            <a:r>
              <a:rPr lang="en-US">
                <a:solidFill>
                  <a:schemeClr val="accent1"/>
                </a:solidFill>
              </a:rPr>
              <a:t>TLS</a:t>
            </a:r>
          </a:p>
        </p:txBody>
      </p:sp>
      <p:sp>
        <p:nvSpPr>
          <p:cNvPr id="2" name="Oval 1"/>
          <p:cNvSpPr/>
          <p:nvPr/>
        </p:nvSpPr>
        <p:spPr bwMode="auto">
          <a:xfrm>
            <a:off x="121443" y="1135062"/>
            <a:ext cx="10066983" cy="5714999"/>
          </a:xfrm>
          <a:prstGeom prst="ellipse">
            <a:avLst/>
          </a:prstGeom>
          <a:noFill/>
          <a:ln w="28575">
            <a:solidFill>
              <a:srgbClr val="FFFFFF"/>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a:gradFill>
                <a:gsLst>
                  <a:gs pos="16814">
                    <a:srgbClr val="FFFFFF"/>
                  </a:gs>
                  <a:gs pos="46000">
                    <a:srgbClr val="FFFFFF"/>
                  </a:gs>
                </a:gsLst>
                <a:lin ang="5400000" scaled="0"/>
              </a:gradFill>
            </a:endParaRPr>
          </a:p>
        </p:txBody>
      </p:sp>
      <p:sp>
        <p:nvSpPr>
          <p:cNvPr id="26" name="TextBox 25"/>
          <p:cNvSpPr txBox="1"/>
          <p:nvPr/>
        </p:nvSpPr>
        <p:spPr>
          <a:xfrm flipH="1">
            <a:off x="7201810" y="3591083"/>
            <a:ext cx="1230051" cy="870931"/>
          </a:xfrm>
          <a:prstGeom prst="rect">
            <a:avLst/>
          </a:prstGeom>
          <a:solidFill>
            <a:schemeClr val="bg1"/>
          </a:solidFill>
        </p:spPr>
        <p:txBody>
          <a:bodyPr wrap="none" lIns="182834" tIns="146266" rIns="182834" bIns="146266" rtlCol="0">
            <a:spAutoFit/>
          </a:bodyPr>
          <a:lstStyle/>
          <a:p>
            <a:pPr algn="ctr">
              <a:lnSpc>
                <a:spcPct val="90000"/>
              </a:lnSpc>
              <a:spcAft>
                <a:spcPts val="600"/>
              </a:spcAft>
            </a:pPr>
            <a:r>
              <a:rPr lang="en-US" dirty="0">
                <a:solidFill>
                  <a:schemeClr val="accent1"/>
                </a:solidFill>
              </a:rPr>
              <a:t>Load</a:t>
            </a:r>
          </a:p>
          <a:p>
            <a:pPr algn="ctr">
              <a:lnSpc>
                <a:spcPct val="90000"/>
              </a:lnSpc>
              <a:spcAft>
                <a:spcPts val="600"/>
              </a:spcAft>
            </a:pPr>
            <a:r>
              <a:rPr lang="en-US" dirty="0">
                <a:solidFill>
                  <a:schemeClr val="accent1"/>
                </a:solidFill>
              </a:rPr>
              <a:t>balancer</a:t>
            </a:r>
          </a:p>
        </p:txBody>
      </p:sp>
      <p:sp>
        <p:nvSpPr>
          <p:cNvPr id="25" name="TextBox 24"/>
          <p:cNvSpPr txBox="1"/>
          <p:nvPr/>
        </p:nvSpPr>
        <p:spPr>
          <a:xfrm flipH="1">
            <a:off x="9416816" y="3540731"/>
            <a:ext cx="1414397" cy="870931"/>
          </a:xfrm>
          <a:prstGeom prst="rect">
            <a:avLst/>
          </a:prstGeom>
          <a:solidFill>
            <a:schemeClr val="bg1"/>
          </a:solidFill>
        </p:spPr>
        <p:txBody>
          <a:bodyPr wrap="none" lIns="182834" tIns="146266" rIns="182834" bIns="146266" rtlCol="0">
            <a:spAutoFit/>
          </a:bodyPr>
          <a:lstStyle/>
          <a:p>
            <a:pPr algn="ctr">
              <a:lnSpc>
                <a:spcPct val="90000"/>
              </a:lnSpc>
              <a:spcAft>
                <a:spcPts val="600"/>
              </a:spcAft>
            </a:pPr>
            <a:r>
              <a:rPr lang="en-US" dirty="0">
                <a:solidFill>
                  <a:schemeClr val="accent1"/>
                </a:solidFill>
              </a:rPr>
              <a:t>DDoS</a:t>
            </a:r>
          </a:p>
          <a:p>
            <a:pPr algn="ctr">
              <a:lnSpc>
                <a:spcPct val="90000"/>
              </a:lnSpc>
              <a:spcAft>
                <a:spcPts val="600"/>
              </a:spcAft>
            </a:pPr>
            <a:r>
              <a:rPr lang="en-US" dirty="0">
                <a:solidFill>
                  <a:schemeClr val="accent1"/>
                </a:solidFill>
              </a:rPr>
              <a:t>protection</a:t>
            </a:r>
          </a:p>
        </p:txBody>
      </p:sp>
      <p:sp>
        <p:nvSpPr>
          <p:cNvPr id="6" name="Left Arrow 5"/>
          <p:cNvSpPr/>
          <p:nvPr/>
        </p:nvSpPr>
        <p:spPr bwMode="auto">
          <a:xfrm>
            <a:off x="10702408" y="3790306"/>
            <a:ext cx="449560" cy="380902"/>
          </a:xfrm>
          <a:prstGeom prst="leftArrow">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5" rIns="0" bIns="46625" numCol="1" rtlCol="0" anchor="ctr" anchorCtr="0" compatLnSpc="1">
            <a:prstTxWarp prst="textNoShape">
              <a:avLst/>
            </a:prstTxWarp>
          </a:bodyPr>
          <a:lstStyle/>
          <a:p>
            <a:pPr algn="ctr" defTabSz="932231"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18" name="Title 9"/>
          <p:cNvSpPr txBox="1">
            <a:spLocks/>
          </p:cNvSpPr>
          <p:nvPr/>
        </p:nvSpPr>
        <p:spPr>
          <a:xfrm>
            <a:off x="518569" y="447678"/>
            <a:ext cx="11702551" cy="917575"/>
          </a:xfrm>
          <a:prstGeom prst="rect">
            <a:avLst/>
          </a:prstGeom>
        </p:spPr>
        <p:txBody>
          <a:bodyPr vert="horz" wrap="square" lIns="146304" tIns="91440" rIns="146304" bIns="91440" rtlCol="0" anchor="t">
            <a:noAutofit/>
          </a:bodyPr>
          <a:lstStyle>
            <a:lvl1pPr algn="l" defTabSz="932594" rtl="0" eaLnBrk="1" latinLnBrk="0" hangingPunct="1">
              <a:lnSpc>
                <a:spcPct val="90000"/>
              </a:lnSpc>
              <a:spcBef>
                <a:spcPct val="0"/>
              </a:spcBef>
              <a:buNone/>
              <a:defRPr lang="en-US" sz="4800" b="0" kern="1200" cap="none" spc="-101"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PaaS Services with TLS</a:t>
            </a:r>
          </a:p>
        </p:txBody>
      </p:sp>
    </p:spTree>
    <p:extLst>
      <p:ext uri="{BB962C8B-B14F-4D97-AF65-F5344CB8AC3E}">
        <p14:creationId xmlns:p14="http://schemas.microsoft.com/office/powerpoint/2010/main" val="180464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F0CC0B-85F0-415C-9A02-A4DE0CCE14DD}"/>
              </a:ext>
            </a:extLst>
          </p:cNvPr>
          <p:cNvSpPr>
            <a:spLocks noGrp="1"/>
          </p:cNvSpPr>
          <p:nvPr>
            <p:ph type="title"/>
          </p:nvPr>
        </p:nvSpPr>
        <p:spPr/>
        <p:txBody>
          <a:bodyPr/>
          <a:lstStyle/>
          <a:p>
            <a:r>
              <a:rPr lang="en-US" dirty="0"/>
              <a:t>Enhanced Azure DDoS Protection</a:t>
            </a:r>
          </a:p>
        </p:txBody>
      </p:sp>
      <p:pic>
        <p:nvPicPr>
          <p:cNvPr id="7" name="Picture 6">
            <a:extLst>
              <a:ext uri="{FF2B5EF4-FFF2-40B4-BE49-F238E27FC236}">
                <a16:creationId xmlns:a16="http://schemas.microsoft.com/office/drawing/2014/main" id="{4CAD8827-996F-4737-BAF8-EB0123404066}"/>
              </a:ext>
            </a:extLst>
          </p:cNvPr>
          <p:cNvPicPr>
            <a:picLocks noChangeAspect="1"/>
          </p:cNvPicPr>
          <p:nvPr/>
        </p:nvPicPr>
        <p:blipFill>
          <a:blip r:embed="rId3"/>
          <a:stretch>
            <a:fillRect/>
          </a:stretch>
        </p:blipFill>
        <p:spPr>
          <a:xfrm>
            <a:off x="2086598" y="5532763"/>
            <a:ext cx="7428571" cy="1285714"/>
          </a:xfrm>
          <a:prstGeom prst="rect">
            <a:avLst/>
          </a:prstGeom>
          <a:ln>
            <a:noFill/>
          </a:ln>
        </p:spPr>
      </p:pic>
      <p:sp>
        <p:nvSpPr>
          <p:cNvPr id="8" name="Trapezoid 7">
            <a:extLst>
              <a:ext uri="{FF2B5EF4-FFF2-40B4-BE49-F238E27FC236}">
                <a16:creationId xmlns:a16="http://schemas.microsoft.com/office/drawing/2014/main" id="{0290A46F-D037-449C-8DA4-AF645D27E0F0}"/>
              </a:ext>
            </a:extLst>
          </p:cNvPr>
          <p:cNvSpPr/>
          <p:nvPr/>
        </p:nvSpPr>
        <p:spPr bwMode="auto">
          <a:xfrm rot="2700000">
            <a:off x="10794945" y="352519"/>
            <a:ext cx="2127746" cy="469444"/>
          </a:xfrm>
          <a:prstGeom prst="trapezoid">
            <a:avLst>
              <a:gd name="adj" fmla="val 101190"/>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200" fontAlgn="base">
              <a:lnSpc>
                <a:spcPct val="90000"/>
              </a:lnSpc>
              <a:spcBef>
                <a:spcPct val="0"/>
              </a:spcBef>
              <a:spcAft>
                <a:spcPct val="0"/>
              </a:spcAft>
              <a:defRPr/>
            </a:pPr>
            <a:r>
              <a:rPr lang="en-US" sz="2000" b="1" kern="0" dirty="0">
                <a:gradFill>
                  <a:gsLst>
                    <a:gs pos="0">
                      <a:srgbClr val="FFFFFF"/>
                    </a:gs>
                    <a:gs pos="100000">
                      <a:srgbClr val="FFFFFF"/>
                    </a:gs>
                  </a:gsLst>
                  <a:lin ang="5400000" scaled="0"/>
                </a:gradFill>
                <a:ea typeface="Segoe UI" pitchFamily="34" charset="0"/>
                <a:cs typeface="Segoe UI" pitchFamily="34" charset="0"/>
              </a:rPr>
              <a:t>Preview</a:t>
            </a:r>
          </a:p>
        </p:txBody>
      </p:sp>
      <p:sp>
        <p:nvSpPr>
          <p:cNvPr id="9" name="Text Placeholder 3">
            <a:extLst>
              <a:ext uri="{FF2B5EF4-FFF2-40B4-BE49-F238E27FC236}">
                <a16:creationId xmlns:a16="http://schemas.microsoft.com/office/drawing/2014/main" id="{6BDC0A5E-4CCC-429D-B3FA-E42D05A6073C}"/>
              </a:ext>
            </a:extLst>
          </p:cNvPr>
          <p:cNvSpPr>
            <a:spLocks noGrp="1"/>
          </p:cNvSpPr>
          <p:nvPr>
            <p:ph type="body" sz="quarter" idx="10"/>
          </p:nvPr>
        </p:nvSpPr>
        <p:spPr>
          <a:xfrm>
            <a:off x="366168" y="1212851"/>
            <a:ext cx="12308432" cy="3933384"/>
          </a:xfrm>
        </p:spPr>
        <p:txBody>
          <a:bodyPr/>
          <a:lstStyle/>
          <a:p>
            <a:pPr marL="0" indent="0">
              <a:buNone/>
            </a:pPr>
            <a:r>
              <a:rPr lang="en-US" dirty="0">
                <a:solidFill>
                  <a:srgbClr val="0078D7"/>
                </a:solidFill>
              </a:rPr>
              <a:t>Adaptive tuning</a:t>
            </a:r>
          </a:p>
          <a:p>
            <a:pPr marL="342846" lvl="1" indent="-342846"/>
            <a:r>
              <a:rPr lang="en-US" dirty="0"/>
              <a:t>DDoS Protection understands your resources and resources configuration</a:t>
            </a:r>
          </a:p>
          <a:p>
            <a:pPr marL="342846" lvl="1" indent="-342846"/>
            <a:r>
              <a:rPr lang="en-US" dirty="0"/>
              <a:t>Intelligent traffic profiling auto-learns your application’s traffic overtime</a:t>
            </a:r>
          </a:p>
          <a:p>
            <a:pPr marL="0" indent="0">
              <a:buNone/>
            </a:pPr>
            <a:r>
              <a:rPr lang="en-US" dirty="0">
                <a:solidFill>
                  <a:srgbClr val="0078D7"/>
                </a:solidFill>
              </a:rPr>
              <a:t>Always-on monitoring &amp; automatic mitigation</a:t>
            </a:r>
          </a:p>
          <a:p>
            <a:pPr marL="342846" lvl="1" indent="-342846"/>
            <a:r>
              <a:rPr lang="en-US" dirty="0"/>
              <a:t>Integration with Azure Monitor for analytics and insights</a:t>
            </a:r>
          </a:p>
          <a:p>
            <a:pPr marL="342846" lvl="1" indent="-342846"/>
            <a:r>
              <a:rPr lang="en-US" dirty="0"/>
              <a:t>Protection against unforeseen costs of a DDoS attack with alerts and telemetry</a:t>
            </a:r>
          </a:p>
          <a:p>
            <a:pPr marL="0" indent="0">
              <a:buNone/>
            </a:pPr>
            <a:r>
              <a:rPr lang="en-US" dirty="0">
                <a:solidFill>
                  <a:srgbClr val="0078D7"/>
                </a:solidFill>
              </a:rPr>
              <a:t>Protect against DDoS attacks at Layers 3-7</a:t>
            </a:r>
          </a:p>
          <a:p>
            <a:pPr marL="342846" lvl="1" indent="-342846"/>
            <a:r>
              <a:rPr lang="en-US" dirty="0"/>
              <a:t>Can be deployed with Azure App Gateway WAF for advanced protection at Layers 3/4</a:t>
            </a:r>
          </a:p>
          <a:p>
            <a:pPr marL="342846" lvl="1" indent="-342846"/>
            <a:r>
              <a:rPr lang="en-US" dirty="0" err="1"/>
              <a:t>AppGW</a:t>
            </a:r>
            <a:r>
              <a:rPr lang="en-US" dirty="0"/>
              <a:t> WAF helps protect against common Layer 7 attacks identified by the OWASP</a:t>
            </a:r>
          </a:p>
        </p:txBody>
      </p:sp>
    </p:spTree>
    <p:extLst>
      <p:ext uri="{BB962C8B-B14F-4D97-AF65-F5344CB8AC3E}">
        <p14:creationId xmlns:p14="http://schemas.microsoft.com/office/powerpoint/2010/main" val="210979042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security features</a:t>
            </a:r>
          </a:p>
        </p:txBody>
      </p:sp>
    </p:spTree>
    <p:extLst>
      <p:ext uri="{BB962C8B-B14F-4D97-AF65-F5344CB8AC3E}">
        <p14:creationId xmlns:p14="http://schemas.microsoft.com/office/powerpoint/2010/main" val="3401656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Security Groups (NSG)</a:t>
            </a:r>
          </a:p>
        </p:txBody>
      </p:sp>
      <p:sp>
        <p:nvSpPr>
          <p:cNvPr id="29" name="TextBox 28"/>
          <p:cNvSpPr txBox="1"/>
          <p:nvPr/>
        </p:nvSpPr>
        <p:spPr>
          <a:xfrm>
            <a:off x="378869" y="1375914"/>
            <a:ext cx="6192626" cy="4847086"/>
          </a:xfrm>
          <a:prstGeom prst="rect">
            <a:avLst/>
          </a:prstGeom>
          <a:noFill/>
        </p:spPr>
        <p:txBody>
          <a:bodyPr wrap="square" lIns="182828" tIns="146262" rIns="182828" bIns="146262" rtlCol="0">
            <a:noAutofit/>
          </a:bodyPr>
          <a:lstStyle/>
          <a:p>
            <a:pPr marL="342900" lvl="1" indent="-342900" defTabSz="932594">
              <a:lnSpc>
                <a:spcPct val="90000"/>
              </a:lnSpc>
              <a:spcBef>
                <a:spcPct val="20000"/>
              </a:spcBef>
              <a:buSzPct val="90000"/>
              <a:buFont typeface="Arial" panose="020B0604020202020204" pitchFamily="34" charset="0"/>
              <a:buChar char="•"/>
            </a:pPr>
            <a:r>
              <a:rPr lang="en-US" sz="2000" dirty="0">
                <a:gradFill>
                  <a:gsLst>
                    <a:gs pos="1250">
                      <a:schemeClr val="tx1"/>
                    </a:gs>
                    <a:gs pos="100000">
                      <a:schemeClr val="tx1"/>
                    </a:gs>
                  </a:gsLst>
                  <a:lin ang="5400000" scaled="0"/>
                </a:gradFill>
              </a:rPr>
              <a:t>Enables network segmentation and DMZ scenarios</a:t>
            </a:r>
          </a:p>
          <a:p>
            <a:pPr marL="342900" lvl="1" indent="-342900" defTabSz="932594">
              <a:lnSpc>
                <a:spcPct val="90000"/>
              </a:lnSpc>
              <a:spcBef>
                <a:spcPct val="20000"/>
              </a:spcBef>
              <a:buSzPct val="90000"/>
              <a:buFont typeface="Arial" panose="020B0604020202020204" pitchFamily="34" charset="0"/>
              <a:buChar char="•"/>
            </a:pPr>
            <a:r>
              <a:rPr lang="en-US" sz="2000" dirty="0">
                <a:gradFill>
                  <a:gsLst>
                    <a:gs pos="1250">
                      <a:schemeClr val="tx1"/>
                    </a:gs>
                    <a:gs pos="100000">
                      <a:schemeClr val="tx1"/>
                    </a:gs>
                  </a:gsLst>
                  <a:lin ang="5400000" scaled="0"/>
                </a:gradFill>
              </a:rPr>
              <a:t>Access control lists and network traffic rules as security group</a:t>
            </a:r>
          </a:p>
          <a:p>
            <a:pPr marL="342900" lvl="1" indent="-342900" defTabSz="932594">
              <a:lnSpc>
                <a:spcPct val="90000"/>
              </a:lnSpc>
              <a:spcBef>
                <a:spcPct val="20000"/>
              </a:spcBef>
              <a:buSzPct val="90000"/>
              <a:buFont typeface="Arial" panose="020B0604020202020204" pitchFamily="34" charset="0"/>
              <a:buChar char="•"/>
            </a:pPr>
            <a:r>
              <a:rPr lang="en-US" sz="2000" dirty="0">
                <a:gradFill>
                  <a:gsLst>
                    <a:gs pos="1250">
                      <a:schemeClr val="tx1"/>
                    </a:gs>
                    <a:gs pos="100000">
                      <a:schemeClr val="tx1"/>
                    </a:gs>
                  </a:gsLst>
                  <a:lin ang="5400000" scaled="0"/>
                </a:gradFill>
              </a:rPr>
              <a:t>Security groups associated with Virtual Machines, network interfaces, or Virtual Machine subnets (not GW subnet)</a:t>
            </a:r>
          </a:p>
          <a:p>
            <a:pPr marL="342900" lvl="1" indent="-342900" defTabSz="932594">
              <a:lnSpc>
                <a:spcPct val="90000"/>
              </a:lnSpc>
              <a:spcBef>
                <a:spcPct val="20000"/>
              </a:spcBef>
              <a:buSzPct val="90000"/>
              <a:buFont typeface="Arial" panose="020B0604020202020204" pitchFamily="34" charset="0"/>
              <a:buChar char="•"/>
            </a:pPr>
            <a:r>
              <a:rPr lang="en-US" sz="2000" dirty="0">
                <a:gradFill>
                  <a:gsLst>
                    <a:gs pos="1250">
                      <a:schemeClr val="tx1"/>
                    </a:gs>
                    <a:gs pos="100000">
                      <a:schemeClr val="tx1"/>
                    </a:gs>
                  </a:gsLst>
                  <a:lin ang="5400000" scaled="0"/>
                </a:gradFill>
              </a:rPr>
              <a:t>Rules define a 5-tuple</a:t>
            </a:r>
          </a:p>
          <a:p>
            <a:pPr marL="342900" lvl="1" indent="-342900" defTabSz="932594">
              <a:lnSpc>
                <a:spcPct val="90000"/>
              </a:lnSpc>
              <a:spcBef>
                <a:spcPct val="20000"/>
              </a:spcBef>
              <a:buSzPct val="90000"/>
              <a:buFont typeface="Arial" panose="020B0604020202020204" pitchFamily="34" charset="0"/>
              <a:buChar char="•"/>
            </a:pPr>
            <a:r>
              <a:rPr lang="en-US" sz="2000" dirty="0">
                <a:gradFill>
                  <a:gsLst>
                    <a:gs pos="1250">
                      <a:schemeClr val="tx1"/>
                    </a:gs>
                    <a:gs pos="100000">
                      <a:schemeClr val="tx1"/>
                    </a:gs>
                  </a:gsLst>
                  <a:lin ang="5400000" scaled="0"/>
                </a:gradFill>
              </a:rPr>
              <a:t>Rules are separated into inbound and outbound rules</a:t>
            </a:r>
          </a:p>
          <a:p>
            <a:pPr marL="342900" lvl="1" indent="-342900" defTabSz="932594">
              <a:lnSpc>
                <a:spcPct val="90000"/>
              </a:lnSpc>
              <a:spcBef>
                <a:spcPct val="20000"/>
              </a:spcBef>
              <a:buSzPct val="90000"/>
              <a:buFont typeface="Arial" panose="020B0604020202020204" pitchFamily="34" charset="0"/>
              <a:buChar char="•"/>
            </a:pPr>
            <a:r>
              <a:rPr lang="en-US" sz="2000" dirty="0">
                <a:gradFill>
                  <a:gsLst>
                    <a:gs pos="1250">
                      <a:schemeClr val="tx1"/>
                    </a:gs>
                    <a:gs pos="100000">
                      <a:schemeClr val="tx1"/>
                    </a:gs>
                  </a:gsLst>
                  <a:lin ang="5400000" scaled="0"/>
                </a:gradFill>
              </a:rPr>
              <a:t>Rules applied in order of priority</a:t>
            </a:r>
          </a:p>
          <a:p>
            <a:pPr marL="342900" lvl="1" indent="-342900" defTabSz="932594">
              <a:lnSpc>
                <a:spcPct val="90000"/>
              </a:lnSpc>
              <a:spcBef>
                <a:spcPct val="20000"/>
              </a:spcBef>
              <a:buSzPct val="90000"/>
              <a:buFont typeface="Arial" panose="020B0604020202020204" pitchFamily="34" charset="0"/>
              <a:buChar char="•"/>
            </a:pPr>
            <a:r>
              <a:rPr lang="en-US" sz="2000" dirty="0">
                <a:gradFill>
                  <a:gsLst>
                    <a:gs pos="1250">
                      <a:schemeClr val="tx1"/>
                    </a:gs>
                    <a:gs pos="100000">
                      <a:schemeClr val="tx1"/>
                    </a:gs>
                  </a:gsLst>
                  <a:lin ang="5400000" scaled="0"/>
                </a:gradFill>
              </a:rPr>
              <a:t>Network traffic rules updated independent of Virtual Machines</a:t>
            </a:r>
          </a:p>
          <a:p>
            <a:pPr marL="342900" lvl="1" indent="-342900" defTabSz="932594">
              <a:lnSpc>
                <a:spcPct val="90000"/>
              </a:lnSpc>
              <a:spcBef>
                <a:spcPct val="20000"/>
              </a:spcBef>
              <a:buSzPct val="90000"/>
              <a:buFont typeface="Arial" panose="020B0604020202020204" pitchFamily="34" charset="0"/>
              <a:buChar char="•"/>
            </a:pPr>
            <a:r>
              <a:rPr lang="en-US" sz="2000" dirty="0">
                <a:gradFill>
                  <a:gsLst>
                    <a:gs pos="1250">
                      <a:schemeClr val="tx1"/>
                    </a:gs>
                    <a:gs pos="100000">
                      <a:schemeClr val="tx1"/>
                    </a:gs>
                  </a:gsLst>
                  <a:lin ang="5400000" scaled="0"/>
                </a:gradFill>
              </a:rPr>
              <a:t>Controlled access to and from Internet</a:t>
            </a:r>
          </a:p>
          <a:p>
            <a:pPr defTabSz="932324"/>
            <a:endParaRPr lang="en-US" sz="2000" spc="-50" dirty="0">
              <a:gradFill>
                <a:gsLst>
                  <a:gs pos="0">
                    <a:srgbClr val="505050"/>
                  </a:gs>
                  <a:gs pos="100000">
                    <a:srgbClr val="505050"/>
                  </a:gs>
                </a:gsLst>
                <a:lin ang="0" scaled="0"/>
              </a:gradFill>
            </a:endParaRPr>
          </a:p>
        </p:txBody>
      </p:sp>
      <p:grpSp>
        <p:nvGrpSpPr>
          <p:cNvPr id="3" name="Group 2"/>
          <p:cNvGrpSpPr/>
          <p:nvPr/>
        </p:nvGrpSpPr>
        <p:grpSpPr>
          <a:xfrm>
            <a:off x="6394474" y="1375914"/>
            <a:ext cx="5368715" cy="5108870"/>
            <a:chOff x="6357152" y="1207459"/>
            <a:chExt cx="5368715" cy="5108870"/>
          </a:xfrm>
        </p:grpSpPr>
        <p:sp>
          <p:nvSpPr>
            <p:cNvPr id="21" name="Rounded Rectangle 151"/>
            <p:cNvSpPr/>
            <p:nvPr/>
          </p:nvSpPr>
          <p:spPr>
            <a:xfrm>
              <a:off x="6649257" y="3928574"/>
              <a:ext cx="4784130" cy="1991041"/>
            </a:xfrm>
            <a:prstGeom prst="roundRect">
              <a:avLst>
                <a:gd name="adj" fmla="val 7613"/>
              </a:avLst>
            </a:prstGeom>
            <a:solidFill>
              <a:srgbClr val="4F81BD"/>
            </a:solidFill>
            <a:ln w="25400" cap="flat" cmpd="sng" algn="ctr">
              <a:solidFill>
                <a:srgbClr val="4F81BD">
                  <a:shade val="50000"/>
                </a:srgbClr>
              </a:solidFill>
              <a:prstDash val="solid"/>
            </a:ln>
            <a:effectLst/>
          </p:spPr>
          <p:txBody>
            <a:bodyPr rtlCol="0" anchor="ctr"/>
            <a:lstStyle/>
            <a:p>
              <a:pPr algn="ctr" defTabSz="914317">
                <a:defRPr/>
              </a:pPr>
              <a:endParaRPr lang="en-US" sz="2800" kern="0">
                <a:solidFill>
                  <a:srgbClr val="FFFFFF"/>
                </a:solidFill>
                <a:latin typeface="Calibri"/>
              </a:endParaRPr>
            </a:p>
          </p:txBody>
        </p:sp>
        <p:sp>
          <p:nvSpPr>
            <p:cNvPr id="22" name="TextBox 21"/>
            <p:cNvSpPr txBox="1"/>
            <p:nvPr/>
          </p:nvSpPr>
          <p:spPr>
            <a:xfrm>
              <a:off x="8011036" y="5854664"/>
              <a:ext cx="2167838" cy="461665"/>
            </a:xfrm>
            <a:prstGeom prst="rect">
              <a:avLst/>
            </a:prstGeom>
            <a:noFill/>
          </p:spPr>
          <p:txBody>
            <a:bodyPr wrap="none" rtlCol="0">
              <a:spAutoFit/>
            </a:bodyPr>
            <a:lstStyle/>
            <a:p>
              <a:pPr defTabSz="914317"/>
              <a:r>
                <a:rPr lang="en-US" sz="2400">
                  <a:solidFill>
                    <a:srgbClr val="FFFFFF"/>
                  </a:solidFill>
                  <a:latin typeface="Calibri"/>
                </a:rPr>
                <a:t>Virtual Network</a:t>
              </a:r>
            </a:p>
          </p:txBody>
        </p:sp>
        <p:sp>
          <p:nvSpPr>
            <p:cNvPr id="23" name="TextBox 22"/>
            <p:cNvSpPr txBox="1"/>
            <p:nvPr/>
          </p:nvSpPr>
          <p:spPr>
            <a:xfrm>
              <a:off x="7691914" y="5492282"/>
              <a:ext cx="893297" cy="442942"/>
            </a:xfrm>
            <a:prstGeom prst="rect">
              <a:avLst/>
            </a:prstGeom>
            <a:noFill/>
          </p:spPr>
          <p:txBody>
            <a:bodyPr wrap="square" lIns="0" tIns="0" rIns="0" bIns="0" rtlCol="0" anchor="ctr">
              <a:spAutoFit/>
            </a:bodyPr>
            <a:lstStyle/>
            <a:p>
              <a:pPr algn="ctr" defTabSz="914317">
                <a:lnSpc>
                  <a:spcPct val="90000"/>
                </a:lnSpc>
              </a:pPr>
              <a:r>
                <a:rPr lang="en-US" sz="1599" dirty="0">
                  <a:solidFill>
                    <a:srgbClr val="FFFFFF"/>
                  </a:solidFill>
                  <a:latin typeface="+mj-lt"/>
                </a:rPr>
                <a:t>Backend</a:t>
              </a:r>
            </a:p>
            <a:p>
              <a:pPr algn="ctr" defTabSz="914317">
                <a:lnSpc>
                  <a:spcPct val="90000"/>
                </a:lnSpc>
              </a:pPr>
              <a:r>
                <a:rPr lang="en-US" sz="1599" dirty="0">
                  <a:solidFill>
                    <a:srgbClr val="FFFFFF"/>
                  </a:solidFill>
                  <a:latin typeface="+mj-lt"/>
                </a:rPr>
                <a:t>10.3/16</a:t>
              </a:r>
            </a:p>
          </p:txBody>
        </p:sp>
        <p:sp>
          <p:nvSpPr>
            <p:cNvPr id="24" name="TextBox 23"/>
            <p:cNvSpPr txBox="1"/>
            <p:nvPr/>
          </p:nvSpPr>
          <p:spPr>
            <a:xfrm>
              <a:off x="9060816" y="5492282"/>
              <a:ext cx="886505" cy="442942"/>
            </a:xfrm>
            <a:prstGeom prst="rect">
              <a:avLst/>
            </a:prstGeom>
            <a:noFill/>
          </p:spPr>
          <p:txBody>
            <a:bodyPr wrap="square" lIns="0" tIns="0" rIns="0" bIns="0" rtlCol="0" anchor="ctr">
              <a:spAutoFit/>
            </a:bodyPr>
            <a:lstStyle/>
            <a:p>
              <a:pPr algn="ctr" defTabSz="914317">
                <a:lnSpc>
                  <a:spcPct val="90000"/>
                </a:lnSpc>
              </a:pPr>
              <a:r>
                <a:rPr lang="en-US" sz="1599">
                  <a:solidFill>
                    <a:srgbClr val="FFFFFF"/>
                  </a:solidFill>
                  <a:latin typeface="+mj-lt"/>
                </a:rPr>
                <a:t>Mid-tier</a:t>
              </a:r>
            </a:p>
            <a:p>
              <a:pPr algn="ctr" defTabSz="914317">
                <a:lnSpc>
                  <a:spcPct val="90000"/>
                </a:lnSpc>
              </a:pPr>
              <a:r>
                <a:rPr lang="en-US" sz="1599">
                  <a:solidFill>
                    <a:srgbClr val="FFFFFF"/>
                  </a:solidFill>
                  <a:latin typeface="+mj-lt"/>
                </a:rPr>
                <a:t>10.2/16</a:t>
              </a:r>
            </a:p>
          </p:txBody>
        </p:sp>
        <p:sp>
          <p:nvSpPr>
            <p:cNvPr id="25" name="TextBox 24"/>
            <p:cNvSpPr txBox="1"/>
            <p:nvPr/>
          </p:nvSpPr>
          <p:spPr>
            <a:xfrm>
              <a:off x="10428824" y="5492282"/>
              <a:ext cx="893297" cy="442942"/>
            </a:xfrm>
            <a:prstGeom prst="rect">
              <a:avLst/>
            </a:prstGeom>
            <a:noFill/>
          </p:spPr>
          <p:txBody>
            <a:bodyPr wrap="square" lIns="0" tIns="0" rIns="0" bIns="0" rtlCol="0" anchor="ctr">
              <a:spAutoFit/>
            </a:bodyPr>
            <a:lstStyle/>
            <a:p>
              <a:pPr algn="ctr" defTabSz="914317">
                <a:lnSpc>
                  <a:spcPct val="90000"/>
                </a:lnSpc>
              </a:pPr>
              <a:r>
                <a:rPr lang="en-US" sz="1599">
                  <a:solidFill>
                    <a:srgbClr val="FFFFFF"/>
                  </a:solidFill>
                  <a:latin typeface="+mj-lt"/>
                </a:rPr>
                <a:t>Frontend</a:t>
              </a:r>
            </a:p>
            <a:p>
              <a:pPr algn="ctr" defTabSz="914317">
                <a:lnSpc>
                  <a:spcPct val="90000"/>
                </a:lnSpc>
              </a:pPr>
              <a:r>
                <a:rPr lang="en-US" sz="1599">
                  <a:solidFill>
                    <a:srgbClr val="FFFFFF"/>
                  </a:solidFill>
                  <a:latin typeface="+mj-lt"/>
                </a:rPr>
                <a:t>10.1/16</a:t>
              </a:r>
            </a:p>
          </p:txBody>
        </p:sp>
        <p:grpSp>
          <p:nvGrpSpPr>
            <p:cNvPr id="26" name="Group 25"/>
            <p:cNvGrpSpPr/>
            <p:nvPr/>
          </p:nvGrpSpPr>
          <p:grpSpPr>
            <a:xfrm>
              <a:off x="6756534" y="4503994"/>
              <a:ext cx="742180" cy="739921"/>
              <a:chOff x="2915928" y="2972963"/>
              <a:chExt cx="822960" cy="828141"/>
            </a:xfrm>
          </p:grpSpPr>
          <p:sp>
            <p:nvSpPr>
              <p:cNvPr id="27" name="Oval 26"/>
              <p:cNvSpPr/>
              <p:nvPr/>
            </p:nvSpPr>
            <p:spPr bwMode="auto">
              <a:xfrm>
                <a:off x="2915928" y="2972963"/>
                <a:ext cx="822960" cy="822960"/>
              </a:xfrm>
              <a:prstGeom prst="ellipse">
                <a:avLst/>
              </a:prstGeom>
              <a:solidFill>
                <a:srgbClr val="FFFFFF"/>
              </a:solidFill>
              <a:ln w="76200"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3200" kern="0" spc="-51">
                  <a:solidFill>
                    <a:srgbClr val="FFFFFF"/>
                  </a:solidFill>
                  <a:latin typeface="Calibri"/>
                </a:endParaRPr>
              </a:p>
            </p:txBody>
          </p:sp>
          <p:sp>
            <p:nvSpPr>
              <p:cNvPr id="28" name="Freeform 52"/>
              <p:cNvSpPr>
                <a:spLocks noEditPoints="1"/>
              </p:cNvSpPr>
              <p:nvPr/>
            </p:nvSpPr>
            <p:spPr bwMode="auto">
              <a:xfrm>
                <a:off x="3127123" y="3048625"/>
                <a:ext cx="400570" cy="284882"/>
              </a:xfrm>
              <a:custGeom>
                <a:avLst/>
                <a:gdLst>
                  <a:gd name="T0" fmla="*/ 179 w 181"/>
                  <a:gd name="T1" fmla="*/ 46 h 135"/>
                  <a:gd name="T2" fmla="*/ 101 w 181"/>
                  <a:gd name="T3" fmla="*/ 1 h 135"/>
                  <a:gd name="T4" fmla="*/ 95 w 181"/>
                  <a:gd name="T5" fmla="*/ 1 h 135"/>
                  <a:gd name="T6" fmla="*/ 97 w 181"/>
                  <a:gd name="T7" fmla="*/ 95 h 135"/>
                  <a:gd name="T8" fmla="*/ 22 w 181"/>
                  <a:gd name="T9" fmla="*/ 86 h 135"/>
                  <a:gd name="T10" fmla="*/ 67 w 181"/>
                  <a:gd name="T11" fmla="*/ 119 h 135"/>
                  <a:gd name="T12" fmla="*/ 21 w 181"/>
                  <a:gd name="T13" fmla="*/ 88 h 135"/>
                  <a:gd name="T14" fmla="*/ 100 w 181"/>
                  <a:gd name="T15" fmla="*/ 102 h 135"/>
                  <a:gd name="T16" fmla="*/ 98 w 181"/>
                  <a:gd name="T17" fmla="*/ 135 h 135"/>
                  <a:gd name="T18" fmla="*/ 94 w 181"/>
                  <a:gd name="T19" fmla="*/ 134 h 135"/>
                  <a:gd name="T20" fmla="*/ 81 w 181"/>
                  <a:gd name="T21" fmla="*/ 122 h 135"/>
                  <a:gd name="T22" fmla="*/ 94 w 181"/>
                  <a:gd name="T23" fmla="*/ 127 h 135"/>
                  <a:gd name="T24" fmla="*/ 6 w 181"/>
                  <a:gd name="T25" fmla="*/ 55 h 135"/>
                  <a:gd name="T26" fmla="*/ 6 w 181"/>
                  <a:gd name="T27" fmla="*/ 77 h 135"/>
                  <a:gd name="T28" fmla="*/ 7 w 181"/>
                  <a:gd name="T29" fmla="*/ 85 h 135"/>
                  <a:gd name="T30" fmla="*/ 0 w 181"/>
                  <a:gd name="T31" fmla="*/ 81 h 135"/>
                  <a:gd name="T32" fmla="*/ 0 w 181"/>
                  <a:gd name="T33" fmla="*/ 51 h 135"/>
                  <a:gd name="T34" fmla="*/ 6 w 181"/>
                  <a:gd name="T35" fmla="*/ 47 h 135"/>
                  <a:gd name="T36" fmla="*/ 11 w 181"/>
                  <a:gd name="T37" fmla="*/ 50 h 135"/>
                  <a:gd name="T38" fmla="*/ 100 w 181"/>
                  <a:gd name="T39" fmla="*/ 102 h 135"/>
                  <a:gd name="T40" fmla="*/ 181 w 181"/>
                  <a:gd name="T41" fmla="*/ 51 h 135"/>
                  <a:gd name="T42" fmla="*/ 178 w 181"/>
                  <a:gd name="T43" fmla="*/ 81 h 135"/>
                  <a:gd name="T44" fmla="*/ 104 w 181"/>
                  <a:gd name="T45" fmla="*/ 102 h 135"/>
                  <a:gd name="T46" fmla="*/ 181 w 181"/>
                  <a:gd name="T47" fmla="*/ 50 h 135"/>
                  <a:gd name="T48" fmla="*/ 59 w 181"/>
                  <a:gd name="T49" fmla="*/ 100 h 135"/>
                  <a:gd name="T50" fmla="*/ 36 w 181"/>
                  <a:gd name="T51" fmla="*/ 87 h 135"/>
                  <a:gd name="T52" fmla="*/ 34 w 181"/>
                  <a:gd name="T53" fmla="*/ 82 h 135"/>
                  <a:gd name="T54" fmla="*/ 59 w 181"/>
                  <a:gd name="T55" fmla="*/ 93 h 135"/>
                  <a:gd name="T56" fmla="*/ 61 w 181"/>
                  <a:gd name="T57" fmla="*/ 99 h 135"/>
                  <a:gd name="T58" fmla="*/ 80 w 181"/>
                  <a:gd name="T59" fmla="*/ 117 h 135"/>
                  <a:gd name="T60" fmla="*/ 73 w 181"/>
                  <a:gd name="T61" fmla="*/ 124 h 135"/>
                  <a:gd name="T62" fmla="*/ 70 w 181"/>
                  <a:gd name="T63" fmla="*/ 121 h 135"/>
                  <a:gd name="T64" fmla="*/ 71 w 181"/>
                  <a:gd name="T65" fmla="*/ 104 h 135"/>
                  <a:gd name="T66" fmla="*/ 80 w 181"/>
                  <a:gd name="T67" fmla="*/ 100 h 135"/>
                  <a:gd name="T68" fmla="*/ 80 w 181"/>
                  <a:gd name="T69" fmla="*/ 103 h 135"/>
                  <a:gd name="T70" fmla="*/ 74 w 181"/>
                  <a:gd name="T71" fmla="*/ 118 h 135"/>
                  <a:gd name="T72" fmla="*/ 80 w 181"/>
                  <a:gd name="T73" fmla="*/ 117 h 135"/>
                  <a:gd name="T74" fmla="*/ 20 w 181"/>
                  <a:gd name="T75" fmla="*/ 86 h 135"/>
                  <a:gd name="T76" fmla="*/ 10 w 181"/>
                  <a:gd name="T77" fmla="*/ 89 h 135"/>
                  <a:gd name="T78" fmla="*/ 9 w 181"/>
                  <a:gd name="T79" fmla="*/ 72 h 135"/>
                  <a:gd name="T80" fmla="*/ 17 w 181"/>
                  <a:gd name="T81" fmla="*/ 66 h 135"/>
                  <a:gd name="T82" fmla="*/ 20 w 181"/>
                  <a:gd name="T83" fmla="*/ 66 h 135"/>
                  <a:gd name="T84" fmla="*/ 14 w 181"/>
                  <a:gd name="T85" fmla="*/ 72 h 135"/>
                  <a:gd name="T86" fmla="*/ 17 w 181"/>
                  <a:gd name="T87"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1" h="135">
                    <a:moveTo>
                      <a:pt x="97" y="95"/>
                    </a:moveTo>
                    <a:cubicBezTo>
                      <a:pt x="179" y="46"/>
                      <a:pt x="179" y="46"/>
                      <a:pt x="179" y="46"/>
                    </a:cubicBezTo>
                    <a:cubicBezTo>
                      <a:pt x="179" y="46"/>
                      <a:pt x="179" y="46"/>
                      <a:pt x="178" y="46"/>
                    </a:cubicBezTo>
                    <a:cubicBezTo>
                      <a:pt x="101" y="1"/>
                      <a:pt x="101" y="1"/>
                      <a:pt x="101" y="1"/>
                    </a:cubicBezTo>
                    <a:cubicBezTo>
                      <a:pt x="100" y="0"/>
                      <a:pt x="99" y="0"/>
                      <a:pt x="98" y="0"/>
                    </a:cubicBezTo>
                    <a:cubicBezTo>
                      <a:pt x="97" y="0"/>
                      <a:pt x="96" y="0"/>
                      <a:pt x="95" y="1"/>
                    </a:cubicBezTo>
                    <a:cubicBezTo>
                      <a:pt x="14" y="48"/>
                      <a:pt x="14" y="48"/>
                      <a:pt x="14" y="48"/>
                    </a:cubicBezTo>
                    <a:cubicBezTo>
                      <a:pt x="97" y="95"/>
                      <a:pt x="97" y="95"/>
                      <a:pt x="97" y="95"/>
                    </a:cubicBezTo>
                    <a:cubicBezTo>
                      <a:pt x="97" y="95"/>
                      <a:pt x="97" y="95"/>
                      <a:pt x="97" y="95"/>
                    </a:cubicBezTo>
                    <a:close/>
                    <a:moveTo>
                      <a:pt x="22" y="86"/>
                    </a:moveTo>
                    <a:cubicBezTo>
                      <a:pt x="67" y="112"/>
                      <a:pt x="67" y="112"/>
                      <a:pt x="67" y="112"/>
                    </a:cubicBezTo>
                    <a:cubicBezTo>
                      <a:pt x="67" y="119"/>
                      <a:pt x="67" y="119"/>
                      <a:pt x="67" y="119"/>
                    </a:cubicBezTo>
                    <a:cubicBezTo>
                      <a:pt x="17" y="90"/>
                      <a:pt x="17" y="90"/>
                      <a:pt x="17" y="90"/>
                    </a:cubicBezTo>
                    <a:cubicBezTo>
                      <a:pt x="21" y="88"/>
                      <a:pt x="21" y="88"/>
                      <a:pt x="21" y="88"/>
                    </a:cubicBezTo>
                    <a:cubicBezTo>
                      <a:pt x="21" y="87"/>
                      <a:pt x="22" y="87"/>
                      <a:pt x="22" y="86"/>
                    </a:cubicBezTo>
                    <a:close/>
                    <a:moveTo>
                      <a:pt x="100" y="102"/>
                    </a:moveTo>
                    <a:cubicBezTo>
                      <a:pt x="100" y="132"/>
                      <a:pt x="100" y="132"/>
                      <a:pt x="100" y="132"/>
                    </a:cubicBezTo>
                    <a:cubicBezTo>
                      <a:pt x="100" y="133"/>
                      <a:pt x="99" y="134"/>
                      <a:pt x="98" y="135"/>
                    </a:cubicBezTo>
                    <a:cubicBezTo>
                      <a:pt x="98" y="135"/>
                      <a:pt x="97" y="135"/>
                      <a:pt x="96" y="135"/>
                    </a:cubicBezTo>
                    <a:cubicBezTo>
                      <a:pt x="96" y="135"/>
                      <a:pt x="95" y="135"/>
                      <a:pt x="94" y="134"/>
                    </a:cubicBezTo>
                    <a:cubicBezTo>
                      <a:pt x="76" y="124"/>
                      <a:pt x="76" y="124"/>
                      <a:pt x="76" y="124"/>
                    </a:cubicBezTo>
                    <a:cubicBezTo>
                      <a:pt x="81" y="122"/>
                      <a:pt x="81" y="122"/>
                      <a:pt x="81" y="122"/>
                    </a:cubicBezTo>
                    <a:cubicBezTo>
                      <a:pt x="82" y="121"/>
                      <a:pt x="82" y="121"/>
                      <a:pt x="82" y="120"/>
                    </a:cubicBezTo>
                    <a:cubicBezTo>
                      <a:pt x="94" y="127"/>
                      <a:pt x="94" y="127"/>
                      <a:pt x="94" y="127"/>
                    </a:cubicBezTo>
                    <a:cubicBezTo>
                      <a:pt x="94" y="105"/>
                      <a:pt x="94" y="105"/>
                      <a:pt x="94" y="105"/>
                    </a:cubicBezTo>
                    <a:cubicBezTo>
                      <a:pt x="6" y="55"/>
                      <a:pt x="6" y="55"/>
                      <a:pt x="6" y="55"/>
                    </a:cubicBezTo>
                    <a:cubicBezTo>
                      <a:pt x="6" y="77"/>
                      <a:pt x="6" y="77"/>
                      <a:pt x="6" y="77"/>
                    </a:cubicBezTo>
                    <a:cubicBezTo>
                      <a:pt x="6" y="77"/>
                      <a:pt x="6" y="77"/>
                      <a:pt x="6" y="77"/>
                    </a:cubicBezTo>
                    <a:cubicBezTo>
                      <a:pt x="7" y="78"/>
                      <a:pt x="7" y="78"/>
                      <a:pt x="7" y="78"/>
                    </a:cubicBezTo>
                    <a:cubicBezTo>
                      <a:pt x="7" y="85"/>
                      <a:pt x="7" y="85"/>
                      <a:pt x="7" y="85"/>
                    </a:cubicBezTo>
                    <a:cubicBezTo>
                      <a:pt x="3" y="83"/>
                      <a:pt x="3" y="83"/>
                      <a:pt x="3" y="83"/>
                    </a:cubicBezTo>
                    <a:cubicBezTo>
                      <a:pt x="0" y="81"/>
                      <a:pt x="0" y="81"/>
                      <a:pt x="0" y="81"/>
                    </a:cubicBezTo>
                    <a:cubicBezTo>
                      <a:pt x="0" y="78"/>
                      <a:pt x="0" y="78"/>
                      <a:pt x="0" y="78"/>
                    </a:cubicBezTo>
                    <a:cubicBezTo>
                      <a:pt x="0" y="51"/>
                      <a:pt x="0" y="51"/>
                      <a:pt x="0" y="51"/>
                    </a:cubicBezTo>
                    <a:cubicBezTo>
                      <a:pt x="0" y="49"/>
                      <a:pt x="0" y="48"/>
                      <a:pt x="2" y="47"/>
                    </a:cubicBezTo>
                    <a:cubicBezTo>
                      <a:pt x="3" y="47"/>
                      <a:pt x="4" y="47"/>
                      <a:pt x="6" y="47"/>
                    </a:cubicBezTo>
                    <a:cubicBezTo>
                      <a:pt x="11" y="50"/>
                      <a:pt x="11" y="50"/>
                      <a:pt x="11" y="50"/>
                    </a:cubicBezTo>
                    <a:cubicBezTo>
                      <a:pt x="11" y="50"/>
                      <a:pt x="11" y="50"/>
                      <a:pt x="11" y="50"/>
                    </a:cubicBezTo>
                    <a:cubicBezTo>
                      <a:pt x="99" y="100"/>
                      <a:pt x="99" y="100"/>
                      <a:pt x="99" y="100"/>
                    </a:cubicBezTo>
                    <a:cubicBezTo>
                      <a:pt x="100" y="100"/>
                      <a:pt x="100" y="101"/>
                      <a:pt x="100" y="102"/>
                    </a:cubicBezTo>
                    <a:close/>
                    <a:moveTo>
                      <a:pt x="181" y="50"/>
                    </a:moveTo>
                    <a:cubicBezTo>
                      <a:pt x="181" y="50"/>
                      <a:pt x="181" y="50"/>
                      <a:pt x="181" y="51"/>
                    </a:cubicBezTo>
                    <a:cubicBezTo>
                      <a:pt x="181" y="76"/>
                      <a:pt x="181" y="76"/>
                      <a:pt x="181" y="76"/>
                    </a:cubicBezTo>
                    <a:cubicBezTo>
                      <a:pt x="181" y="78"/>
                      <a:pt x="180" y="80"/>
                      <a:pt x="178" y="81"/>
                    </a:cubicBezTo>
                    <a:cubicBezTo>
                      <a:pt x="104" y="123"/>
                      <a:pt x="104" y="123"/>
                      <a:pt x="104" y="123"/>
                    </a:cubicBezTo>
                    <a:cubicBezTo>
                      <a:pt x="104" y="102"/>
                      <a:pt x="104" y="102"/>
                      <a:pt x="104" y="102"/>
                    </a:cubicBezTo>
                    <a:cubicBezTo>
                      <a:pt x="104" y="100"/>
                      <a:pt x="103" y="98"/>
                      <a:pt x="101" y="97"/>
                    </a:cubicBezTo>
                    <a:cubicBezTo>
                      <a:pt x="181" y="50"/>
                      <a:pt x="181" y="50"/>
                      <a:pt x="181" y="50"/>
                    </a:cubicBezTo>
                    <a:cubicBezTo>
                      <a:pt x="181" y="50"/>
                      <a:pt x="181" y="50"/>
                      <a:pt x="181" y="50"/>
                    </a:cubicBezTo>
                    <a:close/>
                    <a:moveTo>
                      <a:pt x="59" y="100"/>
                    </a:moveTo>
                    <a:cubicBezTo>
                      <a:pt x="59" y="100"/>
                      <a:pt x="59" y="100"/>
                      <a:pt x="58" y="100"/>
                    </a:cubicBezTo>
                    <a:cubicBezTo>
                      <a:pt x="36" y="87"/>
                      <a:pt x="36" y="87"/>
                      <a:pt x="36" y="87"/>
                    </a:cubicBezTo>
                    <a:cubicBezTo>
                      <a:pt x="35" y="87"/>
                      <a:pt x="34" y="85"/>
                      <a:pt x="34" y="84"/>
                    </a:cubicBezTo>
                    <a:cubicBezTo>
                      <a:pt x="34" y="82"/>
                      <a:pt x="34" y="82"/>
                      <a:pt x="34" y="82"/>
                    </a:cubicBezTo>
                    <a:cubicBezTo>
                      <a:pt x="34" y="80"/>
                      <a:pt x="35" y="80"/>
                      <a:pt x="36" y="80"/>
                    </a:cubicBezTo>
                    <a:cubicBezTo>
                      <a:pt x="59" y="93"/>
                      <a:pt x="59" y="93"/>
                      <a:pt x="59" y="93"/>
                    </a:cubicBezTo>
                    <a:cubicBezTo>
                      <a:pt x="60" y="94"/>
                      <a:pt x="61" y="95"/>
                      <a:pt x="61" y="96"/>
                    </a:cubicBezTo>
                    <a:cubicBezTo>
                      <a:pt x="61" y="99"/>
                      <a:pt x="61" y="99"/>
                      <a:pt x="61" y="99"/>
                    </a:cubicBezTo>
                    <a:cubicBezTo>
                      <a:pt x="61" y="100"/>
                      <a:pt x="60" y="100"/>
                      <a:pt x="59" y="100"/>
                    </a:cubicBezTo>
                    <a:close/>
                    <a:moveTo>
                      <a:pt x="80" y="117"/>
                    </a:moveTo>
                    <a:cubicBezTo>
                      <a:pt x="81" y="118"/>
                      <a:pt x="81" y="119"/>
                      <a:pt x="80" y="120"/>
                    </a:cubicBezTo>
                    <a:cubicBezTo>
                      <a:pt x="73" y="124"/>
                      <a:pt x="73" y="124"/>
                      <a:pt x="73" y="124"/>
                    </a:cubicBezTo>
                    <a:cubicBezTo>
                      <a:pt x="72" y="124"/>
                      <a:pt x="71" y="124"/>
                      <a:pt x="70" y="123"/>
                    </a:cubicBezTo>
                    <a:cubicBezTo>
                      <a:pt x="70" y="123"/>
                      <a:pt x="70" y="121"/>
                      <a:pt x="70" y="121"/>
                    </a:cubicBezTo>
                    <a:cubicBezTo>
                      <a:pt x="70" y="106"/>
                      <a:pt x="70" y="106"/>
                      <a:pt x="70" y="106"/>
                    </a:cubicBezTo>
                    <a:cubicBezTo>
                      <a:pt x="70" y="106"/>
                      <a:pt x="70" y="104"/>
                      <a:pt x="71" y="104"/>
                    </a:cubicBezTo>
                    <a:cubicBezTo>
                      <a:pt x="77" y="100"/>
                      <a:pt x="77" y="100"/>
                      <a:pt x="77" y="100"/>
                    </a:cubicBezTo>
                    <a:cubicBezTo>
                      <a:pt x="78" y="99"/>
                      <a:pt x="80" y="100"/>
                      <a:pt x="80" y="100"/>
                    </a:cubicBezTo>
                    <a:cubicBezTo>
                      <a:pt x="80" y="100"/>
                      <a:pt x="80" y="100"/>
                      <a:pt x="80" y="100"/>
                    </a:cubicBezTo>
                    <a:cubicBezTo>
                      <a:pt x="81" y="101"/>
                      <a:pt x="81" y="103"/>
                      <a:pt x="80" y="103"/>
                    </a:cubicBezTo>
                    <a:cubicBezTo>
                      <a:pt x="74" y="106"/>
                      <a:pt x="74" y="106"/>
                      <a:pt x="74" y="106"/>
                    </a:cubicBezTo>
                    <a:cubicBezTo>
                      <a:pt x="74" y="118"/>
                      <a:pt x="74" y="118"/>
                      <a:pt x="74" y="118"/>
                    </a:cubicBezTo>
                    <a:cubicBezTo>
                      <a:pt x="77" y="117"/>
                      <a:pt x="77" y="117"/>
                      <a:pt x="77" y="117"/>
                    </a:cubicBezTo>
                    <a:cubicBezTo>
                      <a:pt x="78" y="116"/>
                      <a:pt x="80" y="116"/>
                      <a:pt x="80" y="117"/>
                    </a:cubicBezTo>
                    <a:close/>
                    <a:moveTo>
                      <a:pt x="20" y="83"/>
                    </a:moveTo>
                    <a:cubicBezTo>
                      <a:pt x="21" y="84"/>
                      <a:pt x="21" y="85"/>
                      <a:pt x="20" y="86"/>
                    </a:cubicBezTo>
                    <a:cubicBezTo>
                      <a:pt x="13" y="90"/>
                      <a:pt x="13" y="90"/>
                      <a:pt x="13" y="90"/>
                    </a:cubicBezTo>
                    <a:cubicBezTo>
                      <a:pt x="12" y="90"/>
                      <a:pt x="11" y="90"/>
                      <a:pt x="10" y="89"/>
                    </a:cubicBezTo>
                    <a:cubicBezTo>
                      <a:pt x="10" y="89"/>
                      <a:pt x="9" y="87"/>
                      <a:pt x="9" y="87"/>
                    </a:cubicBezTo>
                    <a:cubicBezTo>
                      <a:pt x="9" y="72"/>
                      <a:pt x="9" y="72"/>
                      <a:pt x="9" y="72"/>
                    </a:cubicBezTo>
                    <a:cubicBezTo>
                      <a:pt x="9" y="72"/>
                      <a:pt x="10" y="70"/>
                      <a:pt x="10" y="70"/>
                    </a:cubicBezTo>
                    <a:cubicBezTo>
                      <a:pt x="17" y="66"/>
                      <a:pt x="17" y="66"/>
                      <a:pt x="17" y="66"/>
                    </a:cubicBezTo>
                    <a:cubicBezTo>
                      <a:pt x="18" y="65"/>
                      <a:pt x="20" y="66"/>
                      <a:pt x="20" y="66"/>
                    </a:cubicBezTo>
                    <a:cubicBezTo>
                      <a:pt x="20" y="66"/>
                      <a:pt x="20" y="66"/>
                      <a:pt x="20" y="66"/>
                    </a:cubicBezTo>
                    <a:cubicBezTo>
                      <a:pt x="21" y="67"/>
                      <a:pt x="21" y="69"/>
                      <a:pt x="20" y="69"/>
                    </a:cubicBezTo>
                    <a:cubicBezTo>
                      <a:pt x="14" y="72"/>
                      <a:pt x="14" y="72"/>
                      <a:pt x="14" y="72"/>
                    </a:cubicBezTo>
                    <a:cubicBezTo>
                      <a:pt x="14" y="84"/>
                      <a:pt x="14" y="84"/>
                      <a:pt x="14" y="84"/>
                    </a:cubicBezTo>
                    <a:cubicBezTo>
                      <a:pt x="17" y="83"/>
                      <a:pt x="17" y="83"/>
                      <a:pt x="17" y="83"/>
                    </a:cubicBezTo>
                    <a:cubicBezTo>
                      <a:pt x="18" y="82"/>
                      <a:pt x="20" y="82"/>
                      <a:pt x="20" y="83"/>
                    </a:cubicBezTo>
                    <a:close/>
                  </a:path>
                </a:pathLst>
              </a:custGeom>
              <a:solidFill>
                <a:srgbClr val="4F81BD"/>
              </a:solidFill>
              <a:ln>
                <a:noFill/>
              </a:ln>
              <a:extLst/>
            </p:spPr>
            <p:txBody>
              <a:bodyPr vert="horz" wrap="square" lIns="91427" tIns="45714" rIns="91427" bIns="45714" numCol="1" anchor="t" anchorCtr="0" compatLnSpc="1">
                <a:prstTxWarp prst="textNoShape">
                  <a:avLst/>
                </a:prstTxWarp>
              </a:bodyPr>
              <a:lstStyle/>
              <a:p>
                <a:pPr defTabSz="914317">
                  <a:defRPr/>
                </a:pPr>
                <a:endParaRPr lang="en-US" sz="2800" kern="0">
                  <a:solidFill>
                    <a:srgbClr val="FFFFFF"/>
                  </a:solidFill>
                  <a:latin typeface="Calibri"/>
                </a:endParaRPr>
              </a:p>
            </p:txBody>
          </p:sp>
          <p:sp>
            <p:nvSpPr>
              <p:cNvPr id="30" name="TextBox 29"/>
              <p:cNvSpPr txBox="1"/>
              <p:nvPr/>
            </p:nvSpPr>
            <p:spPr>
              <a:xfrm>
                <a:off x="3038190" y="3367355"/>
                <a:ext cx="578437" cy="433749"/>
              </a:xfrm>
              <a:prstGeom prst="rect">
                <a:avLst/>
              </a:prstGeom>
              <a:noFill/>
            </p:spPr>
            <p:txBody>
              <a:bodyPr wrap="square" lIns="0" tIns="0" rIns="0" bIns="0" rtlCol="0">
                <a:spAutoFit/>
              </a:bodyPr>
              <a:lstStyle/>
              <a:p>
                <a:pPr algn="ctr" defTabSz="914317">
                  <a:lnSpc>
                    <a:spcPct val="90000"/>
                  </a:lnSpc>
                  <a:defRPr/>
                </a:pPr>
                <a:r>
                  <a:rPr lang="en-US" sz="1399" kern="0">
                    <a:solidFill>
                      <a:srgbClr val="0070C0"/>
                    </a:solidFill>
                    <a:latin typeface="Calibri"/>
                  </a:rPr>
                  <a:t>VPN GW</a:t>
                </a:r>
              </a:p>
            </p:txBody>
          </p:sp>
        </p:grpSp>
        <p:grpSp>
          <p:nvGrpSpPr>
            <p:cNvPr id="31" name="Group 30"/>
            <p:cNvGrpSpPr/>
            <p:nvPr/>
          </p:nvGrpSpPr>
          <p:grpSpPr>
            <a:xfrm>
              <a:off x="10428824" y="4262616"/>
              <a:ext cx="893297" cy="1172590"/>
              <a:chOff x="6027733" y="2131654"/>
              <a:chExt cx="660349" cy="866811"/>
            </a:xfrm>
          </p:grpSpPr>
          <p:sp>
            <p:nvSpPr>
              <p:cNvPr id="32" name="Rounded Rectangle 161"/>
              <p:cNvSpPr/>
              <p:nvPr/>
            </p:nvSpPr>
            <p:spPr bwMode="auto">
              <a:xfrm>
                <a:off x="6027733" y="2131654"/>
                <a:ext cx="660349" cy="866811"/>
              </a:xfrm>
              <a:prstGeom prst="roundRect">
                <a:avLst>
                  <a:gd name="adj" fmla="val 10259"/>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3200" kern="0" spc="-51">
                  <a:solidFill>
                    <a:srgbClr val="FFFFFF"/>
                  </a:solidFill>
                  <a:latin typeface="Calibri"/>
                </a:endParaRPr>
              </a:p>
            </p:txBody>
          </p:sp>
          <p:grpSp>
            <p:nvGrpSpPr>
              <p:cNvPr id="33" name="Group 32"/>
              <p:cNvGrpSpPr/>
              <p:nvPr/>
            </p:nvGrpSpPr>
            <p:grpSpPr>
              <a:xfrm>
                <a:off x="6093279" y="2187723"/>
                <a:ext cx="529256" cy="754672"/>
                <a:chOff x="4045739" y="2177015"/>
                <a:chExt cx="529256" cy="754672"/>
              </a:xfrm>
            </p:grpSpPr>
            <p:pic>
              <p:nvPicPr>
                <p:cNvPr id="34" name="Picture 33"/>
                <p:cNvPicPr>
                  <a:picLocks noChangeAspect="1"/>
                </p:cNvPicPr>
                <p:nvPr/>
              </p:nvPicPr>
              <p:blipFill>
                <a:blip r:embed="rId3" cstate="screen">
                  <a:grayscl/>
                  <a:extLst>
                    <a:ext uri="{28A0092B-C50C-407E-A947-70E740481C1C}">
                      <a14:useLocalDpi xmlns:a14="http://schemas.microsoft.com/office/drawing/2010/main"/>
                    </a:ext>
                  </a:extLst>
                </a:blip>
                <a:stretch>
                  <a:fillRect/>
                </a:stretch>
              </p:blipFill>
              <p:spPr>
                <a:xfrm>
                  <a:off x="4045739" y="2703087"/>
                  <a:ext cx="529256" cy="228600"/>
                </a:xfrm>
                <a:prstGeom prst="roundRect">
                  <a:avLst>
                    <a:gd name="adj" fmla="val 11234"/>
                  </a:avLst>
                </a:prstGeom>
                <a:solidFill>
                  <a:srgbClr val="1F497D"/>
                </a:solidFill>
                <a:ln w="63500">
                  <a:noFill/>
                </a:ln>
                <a:effectLst/>
              </p:spPr>
            </p:pic>
            <p:pic>
              <p:nvPicPr>
                <p:cNvPr id="35" name="Picture 34"/>
                <p:cNvPicPr>
                  <a:picLocks noChangeAspect="1"/>
                </p:cNvPicPr>
                <p:nvPr/>
              </p:nvPicPr>
              <p:blipFill>
                <a:blip r:embed="rId3" cstate="screen">
                  <a:grayscl/>
                  <a:extLst>
                    <a:ext uri="{28A0092B-C50C-407E-A947-70E740481C1C}">
                      <a14:useLocalDpi xmlns:a14="http://schemas.microsoft.com/office/drawing/2010/main"/>
                    </a:ext>
                  </a:extLst>
                </a:blip>
                <a:stretch>
                  <a:fillRect/>
                </a:stretch>
              </p:blipFill>
              <p:spPr>
                <a:xfrm>
                  <a:off x="4045739" y="2440051"/>
                  <a:ext cx="529256" cy="228600"/>
                </a:xfrm>
                <a:prstGeom prst="roundRect">
                  <a:avLst>
                    <a:gd name="adj" fmla="val 11234"/>
                  </a:avLst>
                </a:prstGeom>
                <a:solidFill>
                  <a:srgbClr val="1F497D"/>
                </a:solidFill>
                <a:ln w="63500">
                  <a:noFill/>
                </a:ln>
                <a:effectLst/>
              </p:spPr>
            </p:pic>
            <p:pic>
              <p:nvPicPr>
                <p:cNvPr id="39" name="Picture 38"/>
                <p:cNvPicPr>
                  <a:picLocks noChangeAspect="1"/>
                </p:cNvPicPr>
                <p:nvPr/>
              </p:nvPicPr>
              <p:blipFill>
                <a:blip r:embed="rId3" cstate="screen">
                  <a:grayscl/>
                  <a:extLst>
                    <a:ext uri="{28A0092B-C50C-407E-A947-70E740481C1C}">
                      <a14:useLocalDpi xmlns:a14="http://schemas.microsoft.com/office/drawing/2010/main"/>
                    </a:ext>
                  </a:extLst>
                </a:blip>
                <a:stretch>
                  <a:fillRect/>
                </a:stretch>
              </p:blipFill>
              <p:spPr>
                <a:xfrm>
                  <a:off x="4045739" y="2177015"/>
                  <a:ext cx="529256" cy="228600"/>
                </a:xfrm>
                <a:prstGeom prst="roundRect">
                  <a:avLst>
                    <a:gd name="adj" fmla="val 11234"/>
                  </a:avLst>
                </a:prstGeom>
                <a:solidFill>
                  <a:srgbClr val="1F497D"/>
                </a:solidFill>
                <a:ln w="63500">
                  <a:noFill/>
                </a:ln>
                <a:effectLst/>
              </p:spPr>
            </p:pic>
          </p:grpSp>
        </p:grpSp>
        <p:grpSp>
          <p:nvGrpSpPr>
            <p:cNvPr id="40" name="Group 39"/>
            <p:cNvGrpSpPr/>
            <p:nvPr/>
          </p:nvGrpSpPr>
          <p:grpSpPr>
            <a:xfrm>
              <a:off x="9057418" y="4262616"/>
              <a:ext cx="893297" cy="1172590"/>
              <a:chOff x="5111286" y="2128637"/>
              <a:chExt cx="660349" cy="866811"/>
            </a:xfrm>
          </p:grpSpPr>
          <p:sp>
            <p:nvSpPr>
              <p:cNvPr id="41" name="Rounded Rectangle 167"/>
              <p:cNvSpPr/>
              <p:nvPr/>
            </p:nvSpPr>
            <p:spPr bwMode="auto">
              <a:xfrm>
                <a:off x="5111286" y="2128637"/>
                <a:ext cx="660349" cy="866811"/>
              </a:xfrm>
              <a:prstGeom prst="roundRect">
                <a:avLst>
                  <a:gd name="adj" fmla="val 10259"/>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3200" kern="0" spc="-51">
                  <a:solidFill>
                    <a:srgbClr val="FFFFFF"/>
                  </a:solidFill>
                  <a:latin typeface="Calibri"/>
                </a:endParaRPr>
              </a:p>
            </p:txBody>
          </p:sp>
          <p:grpSp>
            <p:nvGrpSpPr>
              <p:cNvPr id="42" name="Group 41"/>
              <p:cNvGrpSpPr/>
              <p:nvPr/>
            </p:nvGrpSpPr>
            <p:grpSpPr>
              <a:xfrm>
                <a:off x="5176832" y="2184706"/>
                <a:ext cx="529256" cy="754672"/>
                <a:chOff x="4045739" y="2177015"/>
                <a:chExt cx="529256" cy="754672"/>
              </a:xfrm>
            </p:grpSpPr>
            <p:pic>
              <p:nvPicPr>
                <p:cNvPr id="43" name="Picture 42"/>
                <p:cNvPicPr>
                  <a:picLocks noChangeAspect="1"/>
                </p:cNvPicPr>
                <p:nvPr/>
              </p:nvPicPr>
              <p:blipFill>
                <a:blip r:embed="rId3" cstate="screen">
                  <a:grayscl/>
                  <a:extLst>
                    <a:ext uri="{28A0092B-C50C-407E-A947-70E740481C1C}">
                      <a14:useLocalDpi xmlns:a14="http://schemas.microsoft.com/office/drawing/2010/main"/>
                    </a:ext>
                  </a:extLst>
                </a:blip>
                <a:stretch>
                  <a:fillRect/>
                </a:stretch>
              </p:blipFill>
              <p:spPr>
                <a:xfrm>
                  <a:off x="4045739" y="2703087"/>
                  <a:ext cx="529256" cy="228600"/>
                </a:xfrm>
                <a:prstGeom prst="roundRect">
                  <a:avLst>
                    <a:gd name="adj" fmla="val 11234"/>
                  </a:avLst>
                </a:prstGeom>
                <a:solidFill>
                  <a:srgbClr val="1F497D"/>
                </a:solidFill>
                <a:ln w="63500">
                  <a:noFill/>
                </a:ln>
                <a:effectLst/>
              </p:spPr>
            </p:pic>
            <p:pic>
              <p:nvPicPr>
                <p:cNvPr id="44" name="Picture 43"/>
                <p:cNvPicPr>
                  <a:picLocks noChangeAspect="1"/>
                </p:cNvPicPr>
                <p:nvPr/>
              </p:nvPicPr>
              <p:blipFill>
                <a:blip r:embed="rId3" cstate="screen">
                  <a:grayscl/>
                  <a:extLst>
                    <a:ext uri="{28A0092B-C50C-407E-A947-70E740481C1C}">
                      <a14:useLocalDpi xmlns:a14="http://schemas.microsoft.com/office/drawing/2010/main"/>
                    </a:ext>
                  </a:extLst>
                </a:blip>
                <a:stretch>
                  <a:fillRect/>
                </a:stretch>
              </p:blipFill>
              <p:spPr>
                <a:xfrm>
                  <a:off x="4045739" y="2440051"/>
                  <a:ext cx="529256" cy="228600"/>
                </a:xfrm>
                <a:prstGeom prst="roundRect">
                  <a:avLst>
                    <a:gd name="adj" fmla="val 11234"/>
                  </a:avLst>
                </a:prstGeom>
                <a:solidFill>
                  <a:srgbClr val="1F497D"/>
                </a:solidFill>
                <a:ln w="63500">
                  <a:noFill/>
                </a:ln>
                <a:effectLst/>
              </p:spPr>
            </p:pic>
            <p:pic>
              <p:nvPicPr>
                <p:cNvPr id="45" name="Picture 44"/>
                <p:cNvPicPr>
                  <a:picLocks noChangeAspect="1"/>
                </p:cNvPicPr>
                <p:nvPr/>
              </p:nvPicPr>
              <p:blipFill>
                <a:blip r:embed="rId3" cstate="screen">
                  <a:grayscl/>
                  <a:extLst>
                    <a:ext uri="{28A0092B-C50C-407E-A947-70E740481C1C}">
                      <a14:useLocalDpi xmlns:a14="http://schemas.microsoft.com/office/drawing/2010/main"/>
                    </a:ext>
                  </a:extLst>
                </a:blip>
                <a:stretch>
                  <a:fillRect/>
                </a:stretch>
              </p:blipFill>
              <p:spPr>
                <a:xfrm>
                  <a:off x="4045739" y="2177015"/>
                  <a:ext cx="529256" cy="228600"/>
                </a:xfrm>
                <a:prstGeom prst="roundRect">
                  <a:avLst>
                    <a:gd name="adj" fmla="val 11234"/>
                  </a:avLst>
                </a:prstGeom>
                <a:solidFill>
                  <a:srgbClr val="1F497D"/>
                </a:solidFill>
                <a:ln w="63500">
                  <a:noFill/>
                </a:ln>
                <a:effectLst/>
              </p:spPr>
            </p:pic>
          </p:grpSp>
        </p:grpSp>
        <p:grpSp>
          <p:nvGrpSpPr>
            <p:cNvPr id="46" name="Group 45"/>
            <p:cNvGrpSpPr/>
            <p:nvPr/>
          </p:nvGrpSpPr>
          <p:grpSpPr>
            <a:xfrm>
              <a:off x="7691914" y="4262616"/>
              <a:ext cx="893297" cy="1172590"/>
              <a:chOff x="3981473" y="2128637"/>
              <a:chExt cx="660349" cy="866811"/>
            </a:xfrm>
          </p:grpSpPr>
          <p:sp>
            <p:nvSpPr>
              <p:cNvPr id="49" name="Rounded Rectangle 173"/>
              <p:cNvSpPr/>
              <p:nvPr/>
            </p:nvSpPr>
            <p:spPr bwMode="auto">
              <a:xfrm>
                <a:off x="3981473" y="2128637"/>
                <a:ext cx="660349" cy="866811"/>
              </a:xfrm>
              <a:prstGeom prst="roundRect">
                <a:avLst>
                  <a:gd name="adj" fmla="val 10259"/>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3200" kern="0" spc="-51">
                  <a:solidFill>
                    <a:srgbClr val="FFFFFF"/>
                  </a:solidFill>
                  <a:latin typeface="Calibri"/>
                </a:endParaRPr>
              </a:p>
            </p:txBody>
          </p:sp>
          <p:grpSp>
            <p:nvGrpSpPr>
              <p:cNvPr id="53" name="Group 52"/>
              <p:cNvGrpSpPr/>
              <p:nvPr/>
            </p:nvGrpSpPr>
            <p:grpSpPr>
              <a:xfrm>
                <a:off x="4047019" y="2184706"/>
                <a:ext cx="529256" cy="754672"/>
                <a:chOff x="4045739" y="2177015"/>
                <a:chExt cx="529256" cy="754672"/>
              </a:xfrm>
            </p:grpSpPr>
            <p:pic>
              <p:nvPicPr>
                <p:cNvPr id="55" name="Picture 54"/>
                <p:cNvPicPr>
                  <a:picLocks noChangeAspect="1"/>
                </p:cNvPicPr>
                <p:nvPr/>
              </p:nvPicPr>
              <p:blipFill>
                <a:blip r:embed="rId3" cstate="screen">
                  <a:grayscl/>
                  <a:extLst>
                    <a:ext uri="{28A0092B-C50C-407E-A947-70E740481C1C}">
                      <a14:useLocalDpi xmlns:a14="http://schemas.microsoft.com/office/drawing/2010/main"/>
                    </a:ext>
                  </a:extLst>
                </a:blip>
                <a:stretch>
                  <a:fillRect/>
                </a:stretch>
              </p:blipFill>
              <p:spPr>
                <a:xfrm>
                  <a:off x="4045739" y="2703087"/>
                  <a:ext cx="529256" cy="228600"/>
                </a:xfrm>
                <a:prstGeom prst="roundRect">
                  <a:avLst>
                    <a:gd name="adj" fmla="val 11234"/>
                  </a:avLst>
                </a:prstGeom>
                <a:solidFill>
                  <a:srgbClr val="1F497D"/>
                </a:solidFill>
                <a:ln w="63500">
                  <a:noFill/>
                </a:ln>
                <a:effectLst/>
              </p:spPr>
            </p:pic>
            <p:pic>
              <p:nvPicPr>
                <p:cNvPr id="56" name="Picture 55"/>
                <p:cNvPicPr>
                  <a:picLocks noChangeAspect="1"/>
                </p:cNvPicPr>
                <p:nvPr/>
              </p:nvPicPr>
              <p:blipFill>
                <a:blip r:embed="rId3" cstate="screen">
                  <a:grayscl/>
                  <a:extLst>
                    <a:ext uri="{28A0092B-C50C-407E-A947-70E740481C1C}">
                      <a14:useLocalDpi xmlns:a14="http://schemas.microsoft.com/office/drawing/2010/main"/>
                    </a:ext>
                  </a:extLst>
                </a:blip>
                <a:stretch>
                  <a:fillRect/>
                </a:stretch>
              </p:blipFill>
              <p:spPr>
                <a:xfrm>
                  <a:off x="4045739" y="2440051"/>
                  <a:ext cx="529256" cy="228600"/>
                </a:xfrm>
                <a:prstGeom prst="roundRect">
                  <a:avLst>
                    <a:gd name="adj" fmla="val 11234"/>
                  </a:avLst>
                </a:prstGeom>
                <a:solidFill>
                  <a:srgbClr val="1F497D"/>
                </a:solidFill>
                <a:ln w="63500">
                  <a:noFill/>
                </a:ln>
                <a:effectLst/>
              </p:spPr>
            </p:pic>
            <p:pic>
              <p:nvPicPr>
                <p:cNvPr id="57" name="Picture 56"/>
                <p:cNvPicPr>
                  <a:picLocks noChangeAspect="1"/>
                </p:cNvPicPr>
                <p:nvPr/>
              </p:nvPicPr>
              <p:blipFill>
                <a:blip r:embed="rId3" cstate="screen">
                  <a:grayscl/>
                  <a:extLst>
                    <a:ext uri="{28A0092B-C50C-407E-A947-70E740481C1C}">
                      <a14:useLocalDpi xmlns:a14="http://schemas.microsoft.com/office/drawing/2010/main"/>
                    </a:ext>
                  </a:extLst>
                </a:blip>
                <a:stretch>
                  <a:fillRect/>
                </a:stretch>
              </p:blipFill>
              <p:spPr>
                <a:xfrm>
                  <a:off x="4045739" y="2177015"/>
                  <a:ext cx="529256" cy="228600"/>
                </a:xfrm>
                <a:prstGeom prst="roundRect">
                  <a:avLst>
                    <a:gd name="adj" fmla="val 11234"/>
                  </a:avLst>
                </a:prstGeom>
                <a:solidFill>
                  <a:srgbClr val="1F497D"/>
                </a:solidFill>
                <a:ln w="63500">
                  <a:noFill/>
                </a:ln>
                <a:effectLst/>
              </p:spPr>
            </p:pic>
          </p:grpSp>
        </p:grpSp>
        <p:grpSp>
          <p:nvGrpSpPr>
            <p:cNvPr id="58" name="Group 57"/>
            <p:cNvGrpSpPr/>
            <p:nvPr/>
          </p:nvGrpSpPr>
          <p:grpSpPr>
            <a:xfrm>
              <a:off x="10341309" y="1747572"/>
              <a:ext cx="1384558" cy="1236967"/>
              <a:chOff x="1420909" y="2335312"/>
              <a:chExt cx="1250330" cy="1117050"/>
            </a:xfrm>
          </p:grpSpPr>
          <p:sp>
            <p:nvSpPr>
              <p:cNvPr id="59" name="Oval 58"/>
              <p:cNvSpPr/>
              <p:nvPr/>
            </p:nvSpPr>
            <p:spPr bwMode="auto">
              <a:xfrm>
                <a:off x="1487553" y="2335312"/>
                <a:ext cx="1117050" cy="1117050"/>
              </a:xfrm>
              <a:prstGeom prst="ellipse">
                <a:avLst/>
              </a:prstGeom>
              <a:pattFill prst="ltUpDiag">
                <a:fgClr>
                  <a:srgbClr val="CDCDCD"/>
                </a:fgClr>
                <a:bgClr>
                  <a:srgbClr val="FFFFFF"/>
                </a:bgClr>
              </a:pattFill>
              <a:ln w="57150" cap="flat" cmpd="sng" algn="ctr">
                <a:solidFill>
                  <a:srgbClr val="4F81BD"/>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14016" fontAlgn="base">
                  <a:lnSpc>
                    <a:spcPct val="90000"/>
                  </a:lnSpc>
                  <a:spcBef>
                    <a:spcPct val="0"/>
                  </a:spcBef>
                  <a:spcAft>
                    <a:spcPct val="0"/>
                  </a:spcAft>
                  <a:defRPr/>
                </a:pPr>
                <a:endParaRPr lang="en-US" sz="3600" kern="0" spc="-51">
                  <a:gradFill>
                    <a:gsLst>
                      <a:gs pos="36283">
                        <a:srgbClr val="505050"/>
                      </a:gs>
                      <a:gs pos="28000">
                        <a:srgbClr val="505050"/>
                      </a:gs>
                    </a:gsLst>
                    <a:lin ang="5400000" scaled="0"/>
                  </a:gradFill>
                  <a:latin typeface="Calibri"/>
                </a:endParaRPr>
              </a:p>
            </p:txBody>
          </p:sp>
          <p:sp>
            <p:nvSpPr>
              <p:cNvPr id="60" name="Freeform 189"/>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rgbClr val="1F497D"/>
              </a:solidFill>
              <a:ln>
                <a:noFill/>
              </a:ln>
              <a:extLst/>
            </p:spPr>
            <p:txBody>
              <a:bodyPr vert="horz" wrap="square" lIns="91427" tIns="45714" rIns="91427" bIns="45714" numCol="1" anchor="t" anchorCtr="0" compatLnSpc="1">
                <a:prstTxWarp prst="textNoShape">
                  <a:avLst/>
                </a:prstTxWarp>
              </a:bodyPr>
              <a:lstStyle/>
              <a:p>
                <a:pPr defTabSz="932418">
                  <a:defRPr/>
                </a:pPr>
                <a:endParaRPr lang="en-US" sz="2800" kern="0">
                  <a:solidFill>
                    <a:srgbClr val="00188F"/>
                  </a:solidFill>
                  <a:latin typeface="Calibri"/>
                </a:endParaRPr>
              </a:p>
            </p:txBody>
          </p:sp>
          <p:sp>
            <p:nvSpPr>
              <p:cNvPr id="61" name="TextBox 60"/>
              <p:cNvSpPr txBox="1"/>
              <p:nvPr/>
            </p:nvSpPr>
            <p:spPr>
              <a:xfrm>
                <a:off x="1420909" y="2804039"/>
                <a:ext cx="1250330" cy="566958"/>
              </a:xfrm>
              <a:prstGeom prst="rect">
                <a:avLst/>
              </a:prstGeom>
              <a:noFill/>
            </p:spPr>
            <p:txBody>
              <a:bodyPr wrap="none" lIns="182854" tIns="146283" rIns="182854" bIns="146283" rtlCol="0" anchor="ctr">
                <a:spAutoFit/>
              </a:bodyPr>
              <a:lstStyle/>
              <a:p>
                <a:pPr algn="ctr" defTabSz="932418">
                  <a:lnSpc>
                    <a:spcPct val="90000"/>
                  </a:lnSpc>
                  <a:defRPr/>
                </a:pPr>
                <a:r>
                  <a:rPr lang="en-US" sz="2400" kern="0" spc="-51" dirty="0">
                    <a:solidFill>
                      <a:srgbClr val="00188F"/>
                    </a:solidFill>
                  </a:rPr>
                  <a:t>Internet</a:t>
                </a:r>
              </a:p>
            </p:txBody>
          </p:sp>
        </p:grpSp>
        <p:sp>
          <p:nvSpPr>
            <p:cNvPr id="62" name="Left-Right Arrow 191"/>
            <p:cNvSpPr/>
            <p:nvPr/>
          </p:nvSpPr>
          <p:spPr>
            <a:xfrm rot="5400000">
              <a:off x="6345856" y="3548978"/>
              <a:ext cx="1561226" cy="348810"/>
            </a:xfrm>
            <a:prstGeom prst="leftRightArrow">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317">
                <a:defRPr/>
              </a:pPr>
              <a:endParaRPr lang="en-US" sz="2800" kern="0">
                <a:solidFill>
                  <a:srgbClr val="FFFFFF"/>
                </a:solidFill>
                <a:latin typeface="Calibri"/>
              </a:endParaRPr>
            </a:p>
          </p:txBody>
        </p:sp>
        <p:grpSp>
          <p:nvGrpSpPr>
            <p:cNvPr id="63" name="Group 62"/>
            <p:cNvGrpSpPr/>
            <p:nvPr/>
          </p:nvGrpSpPr>
          <p:grpSpPr>
            <a:xfrm>
              <a:off x="7147396" y="1760712"/>
              <a:ext cx="453686" cy="1114457"/>
              <a:chOff x="10520791" y="5710226"/>
              <a:chExt cx="813223" cy="1100576"/>
            </a:xfrm>
          </p:grpSpPr>
          <p:sp>
            <p:nvSpPr>
              <p:cNvPr id="64" name="Rectangle 5"/>
              <p:cNvSpPr>
                <a:spLocks noChangeArrowheads="1"/>
              </p:cNvSpPr>
              <p:nvPr/>
            </p:nvSpPr>
            <p:spPr bwMode="auto">
              <a:xfrm>
                <a:off x="10520791" y="5710226"/>
                <a:ext cx="813223" cy="1100576"/>
              </a:xfrm>
              <a:prstGeom prst="rect">
                <a:avLst/>
              </a:prstGeom>
              <a:solidFill>
                <a:srgbClr val="00B0F0"/>
              </a:solidFill>
              <a:ln>
                <a:noFill/>
              </a:ln>
            </p:spPr>
            <p:txBody>
              <a:bodyPr vert="horz" wrap="square" lIns="91413" tIns="45707" rIns="91413" bIns="45707" numCol="1" anchor="t" anchorCtr="0" compatLnSpc="1">
                <a:prstTxWarp prst="textNoShape">
                  <a:avLst/>
                </a:prstTxWarp>
              </a:bodyPr>
              <a:lstStyle/>
              <a:p>
                <a:pPr defTabSz="932051">
                  <a:defRPr/>
                </a:pPr>
                <a:endParaRPr lang="en-US" sz="2800" kern="0">
                  <a:solidFill>
                    <a:srgbClr val="FFFFFF"/>
                  </a:solidFill>
                  <a:latin typeface="Calibri"/>
                </a:endParaRPr>
              </a:p>
            </p:txBody>
          </p:sp>
          <p:sp>
            <p:nvSpPr>
              <p:cNvPr id="65"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3" tIns="45707" rIns="91413" bIns="45707" numCol="1" anchor="t" anchorCtr="0" compatLnSpc="1">
                <a:prstTxWarp prst="textNoShape">
                  <a:avLst/>
                </a:prstTxWarp>
              </a:bodyPr>
              <a:lstStyle/>
              <a:p>
                <a:pPr defTabSz="932051">
                  <a:defRPr/>
                </a:pPr>
                <a:endParaRPr lang="en-US" sz="2800" kern="0">
                  <a:solidFill>
                    <a:srgbClr val="FFFFFF"/>
                  </a:solidFill>
                  <a:latin typeface="Calibri"/>
                </a:endParaRPr>
              </a:p>
            </p:txBody>
          </p:sp>
          <p:sp>
            <p:nvSpPr>
              <p:cNvPr id="66"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3" tIns="45707" rIns="91413" bIns="45707" numCol="1" anchor="t" anchorCtr="0" compatLnSpc="1">
                <a:prstTxWarp prst="textNoShape">
                  <a:avLst/>
                </a:prstTxWarp>
              </a:bodyPr>
              <a:lstStyle/>
              <a:p>
                <a:pPr defTabSz="932051">
                  <a:defRPr/>
                </a:pPr>
                <a:endParaRPr lang="en-US" sz="2800" kern="0">
                  <a:solidFill>
                    <a:srgbClr val="FFFFFF"/>
                  </a:solidFill>
                  <a:latin typeface="Calibri"/>
                </a:endParaRPr>
              </a:p>
            </p:txBody>
          </p:sp>
          <p:sp>
            <p:nvSpPr>
              <p:cNvPr id="67"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3" tIns="45707" rIns="91413" bIns="45707" numCol="1" anchor="t" anchorCtr="0" compatLnSpc="1">
                <a:prstTxWarp prst="textNoShape">
                  <a:avLst/>
                </a:prstTxWarp>
              </a:bodyPr>
              <a:lstStyle/>
              <a:p>
                <a:pPr defTabSz="932051">
                  <a:defRPr/>
                </a:pPr>
                <a:endParaRPr lang="en-US" sz="2800" kern="0">
                  <a:solidFill>
                    <a:srgbClr val="FFFFFF"/>
                  </a:solidFill>
                  <a:latin typeface="Calibri"/>
                </a:endParaRPr>
              </a:p>
            </p:txBody>
          </p:sp>
          <p:sp>
            <p:nvSpPr>
              <p:cNvPr id="68"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3" tIns="45707" rIns="91413" bIns="45707" numCol="1" anchor="t" anchorCtr="0" compatLnSpc="1">
                <a:prstTxWarp prst="textNoShape">
                  <a:avLst/>
                </a:prstTxWarp>
              </a:bodyPr>
              <a:lstStyle/>
              <a:p>
                <a:pPr defTabSz="932051">
                  <a:defRPr/>
                </a:pPr>
                <a:endParaRPr lang="en-US" sz="2800" kern="0">
                  <a:solidFill>
                    <a:srgbClr val="FFFFFF"/>
                  </a:solidFill>
                  <a:latin typeface="Calibri"/>
                </a:endParaRPr>
              </a:p>
            </p:txBody>
          </p:sp>
          <p:sp>
            <p:nvSpPr>
              <p:cNvPr id="69" name="Oval 14"/>
              <p:cNvSpPr>
                <a:spLocks noChangeArrowheads="1"/>
              </p:cNvSpPr>
              <p:nvPr/>
            </p:nvSpPr>
            <p:spPr bwMode="auto">
              <a:xfrm>
                <a:off x="11124807" y="5862451"/>
                <a:ext cx="61867" cy="61867"/>
              </a:xfrm>
              <a:prstGeom prst="ellipse">
                <a:avLst/>
              </a:prstGeom>
              <a:solidFill>
                <a:srgbClr val="4F81BD"/>
              </a:solidFill>
              <a:ln>
                <a:noFill/>
              </a:ln>
            </p:spPr>
            <p:txBody>
              <a:bodyPr vert="horz" wrap="square" lIns="91413" tIns="45707" rIns="91413" bIns="45707" numCol="1" anchor="t" anchorCtr="0" compatLnSpc="1">
                <a:prstTxWarp prst="textNoShape">
                  <a:avLst/>
                </a:prstTxWarp>
              </a:bodyPr>
              <a:lstStyle/>
              <a:p>
                <a:pPr defTabSz="932051">
                  <a:defRPr/>
                </a:pPr>
                <a:endParaRPr lang="en-US" sz="2800" kern="0">
                  <a:solidFill>
                    <a:srgbClr val="FFFFFF"/>
                  </a:solidFill>
                  <a:latin typeface="Calibri"/>
                </a:endParaRPr>
              </a:p>
            </p:txBody>
          </p:sp>
          <p:sp>
            <p:nvSpPr>
              <p:cNvPr id="70" name="Oval 15"/>
              <p:cNvSpPr>
                <a:spLocks noChangeArrowheads="1"/>
              </p:cNvSpPr>
              <p:nvPr/>
            </p:nvSpPr>
            <p:spPr bwMode="auto">
              <a:xfrm>
                <a:off x="11124807" y="6061076"/>
                <a:ext cx="61867" cy="61867"/>
              </a:xfrm>
              <a:prstGeom prst="ellipse">
                <a:avLst/>
              </a:prstGeom>
              <a:solidFill>
                <a:srgbClr val="4F81BD"/>
              </a:solidFill>
              <a:ln>
                <a:noFill/>
              </a:ln>
            </p:spPr>
            <p:txBody>
              <a:bodyPr vert="horz" wrap="square" lIns="91413" tIns="45707" rIns="91413" bIns="45707" numCol="1" anchor="t" anchorCtr="0" compatLnSpc="1">
                <a:prstTxWarp prst="textNoShape">
                  <a:avLst/>
                </a:prstTxWarp>
              </a:bodyPr>
              <a:lstStyle/>
              <a:p>
                <a:pPr defTabSz="932051">
                  <a:defRPr/>
                </a:pPr>
                <a:endParaRPr lang="en-US" sz="2800" kern="0">
                  <a:solidFill>
                    <a:srgbClr val="FFFFFF"/>
                  </a:solidFill>
                  <a:latin typeface="Calibri"/>
                </a:endParaRPr>
              </a:p>
            </p:txBody>
          </p:sp>
          <p:sp>
            <p:nvSpPr>
              <p:cNvPr id="71" name="Oval 16"/>
              <p:cNvSpPr>
                <a:spLocks noChangeArrowheads="1"/>
              </p:cNvSpPr>
              <p:nvPr/>
            </p:nvSpPr>
            <p:spPr bwMode="auto">
              <a:xfrm>
                <a:off x="11124807" y="6259701"/>
                <a:ext cx="61867" cy="61867"/>
              </a:xfrm>
              <a:prstGeom prst="ellipse">
                <a:avLst/>
              </a:prstGeom>
              <a:solidFill>
                <a:srgbClr val="4F81BD"/>
              </a:solidFill>
              <a:ln>
                <a:noFill/>
              </a:ln>
            </p:spPr>
            <p:txBody>
              <a:bodyPr vert="horz" wrap="square" lIns="91413" tIns="45707" rIns="91413" bIns="45707" numCol="1" anchor="t" anchorCtr="0" compatLnSpc="1">
                <a:prstTxWarp prst="textNoShape">
                  <a:avLst/>
                </a:prstTxWarp>
              </a:bodyPr>
              <a:lstStyle/>
              <a:p>
                <a:pPr defTabSz="932051">
                  <a:defRPr/>
                </a:pPr>
                <a:endParaRPr lang="en-US" sz="2800" kern="0">
                  <a:solidFill>
                    <a:srgbClr val="FFFFFF"/>
                  </a:solidFill>
                  <a:latin typeface="Calibri"/>
                </a:endParaRPr>
              </a:p>
            </p:txBody>
          </p:sp>
          <p:sp>
            <p:nvSpPr>
              <p:cNvPr id="72" name="Oval 17"/>
              <p:cNvSpPr>
                <a:spLocks noChangeArrowheads="1"/>
              </p:cNvSpPr>
              <p:nvPr/>
            </p:nvSpPr>
            <p:spPr bwMode="auto">
              <a:xfrm>
                <a:off x="11124807" y="6458325"/>
                <a:ext cx="61867" cy="61867"/>
              </a:xfrm>
              <a:prstGeom prst="ellipse">
                <a:avLst/>
              </a:prstGeom>
              <a:solidFill>
                <a:srgbClr val="4F81BD"/>
              </a:solidFill>
              <a:ln>
                <a:noFill/>
              </a:ln>
            </p:spPr>
            <p:txBody>
              <a:bodyPr vert="horz" wrap="square" lIns="91413" tIns="45707" rIns="91413" bIns="45707" numCol="1" anchor="t" anchorCtr="0" compatLnSpc="1">
                <a:prstTxWarp prst="textNoShape">
                  <a:avLst/>
                </a:prstTxWarp>
              </a:bodyPr>
              <a:lstStyle/>
              <a:p>
                <a:pPr defTabSz="932051">
                  <a:defRPr/>
                </a:pPr>
                <a:endParaRPr lang="en-US" sz="2800" kern="0">
                  <a:solidFill>
                    <a:srgbClr val="FFFFFF"/>
                  </a:solidFill>
                  <a:latin typeface="Calibri"/>
                </a:endParaRPr>
              </a:p>
            </p:txBody>
          </p:sp>
        </p:grpSp>
        <p:grpSp>
          <p:nvGrpSpPr>
            <p:cNvPr id="73" name="Group 72"/>
            <p:cNvGrpSpPr/>
            <p:nvPr/>
          </p:nvGrpSpPr>
          <p:grpSpPr>
            <a:xfrm>
              <a:off x="6780476" y="1643040"/>
              <a:ext cx="478924" cy="1176446"/>
              <a:chOff x="10520791" y="5710226"/>
              <a:chExt cx="813223" cy="1100576"/>
            </a:xfrm>
          </p:grpSpPr>
          <p:sp>
            <p:nvSpPr>
              <p:cNvPr id="74" name="Rectangle 5"/>
              <p:cNvSpPr>
                <a:spLocks noChangeArrowheads="1"/>
              </p:cNvSpPr>
              <p:nvPr/>
            </p:nvSpPr>
            <p:spPr bwMode="auto">
              <a:xfrm>
                <a:off x="10520791" y="5710226"/>
                <a:ext cx="813223" cy="1100576"/>
              </a:xfrm>
              <a:prstGeom prst="rect">
                <a:avLst/>
              </a:prstGeom>
              <a:solidFill>
                <a:srgbClr val="008EC0"/>
              </a:solidFill>
              <a:ln>
                <a:noFill/>
              </a:ln>
            </p:spPr>
            <p:txBody>
              <a:bodyPr vert="horz" wrap="square" lIns="91413" tIns="45707" rIns="91413" bIns="45707" numCol="1" anchor="t" anchorCtr="0" compatLnSpc="1">
                <a:prstTxWarp prst="textNoShape">
                  <a:avLst/>
                </a:prstTxWarp>
              </a:bodyPr>
              <a:lstStyle/>
              <a:p>
                <a:pPr defTabSz="932051">
                  <a:defRPr/>
                </a:pPr>
                <a:endParaRPr lang="en-US" sz="2800" kern="0">
                  <a:solidFill>
                    <a:srgbClr val="FFFFFF"/>
                  </a:solidFill>
                  <a:latin typeface="Calibri"/>
                </a:endParaRPr>
              </a:p>
            </p:txBody>
          </p:sp>
          <p:sp>
            <p:nvSpPr>
              <p:cNvPr id="75"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3" tIns="45707" rIns="91413" bIns="45707" numCol="1" anchor="t" anchorCtr="0" compatLnSpc="1">
                <a:prstTxWarp prst="textNoShape">
                  <a:avLst/>
                </a:prstTxWarp>
              </a:bodyPr>
              <a:lstStyle/>
              <a:p>
                <a:pPr defTabSz="932051">
                  <a:defRPr/>
                </a:pPr>
                <a:endParaRPr lang="en-US" sz="2800" kern="0">
                  <a:solidFill>
                    <a:srgbClr val="FFFFFF"/>
                  </a:solidFill>
                  <a:latin typeface="Calibri"/>
                </a:endParaRPr>
              </a:p>
            </p:txBody>
          </p:sp>
          <p:sp>
            <p:nvSpPr>
              <p:cNvPr id="76"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3" tIns="45707" rIns="91413" bIns="45707" numCol="1" anchor="t" anchorCtr="0" compatLnSpc="1">
                <a:prstTxWarp prst="textNoShape">
                  <a:avLst/>
                </a:prstTxWarp>
              </a:bodyPr>
              <a:lstStyle/>
              <a:p>
                <a:pPr defTabSz="932051">
                  <a:defRPr/>
                </a:pPr>
                <a:endParaRPr lang="en-US" sz="2800" kern="0">
                  <a:solidFill>
                    <a:srgbClr val="FFFFFF"/>
                  </a:solidFill>
                  <a:latin typeface="Calibri"/>
                </a:endParaRPr>
              </a:p>
            </p:txBody>
          </p:sp>
          <p:sp>
            <p:nvSpPr>
              <p:cNvPr id="78"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3" tIns="45707" rIns="91413" bIns="45707" numCol="1" anchor="t" anchorCtr="0" compatLnSpc="1">
                <a:prstTxWarp prst="textNoShape">
                  <a:avLst/>
                </a:prstTxWarp>
              </a:bodyPr>
              <a:lstStyle/>
              <a:p>
                <a:pPr defTabSz="932051">
                  <a:defRPr/>
                </a:pPr>
                <a:endParaRPr lang="en-US" sz="2800" kern="0">
                  <a:solidFill>
                    <a:srgbClr val="FFFFFF"/>
                  </a:solidFill>
                  <a:latin typeface="Calibri"/>
                </a:endParaRPr>
              </a:p>
            </p:txBody>
          </p:sp>
          <p:sp>
            <p:nvSpPr>
              <p:cNvPr id="81"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3" tIns="45707" rIns="91413" bIns="45707" numCol="1" anchor="t" anchorCtr="0" compatLnSpc="1">
                <a:prstTxWarp prst="textNoShape">
                  <a:avLst/>
                </a:prstTxWarp>
              </a:bodyPr>
              <a:lstStyle/>
              <a:p>
                <a:pPr defTabSz="932051">
                  <a:defRPr/>
                </a:pPr>
                <a:endParaRPr lang="en-US" sz="2800" kern="0">
                  <a:solidFill>
                    <a:srgbClr val="FFFFFF"/>
                  </a:solidFill>
                  <a:latin typeface="Calibri"/>
                </a:endParaRPr>
              </a:p>
            </p:txBody>
          </p:sp>
          <p:sp>
            <p:nvSpPr>
              <p:cNvPr id="82" name="Oval 14"/>
              <p:cNvSpPr>
                <a:spLocks noChangeArrowheads="1"/>
              </p:cNvSpPr>
              <p:nvPr/>
            </p:nvSpPr>
            <p:spPr bwMode="auto">
              <a:xfrm>
                <a:off x="11124807" y="5862451"/>
                <a:ext cx="61867" cy="61867"/>
              </a:xfrm>
              <a:prstGeom prst="ellipse">
                <a:avLst/>
              </a:prstGeom>
              <a:solidFill>
                <a:srgbClr val="4F81BD"/>
              </a:solidFill>
              <a:ln>
                <a:noFill/>
              </a:ln>
            </p:spPr>
            <p:txBody>
              <a:bodyPr vert="horz" wrap="square" lIns="91413" tIns="45707" rIns="91413" bIns="45707" numCol="1" anchor="t" anchorCtr="0" compatLnSpc="1">
                <a:prstTxWarp prst="textNoShape">
                  <a:avLst/>
                </a:prstTxWarp>
              </a:bodyPr>
              <a:lstStyle/>
              <a:p>
                <a:pPr defTabSz="932051">
                  <a:defRPr/>
                </a:pPr>
                <a:endParaRPr lang="en-US" sz="2800" kern="0">
                  <a:solidFill>
                    <a:srgbClr val="FFFFFF"/>
                  </a:solidFill>
                  <a:latin typeface="Calibri"/>
                </a:endParaRPr>
              </a:p>
            </p:txBody>
          </p:sp>
          <p:sp>
            <p:nvSpPr>
              <p:cNvPr id="83" name="Oval 15"/>
              <p:cNvSpPr>
                <a:spLocks noChangeArrowheads="1"/>
              </p:cNvSpPr>
              <p:nvPr/>
            </p:nvSpPr>
            <p:spPr bwMode="auto">
              <a:xfrm>
                <a:off x="11124807" y="6061076"/>
                <a:ext cx="61867" cy="61867"/>
              </a:xfrm>
              <a:prstGeom prst="ellipse">
                <a:avLst/>
              </a:prstGeom>
              <a:solidFill>
                <a:srgbClr val="4F81BD"/>
              </a:solidFill>
              <a:ln>
                <a:noFill/>
              </a:ln>
            </p:spPr>
            <p:txBody>
              <a:bodyPr vert="horz" wrap="square" lIns="91413" tIns="45707" rIns="91413" bIns="45707" numCol="1" anchor="t" anchorCtr="0" compatLnSpc="1">
                <a:prstTxWarp prst="textNoShape">
                  <a:avLst/>
                </a:prstTxWarp>
              </a:bodyPr>
              <a:lstStyle/>
              <a:p>
                <a:pPr defTabSz="932051">
                  <a:defRPr/>
                </a:pPr>
                <a:endParaRPr lang="en-US" sz="2800" kern="0">
                  <a:solidFill>
                    <a:srgbClr val="FFFFFF"/>
                  </a:solidFill>
                  <a:latin typeface="Calibri"/>
                </a:endParaRPr>
              </a:p>
            </p:txBody>
          </p:sp>
          <p:sp>
            <p:nvSpPr>
              <p:cNvPr id="84" name="Oval 16"/>
              <p:cNvSpPr>
                <a:spLocks noChangeArrowheads="1"/>
              </p:cNvSpPr>
              <p:nvPr/>
            </p:nvSpPr>
            <p:spPr bwMode="auto">
              <a:xfrm>
                <a:off x="11124807" y="6259701"/>
                <a:ext cx="61867" cy="61867"/>
              </a:xfrm>
              <a:prstGeom prst="ellipse">
                <a:avLst/>
              </a:prstGeom>
              <a:solidFill>
                <a:srgbClr val="4F81BD"/>
              </a:solidFill>
              <a:ln>
                <a:noFill/>
              </a:ln>
            </p:spPr>
            <p:txBody>
              <a:bodyPr vert="horz" wrap="square" lIns="91413" tIns="45707" rIns="91413" bIns="45707" numCol="1" anchor="t" anchorCtr="0" compatLnSpc="1">
                <a:prstTxWarp prst="textNoShape">
                  <a:avLst/>
                </a:prstTxWarp>
              </a:bodyPr>
              <a:lstStyle/>
              <a:p>
                <a:pPr defTabSz="932051">
                  <a:defRPr/>
                </a:pPr>
                <a:endParaRPr lang="en-US" sz="2800" kern="0">
                  <a:solidFill>
                    <a:srgbClr val="FFFFFF"/>
                  </a:solidFill>
                  <a:latin typeface="Calibri"/>
                </a:endParaRPr>
              </a:p>
            </p:txBody>
          </p:sp>
          <p:sp>
            <p:nvSpPr>
              <p:cNvPr id="85" name="Oval 17"/>
              <p:cNvSpPr>
                <a:spLocks noChangeArrowheads="1"/>
              </p:cNvSpPr>
              <p:nvPr/>
            </p:nvSpPr>
            <p:spPr bwMode="auto">
              <a:xfrm>
                <a:off x="11124807" y="6458325"/>
                <a:ext cx="61867" cy="61867"/>
              </a:xfrm>
              <a:prstGeom prst="ellipse">
                <a:avLst/>
              </a:prstGeom>
              <a:solidFill>
                <a:srgbClr val="4F81BD"/>
              </a:solidFill>
              <a:ln>
                <a:noFill/>
              </a:ln>
            </p:spPr>
            <p:txBody>
              <a:bodyPr vert="horz" wrap="square" lIns="91413" tIns="45707" rIns="91413" bIns="45707" numCol="1" anchor="t" anchorCtr="0" compatLnSpc="1">
                <a:prstTxWarp prst="textNoShape">
                  <a:avLst/>
                </a:prstTxWarp>
              </a:bodyPr>
              <a:lstStyle/>
              <a:p>
                <a:pPr defTabSz="932051">
                  <a:defRPr/>
                </a:pPr>
                <a:endParaRPr lang="en-US" sz="2800" kern="0">
                  <a:solidFill>
                    <a:srgbClr val="FFFFFF"/>
                  </a:solidFill>
                  <a:latin typeface="Calibri"/>
                </a:endParaRPr>
              </a:p>
            </p:txBody>
          </p:sp>
        </p:grpSp>
        <p:sp>
          <p:nvSpPr>
            <p:cNvPr id="86" name="TextBox 85"/>
            <p:cNvSpPr txBox="1"/>
            <p:nvPr/>
          </p:nvSpPr>
          <p:spPr>
            <a:xfrm>
              <a:off x="6382533" y="1207459"/>
              <a:ext cx="2787110" cy="461665"/>
            </a:xfrm>
            <a:prstGeom prst="rect">
              <a:avLst/>
            </a:prstGeom>
            <a:noFill/>
          </p:spPr>
          <p:txBody>
            <a:bodyPr wrap="none" rtlCol="0">
              <a:spAutoFit/>
            </a:bodyPr>
            <a:lstStyle/>
            <a:p>
              <a:pPr defTabSz="914317"/>
              <a:r>
                <a:rPr lang="en-US" sz="2400">
                  <a:solidFill>
                    <a:srgbClr val="FFFFFF"/>
                  </a:solidFill>
                  <a:latin typeface="Calibri"/>
                </a:rPr>
                <a:t>On Premises 10.0/16</a:t>
              </a:r>
            </a:p>
          </p:txBody>
        </p:sp>
        <p:sp>
          <p:nvSpPr>
            <p:cNvPr id="87" name="TextBox 86"/>
            <p:cNvSpPr txBox="1"/>
            <p:nvPr/>
          </p:nvSpPr>
          <p:spPr>
            <a:xfrm>
              <a:off x="6357152" y="3159139"/>
              <a:ext cx="729687" cy="707886"/>
            </a:xfrm>
            <a:prstGeom prst="rect">
              <a:avLst/>
            </a:prstGeom>
            <a:noFill/>
          </p:spPr>
          <p:txBody>
            <a:bodyPr wrap="none" rtlCol="0">
              <a:spAutoFit/>
            </a:bodyPr>
            <a:lstStyle/>
            <a:p>
              <a:pPr algn="ctr" defTabSz="914317"/>
              <a:r>
                <a:rPr lang="en-US" sz="2000">
                  <a:solidFill>
                    <a:srgbClr val="FFFFFF"/>
                  </a:solidFill>
                  <a:latin typeface="Calibri"/>
                </a:rPr>
                <a:t>S2S</a:t>
              </a:r>
            </a:p>
            <a:p>
              <a:pPr algn="ctr" defTabSz="914317"/>
              <a:r>
                <a:rPr lang="en-US" sz="2000">
                  <a:solidFill>
                    <a:srgbClr val="FFFFFF"/>
                  </a:solidFill>
                  <a:latin typeface="Calibri"/>
                </a:rPr>
                <a:t>VPNs</a:t>
              </a:r>
            </a:p>
          </p:txBody>
        </p:sp>
        <p:cxnSp>
          <p:nvCxnSpPr>
            <p:cNvPr id="88" name="Straight Arrow Connector 87"/>
            <p:cNvCxnSpPr>
              <a:stCxn id="41" idx="3"/>
              <a:endCxn id="32" idx="1"/>
            </p:cNvCxnSpPr>
            <p:nvPr/>
          </p:nvCxnSpPr>
          <p:spPr>
            <a:xfrm>
              <a:off x="9950714" y="4848910"/>
              <a:ext cx="478108" cy="0"/>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49" idx="3"/>
              <a:endCxn id="41" idx="1"/>
            </p:cNvCxnSpPr>
            <p:nvPr/>
          </p:nvCxnSpPr>
          <p:spPr>
            <a:xfrm>
              <a:off x="8585211" y="4848910"/>
              <a:ext cx="472208" cy="0"/>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79"/>
            <p:cNvCxnSpPr>
              <a:stCxn id="49" idx="1"/>
            </p:cNvCxnSpPr>
            <p:nvPr/>
          </p:nvCxnSpPr>
          <p:spPr>
            <a:xfrm rot="10800000">
              <a:off x="7374238" y="2875169"/>
              <a:ext cx="317677" cy="1973741"/>
            </a:xfrm>
            <a:prstGeom prst="bentConnector2">
              <a:avLst/>
            </a:prstGeom>
            <a:noFill/>
            <a:ln w="38100" cap="flat" cmpd="sng" algn="ctr">
              <a:solidFill>
                <a:schemeClr val="accent2">
                  <a:lumMod val="60000"/>
                  <a:lumOff val="40000"/>
                </a:schemeClr>
              </a:solidFill>
              <a:prstDash val="solid"/>
              <a:headEnd type="triangle"/>
              <a:tailEnd type="triangle"/>
            </a:ln>
            <a:effectLst>
              <a:outerShdw blurRad="40000" dist="23000" dir="5400000" rotWithShape="0">
                <a:srgbClr val="000000">
                  <a:alpha val="35000"/>
                </a:srgbClr>
              </a:outerShdw>
            </a:effectLst>
          </p:spPr>
        </p:cxnSp>
        <p:cxnSp>
          <p:nvCxnSpPr>
            <p:cNvPr id="91" name="Elbow Connector 17"/>
            <p:cNvCxnSpPr>
              <a:stCxn id="49" idx="0"/>
              <a:endCxn id="32" idx="0"/>
            </p:cNvCxnSpPr>
            <p:nvPr/>
          </p:nvCxnSpPr>
          <p:spPr>
            <a:xfrm rot="5400000" flipH="1" flipV="1">
              <a:off x="9507017" y="2894162"/>
              <a:ext cx="12699" cy="2736909"/>
            </a:xfrm>
            <a:prstGeom prst="bentConnector3">
              <a:avLst>
                <a:gd name="adj1" fmla="val 1800000"/>
              </a:avLst>
            </a:prstGeom>
            <a:ln w="41275">
              <a:solidFill>
                <a:schemeClr val="tx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8731689" y="3802020"/>
              <a:ext cx="371090" cy="371090"/>
              <a:chOff x="4687755" y="2457342"/>
              <a:chExt cx="608869" cy="608869"/>
            </a:xfrm>
            <a:solidFill>
              <a:srgbClr val="FF3399"/>
            </a:solidFill>
          </p:grpSpPr>
          <p:sp>
            <p:nvSpPr>
              <p:cNvPr id="93" name="Rectangle 92"/>
              <p:cNvSpPr/>
              <p:nvPr/>
            </p:nvSpPr>
            <p:spPr bwMode="auto">
              <a:xfrm rot="18900000">
                <a:off x="4922338"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3200" kern="0" spc="-51">
                  <a:solidFill>
                    <a:srgbClr val="FFFFFF"/>
                  </a:solidFill>
                  <a:latin typeface="Calibri"/>
                </a:endParaRPr>
              </a:p>
            </p:txBody>
          </p:sp>
          <p:sp>
            <p:nvSpPr>
              <p:cNvPr id="94" name="Rectangle 93"/>
              <p:cNvSpPr/>
              <p:nvPr/>
            </p:nvSpPr>
            <p:spPr bwMode="auto">
              <a:xfrm rot="2700000">
                <a:off x="4922340"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3200" kern="0" spc="-51">
                  <a:solidFill>
                    <a:srgbClr val="FFFFFF"/>
                  </a:solidFill>
                  <a:latin typeface="Calibri"/>
                </a:endParaRPr>
              </a:p>
            </p:txBody>
          </p:sp>
        </p:grpSp>
        <p:cxnSp>
          <p:nvCxnSpPr>
            <p:cNvPr id="95" name="Elbow Connector 99"/>
            <p:cNvCxnSpPr>
              <a:stCxn id="49" idx="0"/>
              <a:endCxn id="59" idx="2"/>
            </p:cNvCxnSpPr>
            <p:nvPr/>
          </p:nvCxnSpPr>
          <p:spPr>
            <a:xfrm rot="5400000" flipH="1" flipV="1">
              <a:off x="8328554" y="2176065"/>
              <a:ext cx="1896559" cy="2276543"/>
            </a:xfrm>
            <a:prstGeom prst="bentConnector2">
              <a:avLst/>
            </a:prstGeom>
            <a:ln w="41275">
              <a:solidFill>
                <a:schemeClr val="tx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6" name="Elbow Connector 102"/>
            <p:cNvCxnSpPr>
              <a:stCxn id="41" idx="0"/>
              <a:endCxn id="59" idx="2"/>
            </p:cNvCxnSpPr>
            <p:nvPr/>
          </p:nvCxnSpPr>
          <p:spPr>
            <a:xfrm rot="5400000" flipH="1" flipV="1">
              <a:off x="9011308" y="2858818"/>
              <a:ext cx="1896559" cy="911040"/>
            </a:xfrm>
            <a:prstGeom prst="bentConnector2">
              <a:avLst/>
            </a:prstGeom>
            <a:ln w="41275">
              <a:solidFill>
                <a:schemeClr val="tx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7" name="Group 96"/>
            <p:cNvGrpSpPr/>
            <p:nvPr/>
          </p:nvGrpSpPr>
          <p:grpSpPr>
            <a:xfrm>
              <a:off x="7959366" y="3040130"/>
              <a:ext cx="371090" cy="371090"/>
              <a:chOff x="4687755" y="2457342"/>
              <a:chExt cx="608869" cy="608869"/>
            </a:xfrm>
            <a:solidFill>
              <a:srgbClr val="FF3399"/>
            </a:solidFill>
          </p:grpSpPr>
          <p:sp>
            <p:nvSpPr>
              <p:cNvPr id="98" name="Rectangle 97"/>
              <p:cNvSpPr/>
              <p:nvPr/>
            </p:nvSpPr>
            <p:spPr bwMode="auto">
              <a:xfrm rot="18900000">
                <a:off x="4922338"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3200" kern="0" spc="-51">
                  <a:solidFill>
                    <a:srgbClr val="FFFFFF"/>
                  </a:solidFill>
                  <a:latin typeface="Calibri"/>
                </a:endParaRPr>
              </a:p>
            </p:txBody>
          </p:sp>
          <p:sp>
            <p:nvSpPr>
              <p:cNvPr id="99" name="Rectangle 98"/>
              <p:cNvSpPr/>
              <p:nvPr/>
            </p:nvSpPr>
            <p:spPr bwMode="auto">
              <a:xfrm rot="2700000">
                <a:off x="4922340"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3200" kern="0" spc="-51">
                  <a:solidFill>
                    <a:srgbClr val="FFFFFF"/>
                  </a:solidFill>
                  <a:latin typeface="Calibri"/>
                </a:endParaRPr>
              </a:p>
            </p:txBody>
          </p:sp>
        </p:grpSp>
        <p:grpSp>
          <p:nvGrpSpPr>
            <p:cNvPr id="100" name="Group 99"/>
            <p:cNvGrpSpPr/>
            <p:nvPr/>
          </p:nvGrpSpPr>
          <p:grpSpPr>
            <a:xfrm>
              <a:off x="9327388" y="3040129"/>
              <a:ext cx="371090" cy="371090"/>
              <a:chOff x="4687755" y="2457342"/>
              <a:chExt cx="608869" cy="608869"/>
            </a:xfrm>
            <a:solidFill>
              <a:srgbClr val="FF3399"/>
            </a:solidFill>
          </p:grpSpPr>
          <p:sp>
            <p:nvSpPr>
              <p:cNvPr id="102" name="Rectangle 101"/>
              <p:cNvSpPr/>
              <p:nvPr/>
            </p:nvSpPr>
            <p:spPr bwMode="auto">
              <a:xfrm rot="18900000">
                <a:off x="4922338"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3200" kern="0" spc="-51">
                  <a:solidFill>
                    <a:srgbClr val="FFFFFF"/>
                  </a:solidFill>
                  <a:latin typeface="Calibri"/>
                </a:endParaRPr>
              </a:p>
            </p:txBody>
          </p:sp>
          <p:sp>
            <p:nvSpPr>
              <p:cNvPr id="103" name="Rectangle 102"/>
              <p:cNvSpPr/>
              <p:nvPr/>
            </p:nvSpPr>
            <p:spPr bwMode="auto">
              <a:xfrm rot="2700000">
                <a:off x="4922340"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3200" kern="0" spc="-51">
                  <a:solidFill>
                    <a:srgbClr val="FFFFFF"/>
                  </a:solidFill>
                  <a:latin typeface="Calibri"/>
                </a:endParaRPr>
              </a:p>
            </p:txBody>
          </p:sp>
        </p:grpSp>
        <p:sp>
          <p:nvSpPr>
            <p:cNvPr id="104" name="TextBox 103"/>
            <p:cNvSpPr txBox="1"/>
            <p:nvPr/>
          </p:nvSpPr>
          <p:spPr>
            <a:xfrm>
              <a:off x="8482068" y="4232873"/>
              <a:ext cx="669041" cy="794021"/>
            </a:xfrm>
            <a:prstGeom prst="rect">
              <a:avLst/>
            </a:prstGeom>
            <a:noFill/>
          </p:spPr>
          <p:txBody>
            <a:bodyPr wrap="none" lIns="182854" tIns="146283" rIns="182854" bIns="146283" rtlCol="0">
              <a:spAutoFit/>
            </a:bodyPr>
            <a:lstStyle/>
            <a:p>
              <a:pPr defTabSz="932658">
                <a:lnSpc>
                  <a:spcPct val="90000"/>
                </a:lnSpc>
                <a:spcAft>
                  <a:spcPts val="600"/>
                </a:spcAft>
              </a:pPr>
              <a:r>
                <a:rPr lang="en-US" sz="3600" b="1">
                  <a:ln w="12700">
                    <a:solidFill>
                      <a:srgbClr val="7FBA00"/>
                    </a:solidFill>
                    <a:prstDash val="solid"/>
                  </a:ln>
                  <a:pattFill prst="pct50">
                    <a:fgClr>
                      <a:srgbClr val="7FBA00"/>
                    </a:fgClr>
                    <a:bgClr>
                      <a:srgbClr val="7FBA00">
                        <a:lumMod val="20000"/>
                        <a:lumOff val="80000"/>
                      </a:srgbClr>
                    </a:bgClr>
                  </a:pattFill>
                  <a:effectLst>
                    <a:outerShdw dist="38100" dir="2640000" algn="bl" rotWithShape="0">
                      <a:srgbClr val="7FBA00"/>
                    </a:outerShdw>
                  </a:effectLst>
                </a:rPr>
                <a:t>√</a:t>
              </a:r>
              <a:endParaRPr lang="en-US" sz="3600" b="1">
                <a:gradFill>
                  <a:gsLst>
                    <a:gs pos="2917">
                      <a:srgbClr val="FFFFFF"/>
                    </a:gs>
                    <a:gs pos="30000">
                      <a:srgbClr val="FFFFFF"/>
                    </a:gs>
                  </a:gsLst>
                  <a:lin ang="5400000" scaled="0"/>
                </a:gradFill>
              </a:endParaRPr>
            </a:p>
          </p:txBody>
        </p:sp>
        <p:sp>
          <p:nvSpPr>
            <p:cNvPr id="105" name="TextBox 104"/>
            <p:cNvSpPr txBox="1"/>
            <p:nvPr/>
          </p:nvSpPr>
          <p:spPr>
            <a:xfrm>
              <a:off x="9866429" y="4240462"/>
              <a:ext cx="669041" cy="794021"/>
            </a:xfrm>
            <a:prstGeom prst="rect">
              <a:avLst/>
            </a:prstGeom>
            <a:noFill/>
          </p:spPr>
          <p:txBody>
            <a:bodyPr wrap="none" lIns="182854" tIns="146283" rIns="182854" bIns="146283" rtlCol="0">
              <a:spAutoFit/>
            </a:bodyPr>
            <a:lstStyle/>
            <a:p>
              <a:pPr defTabSz="932658">
                <a:lnSpc>
                  <a:spcPct val="90000"/>
                </a:lnSpc>
                <a:spcAft>
                  <a:spcPts val="600"/>
                </a:spcAft>
              </a:pPr>
              <a:r>
                <a:rPr lang="en-US" sz="3600" b="1">
                  <a:ln w="12700">
                    <a:solidFill>
                      <a:srgbClr val="7FBA00"/>
                    </a:solidFill>
                    <a:prstDash val="solid"/>
                  </a:ln>
                  <a:pattFill prst="pct50">
                    <a:fgClr>
                      <a:srgbClr val="7FBA00"/>
                    </a:fgClr>
                    <a:bgClr>
                      <a:srgbClr val="7FBA00">
                        <a:lumMod val="20000"/>
                        <a:lumOff val="80000"/>
                      </a:srgbClr>
                    </a:bgClr>
                  </a:pattFill>
                  <a:effectLst>
                    <a:outerShdw dist="38100" dir="2640000" algn="bl" rotWithShape="0">
                      <a:srgbClr val="7FBA00"/>
                    </a:outerShdw>
                  </a:effectLst>
                </a:rPr>
                <a:t>√</a:t>
              </a:r>
              <a:endParaRPr lang="en-US" sz="3600" b="1">
                <a:gradFill>
                  <a:gsLst>
                    <a:gs pos="2917">
                      <a:srgbClr val="FFFFFF"/>
                    </a:gs>
                    <a:gs pos="30000">
                      <a:srgbClr val="FFFFFF"/>
                    </a:gs>
                  </a:gsLst>
                  <a:lin ang="5400000" scaled="0"/>
                </a:gradFill>
              </a:endParaRPr>
            </a:p>
          </p:txBody>
        </p:sp>
        <p:sp>
          <p:nvSpPr>
            <p:cNvPr id="106" name="TextBox 105"/>
            <p:cNvSpPr txBox="1"/>
            <p:nvPr/>
          </p:nvSpPr>
          <p:spPr>
            <a:xfrm>
              <a:off x="7230359" y="3267762"/>
              <a:ext cx="669041" cy="794021"/>
            </a:xfrm>
            <a:prstGeom prst="rect">
              <a:avLst/>
            </a:prstGeom>
            <a:noFill/>
          </p:spPr>
          <p:txBody>
            <a:bodyPr wrap="none" lIns="182854" tIns="146283" rIns="182854" bIns="146283" rtlCol="0">
              <a:spAutoFit/>
            </a:bodyPr>
            <a:lstStyle/>
            <a:p>
              <a:pPr defTabSz="932658">
                <a:lnSpc>
                  <a:spcPct val="90000"/>
                </a:lnSpc>
                <a:spcAft>
                  <a:spcPts val="600"/>
                </a:spcAft>
              </a:pPr>
              <a:r>
                <a:rPr lang="en-US" sz="3600" b="1">
                  <a:ln w="12700">
                    <a:solidFill>
                      <a:srgbClr val="7FBA00"/>
                    </a:solidFill>
                    <a:prstDash val="solid"/>
                  </a:ln>
                  <a:pattFill prst="pct50">
                    <a:fgClr>
                      <a:srgbClr val="7FBA00"/>
                    </a:fgClr>
                    <a:bgClr>
                      <a:srgbClr val="7FBA00">
                        <a:lumMod val="20000"/>
                        <a:lumOff val="80000"/>
                      </a:srgbClr>
                    </a:bgClr>
                  </a:pattFill>
                  <a:effectLst>
                    <a:outerShdw dist="38100" dir="2640000" algn="bl" rotWithShape="0">
                      <a:srgbClr val="7FBA00"/>
                    </a:outerShdw>
                  </a:effectLst>
                </a:rPr>
                <a:t>√</a:t>
              </a:r>
              <a:endParaRPr lang="en-US" sz="3600" b="1">
                <a:gradFill>
                  <a:gsLst>
                    <a:gs pos="2917">
                      <a:srgbClr val="FFFFFF"/>
                    </a:gs>
                    <a:gs pos="30000">
                      <a:srgbClr val="FFFFFF"/>
                    </a:gs>
                  </a:gsLst>
                  <a:lin ang="5400000" scaled="0"/>
                </a:gradFill>
              </a:endParaRPr>
            </a:p>
          </p:txBody>
        </p:sp>
        <p:grpSp>
          <p:nvGrpSpPr>
            <p:cNvPr id="107" name="Group 106"/>
            <p:cNvGrpSpPr/>
            <p:nvPr/>
          </p:nvGrpSpPr>
          <p:grpSpPr>
            <a:xfrm>
              <a:off x="10861752" y="3432751"/>
              <a:ext cx="371090" cy="371090"/>
              <a:chOff x="4687755" y="2457342"/>
              <a:chExt cx="608869" cy="608869"/>
            </a:xfrm>
            <a:solidFill>
              <a:srgbClr val="FF3399"/>
            </a:solidFill>
          </p:grpSpPr>
          <p:sp>
            <p:nvSpPr>
              <p:cNvPr id="108" name="Rectangle 107"/>
              <p:cNvSpPr/>
              <p:nvPr/>
            </p:nvSpPr>
            <p:spPr bwMode="auto">
              <a:xfrm rot="18900000">
                <a:off x="4922338"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3200" kern="0" spc="-51">
                  <a:solidFill>
                    <a:srgbClr val="FFFFFF"/>
                  </a:solidFill>
                  <a:latin typeface="Calibri"/>
                </a:endParaRPr>
              </a:p>
            </p:txBody>
          </p:sp>
          <p:sp>
            <p:nvSpPr>
              <p:cNvPr id="109" name="Rectangle 108"/>
              <p:cNvSpPr/>
              <p:nvPr/>
            </p:nvSpPr>
            <p:spPr bwMode="auto">
              <a:xfrm rot="2700000">
                <a:off x="4922340"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3200" kern="0" spc="-51">
                  <a:solidFill>
                    <a:srgbClr val="FFFFFF"/>
                  </a:solidFill>
                  <a:latin typeface="Calibri"/>
                </a:endParaRPr>
              </a:p>
            </p:txBody>
          </p:sp>
        </p:grpSp>
        <p:cxnSp>
          <p:nvCxnSpPr>
            <p:cNvPr id="110" name="Elbow Connector 83"/>
            <p:cNvCxnSpPr>
              <a:endCxn id="59" idx="4"/>
            </p:cNvCxnSpPr>
            <p:nvPr/>
          </p:nvCxnSpPr>
          <p:spPr>
            <a:xfrm rot="16200000" flipV="1">
              <a:off x="10412356" y="3605776"/>
              <a:ext cx="1248331" cy="5861"/>
            </a:xfrm>
            <a:prstGeom prst="bentConnector3">
              <a:avLst>
                <a:gd name="adj1" fmla="val 50000"/>
              </a:avLst>
            </a:prstGeom>
            <a:ln w="41275">
              <a:solidFill>
                <a:schemeClr val="tx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454222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dirty="0"/>
              <a:t>Network Security Group models</a:t>
            </a:r>
          </a:p>
        </p:txBody>
      </p:sp>
      <p:sp>
        <p:nvSpPr>
          <p:cNvPr id="7" name="Text Placeholder 1"/>
          <p:cNvSpPr txBox="1">
            <a:spLocks/>
          </p:cNvSpPr>
          <p:nvPr/>
        </p:nvSpPr>
        <p:spPr>
          <a:xfrm>
            <a:off x="377546" y="1135062"/>
            <a:ext cx="6156075" cy="4905958"/>
          </a:xfrm>
          <a:prstGeom prst="rect">
            <a:avLst/>
          </a:prstGeom>
        </p:spPr>
        <p:txBody>
          <a:bodyPr vert="horz" wrap="square" lIns="146304" tIns="91440" rIns="146304" bIns="91440" rtlCol="0">
            <a:spAutoFit/>
          </a:bodyPr>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2"/>
                    </a:gs>
                    <a:gs pos="99000">
                      <a:schemeClr val="tx2"/>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dirty="0"/>
              <a:t>Two models available for NSGs – At the </a:t>
            </a:r>
            <a:r>
              <a:rPr lang="en-US" sz="3600" b="1" dirty="0"/>
              <a:t>subnet</a:t>
            </a:r>
            <a:r>
              <a:rPr lang="en-US" sz="3600" dirty="0"/>
              <a:t> level and at the </a:t>
            </a:r>
            <a:r>
              <a:rPr lang="en-US" sz="3600" dirty="0">
                <a:latin typeface="+mn-lt"/>
              </a:rPr>
              <a:t>VM</a:t>
            </a:r>
            <a:r>
              <a:rPr lang="en-US" sz="3600" dirty="0"/>
              <a:t> level.</a:t>
            </a:r>
          </a:p>
          <a:p>
            <a:pPr marL="0" indent="0">
              <a:buNone/>
            </a:pPr>
            <a:endParaRPr lang="en-US" sz="1600" dirty="0"/>
          </a:p>
          <a:p>
            <a:pPr marL="0" indent="0">
              <a:buNone/>
            </a:pPr>
            <a:r>
              <a:rPr lang="en-US" sz="2000" dirty="0">
                <a:solidFill>
                  <a:schemeClr val="tx1"/>
                </a:solidFill>
                <a:latin typeface="+mn-lt"/>
              </a:rPr>
              <a:t>Subnet-level NSGs: </a:t>
            </a:r>
            <a:r>
              <a:rPr lang="en-US" sz="2000" dirty="0">
                <a:solidFill>
                  <a:schemeClr val="tx1"/>
                </a:solidFill>
              </a:rPr>
              <a:t>An NSG rule applied to a subnet is logically more like a firewall rule that is applied at the switch, and affects inbound and outbound traffic on every port in the switch. Any VM connected to the switch port would be affected by the NSG rule applied to the subnet.</a:t>
            </a:r>
          </a:p>
          <a:p>
            <a:pPr marL="0" indent="0">
              <a:buNone/>
            </a:pPr>
            <a:endParaRPr lang="en-US" sz="2000" dirty="0">
              <a:solidFill>
                <a:schemeClr val="tx1"/>
              </a:solidFill>
            </a:endParaRPr>
          </a:p>
          <a:p>
            <a:pPr marL="0" indent="0">
              <a:buNone/>
            </a:pPr>
            <a:r>
              <a:rPr lang="en-US" sz="2000" dirty="0">
                <a:solidFill>
                  <a:schemeClr val="tx1"/>
                </a:solidFill>
                <a:latin typeface="+mn-lt"/>
                <a:cs typeface="Segoe UI Semibold" panose="020B0702040204020203" pitchFamily="34" charset="0"/>
              </a:rPr>
              <a:t>VM/NI-level NSGs: </a:t>
            </a:r>
            <a:r>
              <a:rPr lang="en-US" sz="2000" dirty="0">
                <a:solidFill>
                  <a:schemeClr val="tx1"/>
                </a:solidFill>
              </a:rPr>
              <a:t>Apply NSGs at the VM or NIC of a Virtual Machine. This allows greater flexibility in how traffic is filtered.</a:t>
            </a:r>
          </a:p>
        </p:txBody>
      </p:sp>
      <p:sp>
        <p:nvSpPr>
          <p:cNvPr id="2" name="Rectangle 2"/>
          <p:cNvSpPr>
            <a:spLocks noChangeArrowheads="1"/>
          </p:cNvSpPr>
          <p:nvPr/>
        </p:nvSpPr>
        <p:spPr bwMode="auto">
          <a:xfrm>
            <a:off x="1" y="-184665"/>
            <a:ext cx="184731"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19" rIns="91440" bIns="45719"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nvPr>
        </p:nvGraphicFramePr>
        <p:xfrm>
          <a:off x="6827046" y="2430463"/>
          <a:ext cx="5018102" cy="2241517"/>
        </p:xfrm>
        <a:graphic>
          <a:graphicData uri="http://schemas.openxmlformats.org/presentationml/2006/ole">
            <mc:AlternateContent xmlns:mc="http://schemas.openxmlformats.org/markup-compatibility/2006">
              <mc:Choice xmlns:v="urn:schemas-microsoft-com:vml" Requires="v">
                <p:oleObj spid="_x0000_s1028" name="Visio" r:id="rId4" imgW="3269012" imgH="1493298" progId="Visio.Drawing.15">
                  <p:embed/>
                </p:oleObj>
              </mc:Choice>
              <mc:Fallback>
                <p:oleObj name="Visio" r:id="rId4" imgW="3269012" imgH="1493298" progId="Visio.Drawing.15">
                  <p:embed/>
                  <p:pic>
                    <p:nvPicPr>
                      <p:cNvPr id="4"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27046" y="2430463"/>
                        <a:ext cx="5018102" cy="2241517"/>
                      </a:xfrm>
                      <a:prstGeom prst="rect">
                        <a:avLst/>
                      </a:prstGeom>
                      <a:noFill/>
                    </p:spPr>
                  </p:pic>
                </p:oleObj>
              </mc:Fallback>
            </mc:AlternateContent>
          </a:graphicData>
        </a:graphic>
      </p:graphicFrame>
    </p:spTree>
    <p:extLst>
      <p:ext uri="{BB962C8B-B14F-4D97-AF65-F5344CB8AC3E}">
        <p14:creationId xmlns:p14="http://schemas.microsoft.com/office/powerpoint/2010/main" val="309130465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NSG rule process flow</a:t>
            </a:r>
          </a:p>
        </p:txBody>
      </p:sp>
      <p:pic>
        <p:nvPicPr>
          <p:cNvPr id="4" name="Picture 3"/>
          <p:cNvPicPr>
            <a:picLocks noChangeAspect="1"/>
          </p:cNvPicPr>
          <p:nvPr/>
        </p:nvPicPr>
        <p:blipFill>
          <a:blip r:embed="rId3"/>
          <a:stretch>
            <a:fillRect/>
          </a:stretch>
        </p:blipFill>
        <p:spPr>
          <a:xfrm>
            <a:off x="606126" y="1458599"/>
            <a:ext cx="9753600" cy="4793142"/>
          </a:xfrm>
          <a:prstGeom prst="rect">
            <a:avLst/>
          </a:prstGeom>
        </p:spPr>
      </p:pic>
    </p:spTree>
    <p:extLst>
      <p:ext uri="{BB962C8B-B14F-4D97-AF65-F5344CB8AC3E}">
        <p14:creationId xmlns:p14="http://schemas.microsoft.com/office/powerpoint/2010/main" val="289635739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B1130-7E4A-4393-AF6D-B2866199947D}"/>
              </a:ext>
            </a:extLst>
          </p:cNvPr>
          <p:cNvSpPr>
            <a:spLocks noGrp="1"/>
          </p:cNvSpPr>
          <p:nvPr>
            <p:ph type="title"/>
          </p:nvPr>
        </p:nvSpPr>
        <p:spPr/>
        <p:txBody>
          <a:bodyPr/>
          <a:lstStyle/>
          <a:p>
            <a:r>
              <a:rPr lang="en-US" dirty="0"/>
              <a:t>Network Watcher</a:t>
            </a:r>
          </a:p>
        </p:txBody>
      </p:sp>
      <p:sp>
        <p:nvSpPr>
          <p:cNvPr id="7" name="TextBox 6">
            <a:extLst>
              <a:ext uri="{FF2B5EF4-FFF2-40B4-BE49-F238E27FC236}">
                <a16:creationId xmlns:a16="http://schemas.microsoft.com/office/drawing/2014/main" id="{DB42AB66-80C7-4070-BFA1-F9EDEBA45D36}"/>
              </a:ext>
            </a:extLst>
          </p:cNvPr>
          <p:cNvSpPr txBox="1"/>
          <p:nvPr/>
        </p:nvSpPr>
        <p:spPr>
          <a:xfrm>
            <a:off x="378869" y="1375914"/>
            <a:ext cx="6192626" cy="4847086"/>
          </a:xfrm>
          <a:prstGeom prst="rect">
            <a:avLst/>
          </a:prstGeom>
          <a:noFill/>
        </p:spPr>
        <p:txBody>
          <a:bodyPr wrap="square" lIns="182828" tIns="146262" rIns="182828" bIns="146262" rtlCol="0">
            <a:noAutofit/>
          </a:bodyPr>
          <a:lstStyle/>
          <a:p>
            <a:pPr marL="342900" lvl="1" indent="-342900" defTabSz="932594">
              <a:lnSpc>
                <a:spcPct val="90000"/>
              </a:lnSpc>
              <a:spcBef>
                <a:spcPct val="20000"/>
              </a:spcBef>
              <a:buSzPct val="90000"/>
              <a:buFont typeface="Arial" panose="020B0604020202020204" pitchFamily="34" charset="0"/>
              <a:buChar char="•"/>
            </a:pPr>
            <a:r>
              <a:rPr lang="en-US" sz="2000" dirty="0">
                <a:solidFill>
                  <a:srgbClr val="0078D7"/>
                </a:solidFill>
              </a:rPr>
              <a:t>Enables network performance monitoring and diagnostics service	</a:t>
            </a:r>
          </a:p>
          <a:p>
            <a:pPr marL="342900" lvl="1" indent="-342900" defTabSz="932594">
              <a:lnSpc>
                <a:spcPct val="90000"/>
              </a:lnSpc>
              <a:spcBef>
                <a:spcPct val="20000"/>
              </a:spcBef>
              <a:buSzPct val="90000"/>
              <a:buFont typeface="Arial" panose="020B0604020202020204" pitchFamily="34" charset="0"/>
              <a:buChar char="•"/>
            </a:pPr>
            <a:r>
              <a:rPr lang="en-US" sz="2000" dirty="0">
                <a:solidFill>
                  <a:srgbClr val="0078D7"/>
                </a:solidFill>
              </a:rPr>
              <a:t>Capture packet data to, from Azure</a:t>
            </a:r>
          </a:p>
          <a:p>
            <a:pPr marL="342900" lvl="1" indent="-342900" defTabSz="932594">
              <a:lnSpc>
                <a:spcPct val="90000"/>
              </a:lnSpc>
              <a:spcBef>
                <a:spcPct val="20000"/>
              </a:spcBef>
              <a:buSzPct val="90000"/>
              <a:buFont typeface="Arial" panose="020B0604020202020204" pitchFamily="34" charset="0"/>
              <a:buChar char="•"/>
            </a:pPr>
            <a:r>
              <a:rPr lang="en-US" sz="2000" dirty="0">
                <a:solidFill>
                  <a:srgbClr val="0078D7"/>
                </a:solidFill>
              </a:rPr>
              <a:t>View network topology of deployments</a:t>
            </a:r>
          </a:p>
          <a:p>
            <a:pPr marL="342900" lvl="1" indent="-342900" defTabSz="932594">
              <a:lnSpc>
                <a:spcPct val="90000"/>
              </a:lnSpc>
              <a:spcBef>
                <a:spcPct val="20000"/>
              </a:spcBef>
              <a:buSzPct val="90000"/>
              <a:buFont typeface="Arial" panose="020B0604020202020204" pitchFamily="34" charset="0"/>
              <a:buChar char="•"/>
            </a:pPr>
            <a:r>
              <a:rPr lang="en-US" sz="2000" dirty="0">
                <a:solidFill>
                  <a:srgbClr val="0078D7"/>
                </a:solidFill>
              </a:rPr>
              <a:t>Validate traffic flow with “IP flow verify”</a:t>
            </a:r>
          </a:p>
          <a:p>
            <a:pPr marL="342900" lvl="1" indent="-342900" defTabSz="932594">
              <a:lnSpc>
                <a:spcPct val="90000"/>
              </a:lnSpc>
              <a:spcBef>
                <a:spcPct val="20000"/>
              </a:spcBef>
              <a:buSzPct val="90000"/>
              <a:buFont typeface="Arial" panose="020B0604020202020204" pitchFamily="34" charset="0"/>
              <a:buChar char="•"/>
            </a:pPr>
            <a:r>
              <a:rPr lang="en-US" sz="2000" dirty="0">
                <a:solidFill>
                  <a:srgbClr val="0078D7"/>
                </a:solidFill>
              </a:rPr>
              <a:t>Identify misconfiguration of user defined routes</a:t>
            </a:r>
          </a:p>
          <a:p>
            <a:pPr marL="342900" lvl="1" indent="-342900" defTabSz="932594">
              <a:lnSpc>
                <a:spcPct val="90000"/>
              </a:lnSpc>
              <a:spcBef>
                <a:spcPct val="20000"/>
              </a:spcBef>
              <a:buSzPct val="90000"/>
              <a:buFont typeface="Arial" panose="020B0604020202020204" pitchFamily="34" charset="0"/>
              <a:buChar char="•"/>
            </a:pPr>
            <a:r>
              <a:rPr lang="en-US" sz="2000" dirty="0">
                <a:solidFill>
                  <a:srgbClr val="0078D7"/>
                </a:solidFill>
              </a:rPr>
              <a:t>Enable logging of NSG data per NSG</a:t>
            </a:r>
          </a:p>
          <a:p>
            <a:pPr marL="342900" lvl="1" indent="-342900" defTabSz="932594">
              <a:lnSpc>
                <a:spcPct val="90000"/>
              </a:lnSpc>
              <a:spcBef>
                <a:spcPct val="20000"/>
              </a:spcBef>
              <a:buSzPct val="90000"/>
              <a:buFont typeface="Arial" panose="020B0604020202020204" pitchFamily="34" charset="0"/>
              <a:buChar char="•"/>
            </a:pPr>
            <a:r>
              <a:rPr lang="en-US" sz="2000" dirty="0">
                <a:solidFill>
                  <a:srgbClr val="0078D7"/>
                </a:solidFill>
              </a:rPr>
              <a:t>Retrieve configured NSG and effective security rules to determine open ports and assess network security</a:t>
            </a:r>
          </a:p>
          <a:p>
            <a:pPr marL="342900" lvl="1" indent="-342900" defTabSz="932594">
              <a:lnSpc>
                <a:spcPct val="90000"/>
              </a:lnSpc>
              <a:spcBef>
                <a:spcPct val="20000"/>
              </a:spcBef>
              <a:buSzPct val="90000"/>
              <a:buFont typeface="Arial" panose="020B0604020202020204" pitchFamily="34" charset="0"/>
              <a:buChar char="•"/>
            </a:pPr>
            <a:r>
              <a:rPr lang="en-US" sz="2000" dirty="0">
                <a:solidFill>
                  <a:srgbClr val="0078D7"/>
                </a:solidFill>
              </a:rPr>
              <a:t>View usage of network resource against limits of a subscription</a:t>
            </a:r>
          </a:p>
          <a:p>
            <a:pPr marL="342900" lvl="1" indent="-342900" defTabSz="932594">
              <a:lnSpc>
                <a:spcPct val="90000"/>
              </a:lnSpc>
              <a:spcBef>
                <a:spcPct val="20000"/>
              </a:spcBef>
              <a:buSzPct val="90000"/>
              <a:buFont typeface="Arial" panose="020B0604020202020204" pitchFamily="34" charset="0"/>
              <a:buChar char="•"/>
            </a:pPr>
            <a:r>
              <a:rPr lang="en-US" sz="2000" dirty="0">
                <a:solidFill>
                  <a:srgbClr val="0078D7"/>
                </a:solidFill>
              </a:rPr>
              <a:t>Visualize ingested NSG flow log data with </a:t>
            </a:r>
            <a:r>
              <a:rPr lang="en-US" sz="2000" dirty="0" err="1">
                <a:solidFill>
                  <a:srgbClr val="0078D7"/>
                </a:solidFill>
              </a:rPr>
              <a:t>PowerBI</a:t>
            </a:r>
            <a:endParaRPr lang="en-US" sz="2000" dirty="0">
              <a:solidFill>
                <a:srgbClr val="0078D7"/>
              </a:solidFill>
            </a:endParaRPr>
          </a:p>
          <a:p>
            <a:pPr marL="342900" lvl="1" indent="-342900" defTabSz="932594">
              <a:lnSpc>
                <a:spcPct val="90000"/>
              </a:lnSpc>
              <a:spcBef>
                <a:spcPct val="20000"/>
              </a:spcBef>
              <a:buSzPct val="90000"/>
              <a:buFont typeface="Arial" panose="020B0604020202020204" pitchFamily="34" charset="0"/>
              <a:buChar char="•"/>
            </a:pPr>
            <a:endParaRPr lang="en-US" sz="2000" dirty="0">
              <a:solidFill>
                <a:srgbClr val="0078D7"/>
              </a:solidFill>
            </a:endParaRPr>
          </a:p>
          <a:p>
            <a:pPr defTabSz="932324"/>
            <a:endParaRPr lang="en-US" sz="2000" spc="-50" dirty="0">
              <a:solidFill>
                <a:srgbClr val="0078D7"/>
              </a:solidFill>
            </a:endParaRPr>
          </a:p>
        </p:txBody>
      </p:sp>
      <p:pic>
        <p:nvPicPr>
          <p:cNvPr id="9" name="Picture 8" descr="Screen Clipping">
            <a:extLst>
              <a:ext uri="{FF2B5EF4-FFF2-40B4-BE49-F238E27FC236}">
                <a16:creationId xmlns:a16="http://schemas.microsoft.com/office/drawing/2014/main" id="{A8793C1C-BD5C-467A-B779-B7BDC38BBE5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376670" y="1765689"/>
            <a:ext cx="5784463" cy="3459454"/>
          </a:xfrm>
          <a:prstGeom prst="rect">
            <a:avLst/>
          </a:prstGeom>
        </p:spPr>
      </p:pic>
    </p:spTree>
    <p:extLst>
      <p:ext uri="{BB962C8B-B14F-4D97-AF65-F5344CB8AC3E}">
        <p14:creationId xmlns:p14="http://schemas.microsoft.com/office/powerpoint/2010/main" val="295564309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169" y="295278"/>
            <a:ext cx="11702551" cy="917575"/>
          </a:xfrm>
        </p:spPr>
        <p:txBody>
          <a:bodyPr/>
          <a:lstStyle/>
          <a:p>
            <a:r>
              <a:rPr lang="en-US" sz="4800" dirty="0">
                <a:solidFill>
                  <a:schemeClr val="tx1"/>
                </a:solidFill>
              </a:rPr>
              <a:t>Forced tunneling</a:t>
            </a:r>
          </a:p>
        </p:txBody>
      </p:sp>
      <p:grpSp>
        <p:nvGrpSpPr>
          <p:cNvPr id="3" name="Group 2"/>
          <p:cNvGrpSpPr/>
          <p:nvPr/>
        </p:nvGrpSpPr>
        <p:grpSpPr>
          <a:xfrm>
            <a:off x="6450950" y="1502044"/>
            <a:ext cx="5266634" cy="4719478"/>
            <a:chOff x="5648511" y="1250675"/>
            <a:chExt cx="5979133" cy="5357954"/>
          </a:xfrm>
        </p:grpSpPr>
        <p:sp>
          <p:nvSpPr>
            <p:cNvPr id="152" name="Rounded Rectangle 151"/>
            <p:cNvSpPr/>
            <p:nvPr/>
          </p:nvSpPr>
          <p:spPr>
            <a:xfrm>
              <a:off x="6843514" y="4200409"/>
              <a:ext cx="4784130" cy="1991041"/>
            </a:xfrm>
            <a:prstGeom prst="roundRect">
              <a:avLst>
                <a:gd name="adj" fmla="val 7613"/>
              </a:avLst>
            </a:prstGeom>
            <a:solidFill>
              <a:srgbClr val="4F81BD"/>
            </a:solidFill>
            <a:ln w="25400" cap="flat" cmpd="sng" algn="ctr">
              <a:solidFill>
                <a:srgbClr val="4F81BD">
                  <a:shade val="50000"/>
                </a:srgbClr>
              </a:solidFill>
              <a:prstDash val="solid"/>
            </a:ln>
            <a:effectLst/>
          </p:spPr>
          <p:txBody>
            <a:bodyPr rtlCol="0" anchor="ctr"/>
            <a:lstStyle/>
            <a:p>
              <a:pPr algn="ctr" defTabSz="914317">
                <a:defRPr/>
              </a:pPr>
              <a:endParaRPr lang="en-US" sz="2800" kern="0">
                <a:solidFill>
                  <a:sysClr val="windowText" lastClr="000000"/>
                </a:solidFill>
              </a:endParaRPr>
            </a:p>
          </p:txBody>
        </p:sp>
        <p:sp>
          <p:nvSpPr>
            <p:cNvPr id="153" name="TextBox 152"/>
            <p:cNvSpPr txBox="1"/>
            <p:nvPr/>
          </p:nvSpPr>
          <p:spPr>
            <a:xfrm>
              <a:off x="8455578" y="6224274"/>
              <a:ext cx="1826272" cy="384355"/>
            </a:xfrm>
            <a:prstGeom prst="rect">
              <a:avLst/>
            </a:prstGeom>
            <a:noFill/>
          </p:spPr>
          <p:txBody>
            <a:bodyPr wrap="none" rtlCol="0">
              <a:spAutoFit/>
            </a:bodyPr>
            <a:lstStyle/>
            <a:p>
              <a:pPr defTabSz="914317"/>
              <a:r>
                <a:rPr lang="en-US" sz="1600" dirty="0">
                  <a:solidFill>
                    <a:sysClr val="windowText" lastClr="000000"/>
                  </a:solidFill>
                </a:rPr>
                <a:t>Virtual Network</a:t>
              </a:r>
            </a:p>
          </p:txBody>
        </p:sp>
        <p:sp>
          <p:nvSpPr>
            <p:cNvPr id="154" name="TextBox 153"/>
            <p:cNvSpPr txBox="1"/>
            <p:nvPr/>
          </p:nvSpPr>
          <p:spPr>
            <a:xfrm>
              <a:off x="7886171" y="5712552"/>
              <a:ext cx="893297" cy="440261"/>
            </a:xfrm>
            <a:prstGeom prst="rect">
              <a:avLst/>
            </a:prstGeom>
            <a:noFill/>
          </p:spPr>
          <p:txBody>
            <a:bodyPr wrap="square" lIns="0" tIns="0" rIns="0" bIns="0" rtlCol="0" anchor="ctr">
              <a:spAutoFit/>
            </a:bodyPr>
            <a:lstStyle/>
            <a:p>
              <a:pPr algn="ctr" defTabSz="914317">
                <a:lnSpc>
                  <a:spcPct val="90000"/>
                </a:lnSpc>
              </a:pPr>
              <a:r>
                <a:rPr lang="en-US" sz="1400" dirty="0">
                  <a:solidFill>
                    <a:schemeClr val="bg1"/>
                  </a:solidFill>
                </a:rPr>
                <a:t>Backend</a:t>
              </a:r>
            </a:p>
            <a:p>
              <a:pPr algn="ctr" defTabSz="914317">
                <a:lnSpc>
                  <a:spcPct val="90000"/>
                </a:lnSpc>
              </a:pPr>
              <a:r>
                <a:rPr lang="en-US" sz="1400" dirty="0">
                  <a:solidFill>
                    <a:schemeClr val="bg1"/>
                  </a:solidFill>
                </a:rPr>
                <a:t>10.3/16</a:t>
              </a:r>
            </a:p>
          </p:txBody>
        </p:sp>
        <p:sp>
          <p:nvSpPr>
            <p:cNvPr id="155" name="TextBox 154"/>
            <p:cNvSpPr txBox="1"/>
            <p:nvPr/>
          </p:nvSpPr>
          <p:spPr>
            <a:xfrm>
              <a:off x="8927334" y="5704802"/>
              <a:ext cx="886505" cy="440261"/>
            </a:xfrm>
            <a:prstGeom prst="rect">
              <a:avLst/>
            </a:prstGeom>
            <a:noFill/>
          </p:spPr>
          <p:txBody>
            <a:bodyPr wrap="square" lIns="0" tIns="0" rIns="0" bIns="0" rtlCol="0" anchor="ctr">
              <a:spAutoFit/>
            </a:bodyPr>
            <a:lstStyle/>
            <a:p>
              <a:pPr algn="ctr" defTabSz="914317">
                <a:lnSpc>
                  <a:spcPct val="90000"/>
                </a:lnSpc>
              </a:pPr>
              <a:r>
                <a:rPr lang="en-US" sz="1400">
                  <a:solidFill>
                    <a:schemeClr val="bg1"/>
                  </a:solidFill>
                </a:rPr>
                <a:t>Mid-tier</a:t>
              </a:r>
            </a:p>
            <a:p>
              <a:pPr algn="ctr" defTabSz="914317">
                <a:lnSpc>
                  <a:spcPct val="90000"/>
                </a:lnSpc>
              </a:pPr>
              <a:r>
                <a:rPr lang="en-US" sz="1400">
                  <a:solidFill>
                    <a:schemeClr val="bg1"/>
                  </a:solidFill>
                </a:rPr>
                <a:t>10.2/16</a:t>
              </a:r>
            </a:p>
          </p:txBody>
        </p:sp>
        <p:sp>
          <p:nvSpPr>
            <p:cNvPr id="156" name="TextBox 155"/>
            <p:cNvSpPr txBox="1"/>
            <p:nvPr/>
          </p:nvSpPr>
          <p:spPr>
            <a:xfrm>
              <a:off x="9934870" y="5712135"/>
              <a:ext cx="893297" cy="440261"/>
            </a:xfrm>
            <a:prstGeom prst="rect">
              <a:avLst/>
            </a:prstGeom>
            <a:noFill/>
          </p:spPr>
          <p:txBody>
            <a:bodyPr wrap="square" lIns="0" tIns="0" rIns="0" bIns="0" rtlCol="0" anchor="ctr">
              <a:spAutoFit/>
            </a:bodyPr>
            <a:lstStyle/>
            <a:p>
              <a:pPr algn="ctr" defTabSz="914317">
                <a:lnSpc>
                  <a:spcPct val="90000"/>
                </a:lnSpc>
              </a:pPr>
              <a:r>
                <a:rPr lang="en-US" sz="1400">
                  <a:solidFill>
                    <a:schemeClr val="bg1"/>
                  </a:solidFill>
                </a:rPr>
                <a:t>Frontend</a:t>
              </a:r>
            </a:p>
            <a:p>
              <a:pPr algn="ctr" defTabSz="914317">
                <a:lnSpc>
                  <a:spcPct val="90000"/>
                </a:lnSpc>
              </a:pPr>
              <a:r>
                <a:rPr lang="en-US" sz="1400">
                  <a:solidFill>
                    <a:schemeClr val="bg1"/>
                  </a:solidFill>
                </a:rPr>
                <a:t>10.1/16</a:t>
              </a:r>
            </a:p>
          </p:txBody>
        </p:sp>
        <p:grpSp>
          <p:nvGrpSpPr>
            <p:cNvPr id="157" name="Group 156"/>
            <p:cNvGrpSpPr/>
            <p:nvPr/>
          </p:nvGrpSpPr>
          <p:grpSpPr>
            <a:xfrm>
              <a:off x="6950791" y="4775830"/>
              <a:ext cx="742180" cy="735292"/>
              <a:chOff x="2915928" y="2972963"/>
              <a:chExt cx="822960" cy="822960"/>
            </a:xfrm>
          </p:grpSpPr>
          <p:sp>
            <p:nvSpPr>
              <p:cNvPr id="158" name="Oval 157"/>
              <p:cNvSpPr/>
              <p:nvPr/>
            </p:nvSpPr>
            <p:spPr bwMode="auto">
              <a:xfrm>
                <a:off x="2915928" y="2972963"/>
                <a:ext cx="822960" cy="822960"/>
              </a:xfrm>
              <a:prstGeom prst="ellipse">
                <a:avLst/>
              </a:prstGeom>
              <a:solidFill>
                <a:srgbClr val="FFFFFF"/>
              </a:solidFill>
              <a:ln w="76200"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3200" kern="0" spc="-51">
                  <a:solidFill>
                    <a:sysClr val="windowText" lastClr="000000"/>
                  </a:solidFill>
                </a:endParaRPr>
              </a:p>
            </p:txBody>
          </p:sp>
          <p:sp>
            <p:nvSpPr>
              <p:cNvPr id="159" name="Freeform 52"/>
              <p:cNvSpPr>
                <a:spLocks noEditPoints="1"/>
              </p:cNvSpPr>
              <p:nvPr/>
            </p:nvSpPr>
            <p:spPr bwMode="auto">
              <a:xfrm>
                <a:off x="3127123" y="3048625"/>
                <a:ext cx="400570" cy="284882"/>
              </a:xfrm>
              <a:custGeom>
                <a:avLst/>
                <a:gdLst>
                  <a:gd name="T0" fmla="*/ 179 w 181"/>
                  <a:gd name="T1" fmla="*/ 46 h 135"/>
                  <a:gd name="T2" fmla="*/ 101 w 181"/>
                  <a:gd name="T3" fmla="*/ 1 h 135"/>
                  <a:gd name="T4" fmla="*/ 95 w 181"/>
                  <a:gd name="T5" fmla="*/ 1 h 135"/>
                  <a:gd name="T6" fmla="*/ 97 w 181"/>
                  <a:gd name="T7" fmla="*/ 95 h 135"/>
                  <a:gd name="T8" fmla="*/ 22 w 181"/>
                  <a:gd name="T9" fmla="*/ 86 h 135"/>
                  <a:gd name="T10" fmla="*/ 67 w 181"/>
                  <a:gd name="T11" fmla="*/ 119 h 135"/>
                  <a:gd name="T12" fmla="*/ 21 w 181"/>
                  <a:gd name="T13" fmla="*/ 88 h 135"/>
                  <a:gd name="T14" fmla="*/ 100 w 181"/>
                  <a:gd name="T15" fmla="*/ 102 h 135"/>
                  <a:gd name="T16" fmla="*/ 98 w 181"/>
                  <a:gd name="T17" fmla="*/ 135 h 135"/>
                  <a:gd name="T18" fmla="*/ 94 w 181"/>
                  <a:gd name="T19" fmla="*/ 134 h 135"/>
                  <a:gd name="T20" fmla="*/ 81 w 181"/>
                  <a:gd name="T21" fmla="*/ 122 h 135"/>
                  <a:gd name="T22" fmla="*/ 94 w 181"/>
                  <a:gd name="T23" fmla="*/ 127 h 135"/>
                  <a:gd name="T24" fmla="*/ 6 w 181"/>
                  <a:gd name="T25" fmla="*/ 55 h 135"/>
                  <a:gd name="T26" fmla="*/ 6 w 181"/>
                  <a:gd name="T27" fmla="*/ 77 h 135"/>
                  <a:gd name="T28" fmla="*/ 7 w 181"/>
                  <a:gd name="T29" fmla="*/ 85 h 135"/>
                  <a:gd name="T30" fmla="*/ 0 w 181"/>
                  <a:gd name="T31" fmla="*/ 81 h 135"/>
                  <a:gd name="T32" fmla="*/ 0 w 181"/>
                  <a:gd name="T33" fmla="*/ 51 h 135"/>
                  <a:gd name="T34" fmla="*/ 6 w 181"/>
                  <a:gd name="T35" fmla="*/ 47 h 135"/>
                  <a:gd name="T36" fmla="*/ 11 w 181"/>
                  <a:gd name="T37" fmla="*/ 50 h 135"/>
                  <a:gd name="T38" fmla="*/ 100 w 181"/>
                  <a:gd name="T39" fmla="*/ 102 h 135"/>
                  <a:gd name="T40" fmla="*/ 181 w 181"/>
                  <a:gd name="T41" fmla="*/ 51 h 135"/>
                  <a:gd name="T42" fmla="*/ 178 w 181"/>
                  <a:gd name="T43" fmla="*/ 81 h 135"/>
                  <a:gd name="T44" fmla="*/ 104 w 181"/>
                  <a:gd name="T45" fmla="*/ 102 h 135"/>
                  <a:gd name="T46" fmla="*/ 181 w 181"/>
                  <a:gd name="T47" fmla="*/ 50 h 135"/>
                  <a:gd name="T48" fmla="*/ 59 w 181"/>
                  <a:gd name="T49" fmla="*/ 100 h 135"/>
                  <a:gd name="T50" fmla="*/ 36 w 181"/>
                  <a:gd name="T51" fmla="*/ 87 h 135"/>
                  <a:gd name="T52" fmla="*/ 34 w 181"/>
                  <a:gd name="T53" fmla="*/ 82 h 135"/>
                  <a:gd name="T54" fmla="*/ 59 w 181"/>
                  <a:gd name="T55" fmla="*/ 93 h 135"/>
                  <a:gd name="T56" fmla="*/ 61 w 181"/>
                  <a:gd name="T57" fmla="*/ 99 h 135"/>
                  <a:gd name="T58" fmla="*/ 80 w 181"/>
                  <a:gd name="T59" fmla="*/ 117 h 135"/>
                  <a:gd name="T60" fmla="*/ 73 w 181"/>
                  <a:gd name="T61" fmla="*/ 124 h 135"/>
                  <a:gd name="T62" fmla="*/ 70 w 181"/>
                  <a:gd name="T63" fmla="*/ 121 h 135"/>
                  <a:gd name="T64" fmla="*/ 71 w 181"/>
                  <a:gd name="T65" fmla="*/ 104 h 135"/>
                  <a:gd name="T66" fmla="*/ 80 w 181"/>
                  <a:gd name="T67" fmla="*/ 100 h 135"/>
                  <a:gd name="T68" fmla="*/ 80 w 181"/>
                  <a:gd name="T69" fmla="*/ 103 h 135"/>
                  <a:gd name="T70" fmla="*/ 74 w 181"/>
                  <a:gd name="T71" fmla="*/ 118 h 135"/>
                  <a:gd name="T72" fmla="*/ 80 w 181"/>
                  <a:gd name="T73" fmla="*/ 117 h 135"/>
                  <a:gd name="T74" fmla="*/ 20 w 181"/>
                  <a:gd name="T75" fmla="*/ 86 h 135"/>
                  <a:gd name="T76" fmla="*/ 10 w 181"/>
                  <a:gd name="T77" fmla="*/ 89 h 135"/>
                  <a:gd name="T78" fmla="*/ 9 w 181"/>
                  <a:gd name="T79" fmla="*/ 72 h 135"/>
                  <a:gd name="T80" fmla="*/ 17 w 181"/>
                  <a:gd name="T81" fmla="*/ 66 h 135"/>
                  <a:gd name="T82" fmla="*/ 20 w 181"/>
                  <a:gd name="T83" fmla="*/ 66 h 135"/>
                  <a:gd name="T84" fmla="*/ 14 w 181"/>
                  <a:gd name="T85" fmla="*/ 72 h 135"/>
                  <a:gd name="T86" fmla="*/ 17 w 181"/>
                  <a:gd name="T87"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1" h="135">
                    <a:moveTo>
                      <a:pt x="97" y="95"/>
                    </a:moveTo>
                    <a:cubicBezTo>
                      <a:pt x="179" y="46"/>
                      <a:pt x="179" y="46"/>
                      <a:pt x="179" y="46"/>
                    </a:cubicBezTo>
                    <a:cubicBezTo>
                      <a:pt x="179" y="46"/>
                      <a:pt x="179" y="46"/>
                      <a:pt x="178" y="46"/>
                    </a:cubicBezTo>
                    <a:cubicBezTo>
                      <a:pt x="101" y="1"/>
                      <a:pt x="101" y="1"/>
                      <a:pt x="101" y="1"/>
                    </a:cubicBezTo>
                    <a:cubicBezTo>
                      <a:pt x="100" y="0"/>
                      <a:pt x="99" y="0"/>
                      <a:pt x="98" y="0"/>
                    </a:cubicBezTo>
                    <a:cubicBezTo>
                      <a:pt x="97" y="0"/>
                      <a:pt x="96" y="0"/>
                      <a:pt x="95" y="1"/>
                    </a:cubicBezTo>
                    <a:cubicBezTo>
                      <a:pt x="14" y="48"/>
                      <a:pt x="14" y="48"/>
                      <a:pt x="14" y="48"/>
                    </a:cubicBezTo>
                    <a:cubicBezTo>
                      <a:pt x="97" y="95"/>
                      <a:pt x="97" y="95"/>
                      <a:pt x="97" y="95"/>
                    </a:cubicBezTo>
                    <a:cubicBezTo>
                      <a:pt x="97" y="95"/>
                      <a:pt x="97" y="95"/>
                      <a:pt x="97" y="95"/>
                    </a:cubicBezTo>
                    <a:close/>
                    <a:moveTo>
                      <a:pt x="22" y="86"/>
                    </a:moveTo>
                    <a:cubicBezTo>
                      <a:pt x="67" y="112"/>
                      <a:pt x="67" y="112"/>
                      <a:pt x="67" y="112"/>
                    </a:cubicBezTo>
                    <a:cubicBezTo>
                      <a:pt x="67" y="119"/>
                      <a:pt x="67" y="119"/>
                      <a:pt x="67" y="119"/>
                    </a:cubicBezTo>
                    <a:cubicBezTo>
                      <a:pt x="17" y="90"/>
                      <a:pt x="17" y="90"/>
                      <a:pt x="17" y="90"/>
                    </a:cubicBezTo>
                    <a:cubicBezTo>
                      <a:pt x="21" y="88"/>
                      <a:pt x="21" y="88"/>
                      <a:pt x="21" y="88"/>
                    </a:cubicBezTo>
                    <a:cubicBezTo>
                      <a:pt x="21" y="87"/>
                      <a:pt x="22" y="87"/>
                      <a:pt x="22" y="86"/>
                    </a:cubicBezTo>
                    <a:close/>
                    <a:moveTo>
                      <a:pt x="100" y="102"/>
                    </a:moveTo>
                    <a:cubicBezTo>
                      <a:pt x="100" y="132"/>
                      <a:pt x="100" y="132"/>
                      <a:pt x="100" y="132"/>
                    </a:cubicBezTo>
                    <a:cubicBezTo>
                      <a:pt x="100" y="133"/>
                      <a:pt x="99" y="134"/>
                      <a:pt x="98" y="135"/>
                    </a:cubicBezTo>
                    <a:cubicBezTo>
                      <a:pt x="98" y="135"/>
                      <a:pt x="97" y="135"/>
                      <a:pt x="96" y="135"/>
                    </a:cubicBezTo>
                    <a:cubicBezTo>
                      <a:pt x="96" y="135"/>
                      <a:pt x="95" y="135"/>
                      <a:pt x="94" y="134"/>
                    </a:cubicBezTo>
                    <a:cubicBezTo>
                      <a:pt x="76" y="124"/>
                      <a:pt x="76" y="124"/>
                      <a:pt x="76" y="124"/>
                    </a:cubicBezTo>
                    <a:cubicBezTo>
                      <a:pt x="81" y="122"/>
                      <a:pt x="81" y="122"/>
                      <a:pt x="81" y="122"/>
                    </a:cubicBezTo>
                    <a:cubicBezTo>
                      <a:pt x="82" y="121"/>
                      <a:pt x="82" y="121"/>
                      <a:pt x="82" y="120"/>
                    </a:cubicBezTo>
                    <a:cubicBezTo>
                      <a:pt x="94" y="127"/>
                      <a:pt x="94" y="127"/>
                      <a:pt x="94" y="127"/>
                    </a:cubicBezTo>
                    <a:cubicBezTo>
                      <a:pt x="94" y="105"/>
                      <a:pt x="94" y="105"/>
                      <a:pt x="94" y="105"/>
                    </a:cubicBezTo>
                    <a:cubicBezTo>
                      <a:pt x="6" y="55"/>
                      <a:pt x="6" y="55"/>
                      <a:pt x="6" y="55"/>
                    </a:cubicBezTo>
                    <a:cubicBezTo>
                      <a:pt x="6" y="77"/>
                      <a:pt x="6" y="77"/>
                      <a:pt x="6" y="77"/>
                    </a:cubicBezTo>
                    <a:cubicBezTo>
                      <a:pt x="6" y="77"/>
                      <a:pt x="6" y="77"/>
                      <a:pt x="6" y="77"/>
                    </a:cubicBezTo>
                    <a:cubicBezTo>
                      <a:pt x="7" y="78"/>
                      <a:pt x="7" y="78"/>
                      <a:pt x="7" y="78"/>
                    </a:cubicBezTo>
                    <a:cubicBezTo>
                      <a:pt x="7" y="85"/>
                      <a:pt x="7" y="85"/>
                      <a:pt x="7" y="85"/>
                    </a:cubicBezTo>
                    <a:cubicBezTo>
                      <a:pt x="3" y="83"/>
                      <a:pt x="3" y="83"/>
                      <a:pt x="3" y="83"/>
                    </a:cubicBezTo>
                    <a:cubicBezTo>
                      <a:pt x="0" y="81"/>
                      <a:pt x="0" y="81"/>
                      <a:pt x="0" y="81"/>
                    </a:cubicBezTo>
                    <a:cubicBezTo>
                      <a:pt x="0" y="78"/>
                      <a:pt x="0" y="78"/>
                      <a:pt x="0" y="78"/>
                    </a:cubicBezTo>
                    <a:cubicBezTo>
                      <a:pt x="0" y="51"/>
                      <a:pt x="0" y="51"/>
                      <a:pt x="0" y="51"/>
                    </a:cubicBezTo>
                    <a:cubicBezTo>
                      <a:pt x="0" y="49"/>
                      <a:pt x="0" y="48"/>
                      <a:pt x="2" y="47"/>
                    </a:cubicBezTo>
                    <a:cubicBezTo>
                      <a:pt x="3" y="47"/>
                      <a:pt x="4" y="47"/>
                      <a:pt x="6" y="47"/>
                    </a:cubicBezTo>
                    <a:cubicBezTo>
                      <a:pt x="11" y="50"/>
                      <a:pt x="11" y="50"/>
                      <a:pt x="11" y="50"/>
                    </a:cubicBezTo>
                    <a:cubicBezTo>
                      <a:pt x="11" y="50"/>
                      <a:pt x="11" y="50"/>
                      <a:pt x="11" y="50"/>
                    </a:cubicBezTo>
                    <a:cubicBezTo>
                      <a:pt x="99" y="100"/>
                      <a:pt x="99" y="100"/>
                      <a:pt x="99" y="100"/>
                    </a:cubicBezTo>
                    <a:cubicBezTo>
                      <a:pt x="100" y="100"/>
                      <a:pt x="100" y="101"/>
                      <a:pt x="100" y="102"/>
                    </a:cubicBezTo>
                    <a:close/>
                    <a:moveTo>
                      <a:pt x="181" y="50"/>
                    </a:moveTo>
                    <a:cubicBezTo>
                      <a:pt x="181" y="50"/>
                      <a:pt x="181" y="50"/>
                      <a:pt x="181" y="51"/>
                    </a:cubicBezTo>
                    <a:cubicBezTo>
                      <a:pt x="181" y="76"/>
                      <a:pt x="181" y="76"/>
                      <a:pt x="181" y="76"/>
                    </a:cubicBezTo>
                    <a:cubicBezTo>
                      <a:pt x="181" y="78"/>
                      <a:pt x="180" y="80"/>
                      <a:pt x="178" y="81"/>
                    </a:cubicBezTo>
                    <a:cubicBezTo>
                      <a:pt x="104" y="123"/>
                      <a:pt x="104" y="123"/>
                      <a:pt x="104" y="123"/>
                    </a:cubicBezTo>
                    <a:cubicBezTo>
                      <a:pt x="104" y="102"/>
                      <a:pt x="104" y="102"/>
                      <a:pt x="104" y="102"/>
                    </a:cubicBezTo>
                    <a:cubicBezTo>
                      <a:pt x="104" y="100"/>
                      <a:pt x="103" y="98"/>
                      <a:pt x="101" y="97"/>
                    </a:cubicBezTo>
                    <a:cubicBezTo>
                      <a:pt x="181" y="50"/>
                      <a:pt x="181" y="50"/>
                      <a:pt x="181" y="50"/>
                    </a:cubicBezTo>
                    <a:cubicBezTo>
                      <a:pt x="181" y="50"/>
                      <a:pt x="181" y="50"/>
                      <a:pt x="181" y="50"/>
                    </a:cubicBezTo>
                    <a:close/>
                    <a:moveTo>
                      <a:pt x="59" y="100"/>
                    </a:moveTo>
                    <a:cubicBezTo>
                      <a:pt x="59" y="100"/>
                      <a:pt x="59" y="100"/>
                      <a:pt x="58" y="100"/>
                    </a:cubicBezTo>
                    <a:cubicBezTo>
                      <a:pt x="36" y="87"/>
                      <a:pt x="36" y="87"/>
                      <a:pt x="36" y="87"/>
                    </a:cubicBezTo>
                    <a:cubicBezTo>
                      <a:pt x="35" y="87"/>
                      <a:pt x="34" y="85"/>
                      <a:pt x="34" y="84"/>
                    </a:cubicBezTo>
                    <a:cubicBezTo>
                      <a:pt x="34" y="82"/>
                      <a:pt x="34" y="82"/>
                      <a:pt x="34" y="82"/>
                    </a:cubicBezTo>
                    <a:cubicBezTo>
                      <a:pt x="34" y="80"/>
                      <a:pt x="35" y="80"/>
                      <a:pt x="36" y="80"/>
                    </a:cubicBezTo>
                    <a:cubicBezTo>
                      <a:pt x="59" y="93"/>
                      <a:pt x="59" y="93"/>
                      <a:pt x="59" y="93"/>
                    </a:cubicBezTo>
                    <a:cubicBezTo>
                      <a:pt x="60" y="94"/>
                      <a:pt x="61" y="95"/>
                      <a:pt x="61" y="96"/>
                    </a:cubicBezTo>
                    <a:cubicBezTo>
                      <a:pt x="61" y="99"/>
                      <a:pt x="61" y="99"/>
                      <a:pt x="61" y="99"/>
                    </a:cubicBezTo>
                    <a:cubicBezTo>
                      <a:pt x="61" y="100"/>
                      <a:pt x="60" y="100"/>
                      <a:pt x="59" y="100"/>
                    </a:cubicBezTo>
                    <a:close/>
                    <a:moveTo>
                      <a:pt x="80" y="117"/>
                    </a:moveTo>
                    <a:cubicBezTo>
                      <a:pt x="81" y="118"/>
                      <a:pt x="81" y="119"/>
                      <a:pt x="80" y="120"/>
                    </a:cubicBezTo>
                    <a:cubicBezTo>
                      <a:pt x="73" y="124"/>
                      <a:pt x="73" y="124"/>
                      <a:pt x="73" y="124"/>
                    </a:cubicBezTo>
                    <a:cubicBezTo>
                      <a:pt x="72" y="124"/>
                      <a:pt x="71" y="124"/>
                      <a:pt x="70" y="123"/>
                    </a:cubicBezTo>
                    <a:cubicBezTo>
                      <a:pt x="70" y="123"/>
                      <a:pt x="70" y="121"/>
                      <a:pt x="70" y="121"/>
                    </a:cubicBezTo>
                    <a:cubicBezTo>
                      <a:pt x="70" y="106"/>
                      <a:pt x="70" y="106"/>
                      <a:pt x="70" y="106"/>
                    </a:cubicBezTo>
                    <a:cubicBezTo>
                      <a:pt x="70" y="106"/>
                      <a:pt x="70" y="104"/>
                      <a:pt x="71" y="104"/>
                    </a:cubicBezTo>
                    <a:cubicBezTo>
                      <a:pt x="77" y="100"/>
                      <a:pt x="77" y="100"/>
                      <a:pt x="77" y="100"/>
                    </a:cubicBezTo>
                    <a:cubicBezTo>
                      <a:pt x="78" y="99"/>
                      <a:pt x="80" y="100"/>
                      <a:pt x="80" y="100"/>
                    </a:cubicBezTo>
                    <a:cubicBezTo>
                      <a:pt x="80" y="100"/>
                      <a:pt x="80" y="100"/>
                      <a:pt x="80" y="100"/>
                    </a:cubicBezTo>
                    <a:cubicBezTo>
                      <a:pt x="81" y="101"/>
                      <a:pt x="81" y="103"/>
                      <a:pt x="80" y="103"/>
                    </a:cubicBezTo>
                    <a:cubicBezTo>
                      <a:pt x="74" y="106"/>
                      <a:pt x="74" y="106"/>
                      <a:pt x="74" y="106"/>
                    </a:cubicBezTo>
                    <a:cubicBezTo>
                      <a:pt x="74" y="118"/>
                      <a:pt x="74" y="118"/>
                      <a:pt x="74" y="118"/>
                    </a:cubicBezTo>
                    <a:cubicBezTo>
                      <a:pt x="77" y="117"/>
                      <a:pt x="77" y="117"/>
                      <a:pt x="77" y="117"/>
                    </a:cubicBezTo>
                    <a:cubicBezTo>
                      <a:pt x="78" y="116"/>
                      <a:pt x="80" y="116"/>
                      <a:pt x="80" y="117"/>
                    </a:cubicBezTo>
                    <a:close/>
                    <a:moveTo>
                      <a:pt x="20" y="83"/>
                    </a:moveTo>
                    <a:cubicBezTo>
                      <a:pt x="21" y="84"/>
                      <a:pt x="21" y="85"/>
                      <a:pt x="20" y="86"/>
                    </a:cubicBezTo>
                    <a:cubicBezTo>
                      <a:pt x="13" y="90"/>
                      <a:pt x="13" y="90"/>
                      <a:pt x="13" y="90"/>
                    </a:cubicBezTo>
                    <a:cubicBezTo>
                      <a:pt x="12" y="90"/>
                      <a:pt x="11" y="90"/>
                      <a:pt x="10" y="89"/>
                    </a:cubicBezTo>
                    <a:cubicBezTo>
                      <a:pt x="10" y="89"/>
                      <a:pt x="9" y="87"/>
                      <a:pt x="9" y="87"/>
                    </a:cubicBezTo>
                    <a:cubicBezTo>
                      <a:pt x="9" y="72"/>
                      <a:pt x="9" y="72"/>
                      <a:pt x="9" y="72"/>
                    </a:cubicBezTo>
                    <a:cubicBezTo>
                      <a:pt x="9" y="72"/>
                      <a:pt x="10" y="70"/>
                      <a:pt x="10" y="70"/>
                    </a:cubicBezTo>
                    <a:cubicBezTo>
                      <a:pt x="17" y="66"/>
                      <a:pt x="17" y="66"/>
                      <a:pt x="17" y="66"/>
                    </a:cubicBezTo>
                    <a:cubicBezTo>
                      <a:pt x="18" y="65"/>
                      <a:pt x="20" y="66"/>
                      <a:pt x="20" y="66"/>
                    </a:cubicBezTo>
                    <a:cubicBezTo>
                      <a:pt x="20" y="66"/>
                      <a:pt x="20" y="66"/>
                      <a:pt x="20" y="66"/>
                    </a:cubicBezTo>
                    <a:cubicBezTo>
                      <a:pt x="21" y="67"/>
                      <a:pt x="21" y="69"/>
                      <a:pt x="20" y="69"/>
                    </a:cubicBezTo>
                    <a:cubicBezTo>
                      <a:pt x="14" y="72"/>
                      <a:pt x="14" y="72"/>
                      <a:pt x="14" y="72"/>
                    </a:cubicBezTo>
                    <a:cubicBezTo>
                      <a:pt x="14" y="84"/>
                      <a:pt x="14" y="84"/>
                      <a:pt x="14" y="84"/>
                    </a:cubicBezTo>
                    <a:cubicBezTo>
                      <a:pt x="17" y="83"/>
                      <a:pt x="17" y="83"/>
                      <a:pt x="17" y="83"/>
                    </a:cubicBezTo>
                    <a:cubicBezTo>
                      <a:pt x="18" y="82"/>
                      <a:pt x="20" y="82"/>
                      <a:pt x="20" y="83"/>
                    </a:cubicBezTo>
                    <a:close/>
                  </a:path>
                </a:pathLst>
              </a:custGeom>
              <a:solidFill>
                <a:srgbClr val="4F81BD"/>
              </a:solidFill>
              <a:ln>
                <a:noFill/>
              </a:ln>
              <a:extLst/>
            </p:spPr>
            <p:txBody>
              <a:bodyPr vert="horz" wrap="square" lIns="91427" tIns="45714" rIns="91427" bIns="45714" numCol="1" anchor="t" anchorCtr="0" compatLnSpc="1">
                <a:prstTxWarp prst="textNoShape">
                  <a:avLst/>
                </a:prstTxWarp>
              </a:bodyPr>
              <a:lstStyle/>
              <a:p>
                <a:pPr defTabSz="914317">
                  <a:defRPr/>
                </a:pPr>
                <a:endParaRPr lang="en-US" sz="2800" kern="0">
                  <a:solidFill>
                    <a:sysClr val="windowText" lastClr="000000"/>
                  </a:solidFill>
                </a:endParaRPr>
              </a:p>
            </p:txBody>
          </p:sp>
          <p:sp>
            <p:nvSpPr>
              <p:cNvPr id="160" name="TextBox 159"/>
              <p:cNvSpPr txBox="1"/>
              <p:nvPr/>
            </p:nvSpPr>
            <p:spPr>
              <a:xfrm>
                <a:off x="3038190" y="3367355"/>
                <a:ext cx="578437" cy="216874"/>
              </a:xfrm>
              <a:prstGeom prst="rect">
                <a:avLst/>
              </a:prstGeom>
              <a:noFill/>
            </p:spPr>
            <p:txBody>
              <a:bodyPr wrap="square" lIns="0" tIns="0" rIns="0" bIns="0" rtlCol="0">
                <a:spAutoFit/>
              </a:bodyPr>
              <a:lstStyle/>
              <a:p>
                <a:pPr algn="ctr" defTabSz="914317">
                  <a:lnSpc>
                    <a:spcPct val="90000"/>
                  </a:lnSpc>
                  <a:defRPr/>
                </a:pPr>
                <a:r>
                  <a:rPr lang="en-US" sz="1399" kern="0">
                    <a:solidFill>
                      <a:sysClr val="windowText" lastClr="000000"/>
                    </a:solidFill>
                  </a:rPr>
                  <a:t>GW</a:t>
                </a:r>
              </a:p>
            </p:txBody>
          </p:sp>
        </p:grpSp>
        <p:grpSp>
          <p:nvGrpSpPr>
            <p:cNvPr id="161" name="Group 160"/>
            <p:cNvGrpSpPr/>
            <p:nvPr/>
          </p:nvGrpSpPr>
          <p:grpSpPr>
            <a:xfrm>
              <a:off x="9946915" y="4536287"/>
              <a:ext cx="893297" cy="1172590"/>
              <a:chOff x="6027733" y="2131654"/>
              <a:chExt cx="660349" cy="866811"/>
            </a:xfrm>
          </p:grpSpPr>
          <p:sp>
            <p:nvSpPr>
              <p:cNvPr id="162" name="Rounded Rectangle 161"/>
              <p:cNvSpPr/>
              <p:nvPr/>
            </p:nvSpPr>
            <p:spPr bwMode="auto">
              <a:xfrm>
                <a:off x="6027733" y="2131654"/>
                <a:ext cx="660349" cy="866811"/>
              </a:xfrm>
              <a:prstGeom prst="roundRect">
                <a:avLst>
                  <a:gd name="adj" fmla="val 10259"/>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3200" kern="0" spc="-51">
                  <a:solidFill>
                    <a:sysClr val="windowText" lastClr="000000"/>
                  </a:solidFill>
                </a:endParaRPr>
              </a:p>
            </p:txBody>
          </p:sp>
          <p:grpSp>
            <p:nvGrpSpPr>
              <p:cNvPr id="163" name="Group 162"/>
              <p:cNvGrpSpPr/>
              <p:nvPr/>
            </p:nvGrpSpPr>
            <p:grpSpPr>
              <a:xfrm>
                <a:off x="6093279" y="2187723"/>
                <a:ext cx="529256" cy="754672"/>
                <a:chOff x="4045739" y="2177015"/>
                <a:chExt cx="529256" cy="754672"/>
              </a:xfrm>
            </p:grpSpPr>
            <p:pic>
              <p:nvPicPr>
                <p:cNvPr id="164" name="Picture 163"/>
                <p:cNvPicPr>
                  <a:picLocks noChangeAspect="1"/>
                </p:cNvPicPr>
                <p:nvPr/>
              </p:nvPicPr>
              <p:blipFill>
                <a:blip r:embed="rId3" cstate="screen">
                  <a:grayscl/>
                  <a:extLst>
                    <a:ext uri="{28A0092B-C50C-407E-A947-70E740481C1C}">
                      <a14:useLocalDpi xmlns:a14="http://schemas.microsoft.com/office/drawing/2010/main"/>
                    </a:ext>
                  </a:extLst>
                </a:blip>
                <a:stretch>
                  <a:fillRect/>
                </a:stretch>
              </p:blipFill>
              <p:spPr>
                <a:xfrm>
                  <a:off x="4045739" y="2703087"/>
                  <a:ext cx="529256" cy="228600"/>
                </a:xfrm>
                <a:prstGeom prst="roundRect">
                  <a:avLst>
                    <a:gd name="adj" fmla="val 11234"/>
                  </a:avLst>
                </a:prstGeom>
                <a:solidFill>
                  <a:srgbClr val="1F497D"/>
                </a:solidFill>
                <a:ln w="63500">
                  <a:noFill/>
                </a:ln>
                <a:effectLst/>
              </p:spPr>
            </p:pic>
            <p:pic>
              <p:nvPicPr>
                <p:cNvPr id="165" name="Picture 164"/>
                <p:cNvPicPr>
                  <a:picLocks noChangeAspect="1"/>
                </p:cNvPicPr>
                <p:nvPr/>
              </p:nvPicPr>
              <p:blipFill>
                <a:blip r:embed="rId3" cstate="screen">
                  <a:grayscl/>
                  <a:extLst>
                    <a:ext uri="{28A0092B-C50C-407E-A947-70E740481C1C}">
                      <a14:useLocalDpi xmlns:a14="http://schemas.microsoft.com/office/drawing/2010/main"/>
                    </a:ext>
                  </a:extLst>
                </a:blip>
                <a:stretch>
                  <a:fillRect/>
                </a:stretch>
              </p:blipFill>
              <p:spPr>
                <a:xfrm>
                  <a:off x="4045739" y="2440051"/>
                  <a:ext cx="529256" cy="228600"/>
                </a:xfrm>
                <a:prstGeom prst="roundRect">
                  <a:avLst>
                    <a:gd name="adj" fmla="val 11234"/>
                  </a:avLst>
                </a:prstGeom>
                <a:solidFill>
                  <a:srgbClr val="1F497D"/>
                </a:solidFill>
                <a:ln w="63500">
                  <a:noFill/>
                </a:ln>
                <a:effectLst/>
              </p:spPr>
            </p:pic>
            <p:pic>
              <p:nvPicPr>
                <p:cNvPr id="166" name="Picture 165"/>
                <p:cNvPicPr>
                  <a:picLocks noChangeAspect="1"/>
                </p:cNvPicPr>
                <p:nvPr/>
              </p:nvPicPr>
              <p:blipFill>
                <a:blip r:embed="rId3" cstate="screen">
                  <a:grayscl/>
                  <a:extLst>
                    <a:ext uri="{28A0092B-C50C-407E-A947-70E740481C1C}">
                      <a14:useLocalDpi xmlns:a14="http://schemas.microsoft.com/office/drawing/2010/main"/>
                    </a:ext>
                  </a:extLst>
                </a:blip>
                <a:stretch>
                  <a:fillRect/>
                </a:stretch>
              </p:blipFill>
              <p:spPr>
                <a:xfrm>
                  <a:off x="4045739" y="2177015"/>
                  <a:ext cx="529256" cy="228600"/>
                </a:xfrm>
                <a:prstGeom prst="roundRect">
                  <a:avLst>
                    <a:gd name="adj" fmla="val 11234"/>
                  </a:avLst>
                </a:prstGeom>
                <a:solidFill>
                  <a:srgbClr val="1F497D"/>
                </a:solidFill>
                <a:ln w="63500">
                  <a:noFill/>
                </a:ln>
                <a:effectLst/>
              </p:spPr>
            </p:pic>
          </p:grpSp>
        </p:grpSp>
        <p:grpSp>
          <p:nvGrpSpPr>
            <p:cNvPr id="167" name="Group 166"/>
            <p:cNvGrpSpPr/>
            <p:nvPr/>
          </p:nvGrpSpPr>
          <p:grpSpPr>
            <a:xfrm>
              <a:off x="8922067" y="4536287"/>
              <a:ext cx="893297" cy="1172590"/>
              <a:chOff x="5111286" y="2128637"/>
              <a:chExt cx="660349" cy="866811"/>
            </a:xfrm>
          </p:grpSpPr>
          <p:sp>
            <p:nvSpPr>
              <p:cNvPr id="168" name="Rounded Rectangle 167"/>
              <p:cNvSpPr/>
              <p:nvPr/>
            </p:nvSpPr>
            <p:spPr bwMode="auto">
              <a:xfrm>
                <a:off x="5111286" y="2128637"/>
                <a:ext cx="660349" cy="866811"/>
              </a:xfrm>
              <a:prstGeom prst="roundRect">
                <a:avLst>
                  <a:gd name="adj" fmla="val 10259"/>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3200" kern="0" spc="-51">
                  <a:solidFill>
                    <a:sysClr val="windowText" lastClr="000000"/>
                  </a:solidFill>
                </a:endParaRPr>
              </a:p>
            </p:txBody>
          </p:sp>
          <p:grpSp>
            <p:nvGrpSpPr>
              <p:cNvPr id="169" name="Group 168"/>
              <p:cNvGrpSpPr/>
              <p:nvPr/>
            </p:nvGrpSpPr>
            <p:grpSpPr>
              <a:xfrm>
                <a:off x="5176832" y="2184706"/>
                <a:ext cx="529256" cy="754672"/>
                <a:chOff x="4045739" y="2177015"/>
                <a:chExt cx="529256" cy="754672"/>
              </a:xfrm>
            </p:grpSpPr>
            <p:pic>
              <p:nvPicPr>
                <p:cNvPr id="170" name="Picture 169"/>
                <p:cNvPicPr>
                  <a:picLocks noChangeAspect="1"/>
                </p:cNvPicPr>
                <p:nvPr/>
              </p:nvPicPr>
              <p:blipFill>
                <a:blip r:embed="rId3" cstate="screen">
                  <a:grayscl/>
                  <a:extLst>
                    <a:ext uri="{28A0092B-C50C-407E-A947-70E740481C1C}">
                      <a14:useLocalDpi xmlns:a14="http://schemas.microsoft.com/office/drawing/2010/main"/>
                    </a:ext>
                  </a:extLst>
                </a:blip>
                <a:stretch>
                  <a:fillRect/>
                </a:stretch>
              </p:blipFill>
              <p:spPr>
                <a:xfrm>
                  <a:off x="4045739" y="2703087"/>
                  <a:ext cx="529256" cy="228600"/>
                </a:xfrm>
                <a:prstGeom prst="roundRect">
                  <a:avLst>
                    <a:gd name="adj" fmla="val 11234"/>
                  </a:avLst>
                </a:prstGeom>
                <a:solidFill>
                  <a:srgbClr val="1F497D"/>
                </a:solidFill>
                <a:ln w="63500">
                  <a:noFill/>
                </a:ln>
                <a:effectLst/>
              </p:spPr>
            </p:pic>
            <p:pic>
              <p:nvPicPr>
                <p:cNvPr id="171" name="Picture 170"/>
                <p:cNvPicPr>
                  <a:picLocks noChangeAspect="1"/>
                </p:cNvPicPr>
                <p:nvPr/>
              </p:nvPicPr>
              <p:blipFill>
                <a:blip r:embed="rId3" cstate="screen">
                  <a:grayscl/>
                  <a:extLst>
                    <a:ext uri="{28A0092B-C50C-407E-A947-70E740481C1C}">
                      <a14:useLocalDpi xmlns:a14="http://schemas.microsoft.com/office/drawing/2010/main"/>
                    </a:ext>
                  </a:extLst>
                </a:blip>
                <a:stretch>
                  <a:fillRect/>
                </a:stretch>
              </p:blipFill>
              <p:spPr>
                <a:xfrm>
                  <a:off x="4045739" y="2440051"/>
                  <a:ext cx="529256" cy="228600"/>
                </a:xfrm>
                <a:prstGeom prst="roundRect">
                  <a:avLst>
                    <a:gd name="adj" fmla="val 11234"/>
                  </a:avLst>
                </a:prstGeom>
                <a:solidFill>
                  <a:srgbClr val="1F497D"/>
                </a:solidFill>
                <a:ln w="63500">
                  <a:noFill/>
                </a:ln>
                <a:effectLst/>
              </p:spPr>
            </p:pic>
            <p:pic>
              <p:nvPicPr>
                <p:cNvPr id="172" name="Picture 171"/>
                <p:cNvPicPr>
                  <a:picLocks noChangeAspect="1"/>
                </p:cNvPicPr>
                <p:nvPr/>
              </p:nvPicPr>
              <p:blipFill>
                <a:blip r:embed="rId3" cstate="screen">
                  <a:grayscl/>
                  <a:extLst>
                    <a:ext uri="{28A0092B-C50C-407E-A947-70E740481C1C}">
                      <a14:useLocalDpi xmlns:a14="http://schemas.microsoft.com/office/drawing/2010/main"/>
                    </a:ext>
                  </a:extLst>
                </a:blip>
                <a:stretch>
                  <a:fillRect/>
                </a:stretch>
              </p:blipFill>
              <p:spPr>
                <a:xfrm>
                  <a:off x="4045739" y="2177015"/>
                  <a:ext cx="529256" cy="228600"/>
                </a:xfrm>
                <a:prstGeom prst="roundRect">
                  <a:avLst>
                    <a:gd name="adj" fmla="val 11234"/>
                  </a:avLst>
                </a:prstGeom>
                <a:solidFill>
                  <a:srgbClr val="1F497D"/>
                </a:solidFill>
                <a:ln w="63500">
                  <a:noFill/>
                </a:ln>
                <a:effectLst/>
              </p:spPr>
            </p:pic>
          </p:grpSp>
        </p:grpSp>
        <p:grpSp>
          <p:nvGrpSpPr>
            <p:cNvPr id="173" name="Group 172"/>
            <p:cNvGrpSpPr/>
            <p:nvPr/>
          </p:nvGrpSpPr>
          <p:grpSpPr>
            <a:xfrm>
              <a:off x="7886171" y="4536287"/>
              <a:ext cx="893297" cy="1172590"/>
              <a:chOff x="3981473" y="2128637"/>
              <a:chExt cx="660349" cy="866811"/>
            </a:xfrm>
          </p:grpSpPr>
          <p:sp>
            <p:nvSpPr>
              <p:cNvPr id="174" name="Rounded Rectangle 173"/>
              <p:cNvSpPr/>
              <p:nvPr/>
            </p:nvSpPr>
            <p:spPr bwMode="auto">
              <a:xfrm>
                <a:off x="3981473" y="2128637"/>
                <a:ext cx="660349" cy="866811"/>
              </a:xfrm>
              <a:prstGeom prst="roundRect">
                <a:avLst>
                  <a:gd name="adj" fmla="val 10259"/>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3200" kern="0" spc="-51">
                  <a:solidFill>
                    <a:sysClr val="windowText" lastClr="000000"/>
                  </a:solidFill>
                </a:endParaRPr>
              </a:p>
            </p:txBody>
          </p:sp>
          <p:grpSp>
            <p:nvGrpSpPr>
              <p:cNvPr id="175" name="Group 174"/>
              <p:cNvGrpSpPr/>
              <p:nvPr/>
            </p:nvGrpSpPr>
            <p:grpSpPr>
              <a:xfrm>
                <a:off x="4047019" y="2184706"/>
                <a:ext cx="529256" cy="754672"/>
                <a:chOff x="4045739" y="2177015"/>
                <a:chExt cx="529256" cy="754672"/>
              </a:xfrm>
            </p:grpSpPr>
            <p:pic>
              <p:nvPicPr>
                <p:cNvPr id="176" name="Picture 175"/>
                <p:cNvPicPr>
                  <a:picLocks noChangeAspect="1"/>
                </p:cNvPicPr>
                <p:nvPr/>
              </p:nvPicPr>
              <p:blipFill>
                <a:blip r:embed="rId3" cstate="screen">
                  <a:grayscl/>
                  <a:extLst>
                    <a:ext uri="{28A0092B-C50C-407E-A947-70E740481C1C}">
                      <a14:useLocalDpi xmlns:a14="http://schemas.microsoft.com/office/drawing/2010/main"/>
                    </a:ext>
                  </a:extLst>
                </a:blip>
                <a:stretch>
                  <a:fillRect/>
                </a:stretch>
              </p:blipFill>
              <p:spPr>
                <a:xfrm>
                  <a:off x="4045739" y="2703087"/>
                  <a:ext cx="529256" cy="228600"/>
                </a:xfrm>
                <a:prstGeom prst="roundRect">
                  <a:avLst>
                    <a:gd name="adj" fmla="val 11234"/>
                  </a:avLst>
                </a:prstGeom>
                <a:solidFill>
                  <a:srgbClr val="1F497D"/>
                </a:solidFill>
                <a:ln w="63500">
                  <a:noFill/>
                </a:ln>
                <a:effectLst/>
              </p:spPr>
            </p:pic>
            <p:pic>
              <p:nvPicPr>
                <p:cNvPr id="177" name="Picture 176"/>
                <p:cNvPicPr>
                  <a:picLocks noChangeAspect="1"/>
                </p:cNvPicPr>
                <p:nvPr/>
              </p:nvPicPr>
              <p:blipFill>
                <a:blip r:embed="rId3" cstate="screen">
                  <a:grayscl/>
                  <a:extLst>
                    <a:ext uri="{28A0092B-C50C-407E-A947-70E740481C1C}">
                      <a14:useLocalDpi xmlns:a14="http://schemas.microsoft.com/office/drawing/2010/main"/>
                    </a:ext>
                  </a:extLst>
                </a:blip>
                <a:stretch>
                  <a:fillRect/>
                </a:stretch>
              </p:blipFill>
              <p:spPr>
                <a:xfrm>
                  <a:off x="4045739" y="2440051"/>
                  <a:ext cx="529256" cy="228600"/>
                </a:xfrm>
                <a:prstGeom prst="roundRect">
                  <a:avLst>
                    <a:gd name="adj" fmla="val 11234"/>
                  </a:avLst>
                </a:prstGeom>
                <a:solidFill>
                  <a:srgbClr val="1F497D"/>
                </a:solidFill>
                <a:ln w="63500">
                  <a:noFill/>
                </a:ln>
                <a:effectLst/>
              </p:spPr>
            </p:pic>
            <p:pic>
              <p:nvPicPr>
                <p:cNvPr id="178" name="Picture 177"/>
                <p:cNvPicPr>
                  <a:picLocks noChangeAspect="1"/>
                </p:cNvPicPr>
                <p:nvPr/>
              </p:nvPicPr>
              <p:blipFill>
                <a:blip r:embed="rId3" cstate="screen">
                  <a:grayscl/>
                  <a:extLst>
                    <a:ext uri="{28A0092B-C50C-407E-A947-70E740481C1C}">
                      <a14:useLocalDpi xmlns:a14="http://schemas.microsoft.com/office/drawing/2010/main"/>
                    </a:ext>
                  </a:extLst>
                </a:blip>
                <a:stretch>
                  <a:fillRect/>
                </a:stretch>
              </p:blipFill>
              <p:spPr>
                <a:xfrm>
                  <a:off x="4045739" y="2177015"/>
                  <a:ext cx="529256" cy="228600"/>
                </a:xfrm>
                <a:prstGeom prst="roundRect">
                  <a:avLst>
                    <a:gd name="adj" fmla="val 11234"/>
                  </a:avLst>
                </a:prstGeom>
                <a:solidFill>
                  <a:srgbClr val="1F497D"/>
                </a:solidFill>
                <a:ln w="63500">
                  <a:noFill/>
                </a:ln>
                <a:effectLst/>
              </p:spPr>
            </p:pic>
          </p:grpSp>
        </p:grpSp>
        <p:grpSp>
          <p:nvGrpSpPr>
            <p:cNvPr id="188" name="Group 187"/>
            <p:cNvGrpSpPr/>
            <p:nvPr/>
          </p:nvGrpSpPr>
          <p:grpSpPr>
            <a:xfrm>
              <a:off x="10191703" y="1747572"/>
              <a:ext cx="1373502" cy="1236967"/>
              <a:chOff x="1425901" y="2335312"/>
              <a:chExt cx="1240346" cy="1117050"/>
            </a:xfrm>
          </p:grpSpPr>
          <p:sp>
            <p:nvSpPr>
              <p:cNvPr id="189" name="Oval 188"/>
              <p:cNvSpPr/>
              <p:nvPr/>
            </p:nvSpPr>
            <p:spPr bwMode="auto">
              <a:xfrm>
                <a:off x="1487553" y="2335312"/>
                <a:ext cx="1117050" cy="1117050"/>
              </a:xfrm>
              <a:prstGeom prst="ellipse">
                <a:avLst/>
              </a:prstGeom>
              <a:pattFill prst="ltUpDiag">
                <a:fgClr>
                  <a:srgbClr val="CDCDCD"/>
                </a:fgClr>
                <a:bgClr>
                  <a:srgbClr val="FFFFFF"/>
                </a:bgClr>
              </a:pattFill>
              <a:ln w="57150" cap="flat" cmpd="sng" algn="ctr">
                <a:solidFill>
                  <a:srgbClr val="4F81BD"/>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14016" fontAlgn="base">
                  <a:lnSpc>
                    <a:spcPct val="90000"/>
                  </a:lnSpc>
                  <a:spcBef>
                    <a:spcPct val="0"/>
                  </a:spcBef>
                  <a:spcAft>
                    <a:spcPct val="0"/>
                  </a:spcAft>
                  <a:defRPr/>
                </a:pPr>
                <a:endParaRPr lang="en-US" sz="3600" kern="0" spc="-51">
                  <a:solidFill>
                    <a:sysClr val="windowText" lastClr="000000"/>
                  </a:solidFill>
                </a:endParaRPr>
              </a:p>
            </p:txBody>
          </p:sp>
          <p:sp>
            <p:nvSpPr>
              <p:cNvPr id="190" name="Freeform 189"/>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rgbClr val="1F497D"/>
              </a:solidFill>
              <a:ln>
                <a:noFill/>
              </a:ln>
              <a:extLst/>
            </p:spPr>
            <p:txBody>
              <a:bodyPr vert="horz" wrap="square" lIns="91427" tIns="45714" rIns="91427" bIns="45714" numCol="1" anchor="t" anchorCtr="0" compatLnSpc="1">
                <a:prstTxWarp prst="textNoShape">
                  <a:avLst/>
                </a:prstTxWarp>
              </a:bodyPr>
              <a:lstStyle/>
              <a:p>
                <a:pPr defTabSz="932418">
                  <a:defRPr/>
                </a:pPr>
                <a:endParaRPr lang="en-US" sz="2800" kern="0">
                  <a:solidFill>
                    <a:sysClr val="windowText" lastClr="000000"/>
                  </a:solidFill>
                </a:endParaRPr>
              </a:p>
            </p:txBody>
          </p:sp>
          <p:sp>
            <p:nvSpPr>
              <p:cNvPr id="191" name="TextBox 190"/>
              <p:cNvSpPr txBox="1"/>
              <p:nvPr/>
            </p:nvSpPr>
            <p:spPr>
              <a:xfrm>
                <a:off x="1425901" y="2794087"/>
                <a:ext cx="1240346" cy="586862"/>
              </a:xfrm>
              <a:prstGeom prst="rect">
                <a:avLst/>
              </a:prstGeom>
              <a:noFill/>
            </p:spPr>
            <p:txBody>
              <a:bodyPr wrap="none" lIns="182854" tIns="146283" rIns="182854" bIns="146283" rtlCol="0" anchor="ctr">
                <a:spAutoFit/>
              </a:bodyPr>
              <a:lstStyle/>
              <a:p>
                <a:pPr algn="ctr" defTabSz="932418">
                  <a:lnSpc>
                    <a:spcPct val="90000"/>
                  </a:lnSpc>
                  <a:defRPr/>
                </a:pPr>
                <a:r>
                  <a:rPr lang="en-US" sz="2000" kern="0" spc="-51" dirty="0">
                    <a:solidFill>
                      <a:sysClr val="windowText" lastClr="000000"/>
                    </a:solidFill>
                  </a:rPr>
                  <a:t>Internet</a:t>
                </a:r>
              </a:p>
            </p:txBody>
          </p:sp>
        </p:grpSp>
        <p:sp>
          <p:nvSpPr>
            <p:cNvPr id="192" name="Left-Right Arrow 191"/>
            <p:cNvSpPr/>
            <p:nvPr/>
          </p:nvSpPr>
          <p:spPr>
            <a:xfrm rot="5400000">
              <a:off x="6540113" y="3548978"/>
              <a:ext cx="1561226" cy="348810"/>
            </a:xfrm>
            <a:prstGeom prst="leftRightArrow">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317">
                <a:defRPr/>
              </a:pPr>
              <a:endParaRPr lang="en-US" sz="2800" kern="0">
                <a:solidFill>
                  <a:sysClr val="windowText" lastClr="000000"/>
                </a:solidFill>
              </a:endParaRPr>
            </a:p>
          </p:txBody>
        </p:sp>
        <p:grpSp>
          <p:nvGrpSpPr>
            <p:cNvPr id="193" name="Group 192"/>
            <p:cNvGrpSpPr/>
            <p:nvPr/>
          </p:nvGrpSpPr>
          <p:grpSpPr>
            <a:xfrm>
              <a:off x="7341653" y="1760712"/>
              <a:ext cx="453686" cy="1114457"/>
              <a:chOff x="10520791" y="5710226"/>
              <a:chExt cx="813223" cy="1100576"/>
            </a:xfrm>
          </p:grpSpPr>
          <p:sp>
            <p:nvSpPr>
              <p:cNvPr id="194" name="Rectangle 5"/>
              <p:cNvSpPr>
                <a:spLocks noChangeArrowheads="1"/>
              </p:cNvSpPr>
              <p:nvPr/>
            </p:nvSpPr>
            <p:spPr bwMode="auto">
              <a:xfrm>
                <a:off x="10520791" y="5710226"/>
                <a:ext cx="813223" cy="1100576"/>
              </a:xfrm>
              <a:prstGeom prst="rect">
                <a:avLst/>
              </a:prstGeom>
              <a:solidFill>
                <a:srgbClr val="00B0F0"/>
              </a:solidFill>
              <a:ln>
                <a:noFill/>
              </a:ln>
            </p:spPr>
            <p:txBody>
              <a:bodyPr vert="horz" wrap="square" lIns="91413" tIns="45707" rIns="91413" bIns="45707" numCol="1" anchor="t" anchorCtr="0" compatLnSpc="1">
                <a:prstTxWarp prst="textNoShape">
                  <a:avLst/>
                </a:prstTxWarp>
              </a:bodyPr>
              <a:lstStyle/>
              <a:p>
                <a:pPr defTabSz="932051">
                  <a:defRPr/>
                </a:pPr>
                <a:endParaRPr lang="en-US" sz="2800" kern="0">
                  <a:solidFill>
                    <a:sysClr val="windowText" lastClr="000000"/>
                  </a:solidFill>
                </a:endParaRPr>
              </a:p>
            </p:txBody>
          </p:sp>
          <p:sp>
            <p:nvSpPr>
              <p:cNvPr id="195"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3" tIns="45707" rIns="91413" bIns="45707" numCol="1" anchor="t" anchorCtr="0" compatLnSpc="1">
                <a:prstTxWarp prst="textNoShape">
                  <a:avLst/>
                </a:prstTxWarp>
              </a:bodyPr>
              <a:lstStyle/>
              <a:p>
                <a:pPr defTabSz="932051">
                  <a:defRPr/>
                </a:pPr>
                <a:endParaRPr lang="en-US" sz="2800" kern="0">
                  <a:solidFill>
                    <a:sysClr val="windowText" lastClr="000000"/>
                  </a:solidFill>
                </a:endParaRPr>
              </a:p>
            </p:txBody>
          </p:sp>
          <p:sp>
            <p:nvSpPr>
              <p:cNvPr id="196"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3" tIns="45707" rIns="91413" bIns="45707" numCol="1" anchor="t" anchorCtr="0" compatLnSpc="1">
                <a:prstTxWarp prst="textNoShape">
                  <a:avLst/>
                </a:prstTxWarp>
              </a:bodyPr>
              <a:lstStyle/>
              <a:p>
                <a:pPr defTabSz="932051">
                  <a:defRPr/>
                </a:pPr>
                <a:endParaRPr lang="en-US" sz="2800" kern="0">
                  <a:solidFill>
                    <a:sysClr val="windowText" lastClr="000000"/>
                  </a:solidFill>
                </a:endParaRPr>
              </a:p>
            </p:txBody>
          </p:sp>
          <p:sp>
            <p:nvSpPr>
              <p:cNvPr id="197"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3" tIns="45707" rIns="91413" bIns="45707" numCol="1" anchor="t" anchorCtr="0" compatLnSpc="1">
                <a:prstTxWarp prst="textNoShape">
                  <a:avLst/>
                </a:prstTxWarp>
              </a:bodyPr>
              <a:lstStyle/>
              <a:p>
                <a:pPr defTabSz="932051">
                  <a:defRPr/>
                </a:pPr>
                <a:endParaRPr lang="en-US" sz="2800" kern="0">
                  <a:solidFill>
                    <a:sysClr val="windowText" lastClr="000000"/>
                  </a:solidFill>
                </a:endParaRPr>
              </a:p>
            </p:txBody>
          </p:sp>
          <p:sp>
            <p:nvSpPr>
              <p:cNvPr id="198"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3" tIns="45707" rIns="91413" bIns="45707" numCol="1" anchor="t" anchorCtr="0" compatLnSpc="1">
                <a:prstTxWarp prst="textNoShape">
                  <a:avLst/>
                </a:prstTxWarp>
              </a:bodyPr>
              <a:lstStyle/>
              <a:p>
                <a:pPr defTabSz="932051">
                  <a:defRPr/>
                </a:pPr>
                <a:endParaRPr lang="en-US" sz="2800" kern="0">
                  <a:solidFill>
                    <a:sysClr val="windowText" lastClr="000000"/>
                  </a:solidFill>
                </a:endParaRPr>
              </a:p>
            </p:txBody>
          </p:sp>
          <p:sp>
            <p:nvSpPr>
              <p:cNvPr id="199" name="Oval 14"/>
              <p:cNvSpPr>
                <a:spLocks noChangeArrowheads="1"/>
              </p:cNvSpPr>
              <p:nvPr/>
            </p:nvSpPr>
            <p:spPr bwMode="auto">
              <a:xfrm>
                <a:off x="11124807" y="5862451"/>
                <a:ext cx="61867" cy="61867"/>
              </a:xfrm>
              <a:prstGeom prst="ellipse">
                <a:avLst/>
              </a:prstGeom>
              <a:solidFill>
                <a:srgbClr val="4F81BD"/>
              </a:solidFill>
              <a:ln>
                <a:noFill/>
              </a:ln>
            </p:spPr>
            <p:txBody>
              <a:bodyPr vert="horz" wrap="square" lIns="91413" tIns="45707" rIns="91413" bIns="45707" numCol="1" anchor="t" anchorCtr="0" compatLnSpc="1">
                <a:prstTxWarp prst="textNoShape">
                  <a:avLst/>
                </a:prstTxWarp>
              </a:bodyPr>
              <a:lstStyle/>
              <a:p>
                <a:pPr defTabSz="932051">
                  <a:defRPr/>
                </a:pPr>
                <a:endParaRPr lang="en-US" sz="2800" kern="0">
                  <a:solidFill>
                    <a:sysClr val="windowText" lastClr="000000"/>
                  </a:solidFill>
                </a:endParaRPr>
              </a:p>
            </p:txBody>
          </p:sp>
          <p:sp>
            <p:nvSpPr>
              <p:cNvPr id="200" name="Oval 15"/>
              <p:cNvSpPr>
                <a:spLocks noChangeArrowheads="1"/>
              </p:cNvSpPr>
              <p:nvPr/>
            </p:nvSpPr>
            <p:spPr bwMode="auto">
              <a:xfrm>
                <a:off x="11124807" y="6061076"/>
                <a:ext cx="61867" cy="61867"/>
              </a:xfrm>
              <a:prstGeom prst="ellipse">
                <a:avLst/>
              </a:prstGeom>
              <a:solidFill>
                <a:srgbClr val="4F81BD"/>
              </a:solidFill>
              <a:ln>
                <a:noFill/>
              </a:ln>
            </p:spPr>
            <p:txBody>
              <a:bodyPr vert="horz" wrap="square" lIns="91413" tIns="45707" rIns="91413" bIns="45707" numCol="1" anchor="t" anchorCtr="0" compatLnSpc="1">
                <a:prstTxWarp prst="textNoShape">
                  <a:avLst/>
                </a:prstTxWarp>
              </a:bodyPr>
              <a:lstStyle/>
              <a:p>
                <a:pPr defTabSz="932051">
                  <a:defRPr/>
                </a:pPr>
                <a:endParaRPr lang="en-US" sz="2800" kern="0">
                  <a:solidFill>
                    <a:sysClr val="windowText" lastClr="000000"/>
                  </a:solidFill>
                </a:endParaRPr>
              </a:p>
            </p:txBody>
          </p:sp>
          <p:sp>
            <p:nvSpPr>
              <p:cNvPr id="201" name="Oval 16"/>
              <p:cNvSpPr>
                <a:spLocks noChangeArrowheads="1"/>
              </p:cNvSpPr>
              <p:nvPr/>
            </p:nvSpPr>
            <p:spPr bwMode="auto">
              <a:xfrm>
                <a:off x="11124807" y="6259701"/>
                <a:ext cx="61867" cy="61867"/>
              </a:xfrm>
              <a:prstGeom prst="ellipse">
                <a:avLst/>
              </a:prstGeom>
              <a:solidFill>
                <a:srgbClr val="4F81BD"/>
              </a:solidFill>
              <a:ln>
                <a:noFill/>
              </a:ln>
            </p:spPr>
            <p:txBody>
              <a:bodyPr vert="horz" wrap="square" lIns="91413" tIns="45707" rIns="91413" bIns="45707" numCol="1" anchor="t" anchorCtr="0" compatLnSpc="1">
                <a:prstTxWarp prst="textNoShape">
                  <a:avLst/>
                </a:prstTxWarp>
              </a:bodyPr>
              <a:lstStyle/>
              <a:p>
                <a:pPr defTabSz="932051">
                  <a:defRPr/>
                </a:pPr>
                <a:endParaRPr lang="en-US" sz="2800" kern="0">
                  <a:solidFill>
                    <a:sysClr val="windowText" lastClr="000000"/>
                  </a:solidFill>
                </a:endParaRPr>
              </a:p>
            </p:txBody>
          </p:sp>
          <p:sp>
            <p:nvSpPr>
              <p:cNvPr id="202" name="Oval 17"/>
              <p:cNvSpPr>
                <a:spLocks noChangeArrowheads="1"/>
              </p:cNvSpPr>
              <p:nvPr/>
            </p:nvSpPr>
            <p:spPr bwMode="auto">
              <a:xfrm>
                <a:off x="11124807" y="6458325"/>
                <a:ext cx="61867" cy="61867"/>
              </a:xfrm>
              <a:prstGeom prst="ellipse">
                <a:avLst/>
              </a:prstGeom>
              <a:solidFill>
                <a:srgbClr val="4F81BD"/>
              </a:solidFill>
              <a:ln>
                <a:noFill/>
              </a:ln>
            </p:spPr>
            <p:txBody>
              <a:bodyPr vert="horz" wrap="square" lIns="91413" tIns="45707" rIns="91413" bIns="45707" numCol="1" anchor="t" anchorCtr="0" compatLnSpc="1">
                <a:prstTxWarp prst="textNoShape">
                  <a:avLst/>
                </a:prstTxWarp>
              </a:bodyPr>
              <a:lstStyle/>
              <a:p>
                <a:pPr defTabSz="932051">
                  <a:defRPr/>
                </a:pPr>
                <a:endParaRPr lang="en-US" sz="2800" kern="0">
                  <a:solidFill>
                    <a:sysClr val="windowText" lastClr="000000"/>
                  </a:solidFill>
                </a:endParaRPr>
              </a:p>
            </p:txBody>
          </p:sp>
        </p:grpSp>
        <p:grpSp>
          <p:nvGrpSpPr>
            <p:cNvPr id="203" name="Group 202"/>
            <p:cNvGrpSpPr/>
            <p:nvPr/>
          </p:nvGrpSpPr>
          <p:grpSpPr>
            <a:xfrm>
              <a:off x="6974733" y="1643040"/>
              <a:ext cx="478924" cy="1176446"/>
              <a:chOff x="10520791" y="5710226"/>
              <a:chExt cx="813223" cy="1100576"/>
            </a:xfrm>
          </p:grpSpPr>
          <p:sp>
            <p:nvSpPr>
              <p:cNvPr id="204" name="Rectangle 5"/>
              <p:cNvSpPr>
                <a:spLocks noChangeArrowheads="1"/>
              </p:cNvSpPr>
              <p:nvPr/>
            </p:nvSpPr>
            <p:spPr bwMode="auto">
              <a:xfrm>
                <a:off x="10520791" y="5710226"/>
                <a:ext cx="813223" cy="1100576"/>
              </a:xfrm>
              <a:prstGeom prst="rect">
                <a:avLst/>
              </a:prstGeom>
              <a:solidFill>
                <a:srgbClr val="008EC0"/>
              </a:solidFill>
              <a:ln>
                <a:noFill/>
              </a:ln>
            </p:spPr>
            <p:txBody>
              <a:bodyPr vert="horz" wrap="square" lIns="91413" tIns="45707" rIns="91413" bIns="45707" numCol="1" anchor="t" anchorCtr="0" compatLnSpc="1">
                <a:prstTxWarp prst="textNoShape">
                  <a:avLst/>
                </a:prstTxWarp>
              </a:bodyPr>
              <a:lstStyle/>
              <a:p>
                <a:pPr defTabSz="932051">
                  <a:defRPr/>
                </a:pPr>
                <a:endParaRPr lang="en-US" sz="2800" kern="0">
                  <a:solidFill>
                    <a:sysClr val="windowText" lastClr="000000"/>
                  </a:solidFill>
                </a:endParaRPr>
              </a:p>
            </p:txBody>
          </p:sp>
          <p:sp>
            <p:nvSpPr>
              <p:cNvPr id="205"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3" tIns="45707" rIns="91413" bIns="45707" numCol="1" anchor="t" anchorCtr="0" compatLnSpc="1">
                <a:prstTxWarp prst="textNoShape">
                  <a:avLst/>
                </a:prstTxWarp>
              </a:bodyPr>
              <a:lstStyle/>
              <a:p>
                <a:pPr defTabSz="932051">
                  <a:defRPr/>
                </a:pPr>
                <a:endParaRPr lang="en-US" sz="2800" kern="0">
                  <a:solidFill>
                    <a:sysClr val="windowText" lastClr="000000"/>
                  </a:solidFill>
                </a:endParaRPr>
              </a:p>
            </p:txBody>
          </p:sp>
          <p:sp>
            <p:nvSpPr>
              <p:cNvPr id="206"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3" tIns="45707" rIns="91413" bIns="45707" numCol="1" anchor="t" anchorCtr="0" compatLnSpc="1">
                <a:prstTxWarp prst="textNoShape">
                  <a:avLst/>
                </a:prstTxWarp>
              </a:bodyPr>
              <a:lstStyle/>
              <a:p>
                <a:pPr defTabSz="932051">
                  <a:defRPr/>
                </a:pPr>
                <a:endParaRPr lang="en-US" sz="2800" kern="0">
                  <a:solidFill>
                    <a:sysClr val="windowText" lastClr="000000"/>
                  </a:solidFill>
                </a:endParaRPr>
              </a:p>
            </p:txBody>
          </p:sp>
          <p:sp>
            <p:nvSpPr>
              <p:cNvPr id="207"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3" tIns="45707" rIns="91413" bIns="45707" numCol="1" anchor="t" anchorCtr="0" compatLnSpc="1">
                <a:prstTxWarp prst="textNoShape">
                  <a:avLst/>
                </a:prstTxWarp>
              </a:bodyPr>
              <a:lstStyle/>
              <a:p>
                <a:pPr defTabSz="932051">
                  <a:defRPr/>
                </a:pPr>
                <a:endParaRPr lang="en-US" sz="2800" kern="0">
                  <a:solidFill>
                    <a:sysClr val="windowText" lastClr="000000"/>
                  </a:solidFill>
                </a:endParaRPr>
              </a:p>
            </p:txBody>
          </p:sp>
          <p:sp>
            <p:nvSpPr>
              <p:cNvPr id="208"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3" tIns="45707" rIns="91413" bIns="45707" numCol="1" anchor="t" anchorCtr="0" compatLnSpc="1">
                <a:prstTxWarp prst="textNoShape">
                  <a:avLst/>
                </a:prstTxWarp>
              </a:bodyPr>
              <a:lstStyle/>
              <a:p>
                <a:pPr defTabSz="932051">
                  <a:defRPr/>
                </a:pPr>
                <a:endParaRPr lang="en-US" sz="2800" kern="0">
                  <a:solidFill>
                    <a:sysClr val="windowText" lastClr="000000"/>
                  </a:solidFill>
                </a:endParaRPr>
              </a:p>
            </p:txBody>
          </p:sp>
          <p:sp>
            <p:nvSpPr>
              <p:cNvPr id="209" name="Oval 14"/>
              <p:cNvSpPr>
                <a:spLocks noChangeArrowheads="1"/>
              </p:cNvSpPr>
              <p:nvPr/>
            </p:nvSpPr>
            <p:spPr bwMode="auto">
              <a:xfrm>
                <a:off x="11124807" y="5862451"/>
                <a:ext cx="61867" cy="61867"/>
              </a:xfrm>
              <a:prstGeom prst="ellipse">
                <a:avLst/>
              </a:prstGeom>
              <a:solidFill>
                <a:srgbClr val="4F81BD"/>
              </a:solidFill>
              <a:ln>
                <a:noFill/>
              </a:ln>
            </p:spPr>
            <p:txBody>
              <a:bodyPr vert="horz" wrap="square" lIns="91413" tIns="45707" rIns="91413" bIns="45707" numCol="1" anchor="t" anchorCtr="0" compatLnSpc="1">
                <a:prstTxWarp prst="textNoShape">
                  <a:avLst/>
                </a:prstTxWarp>
              </a:bodyPr>
              <a:lstStyle/>
              <a:p>
                <a:pPr defTabSz="932051">
                  <a:defRPr/>
                </a:pPr>
                <a:endParaRPr lang="en-US" sz="2800" kern="0">
                  <a:solidFill>
                    <a:sysClr val="windowText" lastClr="000000"/>
                  </a:solidFill>
                </a:endParaRPr>
              </a:p>
            </p:txBody>
          </p:sp>
          <p:sp>
            <p:nvSpPr>
              <p:cNvPr id="210" name="Oval 15"/>
              <p:cNvSpPr>
                <a:spLocks noChangeArrowheads="1"/>
              </p:cNvSpPr>
              <p:nvPr/>
            </p:nvSpPr>
            <p:spPr bwMode="auto">
              <a:xfrm>
                <a:off x="11124807" y="6061076"/>
                <a:ext cx="61867" cy="61867"/>
              </a:xfrm>
              <a:prstGeom prst="ellipse">
                <a:avLst/>
              </a:prstGeom>
              <a:solidFill>
                <a:srgbClr val="4F81BD"/>
              </a:solidFill>
              <a:ln>
                <a:noFill/>
              </a:ln>
            </p:spPr>
            <p:txBody>
              <a:bodyPr vert="horz" wrap="square" lIns="91413" tIns="45707" rIns="91413" bIns="45707" numCol="1" anchor="t" anchorCtr="0" compatLnSpc="1">
                <a:prstTxWarp prst="textNoShape">
                  <a:avLst/>
                </a:prstTxWarp>
              </a:bodyPr>
              <a:lstStyle/>
              <a:p>
                <a:pPr defTabSz="932051">
                  <a:defRPr/>
                </a:pPr>
                <a:endParaRPr lang="en-US" sz="2800" kern="0">
                  <a:solidFill>
                    <a:sysClr val="windowText" lastClr="000000"/>
                  </a:solidFill>
                </a:endParaRPr>
              </a:p>
            </p:txBody>
          </p:sp>
          <p:sp>
            <p:nvSpPr>
              <p:cNvPr id="211" name="Oval 16"/>
              <p:cNvSpPr>
                <a:spLocks noChangeArrowheads="1"/>
              </p:cNvSpPr>
              <p:nvPr/>
            </p:nvSpPr>
            <p:spPr bwMode="auto">
              <a:xfrm>
                <a:off x="11124807" y="6259701"/>
                <a:ext cx="61867" cy="61867"/>
              </a:xfrm>
              <a:prstGeom prst="ellipse">
                <a:avLst/>
              </a:prstGeom>
              <a:solidFill>
                <a:srgbClr val="4F81BD"/>
              </a:solidFill>
              <a:ln>
                <a:noFill/>
              </a:ln>
            </p:spPr>
            <p:txBody>
              <a:bodyPr vert="horz" wrap="square" lIns="91413" tIns="45707" rIns="91413" bIns="45707" numCol="1" anchor="t" anchorCtr="0" compatLnSpc="1">
                <a:prstTxWarp prst="textNoShape">
                  <a:avLst/>
                </a:prstTxWarp>
              </a:bodyPr>
              <a:lstStyle/>
              <a:p>
                <a:pPr defTabSz="932051">
                  <a:defRPr/>
                </a:pPr>
                <a:endParaRPr lang="en-US" sz="2800" kern="0">
                  <a:solidFill>
                    <a:sysClr val="windowText" lastClr="000000"/>
                  </a:solidFill>
                </a:endParaRPr>
              </a:p>
            </p:txBody>
          </p:sp>
          <p:sp>
            <p:nvSpPr>
              <p:cNvPr id="212" name="Oval 17"/>
              <p:cNvSpPr>
                <a:spLocks noChangeArrowheads="1"/>
              </p:cNvSpPr>
              <p:nvPr/>
            </p:nvSpPr>
            <p:spPr bwMode="auto">
              <a:xfrm>
                <a:off x="11124807" y="6458325"/>
                <a:ext cx="61867" cy="61867"/>
              </a:xfrm>
              <a:prstGeom prst="ellipse">
                <a:avLst/>
              </a:prstGeom>
              <a:solidFill>
                <a:srgbClr val="4F81BD"/>
              </a:solidFill>
              <a:ln>
                <a:noFill/>
              </a:ln>
            </p:spPr>
            <p:txBody>
              <a:bodyPr vert="horz" wrap="square" lIns="91413" tIns="45707" rIns="91413" bIns="45707" numCol="1" anchor="t" anchorCtr="0" compatLnSpc="1">
                <a:prstTxWarp prst="textNoShape">
                  <a:avLst/>
                </a:prstTxWarp>
              </a:bodyPr>
              <a:lstStyle/>
              <a:p>
                <a:pPr defTabSz="932051">
                  <a:defRPr/>
                </a:pPr>
                <a:endParaRPr lang="en-US" sz="2800" kern="0">
                  <a:solidFill>
                    <a:sysClr val="windowText" lastClr="000000"/>
                  </a:solidFill>
                </a:endParaRPr>
              </a:p>
            </p:txBody>
          </p:sp>
        </p:grpSp>
        <p:sp>
          <p:nvSpPr>
            <p:cNvPr id="213" name="TextBox 212"/>
            <p:cNvSpPr txBox="1"/>
            <p:nvPr/>
          </p:nvSpPr>
          <p:spPr>
            <a:xfrm>
              <a:off x="6576837" y="1250675"/>
              <a:ext cx="1522355" cy="384355"/>
            </a:xfrm>
            <a:prstGeom prst="rect">
              <a:avLst/>
            </a:prstGeom>
            <a:noFill/>
          </p:spPr>
          <p:txBody>
            <a:bodyPr wrap="none" rtlCol="0">
              <a:spAutoFit/>
            </a:bodyPr>
            <a:lstStyle/>
            <a:p>
              <a:pPr defTabSz="914317"/>
              <a:r>
                <a:rPr lang="en-US" sz="1600" dirty="0">
                  <a:solidFill>
                    <a:sysClr val="windowText" lastClr="000000"/>
                  </a:solidFill>
                </a:rPr>
                <a:t>On-premises</a:t>
              </a:r>
            </a:p>
          </p:txBody>
        </p:sp>
        <p:cxnSp>
          <p:nvCxnSpPr>
            <p:cNvPr id="214" name="Elbow Connector 213"/>
            <p:cNvCxnSpPr>
              <a:stCxn id="215" idx="1"/>
              <a:endCxn id="194" idx="2"/>
            </p:cNvCxnSpPr>
            <p:nvPr/>
          </p:nvCxnSpPr>
          <p:spPr>
            <a:xfrm rot="5400000" flipH="1">
              <a:off x="7772478" y="2671186"/>
              <a:ext cx="1412044" cy="1820008"/>
            </a:xfrm>
            <a:prstGeom prst="bentConnector3">
              <a:avLst>
                <a:gd name="adj1" fmla="val 23778"/>
              </a:avLst>
            </a:prstGeom>
            <a:noFill/>
            <a:ln w="38100" cap="flat" cmpd="sng" algn="ctr">
              <a:solidFill>
                <a:schemeClr val="accent1">
                  <a:lumMod val="60000"/>
                  <a:lumOff val="40000"/>
                </a:schemeClr>
              </a:solidFill>
              <a:prstDash val="solid"/>
              <a:headEnd type="triangle"/>
              <a:tailEnd type="triangle"/>
            </a:ln>
            <a:effectLst>
              <a:outerShdw blurRad="40000" dist="23000" dir="5400000" rotWithShape="0">
                <a:srgbClr val="000000">
                  <a:alpha val="35000"/>
                </a:srgbClr>
              </a:outerShdw>
            </a:effectLst>
          </p:spPr>
        </p:cxnSp>
        <p:sp>
          <p:nvSpPr>
            <p:cNvPr id="215" name="Right Brace 214"/>
            <p:cNvSpPr/>
            <p:nvPr/>
          </p:nvSpPr>
          <p:spPr>
            <a:xfrm rot="16200000">
              <a:off x="9256484" y="2941565"/>
              <a:ext cx="238085" cy="2929377"/>
            </a:xfrm>
            <a:prstGeom prst="rightBrace">
              <a:avLst>
                <a:gd name="adj1" fmla="val 8333"/>
                <a:gd name="adj2" fmla="val 50443"/>
              </a:avLst>
            </a:prstGeom>
            <a:noFill/>
            <a:ln w="38100" cap="flat" cmpd="sng" algn="ctr">
              <a:solidFill>
                <a:srgbClr val="F79646"/>
              </a:solidFill>
              <a:prstDash val="solid"/>
            </a:ln>
            <a:effectLst>
              <a:outerShdw blurRad="40000" dist="23000" dir="5400000" rotWithShape="0">
                <a:srgbClr val="000000">
                  <a:alpha val="35000"/>
                </a:srgbClr>
              </a:outerShdw>
            </a:effectLst>
          </p:spPr>
          <p:txBody>
            <a:bodyPr rtlCol="0" anchor="ctr"/>
            <a:lstStyle/>
            <a:p>
              <a:pPr algn="ctr" defTabSz="914317">
                <a:defRPr/>
              </a:pPr>
              <a:endParaRPr lang="en-US" sz="2800" kern="0">
                <a:solidFill>
                  <a:sysClr val="windowText" lastClr="000000"/>
                </a:solidFill>
              </a:endParaRPr>
            </a:p>
          </p:txBody>
        </p:sp>
        <p:cxnSp>
          <p:nvCxnSpPr>
            <p:cNvPr id="216" name="Elbow Connector 91"/>
            <p:cNvCxnSpPr>
              <a:stCxn id="189" idx="2"/>
            </p:cNvCxnSpPr>
            <p:nvPr/>
          </p:nvCxnSpPr>
          <p:spPr>
            <a:xfrm flipH="1" flipV="1">
              <a:off x="7769277" y="2336491"/>
              <a:ext cx="2490694" cy="29568"/>
            </a:xfrm>
            <a:prstGeom prst="straightConnector1">
              <a:avLst/>
            </a:prstGeom>
            <a:noFill/>
            <a:ln w="38100" cap="flat" cmpd="sng" algn="ctr">
              <a:solidFill>
                <a:schemeClr val="accent1">
                  <a:lumMod val="60000"/>
                  <a:lumOff val="40000"/>
                </a:schemeClr>
              </a:solidFill>
              <a:prstDash val="solid"/>
              <a:headEnd type="triangle"/>
              <a:tailEnd type="triangle"/>
            </a:ln>
            <a:effectLst>
              <a:outerShdw blurRad="40000" dist="23000" dir="5400000" rotWithShape="0">
                <a:srgbClr val="000000">
                  <a:alpha val="35000"/>
                </a:srgbClr>
              </a:outerShdw>
            </a:effectLst>
          </p:spPr>
        </p:cxnSp>
        <p:cxnSp>
          <p:nvCxnSpPr>
            <p:cNvPr id="217" name="Elbow Connector 216"/>
            <p:cNvCxnSpPr>
              <a:stCxn id="194" idx="2"/>
              <a:endCxn id="194" idx="3"/>
            </p:cNvCxnSpPr>
            <p:nvPr/>
          </p:nvCxnSpPr>
          <p:spPr>
            <a:xfrm rot="5400000" flipH="1" flipV="1">
              <a:off x="7403302" y="2483137"/>
              <a:ext cx="557228" cy="226842"/>
            </a:xfrm>
            <a:prstGeom prst="bentConnector4">
              <a:avLst>
                <a:gd name="adj1" fmla="val 5741"/>
                <a:gd name="adj2" fmla="val -598"/>
              </a:avLst>
            </a:prstGeom>
            <a:noFill/>
            <a:ln w="38100" cap="flat" cmpd="sng" algn="ctr">
              <a:solidFill>
                <a:sysClr val="windowText" lastClr="000000"/>
              </a:solidFill>
              <a:prstDash val="sysDot"/>
              <a:headEnd type="none"/>
              <a:tailEnd type="none"/>
            </a:ln>
            <a:effectLst>
              <a:outerShdw blurRad="40000" dist="23000" dir="5400000" rotWithShape="0">
                <a:srgbClr val="000000">
                  <a:alpha val="35000"/>
                </a:srgbClr>
              </a:outerShdw>
            </a:effectLst>
          </p:spPr>
        </p:cxnSp>
        <p:cxnSp>
          <p:nvCxnSpPr>
            <p:cNvPr id="218" name="Elbow Connector 91"/>
            <p:cNvCxnSpPr/>
            <p:nvPr/>
          </p:nvCxnSpPr>
          <p:spPr>
            <a:xfrm flipH="1">
              <a:off x="9815363" y="2984541"/>
              <a:ext cx="737699" cy="895699"/>
            </a:xfrm>
            <a:prstGeom prst="straightConnector1">
              <a:avLst/>
            </a:prstGeom>
            <a:noFill/>
            <a:ln w="38100" cap="flat" cmpd="sng" algn="ctr">
              <a:solidFill>
                <a:schemeClr val="accent1">
                  <a:lumMod val="60000"/>
                  <a:lumOff val="40000"/>
                </a:schemeClr>
              </a:solidFill>
              <a:prstDash val="sysDash"/>
              <a:headEnd type="triangle"/>
              <a:tailEnd type="triangle"/>
            </a:ln>
            <a:effectLst>
              <a:outerShdw blurRad="40000" dist="23000" dir="5400000" rotWithShape="0">
                <a:srgbClr val="000000">
                  <a:alpha val="35000"/>
                </a:srgbClr>
              </a:outerShdw>
            </a:effectLst>
          </p:spPr>
        </p:cxnSp>
        <p:grpSp>
          <p:nvGrpSpPr>
            <p:cNvPr id="219" name="Group 218"/>
            <p:cNvGrpSpPr/>
            <p:nvPr/>
          </p:nvGrpSpPr>
          <p:grpSpPr>
            <a:xfrm rot="1763688">
              <a:off x="10003783" y="3279330"/>
              <a:ext cx="371090" cy="371090"/>
              <a:chOff x="4687755" y="2457342"/>
              <a:chExt cx="608869" cy="608869"/>
            </a:xfrm>
            <a:solidFill>
              <a:srgbClr val="FF3399"/>
            </a:solidFill>
          </p:grpSpPr>
          <p:sp>
            <p:nvSpPr>
              <p:cNvPr id="220" name="Rectangle 219"/>
              <p:cNvSpPr/>
              <p:nvPr/>
            </p:nvSpPr>
            <p:spPr bwMode="auto">
              <a:xfrm rot="18900000">
                <a:off x="4922338"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3200" kern="0" spc="-51">
                  <a:solidFill>
                    <a:sysClr val="windowText" lastClr="000000"/>
                  </a:solidFill>
                </a:endParaRPr>
              </a:p>
            </p:txBody>
          </p:sp>
          <p:sp>
            <p:nvSpPr>
              <p:cNvPr id="221" name="Rectangle 220"/>
              <p:cNvSpPr/>
              <p:nvPr/>
            </p:nvSpPr>
            <p:spPr bwMode="auto">
              <a:xfrm rot="2700000">
                <a:off x="4922340"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3200" kern="0" spc="-51">
                  <a:solidFill>
                    <a:sysClr val="windowText" lastClr="000000"/>
                  </a:solidFill>
                </a:endParaRPr>
              </a:p>
            </p:txBody>
          </p:sp>
        </p:grpSp>
        <p:sp>
          <p:nvSpPr>
            <p:cNvPr id="222" name="TextBox 221"/>
            <p:cNvSpPr txBox="1"/>
            <p:nvPr/>
          </p:nvSpPr>
          <p:spPr>
            <a:xfrm>
              <a:off x="5648511" y="3131580"/>
              <a:ext cx="1568433" cy="663886"/>
            </a:xfrm>
            <a:prstGeom prst="rect">
              <a:avLst/>
            </a:prstGeom>
            <a:noFill/>
          </p:spPr>
          <p:txBody>
            <a:bodyPr wrap="none" rtlCol="0">
              <a:spAutoFit/>
            </a:bodyPr>
            <a:lstStyle/>
            <a:p>
              <a:pPr algn="ctr" defTabSz="914317"/>
              <a:r>
                <a:rPr lang="en-US" sz="1600" dirty="0">
                  <a:solidFill>
                    <a:sysClr val="windowText" lastClr="000000"/>
                  </a:solidFill>
                </a:rPr>
                <a:t>VPN or</a:t>
              </a:r>
            </a:p>
            <a:p>
              <a:pPr algn="ctr" defTabSz="914317"/>
              <a:r>
                <a:rPr lang="en-US" sz="1600" dirty="0">
                  <a:solidFill>
                    <a:sysClr val="windowText" lastClr="000000"/>
                  </a:solidFill>
                </a:rPr>
                <a:t>ExpressRoute</a:t>
              </a:r>
            </a:p>
          </p:txBody>
        </p:sp>
        <p:sp>
          <p:nvSpPr>
            <p:cNvPr id="223" name="TextBox 222"/>
            <p:cNvSpPr txBox="1"/>
            <p:nvPr/>
          </p:nvSpPr>
          <p:spPr>
            <a:xfrm>
              <a:off x="7668792" y="3077581"/>
              <a:ext cx="1877230" cy="663886"/>
            </a:xfrm>
            <a:prstGeom prst="rect">
              <a:avLst/>
            </a:prstGeom>
            <a:noFill/>
          </p:spPr>
          <p:txBody>
            <a:bodyPr wrap="none" rtlCol="0">
              <a:spAutoFit/>
            </a:bodyPr>
            <a:lstStyle/>
            <a:p>
              <a:pPr algn="ctr" defTabSz="914317"/>
              <a:r>
                <a:rPr lang="en-US" sz="1600" dirty="0">
                  <a:solidFill>
                    <a:sysClr val="windowText" lastClr="000000"/>
                  </a:solidFill>
                </a:rPr>
                <a:t>Forced tunneled</a:t>
              </a:r>
            </a:p>
            <a:p>
              <a:pPr algn="ctr" defTabSz="914317"/>
              <a:r>
                <a:rPr lang="en-US" sz="1600" dirty="0">
                  <a:solidFill>
                    <a:sysClr val="windowText" lastClr="000000"/>
                  </a:solidFill>
                </a:rPr>
                <a:t>to gateway</a:t>
              </a:r>
            </a:p>
          </p:txBody>
        </p:sp>
      </p:grpSp>
      <p:sp>
        <p:nvSpPr>
          <p:cNvPr id="67" name="TextBox 66"/>
          <p:cNvSpPr txBox="1"/>
          <p:nvPr/>
        </p:nvSpPr>
        <p:spPr>
          <a:xfrm>
            <a:off x="378869" y="1375914"/>
            <a:ext cx="5700452" cy="4754430"/>
          </a:xfrm>
          <a:prstGeom prst="rect">
            <a:avLst/>
          </a:prstGeom>
          <a:noFill/>
        </p:spPr>
        <p:txBody>
          <a:bodyPr wrap="square" lIns="182828" tIns="146262" rIns="182828" bIns="146262" rtlCol="0">
            <a:noAutofit/>
          </a:bodyPr>
          <a:lstStyle/>
          <a:p>
            <a:pPr marL="342900" indent="-342900" defTabSz="932324">
              <a:spcAft>
                <a:spcPts val="600"/>
              </a:spcAft>
              <a:buFont typeface="Arial" panose="020B0604020202020204" pitchFamily="34" charset="0"/>
              <a:buChar char="•"/>
            </a:pPr>
            <a:r>
              <a:rPr lang="en-US" sz="3199" spc="-50" dirty="0">
                <a:solidFill>
                  <a:schemeClr val="tx2"/>
                </a:solidFill>
                <a:latin typeface="Segoe UI Light"/>
              </a:rPr>
              <a:t>“Force” or redirect customer Internet-bound traffic to an on-premises site via</a:t>
            </a:r>
            <a:br>
              <a:rPr lang="en-US" sz="3199" spc="-50" dirty="0">
                <a:solidFill>
                  <a:schemeClr val="tx2"/>
                </a:solidFill>
                <a:latin typeface="Segoe UI Light"/>
              </a:rPr>
            </a:br>
            <a:r>
              <a:rPr lang="en-US" sz="3199" spc="-50" dirty="0">
                <a:solidFill>
                  <a:schemeClr val="tx2"/>
                </a:solidFill>
                <a:latin typeface="Segoe UI Light"/>
              </a:rPr>
              <a:t>default route</a:t>
            </a:r>
          </a:p>
          <a:p>
            <a:pPr marL="342900" indent="-342900" defTabSz="932324">
              <a:spcAft>
                <a:spcPts val="600"/>
              </a:spcAft>
              <a:buFont typeface="Arial" panose="020B0604020202020204" pitchFamily="34" charset="0"/>
              <a:buChar char="•"/>
            </a:pPr>
            <a:r>
              <a:rPr lang="en-US" sz="3199" spc="-50" dirty="0">
                <a:solidFill>
                  <a:schemeClr val="tx2"/>
                </a:solidFill>
                <a:latin typeface="Segoe UI Light"/>
              </a:rPr>
              <a:t>VPN – done per subnet</a:t>
            </a:r>
          </a:p>
          <a:p>
            <a:pPr marL="342900" indent="-342900" defTabSz="932324">
              <a:spcAft>
                <a:spcPts val="600"/>
              </a:spcAft>
              <a:buFont typeface="Arial" panose="020B0604020202020204" pitchFamily="34" charset="0"/>
              <a:buChar char="•"/>
            </a:pPr>
            <a:r>
              <a:rPr lang="en-US" sz="3199" spc="-50" dirty="0">
                <a:solidFill>
                  <a:schemeClr val="tx2"/>
                </a:solidFill>
                <a:latin typeface="Segoe UI Light"/>
              </a:rPr>
              <a:t>ExpressRoute – at BGP-level</a:t>
            </a:r>
          </a:p>
          <a:p>
            <a:pPr marL="342900" indent="-342900" defTabSz="932324">
              <a:spcAft>
                <a:spcPts val="600"/>
              </a:spcAft>
              <a:buFont typeface="Arial" panose="020B0604020202020204" pitchFamily="34" charset="0"/>
              <a:buChar char="•"/>
            </a:pPr>
            <a:r>
              <a:rPr lang="en-US" sz="3199" spc="-50" dirty="0">
                <a:solidFill>
                  <a:schemeClr val="tx2"/>
                </a:solidFill>
                <a:latin typeface="Segoe UI Light"/>
              </a:rPr>
              <a:t>Can override with more specific routes via UDR</a:t>
            </a:r>
          </a:p>
          <a:p>
            <a:pPr marL="342900" indent="-342900" defTabSz="932324">
              <a:spcAft>
                <a:spcPts val="600"/>
              </a:spcAft>
              <a:buFont typeface="Arial" panose="020B0604020202020204" pitchFamily="34" charset="0"/>
              <a:buChar char="•"/>
            </a:pPr>
            <a:endParaRPr lang="en-US" sz="2000" spc="-50" dirty="0"/>
          </a:p>
        </p:txBody>
      </p:sp>
    </p:spTree>
    <p:extLst>
      <p:ext uri="{BB962C8B-B14F-4D97-AF65-F5344CB8AC3E}">
        <p14:creationId xmlns:p14="http://schemas.microsoft.com/office/powerpoint/2010/main" val="327427342"/>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6169" y="295278"/>
            <a:ext cx="11702551" cy="917575"/>
          </a:xfrm>
        </p:spPr>
        <p:txBody>
          <a:bodyPr/>
          <a:lstStyle/>
          <a:p>
            <a:r>
              <a:rPr lang="en-US" sz="4800" dirty="0"/>
              <a:t>Security models for Azure networking</a:t>
            </a:r>
          </a:p>
        </p:txBody>
      </p:sp>
      <p:graphicFrame>
        <p:nvGraphicFramePr>
          <p:cNvPr id="5" name="Diagram 4"/>
          <p:cNvGraphicFramePr/>
          <p:nvPr>
            <p:extLst>
              <p:ext uri="{D42A27DB-BD31-4B8C-83A1-F6EECF244321}">
                <p14:modId xmlns:p14="http://schemas.microsoft.com/office/powerpoint/2010/main" val="3552402819"/>
              </p:ext>
            </p:extLst>
          </p:nvPr>
        </p:nvGraphicFramePr>
        <p:xfrm>
          <a:off x="616744" y="549241"/>
          <a:ext cx="11201401" cy="37322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extLst>
              <p:ext uri="{D42A27DB-BD31-4B8C-83A1-F6EECF244321}">
                <p14:modId xmlns:p14="http://schemas.microsoft.com/office/powerpoint/2010/main" val="2097388516"/>
              </p:ext>
            </p:extLst>
          </p:nvPr>
        </p:nvGraphicFramePr>
        <p:xfrm>
          <a:off x="645055" y="3497262"/>
          <a:ext cx="11201401" cy="373220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1217550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168" y="1212851"/>
            <a:ext cx="11702553" cy="4278094"/>
          </a:xfrm>
        </p:spPr>
        <p:txBody>
          <a:bodyPr/>
          <a:lstStyle/>
          <a:p>
            <a:pPr marL="0" indent="0">
              <a:buNone/>
            </a:pPr>
            <a:r>
              <a:rPr lang="en-US" sz="2800" dirty="0">
                <a:solidFill>
                  <a:srgbClr val="0078D7"/>
                </a:solidFill>
              </a:rPr>
              <a:t>Current network security strategies and implementations </a:t>
            </a:r>
          </a:p>
          <a:p>
            <a:pPr marL="0" indent="0">
              <a:buNone/>
            </a:pPr>
            <a:r>
              <a:rPr lang="en-US" sz="2800" dirty="0">
                <a:solidFill>
                  <a:srgbClr val="0078D7"/>
                </a:solidFill>
              </a:rPr>
              <a:t>Current containment and segmentation strategies</a:t>
            </a:r>
          </a:p>
          <a:p>
            <a:pPr marL="0" indent="0">
              <a:buNone/>
            </a:pPr>
            <a:r>
              <a:rPr lang="en-US" sz="2800" dirty="0">
                <a:solidFill>
                  <a:srgbClr val="0078D7"/>
                </a:solidFill>
              </a:rPr>
              <a:t>Number of existing security zones and how is data flow isolated between them?</a:t>
            </a:r>
          </a:p>
          <a:p>
            <a:pPr marL="0" indent="0">
              <a:buNone/>
            </a:pPr>
            <a:r>
              <a:rPr lang="en-US" sz="2800" dirty="0">
                <a:solidFill>
                  <a:srgbClr val="0078D7"/>
                </a:solidFill>
              </a:rPr>
              <a:t>Existing security stacks</a:t>
            </a:r>
          </a:p>
          <a:p>
            <a:pPr marL="0" indent="0">
              <a:buNone/>
            </a:pPr>
            <a:r>
              <a:rPr lang="en-US" sz="2800" dirty="0">
                <a:solidFill>
                  <a:srgbClr val="0078D7"/>
                </a:solidFill>
              </a:rPr>
              <a:t>Virtual appliances used</a:t>
            </a:r>
          </a:p>
          <a:p>
            <a:pPr marL="0" indent="0">
              <a:buNone/>
            </a:pPr>
            <a:r>
              <a:rPr lang="en-US" sz="2800" dirty="0">
                <a:solidFill>
                  <a:srgbClr val="0078D7"/>
                </a:solidFill>
              </a:rPr>
              <a:t>Force tunneling model</a:t>
            </a:r>
          </a:p>
          <a:p>
            <a:pPr marL="0" indent="0">
              <a:buNone/>
            </a:pPr>
            <a:r>
              <a:rPr lang="en-US" sz="2800" dirty="0">
                <a:solidFill>
                  <a:srgbClr val="0078D7"/>
                </a:solidFill>
              </a:rPr>
              <a:t>Firewall requirements?</a:t>
            </a:r>
          </a:p>
          <a:p>
            <a:pPr marL="0" indent="0">
              <a:buNone/>
            </a:pPr>
            <a:r>
              <a:rPr lang="en-US" sz="2800" dirty="0">
                <a:solidFill>
                  <a:srgbClr val="0078D7"/>
                </a:solidFill>
              </a:rPr>
              <a:t>Web traffic, non-web traffic inspection?</a:t>
            </a:r>
          </a:p>
        </p:txBody>
      </p:sp>
      <p:sp>
        <p:nvSpPr>
          <p:cNvPr id="3" name="Title 2"/>
          <p:cNvSpPr>
            <a:spLocks noGrp="1"/>
          </p:cNvSpPr>
          <p:nvPr>
            <p:ph type="title"/>
          </p:nvPr>
        </p:nvSpPr>
        <p:spPr/>
        <p:txBody>
          <a:bodyPr/>
          <a:lstStyle/>
          <a:p>
            <a:r>
              <a:rPr lang="en-US" dirty="0"/>
              <a:t>Key Discussions and Decisions</a:t>
            </a:r>
          </a:p>
        </p:txBody>
      </p:sp>
    </p:spTree>
    <p:extLst>
      <p:ext uri="{BB962C8B-B14F-4D97-AF65-F5344CB8AC3E}">
        <p14:creationId xmlns:p14="http://schemas.microsoft.com/office/powerpoint/2010/main" val="97504801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Forced tunneling models</a:t>
            </a:r>
          </a:p>
        </p:txBody>
      </p:sp>
      <p:sp>
        <p:nvSpPr>
          <p:cNvPr id="29" name="TextBox 28"/>
          <p:cNvSpPr txBox="1"/>
          <p:nvPr/>
        </p:nvSpPr>
        <p:spPr>
          <a:xfrm>
            <a:off x="378869" y="1375914"/>
            <a:ext cx="11689851" cy="5287214"/>
          </a:xfrm>
          <a:prstGeom prst="rect">
            <a:avLst/>
          </a:prstGeom>
          <a:noFill/>
        </p:spPr>
        <p:txBody>
          <a:bodyPr wrap="square" lIns="182828" tIns="146262" rIns="182828" bIns="146262" rtlCol="0">
            <a:noAutofit/>
          </a:bodyPr>
          <a:lstStyle/>
          <a:p>
            <a:pPr defTabSz="932324">
              <a:spcBef>
                <a:spcPct val="20000"/>
              </a:spcBef>
              <a:spcAft>
                <a:spcPts val="1198"/>
              </a:spcAft>
              <a:buSzPct val="80000"/>
            </a:pPr>
            <a:r>
              <a:rPr lang="en-US" sz="3600" spc="-50" dirty="0">
                <a:solidFill>
                  <a:schemeClr val="tx2"/>
                </a:solidFill>
                <a:latin typeface="Segoe UI Light"/>
              </a:rPr>
              <a:t>Forced tunneling has different implementation requirements and scope depending on the type of Azure connectivity of the Virtual Network.</a:t>
            </a:r>
          </a:p>
          <a:p>
            <a:pPr marL="342900" lvl="1" indent="-342900" defTabSz="932594">
              <a:lnSpc>
                <a:spcPct val="90000"/>
              </a:lnSpc>
              <a:spcBef>
                <a:spcPct val="20000"/>
              </a:spcBef>
              <a:buSzPct val="90000"/>
              <a:buFont typeface="Arial" panose="020B0604020202020204" pitchFamily="34" charset="0"/>
              <a:buChar char="•"/>
            </a:pPr>
            <a:r>
              <a:rPr lang="en-US" sz="2000" dirty="0">
                <a:gradFill>
                  <a:gsLst>
                    <a:gs pos="1250">
                      <a:schemeClr val="tx1"/>
                    </a:gs>
                    <a:gs pos="100000">
                      <a:schemeClr val="tx1"/>
                    </a:gs>
                  </a:gsLst>
                  <a:lin ang="5400000" scaled="0"/>
                </a:gradFill>
              </a:rPr>
              <a:t>A Virtual Network that is connected over a S2S VPN connection requires forced tunneling to be defined and configured on a per Virtual Network basis using Azure PowerShell</a:t>
            </a:r>
          </a:p>
          <a:p>
            <a:pPr marL="342900" lvl="1" indent="-342900" defTabSz="932594">
              <a:lnSpc>
                <a:spcPct val="90000"/>
              </a:lnSpc>
              <a:spcBef>
                <a:spcPct val="20000"/>
              </a:spcBef>
              <a:buSzPct val="90000"/>
              <a:buFont typeface="Arial" panose="020B0604020202020204" pitchFamily="34" charset="0"/>
              <a:buChar char="•"/>
            </a:pPr>
            <a:r>
              <a:rPr lang="en-US" sz="2000" dirty="0">
                <a:gradFill>
                  <a:gsLst>
                    <a:gs pos="1250">
                      <a:schemeClr val="tx1"/>
                    </a:gs>
                    <a:gs pos="100000">
                      <a:schemeClr val="tx1"/>
                    </a:gs>
                  </a:gsLst>
                  <a:lin ang="5400000" scaled="0"/>
                </a:gradFill>
              </a:rPr>
              <a:t>A Virtual Network that is connected over an ExpressRoute connection requires forced tunneling to be defined at the ExpressRoute circuit and affects all Virtual Networks that are connected to that circuit</a:t>
            </a:r>
          </a:p>
          <a:p>
            <a:pPr marL="342900" lvl="1" indent="-342900" defTabSz="932594">
              <a:lnSpc>
                <a:spcPct val="90000"/>
              </a:lnSpc>
              <a:spcBef>
                <a:spcPct val="20000"/>
              </a:spcBef>
              <a:buSzPct val="90000"/>
              <a:buFont typeface="Arial" panose="020B0604020202020204" pitchFamily="34" charset="0"/>
              <a:buChar char="•"/>
            </a:pPr>
            <a:r>
              <a:rPr lang="en-US" sz="2000" dirty="0">
                <a:gradFill>
                  <a:gsLst>
                    <a:gs pos="1250">
                      <a:schemeClr val="tx1"/>
                    </a:gs>
                    <a:gs pos="100000">
                      <a:schemeClr val="tx1"/>
                    </a:gs>
                  </a:gsLst>
                  <a:lin ang="5400000" scaled="0"/>
                </a:gradFill>
              </a:rPr>
              <a:t>A good design practice is to implement network security groups for the subnets of every Virtual Network configured for forced tunneling. This allows you to have an additional layer of network protection</a:t>
            </a:r>
          </a:p>
          <a:p>
            <a:pPr defTabSz="932324"/>
            <a:endParaRPr lang="en-US" sz="2000" spc="-50" dirty="0">
              <a:gradFill>
                <a:gsLst>
                  <a:gs pos="0">
                    <a:srgbClr val="505050"/>
                  </a:gs>
                  <a:gs pos="100000">
                    <a:srgbClr val="505050"/>
                  </a:gs>
                </a:gsLst>
                <a:lin ang="0" scaled="0"/>
              </a:gradFill>
            </a:endParaRPr>
          </a:p>
        </p:txBody>
      </p:sp>
    </p:spTree>
    <p:extLst>
      <p:ext uri="{BB962C8B-B14F-4D97-AF65-F5344CB8AC3E}">
        <p14:creationId xmlns:p14="http://schemas.microsoft.com/office/powerpoint/2010/main" val="36273659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073136942"/>
              </p:ext>
            </p:extLst>
          </p:nvPr>
        </p:nvGraphicFramePr>
        <p:xfrm>
          <a:off x="616744" y="549241"/>
          <a:ext cx="11201401" cy="37322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extLst>
              <p:ext uri="{D42A27DB-BD31-4B8C-83A1-F6EECF244321}">
                <p14:modId xmlns:p14="http://schemas.microsoft.com/office/powerpoint/2010/main" val="2308155959"/>
              </p:ext>
            </p:extLst>
          </p:nvPr>
        </p:nvGraphicFramePr>
        <p:xfrm>
          <a:off x="645055" y="3497262"/>
          <a:ext cx="11201401" cy="373220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Title 2"/>
          <p:cNvSpPr>
            <a:spLocks noGrp="1"/>
          </p:cNvSpPr>
          <p:nvPr>
            <p:ph type="title"/>
          </p:nvPr>
        </p:nvSpPr>
        <p:spPr>
          <a:xfrm>
            <a:off x="366169" y="295278"/>
            <a:ext cx="11702551" cy="917575"/>
          </a:xfrm>
        </p:spPr>
        <p:txBody>
          <a:bodyPr/>
          <a:lstStyle/>
          <a:p>
            <a:r>
              <a:rPr lang="en-US" dirty="0"/>
              <a:t>Security models for Azure networking</a:t>
            </a:r>
            <a:endParaRPr lang="en-US" sz="4800" dirty="0"/>
          </a:p>
        </p:txBody>
      </p:sp>
    </p:spTree>
    <p:extLst>
      <p:ext uri="{BB962C8B-B14F-4D97-AF65-F5344CB8AC3E}">
        <p14:creationId xmlns:p14="http://schemas.microsoft.com/office/powerpoint/2010/main" val="405690703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dirty="0"/>
              <a:t>Virtual Appliances </a:t>
            </a:r>
            <a:r>
              <a:rPr lang="en-US" dirty="0"/>
              <a:t>– Firewalls</a:t>
            </a:r>
            <a:r>
              <a:rPr lang="en-US" sz="4800" dirty="0"/>
              <a:t>, IDS/IPS, VPNs</a:t>
            </a:r>
          </a:p>
        </p:txBody>
      </p:sp>
      <p:pic>
        <p:nvPicPr>
          <p:cNvPr id="4" name="Picture 3"/>
          <p:cNvPicPr>
            <a:picLocks noChangeAspect="1"/>
          </p:cNvPicPr>
          <p:nvPr/>
        </p:nvPicPr>
        <p:blipFill>
          <a:blip r:embed="rId3"/>
          <a:stretch>
            <a:fillRect/>
          </a:stretch>
        </p:blipFill>
        <p:spPr>
          <a:xfrm>
            <a:off x="617749" y="1058966"/>
            <a:ext cx="10959634" cy="5549664"/>
          </a:xfrm>
          <a:prstGeom prst="rect">
            <a:avLst/>
          </a:prstGeom>
        </p:spPr>
      </p:pic>
    </p:spTree>
    <p:extLst>
      <p:ext uri="{BB962C8B-B14F-4D97-AF65-F5344CB8AC3E}">
        <p14:creationId xmlns:p14="http://schemas.microsoft.com/office/powerpoint/2010/main" val="297467243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2"/>
          <p:cNvSpPr>
            <a:spLocks noGrp="1"/>
          </p:cNvSpPr>
          <p:nvPr>
            <p:ph type="title"/>
          </p:nvPr>
        </p:nvSpPr>
        <p:spPr>
          <a:xfrm>
            <a:off x="366169" y="303229"/>
            <a:ext cx="11702551" cy="917575"/>
          </a:xfrm>
        </p:spPr>
        <p:txBody>
          <a:bodyPr/>
          <a:lstStyle/>
          <a:p>
            <a:r>
              <a:rPr lang="en-US" dirty="0"/>
              <a:t>HA for NVA (ILB any port)</a:t>
            </a:r>
            <a:endParaRPr lang="en-US" sz="4800" dirty="0"/>
          </a:p>
        </p:txBody>
      </p:sp>
      <p:grpSp>
        <p:nvGrpSpPr>
          <p:cNvPr id="2" name="Group 1"/>
          <p:cNvGrpSpPr/>
          <p:nvPr/>
        </p:nvGrpSpPr>
        <p:grpSpPr>
          <a:xfrm>
            <a:off x="5684837" y="1446551"/>
            <a:ext cx="6527313" cy="4763049"/>
            <a:chOff x="5684837" y="1019371"/>
            <a:chExt cx="7118335" cy="5194324"/>
          </a:xfrm>
        </p:grpSpPr>
        <p:grpSp>
          <p:nvGrpSpPr>
            <p:cNvPr id="5" name="Group 4"/>
            <p:cNvGrpSpPr/>
            <p:nvPr/>
          </p:nvGrpSpPr>
          <p:grpSpPr>
            <a:xfrm>
              <a:off x="9189244" y="1019371"/>
              <a:ext cx="2590800" cy="1630493"/>
              <a:chOff x="8199437" y="1040063"/>
              <a:chExt cx="2590800" cy="1630493"/>
            </a:xfrm>
          </p:grpSpPr>
          <p:sp>
            <p:nvSpPr>
              <p:cNvPr id="6" name="Rectangle 5"/>
              <p:cNvSpPr/>
              <p:nvPr/>
            </p:nvSpPr>
            <p:spPr bwMode="auto">
              <a:xfrm>
                <a:off x="8199437" y="1040063"/>
                <a:ext cx="2590800" cy="1600200"/>
              </a:xfrm>
              <a:prstGeom prst="rect">
                <a:avLst/>
              </a:prstGeom>
              <a:solidFill>
                <a:schemeClr val="tx1"/>
              </a:solidFill>
              <a:ln w="254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5439">
                        <a:srgbClr val="F8F8F8"/>
                      </a:gs>
                      <a:gs pos="10000">
                        <a:srgbClr val="F8F8F8"/>
                      </a:gs>
                    </a:gsLst>
                    <a:lin ang="5400000" scaled="0"/>
                  </a:gradFill>
                  <a:effectLst/>
                  <a:uLnTx/>
                  <a:uFillTx/>
                </a:endParaRPr>
              </a:p>
            </p:txBody>
          </p:sp>
          <p:pic>
            <p:nvPicPr>
              <p:cNvPr id="7" name="Picture 6"/>
              <p:cNvPicPr>
                <a:picLocks noChangeAspect="1"/>
              </p:cNvPicPr>
              <p:nvPr/>
            </p:nvPicPr>
            <p:blipFill>
              <a:blip r:embed="rId3">
                <a:duotone>
                  <a:prstClr val="black"/>
                  <a:schemeClr val="accent3">
                    <a:tint val="45000"/>
                    <a:satMod val="400000"/>
                  </a:schemeClr>
                </a:duotone>
              </a:blip>
              <a:stretch>
                <a:fillRect/>
              </a:stretch>
            </p:blipFill>
            <p:spPr>
              <a:xfrm>
                <a:off x="8291759" y="1259351"/>
                <a:ext cx="1138777" cy="1006224"/>
              </a:xfrm>
              <a:prstGeom prst="rect">
                <a:avLst/>
              </a:prstGeom>
              <a:solidFill>
                <a:schemeClr val="bg1"/>
              </a:solidFill>
            </p:spPr>
          </p:pic>
          <p:pic>
            <p:nvPicPr>
              <p:cNvPr id="8" name="Picture 7"/>
              <p:cNvPicPr>
                <a:picLocks noChangeAspect="1"/>
              </p:cNvPicPr>
              <p:nvPr/>
            </p:nvPicPr>
            <p:blipFill>
              <a:blip r:embed="rId3">
                <a:duotone>
                  <a:prstClr val="black"/>
                  <a:schemeClr val="accent3">
                    <a:tint val="45000"/>
                    <a:satMod val="400000"/>
                  </a:schemeClr>
                </a:duotone>
              </a:blip>
              <a:stretch>
                <a:fillRect/>
              </a:stretch>
            </p:blipFill>
            <p:spPr>
              <a:xfrm>
                <a:off x="9522858" y="1260938"/>
                <a:ext cx="1138777" cy="1006224"/>
              </a:xfrm>
              <a:prstGeom prst="rect">
                <a:avLst/>
              </a:prstGeom>
              <a:solidFill>
                <a:schemeClr val="bg1"/>
              </a:solidFill>
            </p:spPr>
          </p:pic>
          <p:sp>
            <p:nvSpPr>
              <p:cNvPr id="9" name="TextBox 8"/>
              <p:cNvSpPr txBox="1"/>
              <p:nvPr/>
            </p:nvSpPr>
            <p:spPr>
              <a:xfrm>
                <a:off x="8720792" y="2136881"/>
                <a:ext cx="1708110" cy="533675"/>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400" b="0" i="0" u="none" strike="noStrike" kern="0" cap="none" spc="0" normalizeH="0" baseline="0" noProof="0" dirty="0">
                    <a:ln>
                      <a:noFill/>
                    </a:ln>
                    <a:solidFill>
                      <a:schemeClr val="bg1"/>
                    </a:solidFill>
                    <a:effectLst/>
                    <a:uLnTx/>
                    <a:uFillTx/>
                  </a:rPr>
                  <a:t>DMZ Subnet</a:t>
                </a:r>
              </a:p>
            </p:txBody>
          </p:sp>
        </p:grpSp>
        <p:grpSp>
          <p:nvGrpSpPr>
            <p:cNvPr id="10" name="Group 9"/>
            <p:cNvGrpSpPr/>
            <p:nvPr/>
          </p:nvGrpSpPr>
          <p:grpSpPr>
            <a:xfrm>
              <a:off x="9113837" y="4487862"/>
              <a:ext cx="2590800" cy="1725833"/>
              <a:chOff x="8656637" y="4487862"/>
              <a:chExt cx="2590800" cy="1725833"/>
            </a:xfrm>
          </p:grpSpPr>
          <p:sp>
            <p:nvSpPr>
              <p:cNvPr id="11" name="Rectangle 10"/>
              <p:cNvSpPr/>
              <p:nvPr/>
            </p:nvSpPr>
            <p:spPr bwMode="auto">
              <a:xfrm>
                <a:off x="8656637" y="4487862"/>
                <a:ext cx="2590800" cy="1600200"/>
              </a:xfrm>
              <a:prstGeom prst="rect">
                <a:avLst/>
              </a:prstGeom>
              <a:solidFill>
                <a:schemeClr val="tx1"/>
              </a:solidFill>
              <a:ln w="254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5439">
                        <a:srgbClr val="F8F8F8"/>
                      </a:gs>
                      <a:gs pos="10000">
                        <a:srgbClr val="F8F8F8"/>
                      </a:gs>
                    </a:gsLst>
                    <a:lin ang="5400000" scaled="0"/>
                  </a:gradFill>
                  <a:effectLst/>
                  <a:uLnTx/>
                  <a:uFillTx/>
                </a:endParaRPr>
              </a:p>
            </p:txBody>
          </p:sp>
          <p:pic>
            <p:nvPicPr>
              <p:cNvPr id="12" name="Picture 11"/>
              <p:cNvPicPr>
                <a:picLocks noChangeAspect="1"/>
              </p:cNvPicPr>
              <p:nvPr/>
            </p:nvPicPr>
            <p:blipFill>
              <a:blip r:embed="rId3">
                <a:duotone>
                  <a:prstClr val="black"/>
                  <a:schemeClr val="accent3">
                    <a:tint val="45000"/>
                    <a:satMod val="400000"/>
                  </a:schemeClr>
                </a:duotone>
              </a:blip>
              <a:stretch>
                <a:fillRect/>
              </a:stretch>
            </p:blipFill>
            <p:spPr>
              <a:xfrm>
                <a:off x="8748959" y="4707150"/>
                <a:ext cx="1138777" cy="1006224"/>
              </a:xfrm>
              <a:prstGeom prst="rect">
                <a:avLst/>
              </a:prstGeom>
              <a:solidFill>
                <a:schemeClr val="bg1"/>
              </a:solidFill>
            </p:spPr>
          </p:pic>
          <p:pic>
            <p:nvPicPr>
              <p:cNvPr id="13" name="Picture 12"/>
              <p:cNvPicPr>
                <a:picLocks noChangeAspect="1"/>
              </p:cNvPicPr>
              <p:nvPr/>
            </p:nvPicPr>
            <p:blipFill>
              <a:blip r:embed="rId3">
                <a:duotone>
                  <a:prstClr val="black"/>
                  <a:schemeClr val="accent3">
                    <a:tint val="45000"/>
                    <a:satMod val="400000"/>
                  </a:schemeClr>
                </a:duotone>
              </a:blip>
              <a:stretch>
                <a:fillRect/>
              </a:stretch>
            </p:blipFill>
            <p:spPr>
              <a:xfrm>
                <a:off x="9980058" y="4708737"/>
                <a:ext cx="1138777" cy="1006224"/>
              </a:xfrm>
              <a:prstGeom prst="rect">
                <a:avLst/>
              </a:prstGeom>
              <a:solidFill>
                <a:schemeClr val="bg1"/>
              </a:solidFill>
            </p:spPr>
          </p:pic>
          <p:sp>
            <p:nvSpPr>
              <p:cNvPr id="14" name="TextBox 13"/>
              <p:cNvSpPr txBox="1"/>
              <p:nvPr/>
            </p:nvSpPr>
            <p:spPr>
              <a:xfrm>
                <a:off x="8942401" y="5619604"/>
                <a:ext cx="2251841" cy="594091"/>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chemeClr val="bg1"/>
                    </a:solidFill>
                    <a:effectLst/>
                    <a:uLnTx/>
                    <a:uFillTx/>
                  </a:rPr>
                  <a:t>Back-end subnet</a:t>
                </a:r>
              </a:p>
            </p:txBody>
          </p:sp>
        </p:grpSp>
        <p:grpSp>
          <p:nvGrpSpPr>
            <p:cNvPr id="15" name="Group 14"/>
            <p:cNvGrpSpPr/>
            <p:nvPr/>
          </p:nvGrpSpPr>
          <p:grpSpPr>
            <a:xfrm>
              <a:off x="5684837" y="3421062"/>
              <a:ext cx="2567002" cy="1571547"/>
              <a:chOff x="5684837" y="3421062"/>
              <a:chExt cx="2567002" cy="1571547"/>
            </a:xfrm>
          </p:grpSpPr>
          <p:sp>
            <p:nvSpPr>
              <p:cNvPr id="16" name="Rectangle 15"/>
              <p:cNvSpPr/>
              <p:nvPr/>
            </p:nvSpPr>
            <p:spPr bwMode="auto">
              <a:xfrm>
                <a:off x="5684837" y="3421062"/>
                <a:ext cx="2286000" cy="1447800"/>
              </a:xfrm>
              <a:prstGeom prst="rect">
                <a:avLst/>
              </a:prstGeom>
              <a:solidFill>
                <a:schemeClr val="accent4">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5439">
                        <a:srgbClr val="F8F8F8"/>
                      </a:gs>
                      <a:gs pos="10000">
                        <a:srgbClr val="F8F8F8"/>
                      </a:gs>
                    </a:gsLst>
                    <a:lin ang="5400000" scaled="0"/>
                  </a:gradFill>
                  <a:effectLst/>
                  <a:uLnTx/>
                  <a:uFillTx/>
                </a:endParaRPr>
              </a:p>
            </p:txBody>
          </p:sp>
          <p:pic>
            <p:nvPicPr>
              <p:cNvPr id="17" name="Picture 1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989637" y="3704494"/>
                <a:ext cx="564039" cy="564039"/>
              </a:xfrm>
              <a:prstGeom prst="rect">
                <a:avLst/>
              </a:prstGeom>
            </p:spPr>
          </p:pic>
          <p:pic>
            <p:nvPicPr>
              <p:cNvPr id="18" name="Picture 1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132637" y="3725861"/>
                <a:ext cx="564039" cy="564039"/>
              </a:xfrm>
              <a:prstGeom prst="rect">
                <a:avLst/>
              </a:prstGeom>
            </p:spPr>
          </p:pic>
          <p:sp>
            <p:nvSpPr>
              <p:cNvPr id="19" name="TextBox 18"/>
              <p:cNvSpPr txBox="1"/>
              <p:nvPr/>
            </p:nvSpPr>
            <p:spPr>
              <a:xfrm>
                <a:off x="5684837" y="4398518"/>
                <a:ext cx="2567002" cy="594091"/>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chemeClr val="bg1"/>
                    </a:solidFill>
                    <a:effectLst/>
                    <a:uLnTx/>
                    <a:uFillTx/>
                  </a:rPr>
                  <a:t>Firewall appliance</a:t>
                </a:r>
              </a:p>
            </p:txBody>
          </p:sp>
          <p:sp>
            <p:nvSpPr>
              <p:cNvPr id="20" name="TextBox 19"/>
              <p:cNvSpPr txBox="1"/>
              <p:nvPr/>
            </p:nvSpPr>
            <p:spPr>
              <a:xfrm>
                <a:off x="5932011" y="4152138"/>
                <a:ext cx="895826" cy="461665"/>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solidFill>
                      <a:schemeClr val="bg1"/>
                    </a:solidFill>
                    <a:effectLst/>
                    <a:uLnTx/>
                    <a:uFillTx/>
                  </a:rPr>
                  <a:t>VM1</a:t>
                </a:r>
              </a:p>
            </p:txBody>
          </p:sp>
          <p:sp>
            <p:nvSpPr>
              <p:cNvPr id="21" name="TextBox 20"/>
              <p:cNvSpPr txBox="1"/>
              <p:nvPr/>
            </p:nvSpPr>
            <p:spPr>
              <a:xfrm>
                <a:off x="7075011" y="4152138"/>
                <a:ext cx="820975" cy="461665"/>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solidFill>
                      <a:schemeClr val="bg1"/>
                    </a:solidFill>
                    <a:effectLst/>
                    <a:uLnTx/>
                    <a:uFillTx/>
                  </a:rPr>
                  <a:t>VM2</a:t>
                </a:r>
              </a:p>
            </p:txBody>
          </p:sp>
        </p:grpSp>
        <p:pic>
          <p:nvPicPr>
            <p:cNvPr id="22" name="Picture 21"/>
            <p:cNvPicPr>
              <a:picLocks noChangeAspect="1"/>
            </p:cNvPicPr>
            <p:nvPr/>
          </p:nvPicPr>
          <p:blipFill>
            <a:blip r:embed="rId5">
              <a:duotone>
                <a:schemeClr val="accent3">
                  <a:shade val="45000"/>
                  <a:satMod val="135000"/>
                </a:schemeClr>
                <a:prstClr val="white"/>
              </a:duotone>
            </a:blip>
            <a:stretch>
              <a:fillRect/>
            </a:stretch>
          </p:blipFill>
          <p:spPr>
            <a:xfrm>
              <a:off x="6484037" y="2576321"/>
              <a:ext cx="859922" cy="894481"/>
            </a:xfrm>
            <a:prstGeom prst="rect">
              <a:avLst/>
            </a:prstGeom>
          </p:spPr>
        </p:pic>
        <p:sp>
          <p:nvSpPr>
            <p:cNvPr id="23" name="Rounded Rectangle 23"/>
            <p:cNvSpPr/>
            <p:nvPr/>
          </p:nvSpPr>
          <p:spPr bwMode="auto">
            <a:xfrm>
              <a:off x="10082365" y="2497021"/>
              <a:ext cx="653743" cy="296718"/>
            </a:xfrm>
            <a:prstGeom prst="roundRect">
              <a:avLst/>
            </a:prstGeom>
            <a:solidFill>
              <a:schemeClr val="accent1">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gradFill>
                    <a:gsLst>
                      <a:gs pos="5439">
                        <a:srgbClr val="F8F8F8"/>
                      </a:gs>
                      <a:gs pos="10000">
                        <a:srgbClr val="F8F8F8"/>
                      </a:gs>
                    </a:gsLst>
                    <a:lin ang="5400000" scaled="0"/>
                  </a:gradFill>
                  <a:effectLst/>
                  <a:uLnTx/>
                  <a:uFillTx/>
                </a:rPr>
                <a:t>UDR</a:t>
              </a:r>
            </a:p>
          </p:txBody>
        </p:sp>
        <p:cxnSp>
          <p:nvCxnSpPr>
            <p:cNvPr id="24" name="Straight Arrow Connector 23"/>
            <p:cNvCxnSpPr/>
            <p:nvPr/>
          </p:nvCxnSpPr>
          <p:spPr>
            <a:xfrm flipH="1">
              <a:off x="6271656" y="3268662"/>
              <a:ext cx="556181" cy="435832"/>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8" idx="0"/>
            </p:cNvCxnSpPr>
            <p:nvPr/>
          </p:nvCxnSpPr>
          <p:spPr>
            <a:xfrm>
              <a:off x="6913998" y="3268662"/>
              <a:ext cx="500659" cy="457199"/>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521462" y="2093206"/>
              <a:ext cx="964035" cy="6278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gradFill>
                    <a:gsLst>
                      <a:gs pos="2917">
                        <a:schemeClr val="tx1"/>
                      </a:gs>
                      <a:gs pos="30000">
                        <a:schemeClr val="tx1"/>
                      </a:gs>
                    </a:gsLst>
                    <a:lin ang="5400000" scaled="0"/>
                  </a:gradFill>
                  <a:effectLst/>
                  <a:uLnTx/>
                  <a:uFillTx/>
                </a:rPr>
                <a:t>ILB</a:t>
              </a:r>
            </a:p>
          </p:txBody>
        </p:sp>
        <p:cxnSp>
          <p:nvCxnSpPr>
            <p:cNvPr id="27" name="Elbow Connector 41"/>
            <p:cNvCxnSpPr>
              <a:stCxn id="23" idx="2"/>
              <a:endCxn id="22" idx="3"/>
            </p:cNvCxnSpPr>
            <p:nvPr/>
          </p:nvCxnSpPr>
          <p:spPr>
            <a:xfrm rot="5400000">
              <a:off x="8761687" y="1376011"/>
              <a:ext cx="229823" cy="3065278"/>
            </a:xfrm>
            <a:prstGeom prst="bentConnector2">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288572" y="2697787"/>
              <a:ext cx="2514600" cy="489365"/>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400" b="0" i="0" u="none" strike="noStrike" kern="0" cap="none" spc="0" normalizeH="0" baseline="0" noProof="0">
                  <a:ln>
                    <a:noFill/>
                  </a:ln>
                  <a:gradFill>
                    <a:gsLst>
                      <a:gs pos="2917">
                        <a:schemeClr val="tx1"/>
                      </a:gs>
                      <a:gs pos="30000">
                        <a:schemeClr val="tx1"/>
                      </a:gs>
                    </a:gsLst>
                    <a:lin ang="5400000" scaled="0"/>
                  </a:gradFill>
                  <a:effectLst/>
                  <a:uLnTx/>
                  <a:uFillTx/>
                </a:rPr>
                <a:t>Backend Subnet </a:t>
              </a:r>
              <a:r>
                <a:rPr kumimoji="0" lang="en-US" sz="1400" b="0" i="0" u="none" strike="noStrike" kern="0" cap="none" spc="0" normalizeH="0" baseline="0" noProof="0">
                  <a:ln>
                    <a:noFill/>
                  </a:ln>
                  <a:gradFill>
                    <a:gsLst>
                      <a:gs pos="2917">
                        <a:schemeClr val="tx1"/>
                      </a:gs>
                      <a:gs pos="30000">
                        <a:schemeClr val="tx1"/>
                      </a:gs>
                    </a:gsLst>
                    <a:lin ang="5400000" scaled="0"/>
                  </a:gradFill>
                  <a:effectLst/>
                  <a:uLnTx/>
                  <a:uFillTx/>
                  <a:sym typeface="Wingdings" panose="05000000000000000000" pitchFamily="2" charset="2"/>
                </a:rPr>
                <a:t> ILB</a:t>
              </a:r>
              <a:endParaRPr kumimoji="0" lang="en-US" sz="1400" b="0" i="0" u="none" strike="noStrike" kern="0" cap="none" spc="0" normalizeH="0" baseline="0" noProof="0">
                <a:ln>
                  <a:noFill/>
                </a:ln>
                <a:gradFill>
                  <a:gsLst>
                    <a:gs pos="2917">
                      <a:schemeClr val="tx1"/>
                    </a:gs>
                    <a:gs pos="30000">
                      <a:schemeClr val="tx1"/>
                    </a:gs>
                  </a:gsLst>
                  <a:lin ang="5400000" scaled="0"/>
                </a:gradFill>
                <a:effectLst/>
                <a:uLnTx/>
                <a:uFillTx/>
              </a:endParaRPr>
            </a:p>
          </p:txBody>
        </p:sp>
        <p:cxnSp>
          <p:nvCxnSpPr>
            <p:cNvPr id="29" name="Elbow Connector 44"/>
            <p:cNvCxnSpPr/>
            <p:nvPr/>
          </p:nvCxnSpPr>
          <p:spPr>
            <a:xfrm>
              <a:off x="6827837" y="4868862"/>
              <a:ext cx="2286000" cy="533400"/>
            </a:xfrm>
            <a:prstGeom prst="bentConnector3">
              <a:avLst>
                <a:gd name="adj1" fmla="val 0"/>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Explosion 1 50"/>
            <p:cNvSpPr/>
            <p:nvPr/>
          </p:nvSpPr>
          <p:spPr bwMode="auto">
            <a:xfrm>
              <a:off x="7140620" y="1909416"/>
              <a:ext cx="1563348" cy="1077308"/>
            </a:xfrm>
            <a:prstGeom prst="irregularSeal1">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5439">
                        <a:srgbClr val="F8F8F8"/>
                      </a:gs>
                      <a:gs pos="10000">
                        <a:srgbClr val="F8F8F8"/>
                      </a:gs>
                    </a:gsLst>
                    <a:lin ang="5400000" scaled="0"/>
                  </a:gradFill>
                  <a:effectLst/>
                  <a:uLnTx/>
                  <a:uFillTx/>
                </a:rPr>
                <a:t>Any port, any protocol</a:t>
              </a:r>
            </a:p>
          </p:txBody>
        </p:sp>
      </p:grpSp>
      <p:sp>
        <p:nvSpPr>
          <p:cNvPr id="33" name="TextBox 32"/>
          <p:cNvSpPr txBox="1"/>
          <p:nvPr/>
        </p:nvSpPr>
        <p:spPr>
          <a:xfrm>
            <a:off x="378869" y="1375914"/>
            <a:ext cx="5125492" cy="2913986"/>
          </a:xfrm>
          <a:prstGeom prst="rect">
            <a:avLst/>
          </a:prstGeom>
          <a:noFill/>
        </p:spPr>
        <p:txBody>
          <a:bodyPr wrap="square" lIns="182828" tIns="146262" rIns="182828" bIns="146262" rtlCol="0">
            <a:noAutofit/>
          </a:bodyPr>
          <a:lstStyle/>
          <a:p>
            <a:pPr marL="342900" lvl="1" indent="-342900" defTabSz="932594">
              <a:lnSpc>
                <a:spcPct val="90000"/>
              </a:lnSpc>
              <a:spcBef>
                <a:spcPct val="20000"/>
              </a:spcBef>
              <a:buSzPct val="90000"/>
              <a:buFont typeface="Arial" panose="020B0604020202020204" pitchFamily="34" charset="0"/>
              <a:buChar char="•"/>
            </a:pPr>
            <a:r>
              <a:rPr lang="en-US" sz="2400" dirty="0">
                <a:gradFill>
                  <a:gsLst>
                    <a:gs pos="1250">
                      <a:schemeClr val="tx1"/>
                    </a:gs>
                    <a:gs pos="100000">
                      <a:schemeClr val="tx1"/>
                    </a:gs>
                  </a:gsLst>
                  <a:lin ang="5400000" scaled="0"/>
                </a:gradFill>
              </a:rPr>
              <a:t>High Availability for NVA through Azure Internal Load Balancer (ILB)</a:t>
            </a:r>
          </a:p>
          <a:p>
            <a:pPr marL="342900" lvl="1" indent="-342900" defTabSz="932594">
              <a:lnSpc>
                <a:spcPct val="90000"/>
              </a:lnSpc>
              <a:spcBef>
                <a:spcPct val="20000"/>
              </a:spcBef>
              <a:buSzPct val="90000"/>
              <a:buFont typeface="Arial" panose="020B0604020202020204" pitchFamily="34" charset="0"/>
              <a:buChar char="•"/>
            </a:pPr>
            <a:r>
              <a:rPr lang="en-US" sz="2400" dirty="0">
                <a:gradFill>
                  <a:gsLst>
                    <a:gs pos="1250">
                      <a:schemeClr val="tx1"/>
                    </a:gs>
                    <a:gs pos="100000">
                      <a:schemeClr val="tx1"/>
                    </a:gs>
                  </a:gsLst>
                  <a:lin ang="5400000" scaled="0"/>
                </a:gradFill>
              </a:rPr>
              <a:t>ILB supports any port, any protocol</a:t>
            </a:r>
          </a:p>
          <a:p>
            <a:pPr marL="342900" lvl="1" indent="-342900" defTabSz="932594">
              <a:lnSpc>
                <a:spcPct val="90000"/>
              </a:lnSpc>
              <a:spcBef>
                <a:spcPct val="20000"/>
              </a:spcBef>
              <a:buSzPct val="90000"/>
              <a:buFont typeface="Arial" panose="020B0604020202020204" pitchFamily="34" charset="0"/>
              <a:buChar char="•"/>
            </a:pPr>
            <a:r>
              <a:rPr lang="en-US" sz="2400" dirty="0">
                <a:gradFill>
                  <a:gsLst>
                    <a:gs pos="1250">
                      <a:schemeClr val="tx1"/>
                    </a:gs>
                    <a:gs pos="100000">
                      <a:schemeClr val="tx1"/>
                    </a:gs>
                  </a:gsLst>
                  <a:lin ang="5400000" scaled="0"/>
                </a:gradFill>
              </a:rPr>
              <a:t>UDR supports ILB as Next Hop IP address</a:t>
            </a:r>
          </a:p>
          <a:p>
            <a:pPr marL="342900" lvl="1" indent="-342900" defTabSz="932594">
              <a:lnSpc>
                <a:spcPct val="90000"/>
              </a:lnSpc>
              <a:spcBef>
                <a:spcPct val="20000"/>
              </a:spcBef>
              <a:buSzPct val="90000"/>
              <a:buFont typeface="Arial" panose="020B0604020202020204" pitchFamily="34" charset="0"/>
              <a:buChar char="•"/>
            </a:pPr>
            <a:r>
              <a:rPr lang="en-US" sz="2400" dirty="0">
                <a:gradFill>
                  <a:gsLst>
                    <a:gs pos="1250">
                      <a:schemeClr val="tx1"/>
                    </a:gs>
                    <a:gs pos="100000">
                      <a:schemeClr val="tx1"/>
                    </a:gs>
                  </a:gsLst>
                  <a:lin ang="5400000" scaled="0"/>
                </a:gradFill>
              </a:rPr>
              <a:t>Failover in less than 15 seconds</a:t>
            </a:r>
          </a:p>
          <a:p>
            <a:pPr marL="342900" lvl="1" indent="-342900" defTabSz="932594">
              <a:lnSpc>
                <a:spcPct val="90000"/>
              </a:lnSpc>
              <a:spcBef>
                <a:spcPct val="20000"/>
              </a:spcBef>
              <a:buSzPct val="90000"/>
              <a:buFont typeface="Arial" panose="020B0604020202020204" pitchFamily="34" charset="0"/>
              <a:buChar char="•"/>
            </a:pPr>
            <a:r>
              <a:rPr lang="en-US" sz="2400" dirty="0">
                <a:gradFill>
                  <a:gsLst>
                    <a:gs pos="1250">
                      <a:schemeClr val="tx1"/>
                    </a:gs>
                    <a:gs pos="100000">
                      <a:schemeClr val="tx1"/>
                    </a:gs>
                  </a:gsLst>
                  <a:lin ang="5400000" scaled="0"/>
                </a:gradFill>
              </a:rPr>
              <a:t>Better than AWS! </a:t>
            </a:r>
            <a:r>
              <a:rPr lang="en-US" sz="2400" dirty="0">
                <a:gradFill>
                  <a:gsLst>
                    <a:gs pos="1250">
                      <a:schemeClr val="tx1"/>
                    </a:gs>
                    <a:gs pos="100000">
                      <a:schemeClr val="tx1"/>
                    </a:gs>
                  </a:gsLst>
                  <a:lin ang="5400000" scaled="0"/>
                </a:gradFill>
                <a:sym typeface="Wingdings" panose="05000000000000000000" pitchFamily="2" charset="2"/>
              </a:rPr>
              <a:t></a:t>
            </a:r>
            <a:endParaRPr lang="en-US" sz="2400" dirty="0">
              <a:gradFill>
                <a:gsLst>
                  <a:gs pos="1250">
                    <a:schemeClr val="tx1"/>
                  </a:gs>
                  <a:gs pos="100000">
                    <a:schemeClr val="tx1"/>
                  </a:gs>
                </a:gsLst>
                <a:lin ang="5400000" scaled="0"/>
              </a:gradFill>
            </a:endParaRPr>
          </a:p>
          <a:p>
            <a:pPr marL="342900" indent="-342900" defTabSz="932324">
              <a:spcAft>
                <a:spcPts val="600"/>
              </a:spcAft>
              <a:buFont typeface="Arial" panose="020B0604020202020204" pitchFamily="34" charset="0"/>
              <a:buChar char="•"/>
            </a:pPr>
            <a:endParaRPr lang="en-US" sz="2400" spc="-50" dirty="0"/>
          </a:p>
          <a:p>
            <a:pPr marL="342900" indent="-342900" defTabSz="932324">
              <a:spcAft>
                <a:spcPts val="600"/>
              </a:spcAft>
              <a:buFont typeface="Arial" panose="020B0604020202020204" pitchFamily="34" charset="0"/>
              <a:buChar char="•"/>
            </a:pPr>
            <a:endParaRPr lang="en-US" sz="2400" spc="-50" dirty="0"/>
          </a:p>
        </p:txBody>
      </p:sp>
    </p:spTree>
    <p:extLst>
      <p:ext uri="{BB962C8B-B14F-4D97-AF65-F5344CB8AC3E}">
        <p14:creationId xmlns:p14="http://schemas.microsoft.com/office/powerpoint/2010/main" val="82548396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p:cNvGraphicFramePr/>
          <p:nvPr>
            <p:extLst>
              <p:ext uri="{D42A27DB-BD31-4B8C-83A1-F6EECF244321}">
                <p14:modId xmlns:p14="http://schemas.microsoft.com/office/powerpoint/2010/main" val="1534359396"/>
              </p:ext>
            </p:extLst>
          </p:nvPr>
        </p:nvGraphicFramePr>
        <p:xfrm>
          <a:off x="645055" y="3497262"/>
          <a:ext cx="11201401" cy="37322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321593417"/>
              </p:ext>
            </p:extLst>
          </p:nvPr>
        </p:nvGraphicFramePr>
        <p:xfrm>
          <a:off x="616743" y="548914"/>
          <a:ext cx="11201401" cy="373220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Title 2"/>
          <p:cNvSpPr>
            <a:spLocks noGrp="1"/>
          </p:cNvSpPr>
          <p:nvPr>
            <p:ph type="title"/>
          </p:nvPr>
        </p:nvSpPr>
        <p:spPr>
          <a:xfrm>
            <a:off x="366169" y="295278"/>
            <a:ext cx="11702551" cy="917575"/>
          </a:xfrm>
        </p:spPr>
        <p:txBody>
          <a:bodyPr/>
          <a:lstStyle/>
          <a:p>
            <a:r>
              <a:rPr lang="en-US" dirty="0"/>
              <a:t>Security models for Azure networking</a:t>
            </a:r>
            <a:endParaRPr lang="en-US" sz="4800" dirty="0"/>
          </a:p>
        </p:txBody>
      </p:sp>
    </p:spTree>
    <p:extLst>
      <p:ext uri="{BB962C8B-B14F-4D97-AF65-F5344CB8AC3E}">
        <p14:creationId xmlns:p14="http://schemas.microsoft.com/office/powerpoint/2010/main" val="17045788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dirty="0"/>
              <a:t>Security models for Azure networking</a:t>
            </a:r>
          </a:p>
        </p:txBody>
      </p:sp>
      <p:graphicFrame>
        <p:nvGraphicFramePr>
          <p:cNvPr id="5" name="Diagram 4"/>
          <p:cNvGraphicFramePr/>
          <p:nvPr>
            <p:extLst>
              <p:ext uri="{D42A27DB-BD31-4B8C-83A1-F6EECF244321}">
                <p14:modId xmlns:p14="http://schemas.microsoft.com/office/powerpoint/2010/main" val="1154534844"/>
              </p:ext>
            </p:extLst>
          </p:nvPr>
        </p:nvGraphicFramePr>
        <p:xfrm>
          <a:off x="616744" y="1820863"/>
          <a:ext cx="11201401" cy="37322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146469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168" y="1212851"/>
            <a:ext cx="11702553" cy="3323987"/>
          </a:xfrm>
        </p:spPr>
        <p:txBody>
          <a:bodyPr/>
          <a:lstStyle/>
          <a:p>
            <a:pPr marL="0" indent="0">
              <a:buSzPct val="75000"/>
              <a:buNone/>
            </a:pPr>
            <a:r>
              <a:rPr lang="en-US" dirty="0"/>
              <a:t>NSGs provide control and data plane logging</a:t>
            </a:r>
          </a:p>
          <a:p>
            <a:pPr marL="342900" lvl="1" indent="-342900"/>
            <a:r>
              <a:rPr lang="en-US" dirty="0"/>
              <a:t>Control plane – Audit log for change management built into portal</a:t>
            </a:r>
          </a:p>
          <a:p>
            <a:pPr marL="342900" lvl="1" indent="-342900"/>
            <a:r>
              <a:rPr lang="en-US" dirty="0"/>
              <a:t>Control plane – Logs for application of rules</a:t>
            </a:r>
          </a:p>
          <a:p>
            <a:pPr marL="342900" lvl="1" indent="-342900"/>
            <a:r>
              <a:rPr lang="en-US" dirty="0"/>
              <a:t>Data plane – Flow log visualization capable via integration with </a:t>
            </a:r>
            <a:r>
              <a:rPr lang="en-US" dirty="0" err="1"/>
              <a:t>PowerBI</a:t>
            </a:r>
            <a:r>
              <a:rPr lang="en-US" dirty="0"/>
              <a:t>, Elastic Stack</a:t>
            </a:r>
          </a:p>
          <a:p>
            <a:pPr marL="0" indent="0">
              <a:buSzPct val="75000"/>
              <a:buNone/>
            </a:pPr>
            <a:r>
              <a:rPr lang="en-US" dirty="0"/>
              <a:t>Virtual Appliances provide control and data plane logging</a:t>
            </a:r>
          </a:p>
          <a:p>
            <a:pPr marL="342900" lvl="1" indent="-342900"/>
            <a:r>
              <a:rPr lang="en-US" dirty="0"/>
              <a:t>Control plane is at the appliance level and the portal level</a:t>
            </a:r>
          </a:p>
          <a:p>
            <a:pPr marL="342900" lvl="1" indent="-342900"/>
            <a:r>
              <a:rPr lang="en-US" dirty="0"/>
              <a:t>Data plane is typically more capable and real time</a:t>
            </a:r>
          </a:p>
          <a:p>
            <a:pPr marL="342900" lvl="1" indent="-342900"/>
            <a:r>
              <a:rPr lang="en-US" dirty="0"/>
              <a:t>Might have to integrate with log consolidation solution</a:t>
            </a:r>
          </a:p>
        </p:txBody>
      </p:sp>
      <p:sp>
        <p:nvSpPr>
          <p:cNvPr id="3" name="Title 2"/>
          <p:cNvSpPr>
            <a:spLocks noGrp="1"/>
          </p:cNvSpPr>
          <p:nvPr>
            <p:ph type="title"/>
          </p:nvPr>
        </p:nvSpPr>
        <p:spPr/>
        <p:txBody>
          <a:bodyPr/>
          <a:lstStyle/>
          <a:p>
            <a:r>
              <a:rPr lang="en-CA" sz="5400" dirty="0"/>
              <a:t>Logging</a:t>
            </a:r>
            <a:endParaRPr lang="en-US" sz="5400" dirty="0"/>
          </a:p>
        </p:txBody>
      </p:sp>
    </p:spTree>
    <p:extLst>
      <p:ext uri="{BB962C8B-B14F-4D97-AF65-F5344CB8AC3E}">
        <p14:creationId xmlns:p14="http://schemas.microsoft.com/office/powerpoint/2010/main" val="3517498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gateway – Layer 7 ADC features</a:t>
            </a:r>
          </a:p>
        </p:txBody>
      </p:sp>
      <p:sp>
        <p:nvSpPr>
          <p:cNvPr id="29" name="TextBox 28"/>
          <p:cNvSpPr txBox="1"/>
          <p:nvPr/>
        </p:nvSpPr>
        <p:spPr>
          <a:xfrm>
            <a:off x="378869" y="1375913"/>
            <a:ext cx="6831400" cy="6239089"/>
          </a:xfrm>
          <a:prstGeom prst="rect">
            <a:avLst/>
          </a:prstGeom>
          <a:noFill/>
        </p:spPr>
        <p:txBody>
          <a:bodyPr wrap="square" lIns="182828" tIns="146262" rIns="182828" bIns="146262" rtlCol="0">
            <a:noAutofit/>
          </a:bodyPr>
          <a:lstStyle/>
          <a:p>
            <a:pPr defTabSz="932324">
              <a:spcBef>
                <a:spcPct val="20000"/>
              </a:spcBef>
              <a:spcAft>
                <a:spcPts val="300"/>
              </a:spcAft>
              <a:buSzPct val="80000"/>
            </a:pPr>
            <a:r>
              <a:rPr lang="en-US" sz="3600" spc="-50" dirty="0">
                <a:solidFill>
                  <a:schemeClr val="tx2"/>
                </a:solidFill>
                <a:latin typeface="Segoe UI Light"/>
              </a:rPr>
              <a:t>Security</a:t>
            </a:r>
          </a:p>
          <a:p>
            <a:pPr marL="342900" lvl="1" indent="-342900" defTabSz="932594">
              <a:lnSpc>
                <a:spcPct val="90000"/>
              </a:lnSpc>
              <a:spcBef>
                <a:spcPct val="20000"/>
              </a:spcBef>
              <a:buSzPct val="90000"/>
              <a:buFont typeface="Arial" panose="020B0604020202020204" pitchFamily="34" charset="0"/>
              <a:buChar char="•"/>
            </a:pPr>
            <a:r>
              <a:rPr lang="en-US" dirty="0">
                <a:gradFill>
                  <a:gsLst>
                    <a:gs pos="1250">
                      <a:schemeClr val="tx1"/>
                    </a:gs>
                    <a:gs pos="100000">
                      <a:schemeClr val="tx1"/>
                    </a:gs>
                  </a:gsLst>
                  <a:lin ang="5400000" scaled="0"/>
                </a:gradFill>
              </a:rPr>
              <a:t>SSL termination</a:t>
            </a:r>
          </a:p>
          <a:p>
            <a:pPr marL="342900" lvl="1" indent="-342900" defTabSz="932594">
              <a:lnSpc>
                <a:spcPct val="90000"/>
              </a:lnSpc>
              <a:spcBef>
                <a:spcPct val="20000"/>
              </a:spcBef>
              <a:buSzPct val="90000"/>
              <a:buFont typeface="Arial" panose="020B0604020202020204" pitchFamily="34" charset="0"/>
              <a:buChar char="•"/>
            </a:pPr>
            <a:r>
              <a:rPr lang="en-US" dirty="0">
                <a:gradFill>
                  <a:gsLst>
                    <a:gs pos="1250">
                      <a:schemeClr val="tx1"/>
                    </a:gs>
                    <a:gs pos="100000">
                      <a:schemeClr val="tx1"/>
                    </a:gs>
                  </a:gsLst>
                  <a:lin ang="5400000" scaled="0"/>
                </a:gradFill>
              </a:rPr>
              <a:t>Allow/block SSL protocol versions</a:t>
            </a:r>
          </a:p>
          <a:p>
            <a:pPr defTabSz="932324">
              <a:spcBef>
                <a:spcPts val="1200"/>
              </a:spcBef>
              <a:spcAft>
                <a:spcPts val="300"/>
              </a:spcAft>
              <a:buSzPct val="80000"/>
            </a:pPr>
            <a:r>
              <a:rPr lang="en-US" sz="3600" spc="-50" dirty="0">
                <a:solidFill>
                  <a:schemeClr val="tx2"/>
                </a:solidFill>
                <a:latin typeface="Segoe UI Light"/>
              </a:rPr>
              <a:t>Session and site management</a:t>
            </a:r>
          </a:p>
          <a:p>
            <a:pPr marL="342900" lvl="1" indent="-342900" defTabSz="932594">
              <a:lnSpc>
                <a:spcPct val="90000"/>
              </a:lnSpc>
              <a:spcBef>
                <a:spcPct val="20000"/>
              </a:spcBef>
              <a:buSzPct val="90000"/>
              <a:buFont typeface="Arial" panose="020B0604020202020204" pitchFamily="34" charset="0"/>
              <a:buChar char="•"/>
            </a:pPr>
            <a:r>
              <a:rPr lang="en-US" dirty="0">
                <a:gradFill>
                  <a:gsLst>
                    <a:gs pos="1250">
                      <a:schemeClr val="tx1"/>
                    </a:gs>
                    <a:gs pos="100000">
                      <a:schemeClr val="tx1"/>
                    </a:gs>
                  </a:gsLst>
                  <a:lin ang="5400000" scaled="0"/>
                </a:gradFill>
              </a:rPr>
              <a:t>Cookie-based session affinity</a:t>
            </a:r>
          </a:p>
          <a:p>
            <a:pPr marL="342900" lvl="1" indent="-342900" defTabSz="932594">
              <a:lnSpc>
                <a:spcPct val="90000"/>
              </a:lnSpc>
              <a:spcBef>
                <a:spcPct val="20000"/>
              </a:spcBef>
              <a:buSzPct val="90000"/>
              <a:buFont typeface="Arial" panose="020B0604020202020204" pitchFamily="34" charset="0"/>
              <a:buChar char="•"/>
            </a:pPr>
            <a:r>
              <a:rPr lang="en-US" dirty="0">
                <a:gradFill>
                  <a:gsLst>
                    <a:gs pos="1250">
                      <a:schemeClr val="tx1"/>
                    </a:gs>
                    <a:gs pos="100000">
                      <a:schemeClr val="tx1"/>
                    </a:gs>
                  </a:gsLst>
                  <a:lin ang="5400000" scaled="0"/>
                </a:gradFill>
              </a:rPr>
              <a:t>Multi-site hosting</a:t>
            </a:r>
          </a:p>
          <a:p>
            <a:pPr defTabSz="932324">
              <a:spcBef>
                <a:spcPts val="1200"/>
              </a:spcBef>
              <a:spcAft>
                <a:spcPts val="300"/>
              </a:spcAft>
              <a:buSzPct val="80000"/>
            </a:pPr>
            <a:r>
              <a:rPr lang="en-US" sz="3600" spc="-50" dirty="0">
                <a:solidFill>
                  <a:schemeClr val="tx2"/>
                </a:solidFill>
                <a:latin typeface="Segoe UI Light"/>
              </a:rPr>
              <a:t>Content management</a:t>
            </a:r>
          </a:p>
          <a:p>
            <a:pPr marL="342900" lvl="1" indent="-342900" defTabSz="932594">
              <a:lnSpc>
                <a:spcPct val="90000"/>
              </a:lnSpc>
              <a:spcBef>
                <a:spcPct val="20000"/>
              </a:spcBef>
              <a:buSzPct val="90000"/>
              <a:buFont typeface="Arial" panose="020B0604020202020204" pitchFamily="34" charset="0"/>
              <a:buChar char="•"/>
            </a:pPr>
            <a:r>
              <a:rPr lang="en-US" dirty="0">
                <a:gradFill>
                  <a:gsLst>
                    <a:gs pos="1250">
                      <a:schemeClr val="tx1"/>
                    </a:gs>
                    <a:gs pos="100000">
                      <a:schemeClr val="tx1"/>
                    </a:gs>
                  </a:gsLst>
                  <a:lin ang="5400000" scaled="0"/>
                </a:gradFill>
              </a:rPr>
              <a:t>URL-based routing</a:t>
            </a:r>
          </a:p>
          <a:p>
            <a:pPr defTabSz="932324">
              <a:spcBef>
                <a:spcPts val="1200"/>
              </a:spcBef>
              <a:spcAft>
                <a:spcPts val="300"/>
              </a:spcAft>
              <a:buSzPct val="80000"/>
            </a:pPr>
            <a:r>
              <a:rPr lang="en-US" sz="3600" spc="-50" dirty="0">
                <a:solidFill>
                  <a:schemeClr val="tx2"/>
                </a:solidFill>
                <a:latin typeface="Segoe UI Light"/>
              </a:rPr>
              <a:t>Back-end management</a:t>
            </a:r>
          </a:p>
          <a:p>
            <a:pPr marL="342900" lvl="1" indent="-342900" defTabSz="932594">
              <a:lnSpc>
                <a:spcPct val="90000"/>
              </a:lnSpc>
              <a:spcBef>
                <a:spcPct val="20000"/>
              </a:spcBef>
              <a:buSzPct val="90000"/>
              <a:buFont typeface="Arial" panose="020B0604020202020204" pitchFamily="34" charset="0"/>
              <a:buChar char="•"/>
            </a:pPr>
            <a:r>
              <a:rPr lang="en-US" dirty="0">
                <a:gradFill>
                  <a:gsLst>
                    <a:gs pos="1250">
                      <a:schemeClr val="tx1"/>
                    </a:gs>
                    <a:gs pos="100000">
                      <a:schemeClr val="tx1"/>
                    </a:gs>
                  </a:gsLst>
                  <a:lin ang="5400000" scaled="0"/>
                </a:gradFill>
              </a:rPr>
              <a:t>Rich diagnostics including access and performance logs</a:t>
            </a:r>
          </a:p>
          <a:p>
            <a:pPr marL="342900" lvl="1" indent="-342900" defTabSz="932594">
              <a:lnSpc>
                <a:spcPct val="90000"/>
              </a:lnSpc>
              <a:spcBef>
                <a:spcPct val="20000"/>
              </a:spcBef>
              <a:buSzPct val="90000"/>
              <a:buFont typeface="Arial" panose="020B0604020202020204" pitchFamily="34" charset="0"/>
              <a:buChar char="•"/>
            </a:pPr>
            <a:r>
              <a:rPr lang="en-US" dirty="0">
                <a:gradFill>
                  <a:gsLst>
                    <a:gs pos="1250">
                      <a:schemeClr val="tx1"/>
                    </a:gs>
                    <a:gs pos="100000">
                      <a:schemeClr val="tx1"/>
                    </a:gs>
                  </a:gsLst>
                  <a:lin ang="5400000" scaled="0"/>
                </a:gradFill>
              </a:rPr>
              <a:t>VM Scale Set support</a:t>
            </a:r>
          </a:p>
          <a:p>
            <a:pPr marL="342900" lvl="1" indent="-342900" defTabSz="932594">
              <a:lnSpc>
                <a:spcPct val="90000"/>
              </a:lnSpc>
              <a:spcBef>
                <a:spcPct val="20000"/>
              </a:spcBef>
              <a:buSzPct val="90000"/>
              <a:buFont typeface="Arial" panose="020B0604020202020204" pitchFamily="34" charset="0"/>
              <a:buChar char="•"/>
            </a:pPr>
            <a:r>
              <a:rPr lang="en-US" dirty="0">
                <a:gradFill>
                  <a:gsLst>
                    <a:gs pos="1250">
                      <a:schemeClr val="tx1"/>
                    </a:gs>
                    <a:gs pos="100000">
                      <a:schemeClr val="tx1"/>
                    </a:gs>
                  </a:gsLst>
                  <a:lin ang="5400000" scaled="0"/>
                </a:gradFill>
              </a:rPr>
              <a:t>Custom health probes</a:t>
            </a:r>
          </a:p>
        </p:txBody>
      </p:sp>
      <p:grpSp>
        <p:nvGrpSpPr>
          <p:cNvPr id="4" name="Group 3"/>
          <p:cNvGrpSpPr/>
          <p:nvPr/>
        </p:nvGrpSpPr>
        <p:grpSpPr>
          <a:xfrm>
            <a:off x="5949840" y="1569635"/>
            <a:ext cx="5555110" cy="4593848"/>
            <a:chOff x="5220359" y="982662"/>
            <a:chExt cx="7017678" cy="5803331"/>
          </a:xfrm>
        </p:grpSpPr>
        <p:grpSp>
          <p:nvGrpSpPr>
            <p:cNvPr id="5" name="Group 4"/>
            <p:cNvGrpSpPr/>
            <p:nvPr/>
          </p:nvGrpSpPr>
          <p:grpSpPr>
            <a:xfrm>
              <a:off x="5220359" y="982662"/>
              <a:ext cx="7017678" cy="5803331"/>
              <a:chOff x="5009564" y="1046731"/>
              <a:chExt cx="7017678" cy="5803331"/>
            </a:xfrm>
          </p:grpSpPr>
          <p:sp>
            <p:nvSpPr>
              <p:cNvPr id="7" name="Rectangle 6"/>
              <p:cNvSpPr/>
              <p:nvPr/>
            </p:nvSpPr>
            <p:spPr bwMode="auto">
              <a:xfrm>
                <a:off x="10698034" y="4699885"/>
                <a:ext cx="1323607" cy="2150177"/>
              </a:xfrm>
              <a:prstGeom prst="rect">
                <a:avLst/>
              </a:prstGeom>
              <a:noFill/>
              <a:ln w="381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2" rIns="0" bIns="47552"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0751" fontAlgn="base">
                  <a:spcBef>
                    <a:spcPct val="0"/>
                  </a:spcBef>
                  <a:spcAft>
                    <a:spcPct val="0"/>
                  </a:spcAft>
                  <a:defRPr/>
                </a:pPr>
                <a:endParaRPr lang="en-US" sz="2040">
                  <a:gradFill>
                    <a:gsLst>
                      <a:gs pos="0">
                        <a:srgbClr val="FFFFFF"/>
                      </a:gs>
                      <a:gs pos="100000">
                        <a:srgbClr val="FFFFFF"/>
                      </a:gs>
                    </a:gsLst>
                    <a:lin ang="5400000" scaled="0"/>
                  </a:gradFill>
                </a:endParaRPr>
              </a:p>
            </p:txBody>
          </p:sp>
          <p:cxnSp>
            <p:nvCxnSpPr>
              <p:cNvPr id="8" name="Straight Arrow Connector 11"/>
              <p:cNvCxnSpPr>
                <a:cxnSpLocks/>
              </p:cNvCxnSpPr>
              <p:nvPr/>
            </p:nvCxnSpPr>
            <p:spPr>
              <a:xfrm>
                <a:off x="8187099" y="3680722"/>
                <a:ext cx="2491216" cy="2094252"/>
              </a:xfrm>
              <a:prstGeom prst="bentConnector3">
                <a:avLst>
                  <a:gd name="adj1" fmla="val 48100"/>
                </a:avLst>
              </a:prstGeom>
              <a:solidFill>
                <a:schemeClr val="accent4">
                  <a:lumMod val="50000"/>
                </a:schemeClr>
              </a:solidFill>
              <a:ln w="41275">
                <a:solidFill>
                  <a:schemeClr val="accent5"/>
                </a:solidFill>
                <a:tailEnd type="triangle"/>
              </a:ln>
            </p:spPr>
            <p:style>
              <a:lnRef idx="3">
                <a:schemeClr val="dk1"/>
              </a:lnRef>
              <a:fillRef idx="0">
                <a:schemeClr val="dk1"/>
              </a:fillRef>
              <a:effectRef idx="2">
                <a:schemeClr val="dk1"/>
              </a:effectRef>
              <a:fontRef idx="minor">
                <a:schemeClr val="tx1"/>
              </a:fontRef>
            </p:style>
          </p:cxnSp>
          <p:sp>
            <p:nvSpPr>
              <p:cNvPr id="9" name="Freeform 27"/>
              <p:cNvSpPr>
                <a:spLocks noChangeAspect="1"/>
              </p:cNvSpPr>
              <p:nvPr/>
            </p:nvSpPr>
            <p:spPr bwMode="black">
              <a:xfrm>
                <a:off x="5360130" y="2799331"/>
                <a:ext cx="572982" cy="476856"/>
              </a:xfrm>
              <a:custGeom>
                <a:avLst/>
                <a:gdLst/>
                <a:ahLst/>
                <a:cxnLst/>
                <a:rect l="l" t="t" r="r" b="b"/>
                <a:pathLst>
                  <a:path w="4740335" h="4048081">
                    <a:moveTo>
                      <a:pt x="3683614" y="1098549"/>
                    </a:moveTo>
                    <a:cubicBezTo>
                      <a:pt x="3683654" y="1098549"/>
                      <a:pt x="3689354" y="1098549"/>
                      <a:pt x="4502870" y="1098549"/>
                    </a:cubicBezTo>
                    <a:cubicBezTo>
                      <a:pt x="4633477" y="1098549"/>
                      <a:pt x="4740335" y="1205183"/>
                      <a:pt x="4740335" y="1335514"/>
                    </a:cubicBezTo>
                    <a:cubicBezTo>
                      <a:pt x="4740335" y="1335569"/>
                      <a:pt x="4740335" y="1343335"/>
                      <a:pt x="4740335" y="2449249"/>
                    </a:cubicBezTo>
                    <a:cubicBezTo>
                      <a:pt x="4740335" y="2579580"/>
                      <a:pt x="4633477" y="2686214"/>
                      <a:pt x="4502870" y="2686214"/>
                    </a:cubicBezTo>
                    <a:cubicBezTo>
                      <a:pt x="4502870" y="2686253"/>
                      <a:pt x="4502870" y="2691777"/>
                      <a:pt x="4502870" y="3480046"/>
                    </a:cubicBezTo>
                    <a:cubicBezTo>
                      <a:pt x="4502870" y="3610377"/>
                      <a:pt x="4396011" y="3717011"/>
                      <a:pt x="4265405" y="3717011"/>
                    </a:cubicBezTo>
                    <a:cubicBezTo>
                      <a:pt x="4265376" y="3717011"/>
                      <a:pt x="4262133" y="3717011"/>
                      <a:pt x="3909206" y="3717011"/>
                    </a:cubicBezTo>
                    <a:cubicBezTo>
                      <a:pt x="3790473" y="3717011"/>
                      <a:pt x="3683614" y="3610377"/>
                      <a:pt x="3683614" y="3480046"/>
                    </a:cubicBezTo>
                    <a:cubicBezTo>
                      <a:pt x="3683614" y="3480010"/>
                      <a:pt x="3683614" y="3474701"/>
                      <a:pt x="3683614" y="2686214"/>
                    </a:cubicBezTo>
                    <a:cubicBezTo>
                      <a:pt x="3553008" y="2686214"/>
                      <a:pt x="3446148" y="2579580"/>
                      <a:pt x="3446148" y="2449249"/>
                    </a:cubicBezTo>
                    <a:cubicBezTo>
                      <a:pt x="3446148" y="2449192"/>
                      <a:pt x="3446148" y="2441288"/>
                      <a:pt x="3446148" y="1335514"/>
                    </a:cubicBezTo>
                    <a:cubicBezTo>
                      <a:pt x="3446148" y="1205183"/>
                      <a:pt x="3553008" y="1098549"/>
                      <a:pt x="3683614" y="1098549"/>
                    </a:cubicBezTo>
                    <a:close/>
                    <a:moveTo>
                      <a:pt x="236546" y="1098549"/>
                    </a:moveTo>
                    <a:cubicBezTo>
                      <a:pt x="236570" y="1098549"/>
                      <a:pt x="240947" y="1098549"/>
                      <a:pt x="1052628" y="1098549"/>
                    </a:cubicBezTo>
                    <a:cubicBezTo>
                      <a:pt x="1182728" y="1098549"/>
                      <a:pt x="1289174" y="1205183"/>
                      <a:pt x="1289174" y="1335514"/>
                    </a:cubicBezTo>
                    <a:cubicBezTo>
                      <a:pt x="1289174" y="1335532"/>
                      <a:pt x="1289174" y="1340039"/>
                      <a:pt x="1289174" y="2449249"/>
                    </a:cubicBezTo>
                    <a:cubicBezTo>
                      <a:pt x="1289174" y="2579580"/>
                      <a:pt x="1182728" y="2686214"/>
                      <a:pt x="1052628" y="2686214"/>
                    </a:cubicBezTo>
                    <a:cubicBezTo>
                      <a:pt x="1052628" y="2686235"/>
                      <a:pt x="1052628" y="2690268"/>
                      <a:pt x="1052628" y="3480046"/>
                    </a:cubicBezTo>
                    <a:cubicBezTo>
                      <a:pt x="1052628" y="3610377"/>
                      <a:pt x="946183" y="3717011"/>
                      <a:pt x="827910" y="3717011"/>
                    </a:cubicBezTo>
                    <a:cubicBezTo>
                      <a:pt x="827894" y="3717011"/>
                      <a:pt x="825508" y="3717011"/>
                      <a:pt x="473091" y="3717011"/>
                    </a:cubicBezTo>
                    <a:cubicBezTo>
                      <a:pt x="342991" y="3717011"/>
                      <a:pt x="236546" y="3610377"/>
                      <a:pt x="236546" y="3480046"/>
                    </a:cubicBezTo>
                    <a:cubicBezTo>
                      <a:pt x="236546" y="3480026"/>
                      <a:pt x="236546" y="3476021"/>
                      <a:pt x="236546" y="2686214"/>
                    </a:cubicBezTo>
                    <a:cubicBezTo>
                      <a:pt x="106446" y="2686214"/>
                      <a:pt x="0" y="2579580"/>
                      <a:pt x="0" y="2449249"/>
                    </a:cubicBezTo>
                    <a:cubicBezTo>
                      <a:pt x="0" y="2449230"/>
                      <a:pt x="0" y="2444630"/>
                      <a:pt x="0" y="1335514"/>
                    </a:cubicBezTo>
                    <a:cubicBezTo>
                      <a:pt x="0" y="1205183"/>
                      <a:pt x="106446" y="1098549"/>
                      <a:pt x="236546" y="1098549"/>
                    </a:cubicBezTo>
                    <a:close/>
                    <a:moveTo>
                      <a:pt x="1895194" y="993211"/>
                    </a:moveTo>
                    <a:cubicBezTo>
                      <a:pt x="1895245" y="993211"/>
                      <a:pt x="1902161" y="993211"/>
                      <a:pt x="2845141" y="993211"/>
                    </a:cubicBezTo>
                    <a:cubicBezTo>
                      <a:pt x="2999507" y="993211"/>
                      <a:pt x="3130125" y="1123457"/>
                      <a:pt x="3130125" y="1277385"/>
                    </a:cubicBezTo>
                    <a:cubicBezTo>
                      <a:pt x="3130125" y="1277420"/>
                      <a:pt x="3130125" y="1284134"/>
                      <a:pt x="3130125" y="2568008"/>
                    </a:cubicBezTo>
                    <a:cubicBezTo>
                      <a:pt x="3130125" y="2721936"/>
                      <a:pt x="2999507" y="2852182"/>
                      <a:pt x="2845141" y="2852182"/>
                    </a:cubicBezTo>
                    <a:cubicBezTo>
                      <a:pt x="2845141" y="2852231"/>
                      <a:pt x="2845141" y="2858826"/>
                      <a:pt x="2845141" y="3763907"/>
                    </a:cubicBezTo>
                    <a:cubicBezTo>
                      <a:pt x="2845141" y="3917835"/>
                      <a:pt x="2726398" y="4048081"/>
                      <a:pt x="2572031" y="4048081"/>
                    </a:cubicBezTo>
                    <a:cubicBezTo>
                      <a:pt x="2571992" y="4048081"/>
                      <a:pt x="2568051" y="4048081"/>
                      <a:pt x="2168304" y="4048081"/>
                    </a:cubicBezTo>
                    <a:cubicBezTo>
                      <a:pt x="2013937" y="4048081"/>
                      <a:pt x="1895194" y="3917835"/>
                      <a:pt x="1895194" y="3763907"/>
                    </a:cubicBezTo>
                    <a:cubicBezTo>
                      <a:pt x="1895194" y="3763858"/>
                      <a:pt x="1895194" y="3757193"/>
                      <a:pt x="1895194" y="2852182"/>
                    </a:cubicBezTo>
                    <a:cubicBezTo>
                      <a:pt x="1740828" y="2852182"/>
                      <a:pt x="1610210" y="2721936"/>
                      <a:pt x="1610210" y="2568008"/>
                    </a:cubicBezTo>
                    <a:cubicBezTo>
                      <a:pt x="1610210" y="2567966"/>
                      <a:pt x="1610210" y="2560581"/>
                      <a:pt x="1610210" y="1277385"/>
                    </a:cubicBezTo>
                    <a:cubicBezTo>
                      <a:pt x="1610210" y="1123457"/>
                      <a:pt x="1740828" y="993211"/>
                      <a:pt x="1895194" y="993211"/>
                    </a:cubicBezTo>
                    <a:close/>
                    <a:moveTo>
                      <a:pt x="4093246" y="245790"/>
                    </a:moveTo>
                    <a:cubicBezTo>
                      <a:pt x="4306565" y="245790"/>
                      <a:pt x="4479495" y="420965"/>
                      <a:pt x="4479495" y="637055"/>
                    </a:cubicBezTo>
                    <a:cubicBezTo>
                      <a:pt x="4479495" y="853145"/>
                      <a:pt x="4306565" y="1028320"/>
                      <a:pt x="4093246" y="1028320"/>
                    </a:cubicBezTo>
                    <a:cubicBezTo>
                      <a:pt x="3879927" y="1028320"/>
                      <a:pt x="3706997" y="853145"/>
                      <a:pt x="3706997" y="637055"/>
                    </a:cubicBezTo>
                    <a:cubicBezTo>
                      <a:pt x="3706997" y="420965"/>
                      <a:pt x="3879927" y="245790"/>
                      <a:pt x="4093246" y="245790"/>
                    </a:cubicBezTo>
                    <a:close/>
                    <a:moveTo>
                      <a:pt x="644584" y="245790"/>
                    </a:moveTo>
                    <a:cubicBezTo>
                      <a:pt x="856519" y="245790"/>
                      <a:pt x="1028326" y="420965"/>
                      <a:pt x="1028326" y="637055"/>
                    </a:cubicBezTo>
                    <a:cubicBezTo>
                      <a:pt x="1028326" y="853145"/>
                      <a:pt x="856519" y="1028320"/>
                      <a:pt x="644584" y="1028320"/>
                    </a:cubicBezTo>
                    <a:cubicBezTo>
                      <a:pt x="432649" y="1028320"/>
                      <a:pt x="260842" y="853145"/>
                      <a:pt x="260842" y="637055"/>
                    </a:cubicBezTo>
                    <a:cubicBezTo>
                      <a:pt x="260842" y="420965"/>
                      <a:pt x="432649" y="245790"/>
                      <a:pt x="644584" y="245790"/>
                    </a:cubicBezTo>
                    <a:close/>
                    <a:moveTo>
                      <a:pt x="2367657" y="0"/>
                    </a:moveTo>
                    <a:cubicBezTo>
                      <a:pt x="2616992" y="0"/>
                      <a:pt x="2819118" y="203249"/>
                      <a:pt x="2819118" y="453969"/>
                    </a:cubicBezTo>
                    <a:cubicBezTo>
                      <a:pt x="2819118" y="704689"/>
                      <a:pt x="2616992" y="907938"/>
                      <a:pt x="2367657" y="907938"/>
                    </a:cubicBezTo>
                    <a:cubicBezTo>
                      <a:pt x="2118322" y="907938"/>
                      <a:pt x="1916196" y="704689"/>
                      <a:pt x="1916196" y="453969"/>
                    </a:cubicBezTo>
                    <a:cubicBezTo>
                      <a:pt x="1916196" y="203249"/>
                      <a:pt x="2118322" y="0"/>
                      <a:pt x="2367657" y="0"/>
                    </a:cubicBezTo>
                    <a:close/>
                  </a:path>
                </a:pathLst>
              </a:custGeom>
              <a:solidFill>
                <a:schemeClr val="accent5"/>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6470" tIns="149177" rIns="186470" bIns="14917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0751" fontAlgn="base">
                  <a:lnSpc>
                    <a:spcPct val="90000"/>
                  </a:lnSpc>
                  <a:spcBef>
                    <a:spcPct val="0"/>
                  </a:spcBef>
                  <a:spcAft>
                    <a:spcPct val="0"/>
                  </a:spcAft>
                  <a:defRPr/>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cxnSp>
            <p:nvCxnSpPr>
              <p:cNvPr id="10" name="Straight Arrow Connector 9"/>
              <p:cNvCxnSpPr/>
              <p:nvPr/>
            </p:nvCxnSpPr>
            <p:spPr>
              <a:xfrm>
                <a:off x="5958206" y="3033862"/>
                <a:ext cx="824492" cy="1820"/>
              </a:xfrm>
              <a:prstGeom prst="straightConnector1">
                <a:avLst/>
              </a:prstGeom>
              <a:ln w="38100">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10695761" y="2876342"/>
                <a:ext cx="1325880" cy="1611520"/>
              </a:xfrm>
              <a:prstGeom prst="rect">
                <a:avLst/>
              </a:prstGeom>
              <a:noFill/>
              <a:ln w="381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2" rIns="0" bIns="47552"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0751" fontAlgn="base">
                  <a:spcBef>
                    <a:spcPct val="0"/>
                  </a:spcBef>
                  <a:spcAft>
                    <a:spcPct val="0"/>
                  </a:spcAft>
                  <a:defRPr/>
                </a:pPr>
                <a:endParaRPr lang="en-US" sz="2040">
                  <a:gradFill>
                    <a:gsLst>
                      <a:gs pos="0">
                        <a:srgbClr val="FFFFFF"/>
                      </a:gs>
                      <a:gs pos="100000">
                        <a:srgbClr val="FFFFFF"/>
                      </a:gs>
                    </a:gsLst>
                    <a:lin ang="5400000" scaled="0"/>
                  </a:gradFill>
                </a:endParaRPr>
              </a:p>
            </p:txBody>
          </p:sp>
          <p:cxnSp>
            <p:nvCxnSpPr>
              <p:cNvPr id="12" name="Straight Arrow Connector 34"/>
              <p:cNvCxnSpPr>
                <a:cxnSpLocks/>
                <a:stCxn id="27" idx="3"/>
              </p:cNvCxnSpPr>
              <p:nvPr/>
            </p:nvCxnSpPr>
            <p:spPr>
              <a:xfrm flipV="1">
                <a:off x="8088524" y="1851344"/>
                <a:ext cx="2569484" cy="1843413"/>
              </a:xfrm>
              <a:prstGeom prst="bentConnector3">
                <a:avLst>
                  <a:gd name="adj1" fmla="val 50000"/>
                </a:avLst>
              </a:prstGeom>
              <a:ln w="38100">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948873" y="1441814"/>
                <a:ext cx="1765954" cy="388810"/>
              </a:xfrm>
              <a:prstGeom prst="rect">
                <a:avLst/>
              </a:prstGeom>
              <a:noFill/>
            </p:spPr>
            <p:txBody>
              <a:bodyPr wrap="square" rtlCol="0">
                <a:spAutoFit/>
              </a:bodyPr>
              <a:lstStyle/>
              <a:p>
                <a:pPr defTabSz="914133">
                  <a:defRPr/>
                </a:pPr>
                <a:r>
                  <a:rPr lang="en-US" sz="1400" kern="0">
                    <a:solidFill>
                      <a:srgbClr val="000000"/>
                    </a:solidFill>
                  </a:rPr>
                  <a:t>fabrikam.com</a:t>
                </a:r>
              </a:p>
            </p:txBody>
          </p:sp>
          <p:cxnSp>
            <p:nvCxnSpPr>
              <p:cNvPr id="14" name="Straight Arrow Connector 13"/>
              <p:cNvCxnSpPr>
                <a:cxnSpLocks/>
                <a:endCxn id="11" idx="1"/>
              </p:cNvCxnSpPr>
              <p:nvPr/>
            </p:nvCxnSpPr>
            <p:spPr>
              <a:xfrm>
                <a:off x="8315626" y="3682101"/>
                <a:ext cx="2380136" cy="0"/>
              </a:xfrm>
              <a:prstGeom prst="straightConnector1">
                <a:avLst/>
              </a:prstGeom>
              <a:ln w="41275">
                <a:solidFill>
                  <a:schemeClr val="accent5"/>
                </a:solidFill>
                <a:tailEnd type="triangle"/>
              </a:ln>
            </p:spPr>
            <p:style>
              <a:lnRef idx="3">
                <a:schemeClr val="dk1"/>
              </a:lnRef>
              <a:fillRef idx="0">
                <a:schemeClr val="dk1"/>
              </a:fillRef>
              <a:effectRef idx="2">
                <a:schemeClr val="dk1"/>
              </a:effectRef>
              <a:fontRef idx="minor">
                <a:schemeClr val="tx1"/>
              </a:fontRef>
            </p:style>
          </p:cxnSp>
          <p:sp>
            <p:nvSpPr>
              <p:cNvPr id="15" name="Rectangle 14"/>
              <p:cNvSpPr/>
              <p:nvPr/>
            </p:nvSpPr>
            <p:spPr>
              <a:xfrm>
                <a:off x="8235289" y="3217697"/>
                <a:ext cx="2347434" cy="272167"/>
              </a:xfrm>
              <a:prstGeom prst="rect">
                <a:avLst/>
              </a:prstGeom>
              <a:solidFill>
                <a:schemeClr val="bg1"/>
              </a:solidFill>
            </p:spPr>
            <p:txBody>
              <a:bodyPr wrap="none" tIns="0" bIns="0">
                <a:spAutoFit/>
              </a:bodyPr>
              <a:lstStyle/>
              <a:p>
                <a:pPr algn="ctr" defTabSz="950751" fontAlgn="base">
                  <a:spcBef>
                    <a:spcPct val="0"/>
                  </a:spcBef>
                  <a:spcAft>
                    <a:spcPct val="0"/>
                  </a:spcAft>
                  <a:defRPr/>
                </a:pPr>
                <a:r>
                  <a:rPr lang="en-US" sz="1400" kern="0" dirty="0">
                    <a:solidFill>
                      <a:srgbClr val="000000"/>
                    </a:solidFill>
                  </a:rPr>
                  <a:t>contoso.com/video/*</a:t>
                </a:r>
              </a:p>
            </p:txBody>
          </p:sp>
          <p:sp>
            <p:nvSpPr>
              <p:cNvPr id="16" name="TextBox 15"/>
              <p:cNvSpPr txBox="1"/>
              <p:nvPr/>
            </p:nvSpPr>
            <p:spPr>
              <a:xfrm>
                <a:off x="10695762" y="2891567"/>
                <a:ext cx="1325880" cy="349928"/>
              </a:xfrm>
              <a:prstGeom prst="rect">
                <a:avLst/>
              </a:prstGeom>
              <a:noFill/>
            </p:spPr>
            <p:txBody>
              <a:bodyPr wrap="square" rtlCol="0">
                <a:spAutoFit/>
              </a:bodyPr>
              <a:lstStyle/>
              <a:p>
                <a:pPr algn="ctr" defTabSz="914133">
                  <a:defRPr/>
                </a:pPr>
                <a:r>
                  <a:rPr lang="en-US" sz="1200" kern="0">
                    <a:solidFill>
                      <a:srgbClr val="000000"/>
                    </a:solidFill>
                    <a:latin typeface="Segoe UI Semibold" panose="020B0702040204020203" pitchFamily="34" charset="0"/>
                    <a:cs typeface="Segoe UI Semibold" panose="020B0702040204020203" pitchFamily="34" charset="0"/>
                  </a:rPr>
                  <a:t>Videos</a:t>
                </a:r>
              </a:p>
            </p:txBody>
          </p:sp>
          <p:sp>
            <p:nvSpPr>
              <p:cNvPr id="17" name="TextBox 16"/>
              <p:cNvSpPr txBox="1"/>
              <p:nvPr/>
            </p:nvSpPr>
            <p:spPr>
              <a:xfrm>
                <a:off x="10692433" y="4666692"/>
                <a:ext cx="1334809" cy="349928"/>
              </a:xfrm>
              <a:prstGeom prst="rect">
                <a:avLst/>
              </a:prstGeom>
              <a:noFill/>
            </p:spPr>
            <p:txBody>
              <a:bodyPr wrap="square" rtlCol="0">
                <a:spAutoFit/>
              </a:bodyPr>
              <a:lstStyle/>
              <a:p>
                <a:pPr algn="ctr" defTabSz="914133">
                  <a:defRPr/>
                </a:pPr>
                <a:r>
                  <a:rPr lang="en-US" sz="1200" kern="0" dirty="0">
                    <a:solidFill>
                      <a:srgbClr val="000000"/>
                    </a:solidFill>
                    <a:latin typeface="Segoe UI Semibold" panose="020B0702040204020203" pitchFamily="34" charset="0"/>
                    <a:cs typeface="Segoe UI Semibold" panose="020B0702040204020203" pitchFamily="34" charset="0"/>
                  </a:rPr>
                  <a:t>Images</a:t>
                </a:r>
              </a:p>
            </p:txBody>
          </p:sp>
          <p:sp>
            <p:nvSpPr>
              <p:cNvPr id="18" name="Rectangle 17"/>
              <p:cNvSpPr/>
              <p:nvPr/>
            </p:nvSpPr>
            <p:spPr>
              <a:xfrm>
                <a:off x="8119863" y="5766896"/>
                <a:ext cx="2511464" cy="388810"/>
              </a:xfrm>
              <a:prstGeom prst="rect">
                <a:avLst/>
              </a:prstGeom>
            </p:spPr>
            <p:txBody>
              <a:bodyPr wrap="none">
                <a:spAutoFit/>
              </a:bodyPr>
              <a:lstStyle/>
              <a:p>
                <a:pPr algn="ctr" defTabSz="950751" fontAlgn="base">
                  <a:spcBef>
                    <a:spcPct val="0"/>
                  </a:spcBef>
                  <a:spcAft>
                    <a:spcPct val="0"/>
                  </a:spcAft>
                  <a:defRPr/>
                </a:pPr>
                <a:r>
                  <a:rPr lang="en-US" sz="1400" kern="0" dirty="0">
                    <a:solidFill>
                      <a:srgbClr val="000000"/>
                    </a:solidFill>
                  </a:rPr>
                  <a:t>contoso.com/images/*</a:t>
                </a:r>
              </a:p>
            </p:txBody>
          </p:sp>
          <p:sp>
            <p:nvSpPr>
              <p:cNvPr id="19" name="Freeform 27"/>
              <p:cNvSpPr>
                <a:spLocks noChangeAspect="1"/>
              </p:cNvSpPr>
              <p:nvPr/>
            </p:nvSpPr>
            <p:spPr bwMode="black">
              <a:xfrm>
                <a:off x="5360130" y="4146702"/>
                <a:ext cx="572982" cy="476856"/>
              </a:xfrm>
              <a:custGeom>
                <a:avLst/>
                <a:gdLst/>
                <a:ahLst/>
                <a:cxnLst/>
                <a:rect l="l" t="t" r="r" b="b"/>
                <a:pathLst>
                  <a:path w="4740335" h="4048081">
                    <a:moveTo>
                      <a:pt x="3683614" y="1098549"/>
                    </a:moveTo>
                    <a:cubicBezTo>
                      <a:pt x="3683654" y="1098549"/>
                      <a:pt x="3689354" y="1098549"/>
                      <a:pt x="4502870" y="1098549"/>
                    </a:cubicBezTo>
                    <a:cubicBezTo>
                      <a:pt x="4633477" y="1098549"/>
                      <a:pt x="4740335" y="1205183"/>
                      <a:pt x="4740335" y="1335514"/>
                    </a:cubicBezTo>
                    <a:cubicBezTo>
                      <a:pt x="4740335" y="1335569"/>
                      <a:pt x="4740335" y="1343335"/>
                      <a:pt x="4740335" y="2449249"/>
                    </a:cubicBezTo>
                    <a:cubicBezTo>
                      <a:pt x="4740335" y="2579580"/>
                      <a:pt x="4633477" y="2686214"/>
                      <a:pt x="4502870" y="2686214"/>
                    </a:cubicBezTo>
                    <a:cubicBezTo>
                      <a:pt x="4502870" y="2686253"/>
                      <a:pt x="4502870" y="2691777"/>
                      <a:pt x="4502870" y="3480046"/>
                    </a:cubicBezTo>
                    <a:cubicBezTo>
                      <a:pt x="4502870" y="3610377"/>
                      <a:pt x="4396011" y="3717011"/>
                      <a:pt x="4265405" y="3717011"/>
                    </a:cubicBezTo>
                    <a:cubicBezTo>
                      <a:pt x="4265376" y="3717011"/>
                      <a:pt x="4262133" y="3717011"/>
                      <a:pt x="3909206" y="3717011"/>
                    </a:cubicBezTo>
                    <a:cubicBezTo>
                      <a:pt x="3790473" y="3717011"/>
                      <a:pt x="3683614" y="3610377"/>
                      <a:pt x="3683614" y="3480046"/>
                    </a:cubicBezTo>
                    <a:cubicBezTo>
                      <a:pt x="3683614" y="3480010"/>
                      <a:pt x="3683614" y="3474701"/>
                      <a:pt x="3683614" y="2686214"/>
                    </a:cubicBezTo>
                    <a:cubicBezTo>
                      <a:pt x="3553008" y="2686214"/>
                      <a:pt x="3446148" y="2579580"/>
                      <a:pt x="3446148" y="2449249"/>
                    </a:cubicBezTo>
                    <a:cubicBezTo>
                      <a:pt x="3446148" y="2449192"/>
                      <a:pt x="3446148" y="2441288"/>
                      <a:pt x="3446148" y="1335514"/>
                    </a:cubicBezTo>
                    <a:cubicBezTo>
                      <a:pt x="3446148" y="1205183"/>
                      <a:pt x="3553008" y="1098549"/>
                      <a:pt x="3683614" y="1098549"/>
                    </a:cubicBezTo>
                    <a:close/>
                    <a:moveTo>
                      <a:pt x="236546" y="1098549"/>
                    </a:moveTo>
                    <a:cubicBezTo>
                      <a:pt x="236570" y="1098549"/>
                      <a:pt x="240947" y="1098549"/>
                      <a:pt x="1052628" y="1098549"/>
                    </a:cubicBezTo>
                    <a:cubicBezTo>
                      <a:pt x="1182728" y="1098549"/>
                      <a:pt x="1289174" y="1205183"/>
                      <a:pt x="1289174" y="1335514"/>
                    </a:cubicBezTo>
                    <a:cubicBezTo>
                      <a:pt x="1289174" y="1335532"/>
                      <a:pt x="1289174" y="1340039"/>
                      <a:pt x="1289174" y="2449249"/>
                    </a:cubicBezTo>
                    <a:cubicBezTo>
                      <a:pt x="1289174" y="2579580"/>
                      <a:pt x="1182728" y="2686214"/>
                      <a:pt x="1052628" y="2686214"/>
                    </a:cubicBezTo>
                    <a:cubicBezTo>
                      <a:pt x="1052628" y="2686235"/>
                      <a:pt x="1052628" y="2690268"/>
                      <a:pt x="1052628" y="3480046"/>
                    </a:cubicBezTo>
                    <a:cubicBezTo>
                      <a:pt x="1052628" y="3610377"/>
                      <a:pt x="946183" y="3717011"/>
                      <a:pt x="827910" y="3717011"/>
                    </a:cubicBezTo>
                    <a:cubicBezTo>
                      <a:pt x="827894" y="3717011"/>
                      <a:pt x="825508" y="3717011"/>
                      <a:pt x="473091" y="3717011"/>
                    </a:cubicBezTo>
                    <a:cubicBezTo>
                      <a:pt x="342991" y="3717011"/>
                      <a:pt x="236546" y="3610377"/>
                      <a:pt x="236546" y="3480046"/>
                    </a:cubicBezTo>
                    <a:cubicBezTo>
                      <a:pt x="236546" y="3480026"/>
                      <a:pt x="236546" y="3476021"/>
                      <a:pt x="236546" y="2686214"/>
                    </a:cubicBezTo>
                    <a:cubicBezTo>
                      <a:pt x="106446" y="2686214"/>
                      <a:pt x="0" y="2579580"/>
                      <a:pt x="0" y="2449249"/>
                    </a:cubicBezTo>
                    <a:cubicBezTo>
                      <a:pt x="0" y="2449230"/>
                      <a:pt x="0" y="2444630"/>
                      <a:pt x="0" y="1335514"/>
                    </a:cubicBezTo>
                    <a:cubicBezTo>
                      <a:pt x="0" y="1205183"/>
                      <a:pt x="106446" y="1098549"/>
                      <a:pt x="236546" y="1098549"/>
                    </a:cubicBezTo>
                    <a:close/>
                    <a:moveTo>
                      <a:pt x="1895194" y="993211"/>
                    </a:moveTo>
                    <a:cubicBezTo>
                      <a:pt x="1895245" y="993211"/>
                      <a:pt x="1902161" y="993211"/>
                      <a:pt x="2845141" y="993211"/>
                    </a:cubicBezTo>
                    <a:cubicBezTo>
                      <a:pt x="2999507" y="993211"/>
                      <a:pt x="3130125" y="1123457"/>
                      <a:pt x="3130125" y="1277385"/>
                    </a:cubicBezTo>
                    <a:cubicBezTo>
                      <a:pt x="3130125" y="1277420"/>
                      <a:pt x="3130125" y="1284134"/>
                      <a:pt x="3130125" y="2568008"/>
                    </a:cubicBezTo>
                    <a:cubicBezTo>
                      <a:pt x="3130125" y="2721936"/>
                      <a:pt x="2999507" y="2852182"/>
                      <a:pt x="2845141" y="2852182"/>
                    </a:cubicBezTo>
                    <a:cubicBezTo>
                      <a:pt x="2845141" y="2852231"/>
                      <a:pt x="2845141" y="2858826"/>
                      <a:pt x="2845141" y="3763907"/>
                    </a:cubicBezTo>
                    <a:cubicBezTo>
                      <a:pt x="2845141" y="3917835"/>
                      <a:pt x="2726398" y="4048081"/>
                      <a:pt x="2572031" y="4048081"/>
                    </a:cubicBezTo>
                    <a:cubicBezTo>
                      <a:pt x="2571992" y="4048081"/>
                      <a:pt x="2568051" y="4048081"/>
                      <a:pt x="2168304" y="4048081"/>
                    </a:cubicBezTo>
                    <a:cubicBezTo>
                      <a:pt x="2013937" y="4048081"/>
                      <a:pt x="1895194" y="3917835"/>
                      <a:pt x="1895194" y="3763907"/>
                    </a:cubicBezTo>
                    <a:cubicBezTo>
                      <a:pt x="1895194" y="3763858"/>
                      <a:pt x="1895194" y="3757193"/>
                      <a:pt x="1895194" y="2852182"/>
                    </a:cubicBezTo>
                    <a:cubicBezTo>
                      <a:pt x="1740828" y="2852182"/>
                      <a:pt x="1610210" y="2721936"/>
                      <a:pt x="1610210" y="2568008"/>
                    </a:cubicBezTo>
                    <a:cubicBezTo>
                      <a:pt x="1610210" y="2567966"/>
                      <a:pt x="1610210" y="2560581"/>
                      <a:pt x="1610210" y="1277385"/>
                    </a:cubicBezTo>
                    <a:cubicBezTo>
                      <a:pt x="1610210" y="1123457"/>
                      <a:pt x="1740828" y="993211"/>
                      <a:pt x="1895194" y="993211"/>
                    </a:cubicBezTo>
                    <a:close/>
                    <a:moveTo>
                      <a:pt x="4093246" y="245790"/>
                    </a:moveTo>
                    <a:cubicBezTo>
                      <a:pt x="4306565" y="245790"/>
                      <a:pt x="4479495" y="420965"/>
                      <a:pt x="4479495" y="637055"/>
                    </a:cubicBezTo>
                    <a:cubicBezTo>
                      <a:pt x="4479495" y="853145"/>
                      <a:pt x="4306565" y="1028320"/>
                      <a:pt x="4093246" y="1028320"/>
                    </a:cubicBezTo>
                    <a:cubicBezTo>
                      <a:pt x="3879927" y="1028320"/>
                      <a:pt x="3706997" y="853145"/>
                      <a:pt x="3706997" y="637055"/>
                    </a:cubicBezTo>
                    <a:cubicBezTo>
                      <a:pt x="3706997" y="420965"/>
                      <a:pt x="3879927" y="245790"/>
                      <a:pt x="4093246" y="245790"/>
                    </a:cubicBezTo>
                    <a:close/>
                    <a:moveTo>
                      <a:pt x="644584" y="245790"/>
                    </a:moveTo>
                    <a:cubicBezTo>
                      <a:pt x="856519" y="245790"/>
                      <a:pt x="1028326" y="420965"/>
                      <a:pt x="1028326" y="637055"/>
                    </a:cubicBezTo>
                    <a:cubicBezTo>
                      <a:pt x="1028326" y="853145"/>
                      <a:pt x="856519" y="1028320"/>
                      <a:pt x="644584" y="1028320"/>
                    </a:cubicBezTo>
                    <a:cubicBezTo>
                      <a:pt x="432649" y="1028320"/>
                      <a:pt x="260842" y="853145"/>
                      <a:pt x="260842" y="637055"/>
                    </a:cubicBezTo>
                    <a:cubicBezTo>
                      <a:pt x="260842" y="420965"/>
                      <a:pt x="432649" y="245790"/>
                      <a:pt x="644584" y="245790"/>
                    </a:cubicBezTo>
                    <a:close/>
                    <a:moveTo>
                      <a:pt x="2367657" y="0"/>
                    </a:moveTo>
                    <a:cubicBezTo>
                      <a:pt x="2616992" y="0"/>
                      <a:pt x="2819118" y="203249"/>
                      <a:pt x="2819118" y="453969"/>
                    </a:cubicBezTo>
                    <a:cubicBezTo>
                      <a:pt x="2819118" y="704689"/>
                      <a:pt x="2616992" y="907938"/>
                      <a:pt x="2367657" y="907938"/>
                    </a:cubicBezTo>
                    <a:cubicBezTo>
                      <a:pt x="2118322" y="907938"/>
                      <a:pt x="1916196" y="704689"/>
                      <a:pt x="1916196" y="453969"/>
                    </a:cubicBezTo>
                    <a:cubicBezTo>
                      <a:pt x="1916196" y="203249"/>
                      <a:pt x="2118322" y="0"/>
                      <a:pt x="2367657" y="0"/>
                    </a:cubicBezTo>
                    <a:close/>
                  </a:path>
                </a:pathLst>
              </a:custGeom>
              <a:solidFill>
                <a:schemeClr val="accent5"/>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6470" tIns="149177" rIns="186470" bIns="14917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0751" fontAlgn="base">
                  <a:lnSpc>
                    <a:spcPct val="90000"/>
                  </a:lnSpc>
                  <a:spcBef>
                    <a:spcPct val="0"/>
                  </a:spcBef>
                  <a:spcAft>
                    <a:spcPct val="0"/>
                  </a:spcAft>
                  <a:defRPr/>
                </a:pPr>
                <a:endParaRPr lang="en-US" sz="2448">
                  <a:gradFill>
                    <a:gsLst>
                      <a:gs pos="0">
                        <a:srgbClr val="FFFFFF"/>
                      </a:gs>
                      <a:gs pos="100000">
                        <a:srgbClr val="FFFFFF"/>
                      </a:gs>
                    </a:gsLst>
                    <a:lin ang="5400000" scaled="0"/>
                  </a:gradFill>
                  <a:ea typeface="Segoe UI" pitchFamily="34" charset="0"/>
                  <a:cs typeface="Segoe UI" pitchFamily="34" charset="0"/>
                </a:endParaRPr>
              </a:p>
            </p:txBody>
          </p:sp>
          <p:cxnSp>
            <p:nvCxnSpPr>
              <p:cNvPr id="20" name="Straight Arrow Connector 19"/>
              <p:cNvCxnSpPr/>
              <p:nvPr/>
            </p:nvCxnSpPr>
            <p:spPr>
              <a:xfrm>
                <a:off x="5962195" y="4362756"/>
                <a:ext cx="824491" cy="9260"/>
              </a:xfrm>
              <a:prstGeom prst="straightConnector1">
                <a:avLst/>
              </a:prstGeom>
              <a:ln w="38100">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009564" y="4540079"/>
                <a:ext cx="1897281" cy="583164"/>
              </a:xfrm>
              <a:prstGeom prst="rect">
                <a:avLst/>
              </a:prstGeom>
            </p:spPr>
            <p:txBody>
              <a:bodyPr wrap="square" lIns="182857" tIns="146285" rIns="182857" bIns="146285" rtlCol="0">
                <a:spAutoFit/>
              </a:bodyPr>
              <a:lstStyle/>
              <a:p>
                <a:pPr algn="ctr" defTabSz="914309">
                  <a:lnSpc>
                    <a:spcPct val="90000"/>
                  </a:lnSpc>
                  <a:spcAft>
                    <a:spcPts val="600"/>
                  </a:spcAft>
                  <a:defRPr/>
                </a:pPr>
                <a:r>
                  <a:rPr lang="en-US" sz="1200" kern="0" dirty="0">
                    <a:solidFill>
                      <a:srgbClr val="000000"/>
                    </a:solidFill>
                  </a:rPr>
                  <a:t>fabrikam.com</a:t>
                </a:r>
              </a:p>
            </p:txBody>
          </p:sp>
          <p:pic>
            <p:nvPicPr>
              <p:cNvPr id="22" name="Picture 2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084381" y="3297369"/>
                <a:ext cx="548640" cy="548640"/>
              </a:xfrm>
              <a:prstGeom prst="rect">
                <a:avLst/>
              </a:prstGeom>
            </p:spPr>
          </p:pic>
          <p:pic>
            <p:nvPicPr>
              <p:cNvPr id="23" name="Picture 2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084381" y="3892615"/>
                <a:ext cx="548640" cy="548640"/>
              </a:xfrm>
              <a:prstGeom prst="rect">
                <a:avLst/>
              </a:prstGeom>
            </p:spPr>
          </p:pic>
          <p:pic>
            <p:nvPicPr>
              <p:cNvPr id="24" name="Picture 2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085517" y="5043799"/>
                <a:ext cx="548640" cy="548640"/>
              </a:xfrm>
              <a:prstGeom prst="rect">
                <a:avLst/>
              </a:prstGeom>
            </p:spPr>
          </p:pic>
          <p:pic>
            <p:nvPicPr>
              <p:cNvPr id="25" name="Picture 2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085517" y="5604021"/>
                <a:ext cx="548640" cy="548640"/>
              </a:xfrm>
              <a:prstGeom prst="rect">
                <a:avLst/>
              </a:prstGeom>
            </p:spPr>
          </p:pic>
          <p:pic>
            <p:nvPicPr>
              <p:cNvPr id="26" name="Picture 2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085517" y="6164243"/>
                <a:ext cx="548640" cy="548640"/>
              </a:xfrm>
              <a:prstGeom prst="rect">
                <a:avLst/>
              </a:prstGeom>
            </p:spPr>
          </p:pic>
          <p:sp>
            <p:nvSpPr>
              <p:cNvPr id="27" name="Rectangle 26"/>
              <p:cNvSpPr/>
              <p:nvPr/>
            </p:nvSpPr>
            <p:spPr bwMode="auto">
              <a:xfrm>
                <a:off x="6764918" y="2619668"/>
                <a:ext cx="1323607" cy="2150177"/>
              </a:xfrm>
              <a:prstGeom prst="rect">
                <a:avLst/>
              </a:prstGeom>
              <a:noFill/>
              <a:ln w="381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2" rIns="0" bIns="47552"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0751" fontAlgn="base">
                  <a:spcBef>
                    <a:spcPct val="0"/>
                  </a:spcBef>
                  <a:spcAft>
                    <a:spcPct val="0"/>
                  </a:spcAft>
                  <a:defRPr/>
                </a:pPr>
                <a:endParaRPr lang="en-US" sz="2000" dirty="0">
                  <a:gradFill>
                    <a:gsLst>
                      <a:gs pos="0">
                        <a:srgbClr val="FFFFFF"/>
                      </a:gs>
                      <a:gs pos="100000">
                        <a:srgbClr val="FFFFFF"/>
                      </a:gs>
                    </a:gsLst>
                    <a:lin ang="5400000" scaled="0"/>
                  </a:gradFill>
                </a:endParaRPr>
              </a:p>
            </p:txBody>
          </p:sp>
          <p:sp>
            <p:nvSpPr>
              <p:cNvPr id="28" name="Rectangle 27"/>
              <p:cNvSpPr/>
              <p:nvPr/>
            </p:nvSpPr>
            <p:spPr bwMode="auto">
              <a:xfrm>
                <a:off x="10692433" y="1046731"/>
                <a:ext cx="1329208" cy="1567582"/>
              </a:xfrm>
              <a:prstGeom prst="rect">
                <a:avLst/>
              </a:prstGeom>
              <a:noFill/>
              <a:ln w="381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2" rIns="0" bIns="47552"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0751" fontAlgn="base">
                  <a:spcBef>
                    <a:spcPct val="0"/>
                  </a:spcBef>
                  <a:spcAft>
                    <a:spcPct val="0"/>
                  </a:spcAft>
                  <a:defRPr/>
                </a:pPr>
                <a:endParaRPr lang="en-US" sz="2040">
                  <a:gradFill>
                    <a:gsLst>
                      <a:gs pos="0">
                        <a:srgbClr val="FFFFFF"/>
                      </a:gs>
                      <a:gs pos="100000">
                        <a:srgbClr val="FFFFFF"/>
                      </a:gs>
                    </a:gsLst>
                    <a:lin ang="5400000" scaled="0"/>
                  </a:gradFill>
                </a:endParaRPr>
              </a:p>
            </p:txBody>
          </p:sp>
          <p:pic>
            <p:nvPicPr>
              <p:cNvPr id="30" name="Picture 2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834874" y="1261390"/>
                <a:ext cx="1097280" cy="1097280"/>
              </a:xfrm>
              <a:prstGeom prst="rect">
                <a:avLst/>
              </a:prstGeom>
              <a:ln>
                <a:noFill/>
              </a:ln>
              <a:effectLst/>
            </p:spPr>
          </p:pic>
          <p:pic>
            <p:nvPicPr>
              <p:cNvPr id="31" name="Picture 3" descr="image016"/>
              <p:cNvPicPr>
                <a:picLocks noChangeAspect="1" noChangeArrowheads="1"/>
              </p:cNvPicPr>
              <p:nvPr/>
            </p:nvPicPr>
            <p:blipFill>
              <a:blip r:embed="rId5" cstate="screen">
                <a:extLst>
                  <a:ext uri="{BEBA8EAE-BF5A-486C-A8C5-ECC9F3942E4B}">
                    <a14:imgProps xmlns:a14="http://schemas.microsoft.com/office/drawing/2010/main">
                      <a14:imgLayer r:embed="rId6">
                        <a14:imgEffect>
                          <a14:backgroundRemoval t="9851" b="89851" l="9971" r="100000"/>
                        </a14:imgEffect>
                      </a14:imgLayer>
                    </a14:imgProps>
                  </a:ext>
                  <a:ext uri="{28A0092B-C50C-407E-A947-70E740481C1C}">
                    <a14:useLocalDpi xmlns:a14="http://schemas.microsoft.com/office/drawing/2010/main"/>
                  </a:ext>
                </a:extLst>
              </a:blip>
              <a:srcRect/>
              <a:stretch>
                <a:fillRect/>
              </a:stretch>
            </p:blipFill>
            <p:spPr bwMode="auto">
              <a:xfrm rot="16200000">
                <a:off x="6744306" y="3170948"/>
                <a:ext cx="1291077" cy="1268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31"/>
              <p:cNvSpPr txBox="1"/>
              <p:nvPr/>
            </p:nvSpPr>
            <p:spPr>
              <a:xfrm>
                <a:off x="6827836" y="2716152"/>
                <a:ext cx="1230899" cy="544332"/>
              </a:xfrm>
              <a:prstGeom prst="rect">
                <a:avLst/>
              </a:prstGeom>
              <a:noFill/>
            </p:spPr>
            <p:txBody>
              <a:bodyPr wrap="square" rtlCol="0">
                <a:spAutoFit/>
              </a:bodyPr>
              <a:lstStyle/>
              <a:p>
                <a:pPr algn="ctr" defTabSz="914133">
                  <a:defRPr/>
                </a:pPr>
                <a:r>
                  <a:rPr lang="en-US" sz="1100" kern="0" dirty="0">
                    <a:solidFill>
                      <a:srgbClr val="000000"/>
                    </a:solidFill>
                    <a:latin typeface="Segoe UI Semibold" panose="020B0702040204020203" pitchFamily="34" charset="0"/>
                    <a:cs typeface="Segoe UI Semibold" panose="020B0702040204020203" pitchFamily="34" charset="0"/>
                  </a:rPr>
                  <a:t>Application Gateway</a:t>
                </a:r>
              </a:p>
            </p:txBody>
          </p:sp>
        </p:grpSp>
        <p:sp>
          <p:nvSpPr>
            <p:cNvPr id="6" name="TextBox 5"/>
            <p:cNvSpPr txBox="1"/>
            <p:nvPr/>
          </p:nvSpPr>
          <p:spPr>
            <a:xfrm>
              <a:off x="5235356" y="3033489"/>
              <a:ext cx="1897281" cy="583164"/>
            </a:xfrm>
            <a:prstGeom prst="rect">
              <a:avLst/>
            </a:prstGeom>
          </p:spPr>
          <p:txBody>
            <a:bodyPr wrap="square" lIns="182857" tIns="146285" rIns="182857" bIns="146285" rtlCol="0">
              <a:spAutoFit/>
            </a:bodyPr>
            <a:lstStyle/>
            <a:p>
              <a:pPr algn="ctr" defTabSz="914309">
                <a:lnSpc>
                  <a:spcPct val="90000"/>
                </a:lnSpc>
                <a:spcAft>
                  <a:spcPts val="600"/>
                </a:spcAft>
                <a:defRPr/>
              </a:pPr>
              <a:r>
                <a:rPr lang="en-US" sz="1200" kern="0">
                  <a:solidFill>
                    <a:srgbClr val="000000"/>
                  </a:solidFill>
                </a:rPr>
                <a:t>contoso.com</a:t>
              </a:r>
            </a:p>
          </p:txBody>
        </p:sp>
      </p:grpSp>
    </p:spTree>
    <p:extLst>
      <p:ext uri="{BB962C8B-B14F-4D97-AF65-F5344CB8AC3E}">
        <p14:creationId xmlns:p14="http://schemas.microsoft.com/office/powerpoint/2010/main" val="17081876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Application Firewall (WAF)</a:t>
            </a:r>
          </a:p>
        </p:txBody>
      </p:sp>
      <p:sp>
        <p:nvSpPr>
          <p:cNvPr id="29" name="TextBox 28"/>
          <p:cNvSpPr txBox="1"/>
          <p:nvPr/>
        </p:nvSpPr>
        <p:spPr>
          <a:xfrm>
            <a:off x="378869" y="1010896"/>
            <a:ext cx="5430274" cy="6239089"/>
          </a:xfrm>
          <a:prstGeom prst="rect">
            <a:avLst/>
          </a:prstGeom>
          <a:noFill/>
        </p:spPr>
        <p:txBody>
          <a:bodyPr wrap="square" lIns="182828" tIns="146262" rIns="182828" bIns="146262" rtlCol="0">
            <a:noAutofit/>
          </a:bodyPr>
          <a:lstStyle/>
          <a:p>
            <a:pPr defTabSz="932324">
              <a:spcBef>
                <a:spcPct val="20000"/>
              </a:spcBef>
              <a:spcAft>
                <a:spcPts val="300"/>
              </a:spcAft>
              <a:buSzPct val="80000"/>
            </a:pPr>
            <a:r>
              <a:rPr lang="en-US" sz="3600" spc="-50" dirty="0">
                <a:solidFill>
                  <a:schemeClr val="tx2"/>
                </a:solidFill>
                <a:latin typeface="Segoe UI Light"/>
              </a:rPr>
              <a:t>Security</a:t>
            </a:r>
          </a:p>
          <a:p>
            <a:pPr marL="342900" lvl="1" indent="-342900" defTabSz="932594">
              <a:lnSpc>
                <a:spcPct val="90000"/>
              </a:lnSpc>
              <a:spcBef>
                <a:spcPct val="20000"/>
              </a:spcBef>
              <a:buSzPct val="90000"/>
              <a:buFont typeface="Arial" panose="020B0604020202020204" pitchFamily="34" charset="0"/>
              <a:buChar char="•"/>
            </a:pPr>
            <a:r>
              <a:rPr lang="en-US" dirty="0">
                <a:gradFill>
                  <a:gsLst>
                    <a:gs pos="1250">
                      <a:schemeClr val="tx1"/>
                    </a:gs>
                    <a:gs pos="100000">
                      <a:schemeClr val="tx1"/>
                    </a:gs>
                  </a:gsLst>
                  <a:lin ang="5400000" scaled="0"/>
                </a:gradFill>
              </a:rPr>
              <a:t>Protect applications from web-based intrusions</a:t>
            </a:r>
          </a:p>
          <a:p>
            <a:pPr marL="342900" indent="-342900" defTabSz="932324">
              <a:buSzPct val="80000"/>
              <a:buFont typeface="Arial" panose="020B0604020202020204" pitchFamily="34" charset="0"/>
              <a:buChar char="•"/>
            </a:pPr>
            <a:r>
              <a:rPr lang="en-US" dirty="0">
                <a:gradFill>
                  <a:gsLst>
                    <a:gs pos="1250">
                      <a:schemeClr val="tx1"/>
                    </a:gs>
                    <a:gs pos="100000">
                      <a:schemeClr val="tx1"/>
                    </a:gs>
                  </a:gsLst>
                  <a:lin ang="5400000" scaled="0"/>
                </a:gradFill>
              </a:rPr>
              <a:t>Built using </a:t>
            </a:r>
            <a:r>
              <a:rPr lang="en-US" spc="-50" dirty="0" err="1">
                <a:solidFill>
                  <a:schemeClr val="accent5"/>
                </a:solidFill>
              </a:rPr>
              <a:t>ModSecurity</a:t>
            </a:r>
            <a:r>
              <a:rPr lang="en-US" spc="-50" dirty="0">
                <a:solidFill>
                  <a:schemeClr val="accent5"/>
                </a:solidFill>
              </a:rPr>
              <a:t> and Core Rule Set</a:t>
            </a:r>
          </a:p>
          <a:p>
            <a:pPr defTabSz="932324">
              <a:spcBef>
                <a:spcPts val="1200"/>
              </a:spcBef>
              <a:spcAft>
                <a:spcPts val="300"/>
              </a:spcAft>
              <a:buSzPct val="80000"/>
            </a:pPr>
            <a:r>
              <a:rPr lang="en-US" sz="3600" spc="-50" dirty="0">
                <a:solidFill>
                  <a:schemeClr val="tx2"/>
                </a:solidFill>
                <a:latin typeface="Segoe UI Light"/>
              </a:rPr>
              <a:t>Availability</a:t>
            </a:r>
          </a:p>
          <a:p>
            <a:pPr marL="342900" lvl="1" indent="-342900" defTabSz="932594">
              <a:lnSpc>
                <a:spcPct val="90000"/>
              </a:lnSpc>
              <a:spcBef>
                <a:spcPct val="20000"/>
              </a:spcBef>
              <a:buSzPct val="90000"/>
              <a:buFont typeface="Arial" panose="020B0604020202020204" pitchFamily="34" charset="0"/>
              <a:buChar char="•"/>
            </a:pPr>
            <a:r>
              <a:rPr lang="en-US" dirty="0">
                <a:gradFill>
                  <a:gsLst>
                    <a:gs pos="1250">
                      <a:schemeClr val="tx1"/>
                    </a:gs>
                    <a:gs pos="100000">
                      <a:schemeClr val="tx1"/>
                    </a:gs>
                  </a:gsLst>
                  <a:lin ang="5400000" scaled="0"/>
                </a:gradFill>
              </a:rPr>
              <a:t>Highly available, fully managed</a:t>
            </a:r>
          </a:p>
          <a:p>
            <a:pPr defTabSz="932324">
              <a:spcBef>
                <a:spcPts val="1200"/>
              </a:spcBef>
              <a:spcAft>
                <a:spcPts val="300"/>
              </a:spcAft>
              <a:buSzPct val="80000"/>
            </a:pPr>
            <a:r>
              <a:rPr lang="en-US" sz="3600" spc="-50" dirty="0">
                <a:solidFill>
                  <a:schemeClr val="tx2"/>
                </a:solidFill>
                <a:latin typeface="Segoe UI Light"/>
              </a:rPr>
              <a:t>Preconfigured</a:t>
            </a:r>
            <a:endParaRPr lang="en-US" sz="3200" spc="-50" dirty="0">
              <a:solidFill>
                <a:schemeClr val="tx2"/>
              </a:solidFill>
              <a:latin typeface="Segoe UI Light"/>
            </a:endParaRPr>
          </a:p>
          <a:p>
            <a:pPr marL="342900" lvl="1" indent="-342900" defTabSz="932594">
              <a:lnSpc>
                <a:spcPct val="90000"/>
              </a:lnSpc>
              <a:spcBef>
                <a:spcPct val="20000"/>
              </a:spcBef>
              <a:buSzPct val="90000"/>
              <a:buFont typeface="Arial" panose="020B0604020202020204" pitchFamily="34" charset="0"/>
              <a:buChar char="•"/>
            </a:pPr>
            <a:r>
              <a:rPr lang="en-US" dirty="0">
                <a:gradFill>
                  <a:gsLst>
                    <a:gs pos="1250">
                      <a:schemeClr val="tx1"/>
                    </a:gs>
                    <a:gs pos="100000">
                      <a:schemeClr val="tx1"/>
                    </a:gs>
                  </a:gsLst>
                  <a:lin ang="5400000" scaled="0"/>
                </a:gradFill>
              </a:rPr>
              <a:t>OWASP* core rule set for most common top 10 web vulnerabilities protection, such as:</a:t>
            </a:r>
          </a:p>
          <a:p>
            <a:pPr marL="809271" lvl="2" indent="-342900" defTabSz="932594">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SQL Injection</a:t>
            </a:r>
          </a:p>
          <a:p>
            <a:pPr marL="809271" lvl="2" indent="-342900" defTabSz="932594">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XSS attacks</a:t>
            </a:r>
          </a:p>
          <a:p>
            <a:pPr defTabSz="932324">
              <a:spcBef>
                <a:spcPts val="1200"/>
              </a:spcBef>
              <a:spcAft>
                <a:spcPts val="300"/>
              </a:spcAft>
              <a:buSzPct val="80000"/>
            </a:pPr>
            <a:r>
              <a:rPr lang="en-US" sz="3600" spc="-50" dirty="0">
                <a:solidFill>
                  <a:schemeClr val="tx2"/>
                </a:solidFill>
                <a:latin typeface="Segoe UI Light"/>
              </a:rPr>
              <a:t>Customize</a:t>
            </a:r>
          </a:p>
          <a:p>
            <a:pPr marL="342900" lvl="1" indent="-342900" defTabSz="932594">
              <a:lnSpc>
                <a:spcPct val="90000"/>
              </a:lnSpc>
              <a:spcBef>
                <a:spcPct val="20000"/>
              </a:spcBef>
              <a:buSzPct val="90000"/>
              <a:buFont typeface="Arial" panose="020B0604020202020204" pitchFamily="34" charset="0"/>
              <a:buChar char="•"/>
            </a:pPr>
            <a:r>
              <a:rPr lang="en-US" dirty="0">
                <a:gradFill>
                  <a:gsLst>
                    <a:gs pos="1250">
                      <a:schemeClr val="tx1"/>
                    </a:gs>
                    <a:gs pos="100000">
                      <a:schemeClr val="tx1"/>
                    </a:gs>
                  </a:gsLst>
                  <a:lin ang="5400000" scaled="0"/>
                </a:gradFill>
              </a:rPr>
              <a:t>Defining custom rules and rule groups</a:t>
            </a:r>
          </a:p>
        </p:txBody>
      </p:sp>
      <p:grpSp>
        <p:nvGrpSpPr>
          <p:cNvPr id="3" name="Group 2"/>
          <p:cNvGrpSpPr/>
          <p:nvPr/>
        </p:nvGrpSpPr>
        <p:grpSpPr>
          <a:xfrm>
            <a:off x="5786205" y="2205525"/>
            <a:ext cx="5744197" cy="2900200"/>
            <a:chOff x="5169598" y="2063477"/>
            <a:chExt cx="7010829" cy="3539713"/>
          </a:xfrm>
        </p:grpSpPr>
        <p:cxnSp>
          <p:nvCxnSpPr>
            <p:cNvPr id="33" name="Straight Arrow Connector 32"/>
            <p:cNvCxnSpPr>
              <a:cxnSpLocks/>
              <a:endCxn id="55" idx="1"/>
            </p:cNvCxnSpPr>
            <p:nvPr/>
          </p:nvCxnSpPr>
          <p:spPr>
            <a:xfrm flipV="1">
              <a:off x="9357233" y="2869135"/>
              <a:ext cx="1497483" cy="835520"/>
            </a:xfrm>
            <a:prstGeom prst="straightConnector1">
              <a:avLst/>
            </a:prstGeom>
            <a:ln w="76200">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5169598" y="3552412"/>
              <a:ext cx="2241168" cy="710468"/>
              <a:chOff x="5199601" y="3387429"/>
              <a:chExt cx="2241454" cy="710558"/>
            </a:xfrm>
          </p:grpSpPr>
          <p:sp>
            <p:nvSpPr>
              <p:cNvPr id="35" name="Freeform 27"/>
              <p:cNvSpPr>
                <a:spLocks noChangeAspect="1"/>
              </p:cNvSpPr>
              <p:nvPr/>
            </p:nvSpPr>
            <p:spPr bwMode="black">
              <a:xfrm>
                <a:off x="5199601" y="3387429"/>
                <a:ext cx="572982" cy="476856"/>
              </a:xfrm>
              <a:custGeom>
                <a:avLst/>
                <a:gdLst/>
                <a:ahLst/>
                <a:cxnLst/>
                <a:rect l="l" t="t" r="r" b="b"/>
                <a:pathLst>
                  <a:path w="4740335" h="4048081">
                    <a:moveTo>
                      <a:pt x="3683614" y="1098549"/>
                    </a:moveTo>
                    <a:cubicBezTo>
                      <a:pt x="3683654" y="1098549"/>
                      <a:pt x="3689354" y="1098549"/>
                      <a:pt x="4502870" y="1098549"/>
                    </a:cubicBezTo>
                    <a:cubicBezTo>
                      <a:pt x="4633477" y="1098549"/>
                      <a:pt x="4740335" y="1205183"/>
                      <a:pt x="4740335" y="1335514"/>
                    </a:cubicBezTo>
                    <a:cubicBezTo>
                      <a:pt x="4740335" y="1335569"/>
                      <a:pt x="4740335" y="1343335"/>
                      <a:pt x="4740335" y="2449249"/>
                    </a:cubicBezTo>
                    <a:cubicBezTo>
                      <a:pt x="4740335" y="2579580"/>
                      <a:pt x="4633477" y="2686214"/>
                      <a:pt x="4502870" y="2686214"/>
                    </a:cubicBezTo>
                    <a:cubicBezTo>
                      <a:pt x="4502870" y="2686253"/>
                      <a:pt x="4502870" y="2691777"/>
                      <a:pt x="4502870" y="3480046"/>
                    </a:cubicBezTo>
                    <a:cubicBezTo>
                      <a:pt x="4502870" y="3610377"/>
                      <a:pt x="4396011" y="3717011"/>
                      <a:pt x="4265405" y="3717011"/>
                    </a:cubicBezTo>
                    <a:cubicBezTo>
                      <a:pt x="4265376" y="3717011"/>
                      <a:pt x="4262133" y="3717011"/>
                      <a:pt x="3909206" y="3717011"/>
                    </a:cubicBezTo>
                    <a:cubicBezTo>
                      <a:pt x="3790473" y="3717011"/>
                      <a:pt x="3683614" y="3610377"/>
                      <a:pt x="3683614" y="3480046"/>
                    </a:cubicBezTo>
                    <a:cubicBezTo>
                      <a:pt x="3683614" y="3480010"/>
                      <a:pt x="3683614" y="3474701"/>
                      <a:pt x="3683614" y="2686214"/>
                    </a:cubicBezTo>
                    <a:cubicBezTo>
                      <a:pt x="3553008" y="2686214"/>
                      <a:pt x="3446148" y="2579580"/>
                      <a:pt x="3446148" y="2449249"/>
                    </a:cubicBezTo>
                    <a:cubicBezTo>
                      <a:pt x="3446148" y="2449192"/>
                      <a:pt x="3446148" y="2441288"/>
                      <a:pt x="3446148" y="1335514"/>
                    </a:cubicBezTo>
                    <a:cubicBezTo>
                      <a:pt x="3446148" y="1205183"/>
                      <a:pt x="3553008" y="1098549"/>
                      <a:pt x="3683614" y="1098549"/>
                    </a:cubicBezTo>
                    <a:close/>
                    <a:moveTo>
                      <a:pt x="236546" y="1098549"/>
                    </a:moveTo>
                    <a:cubicBezTo>
                      <a:pt x="236570" y="1098549"/>
                      <a:pt x="240947" y="1098549"/>
                      <a:pt x="1052628" y="1098549"/>
                    </a:cubicBezTo>
                    <a:cubicBezTo>
                      <a:pt x="1182728" y="1098549"/>
                      <a:pt x="1289174" y="1205183"/>
                      <a:pt x="1289174" y="1335514"/>
                    </a:cubicBezTo>
                    <a:cubicBezTo>
                      <a:pt x="1289174" y="1335532"/>
                      <a:pt x="1289174" y="1340039"/>
                      <a:pt x="1289174" y="2449249"/>
                    </a:cubicBezTo>
                    <a:cubicBezTo>
                      <a:pt x="1289174" y="2579580"/>
                      <a:pt x="1182728" y="2686214"/>
                      <a:pt x="1052628" y="2686214"/>
                    </a:cubicBezTo>
                    <a:cubicBezTo>
                      <a:pt x="1052628" y="2686235"/>
                      <a:pt x="1052628" y="2690268"/>
                      <a:pt x="1052628" y="3480046"/>
                    </a:cubicBezTo>
                    <a:cubicBezTo>
                      <a:pt x="1052628" y="3610377"/>
                      <a:pt x="946183" y="3717011"/>
                      <a:pt x="827910" y="3717011"/>
                    </a:cubicBezTo>
                    <a:cubicBezTo>
                      <a:pt x="827894" y="3717011"/>
                      <a:pt x="825508" y="3717011"/>
                      <a:pt x="473091" y="3717011"/>
                    </a:cubicBezTo>
                    <a:cubicBezTo>
                      <a:pt x="342991" y="3717011"/>
                      <a:pt x="236546" y="3610377"/>
                      <a:pt x="236546" y="3480046"/>
                    </a:cubicBezTo>
                    <a:cubicBezTo>
                      <a:pt x="236546" y="3480026"/>
                      <a:pt x="236546" y="3476021"/>
                      <a:pt x="236546" y="2686214"/>
                    </a:cubicBezTo>
                    <a:cubicBezTo>
                      <a:pt x="106446" y="2686214"/>
                      <a:pt x="0" y="2579580"/>
                      <a:pt x="0" y="2449249"/>
                    </a:cubicBezTo>
                    <a:cubicBezTo>
                      <a:pt x="0" y="2449230"/>
                      <a:pt x="0" y="2444630"/>
                      <a:pt x="0" y="1335514"/>
                    </a:cubicBezTo>
                    <a:cubicBezTo>
                      <a:pt x="0" y="1205183"/>
                      <a:pt x="106446" y="1098549"/>
                      <a:pt x="236546" y="1098549"/>
                    </a:cubicBezTo>
                    <a:close/>
                    <a:moveTo>
                      <a:pt x="1895194" y="993211"/>
                    </a:moveTo>
                    <a:cubicBezTo>
                      <a:pt x="1895245" y="993211"/>
                      <a:pt x="1902161" y="993211"/>
                      <a:pt x="2845141" y="993211"/>
                    </a:cubicBezTo>
                    <a:cubicBezTo>
                      <a:pt x="2999507" y="993211"/>
                      <a:pt x="3130125" y="1123457"/>
                      <a:pt x="3130125" y="1277385"/>
                    </a:cubicBezTo>
                    <a:cubicBezTo>
                      <a:pt x="3130125" y="1277420"/>
                      <a:pt x="3130125" y="1284134"/>
                      <a:pt x="3130125" y="2568008"/>
                    </a:cubicBezTo>
                    <a:cubicBezTo>
                      <a:pt x="3130125" y="2721936"/>
                      <a:pt x="2999507" y="2852182"/>
                      <a:pt x="2845141" y="2852182"/>
                    </a:cubicBezTo>
                    <a:cubicBezTo>
                      <a:pt x="2845141" y="2852231"/>
                      <a:pt x="2845141" y="2858826"/>
                      <a:pt x="2845141" y="3763907"/>
                    </a:cubicBezTo>
                    <a:cubicBezTo>
                      <a:pt x="2845141" y="3917835"/>
                      <a:pt x="2726398" y="4048081"/>
                      <a:pt x="2572031" y="4048081"/>
                    </a:cubicBezTo>
                    <a:cubicBezTo>
                      <a:pt x="2571992" y="4048081"/>
                      <a:pt x="2568051" y="4048081"/>
                      <a:pt x="2168304" y="4048081"/>
                    </a:cubicBezTo>
                    <a:cubicBezTo>
                      <a:pt x="2013937" y="4048081"/>
                      <a:pt x="1895194" y="3917835"/>
                      <a:pt x="1895194" y="3763907"/>
                    </a:cubicBezTo>
                    <a:cubicBezTo>
                      <a:pt x="1895194" y="3763858"/>
                      <a:pt x="1895194" y="3757193"/>
                      <a:pt x="1895194" y="2852182"/>
                    </a:cubicBezTo>
                    <a:cubicBezTo>
                      <a:pt x="1740828" y="2852182"/>
                      <a:pt x="1610210" y="2721936"/>
                      <a:pt x="1610210" y="2568008"/>
                    </a:cubicBezTo>
                    <a:cubicBezTo>
                      <a:pt x="1610210" y="2567966"/>
                      <a:pt x="1610210" y="2560581"/>
                      <a:pt x="1610210" y="1277385"/>
                    </a:cubicBezTo>
                    <a:cubicBezTo>
                      <a:pt x="1610210" y="1123457"/>
                      <a:pt x="1740828" y="993211"/>
                      <a:pt x="1895194" y="993211"/>
                    </a:cubicBezTo>
                    <a:close/>
                    <a:moveTo>
                      <a:pt x="4093246" y="245790"/>
                    </a:moveTo>
                    <a:cubicBezTo>
                      <a:pt x="4306565" y="245790"/>
                      <a:pt x="4479495" y="420965"/>
                      <a:pt x="4479495" y="637055"/>
                    </a:cubicBezTo>
                    <a:cubicBezTo>
                      <a:pt x="4479495" y="853145"/>
                      <a:pt x="4306565" y="1028320"/>
                      <a:pt x="4093246" y="1028320"/>
                    </a:cubicBezTo>
                    <a:cubicBezTo>
                      <a:pt x="3879927" y="1028320"/>
                      <a:pt x="3706997" y="853145"/>
                      <a:pt x="3706997" y="637055"/>
                    </a:cubicBezTo>
                    <a:cubicBezTo>
                      <a:pt x="3706997" y="420965"/>
                      <a:pt x="3879927" y="245790"/>
                      <a:pt x="4093246" y="245790"/>
                    </a:cubicBezTo>
                    <a:close/>
                    <a:moveTo>
                      <a:pt x="644584" y="245790"/>
                    </a:moveTo>
                    <a:cubicBezTo>
                      <a:pt x="856519" y="245790"/>
                      <a:pt x="1028326" y="420965"/>
                      <a:pt x="1028326" y="637055"/>
                    </a:cubicBezTo>
                    <a:cubicBezTo>
                      <a:pt x="1028326" y="853145"/>
                      <a:pt x="856519" y="1028320"/>
                      <a:pt x="644584" y="1028320"/>
                    </a:cubicBezTo>
                    <a:cubicBezTo>
                      <a:pt x="432649" y="1028320"/>
                      <a:pt x="260842" y="853145"/>
                      <a:pt x="260842" y="637055"/>
                    </a:cubicBezTo>
                    <a:cubicBezTo>
                      <a:pt x="260842" y="420965"/>
                      <a:pt x="432649" y="245790"/>
                      <a:pt x="644584" y="245790"/>
                    </a:cubicBezTo>
                    <a:close/>
                    <a:moveTo>
                      <a:pt x="2367657" y="0"/>
                    </a:moveTo>
                    <a:cubicBezTo>
                      <a:pt x="2616992" y="0"/>
                      <a:pt x="2819118" y="203249"/>
                      <a:pt x="2819118" y="453969"/>
                    </a:cubicBezTo>
                    <a:cubicBezTo>
                      <a:pt x="2819118" y="704689"/>
                      <a:pt x="2616992" y="907938"/>
                      <a:pt x="2367657" y="907938"/>
                    </a:cubicBezTo>
                    <a:cubicBezTo>
                      <a:pt x="2118322" y="907938"/>
                      <a:pt x="1916196" y="704689"/>
                      <a:pt x="1916196" y="453969"/>
                    </a:cubicBezTo>
                    <a:cubicBezTo>
                      <a:pt x="1916196" y="203249"/>
                      <a:pt x="2118322" y="0"/>
                      <a:pt x="2367657" y="0"/>
                    </a:cubicBezTo>
                    <a:close/>
                  </a:path>
                </a:pathLst>
              </a:custGeom>
              <a:solidFill>
                <a:schemeClr val="tx1"/>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6470" tIns="149177" rIns="186470" bIns="14917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0751" fontAlgn="base">
                  <a:lnSpc>
                    <a:spcPct val="90000"/>
                  </a:lnSpc>
                  <a:spcBef>
                    <a:spcPct val="0"/>
                  </a:spcBef>
                  <a:spcAft>
                    <a:spcPct val="0"/>
                  </a:spcAft>
                  <a:defRPr/>
                </a:pPr>
                <a:endParaRPr lang="en-US" sz="2448">
                  <a:gradFill>
                    <a:gsLst>
                      <a:gs pos="0">
                        <a:srgbClr val="FFFFFF"/>
                      </a:gs>
                      <a:gs pos="100000">
                        <a:srgbClr val="FFFFFF"/>
                      </a:gs>
                    </a:gsLst>
                    <a:lin ang="5400000" scaled="0"/>
                  </a:gradFill>
                  <a:ea typeface="Segoe UI" pitchFamily="34" charset="0"/>
                  <a:cs typeface="Segoe UI" pitchFamily="34" charset="0"/>
                </a:endParaRPr>
              </a:p>
            </p:txBody>
          </p:sp>
          <p:cxnSp>
            <p:nvCxnSpPr>
              <p:cNvPr id="36" name="Straight Arrow Connector 35"/>
              <p:cNvCxnSpPr>
                <a:cxnSpLocks/>
                <a:endCxn id="48" idx="1"/>
              </p:cNvCxnSpPr>
              <p:nvPr/>
            </p:nvCxnSpPr>
            <p:spPr>
              <a:xfrm>
                <a:off x="5879660" y="3592755"/>
                <a:ext cx="1431565" cy="1822"/>
              </a:xfrm>
              <a:prstGeom prst="straightConnector1">
                <a:avLst/>
              </a:prstGeom>
              <a:ln w="76200">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836624" y="3665629"/>
                <a:ext cx="1604431" cy="432358"/>
              </a:xfrm>
              <a:prstGeom prst="rect">
                <a:avLst/>
              </a:prstGeom>
              <a:noFill/>
            </p:spPr>
            <p:txBody>
              <a:bodyPr wrap="none" lIns="186497" tIns="91440" rIns="186497" bIns="91440" rtlCol="0">
                <a:spAutoFit/>
              </a:bodyPr>
              <a:lstStyle/>
              <a:p>
                <a:pPr defTabSz="914309">
                  <a:lnSpc>
                    <a:spcPct val="90000"/>
                  </a:lnSpc>
                  <a:spcAft>
                    <a:spcPts val="612"/>
                  </a:spcAft>
                  <a:defRPr/>
                </a:pPr>
                <a:r>
                  <a:rPr lang="en-US" sz="1224" kern="0" dirty="0">
                    <a:solidFill>
                      <a:schemeClr val="accent5"/>
                    </a:solidFill>
                    <a:latin typeface="Segoe UI Semibold" panose="020B0702040204020203" pitchFamily="34" charset="0"/>
                    <a:cs typeface="Segoe UI Semibold" panose="020B0702040204020203" pitchFamily="34" charset="0"/>
                  </a:rPr>
                  <a:t>Valid request</a:t>
                </a:r>
              </a:p>
            </p:txBody>
          </p:sp>
        </p:grpSp>
        <p:grpSp>
          <p:nvGrpSpPr>
            <p:cNvPr id="38" name="Group 37"/>
            <p:cNvGrpSpPr/>
            <p:nvPr/>
          </p:nvGrpSpPr>
          <p:grpSpPr>
            <a:xfrm>
              <a:off x="5203852" y="4269389"/>
              <a:ext cx="2065501" cy="1035724"/>
              <a:chOff x="5204515" y="4269490"/>
              <a:chExt cx="2065765" cy="1035857"/>
            </a:xfrm>
          </p:grpSpPr>
          <p:sp>
            <p:nvSpPr>
              <p:cNvPr id="39" name="Freeform 27"/>
              <p:cNvSpPr>
                <a:spLocks noChangeAspect="1"/>
              </p:cNvSpPr>
              <p:nvPr/>
            </p:nvSpPr>
            <p:spPr bwMode="black">
              <a:xfrm>
                <a:off x="5204515" y="4559271"/>
                <a:ext cx="572982" cy="476856"/>
              </a:xfrm>
              <a:custGeom>
                <a:avLst/>
                <a:gdLst/>
                <a:ahLst/>
                <a:cxnLst/>
                <a:rect l="l" t="t" r="r" b="b"/>
                <a:pathLst>
                  <a:path w="4740335" h="4048081">
                    <a:moveTo>
                      <a:pt x="3683614" y="1098549"/>
                    </a:moveTo>
                    <a:cubicBezTo>
                      <a:pt x="3683654" y="1098549"/>
                      <a:pt x="3689354" y="1098549"/>
                      <a:pt x="4502870" y="1098549"/>
                    </a:cubicBezTo>
                    <a:cubicBezTo>
                      <a:pt x="4633477" y="1098549"/>
                      <a:pt x="4740335" y="1205183"/>
                      <a:pt x="4740335" y="1335514"/>
                    </a:cubicBezTo>
                    <a:cubicBezTo>
                      <a:pt x="4740335" y="1335569"/>
                      <a:pt x="4740335" y="1343335"/>
                      <a:pt x="4740335" y="2449249"/>
                    </a:cubicBezTo>
                    <a:cubicBezTo>
                      <a:pt x="4740335" y="2579580"/>
                      <a:pt x="4633477" y="2686214"/>
                      <a:pt x="4502870" y="2686214"/>
                    </a:cubicBezTo>
                    <a:cubicBezTo>
                      <a:pt x="4502870" y="2686253"/>
                      <a:pt x="4502870" y="2691777"/>
                      <a:pt x="4502870" y="3480046"/>
                    </a:cubicBezTo>
                    <a:cubicBezTo>
                      <a:pt x="4502870" y="3610377"/>
                      <a:pt x="4396011" y="3717011"/>
                      <a:pt x="4265405" y="3717011"/>
                    </a:cubicBezTo>
                    <a:cubicBezTo>
                      <a:pt x="4265376" y="3717011"/>
                      <a:pt x="4262133" y="3717011"/>
                      <a:pt x="3909206" y="3717011"/>
                    </a:cubicBezTo>
                    <a:cubicBezTo>
                      <a:pt x="3790473" y="3717011"/>
                      <a:pt x="3683614" y="3610377"/>
                      <a:pt x="3683614" y="3480046"/>
                    </a:cubicBezTo>
                    <a:cubicBezTo>
                      <a:pt x="3683614" y="3480010"/>
                      <a:pt x="3683614" y="3474701"/>
                      <a:pt x="3683614" y="2686214"/>
                    </a:cubicBezTo>
                    <a:cubicBezTo>
                      <a:pt x="3553008" y="2686214"/>
                      <a:pt x="3446148" y="2579580"/>
                      <a:pt x="3446148" y="2449249"/>
                    </a:cubicBezTo>
                    <a:cubicBezTo>
                      <a:pt x="3446148" y="2449192"/>
                      <a:pt x="3446148" y="2441288"/>
                      <a:pt x="3446148" y="1335514"/>
                    </a:cubicBezTo>
                    <a:cubicBezTo>
                      <a:pt x="3446148" y="1205183"/>
                      <a:pt x="3553008" y="1098549"/>
                      <a:pt x="3683614" y="1098549"/>
                    </a:cubicBezTo>
                    <a:close/>
                    <a:moveTo>
                      <a:pt x="236546" y="1098549"/>
                    </a:moveTo>
                    <a:cubicBezTo>
                      <a:pt x="236570" y="1098549"/>
                      <a:pt x="240947" y="1098549"/>
                      <a:pt x="1052628" y="1098549"/>
                    </a:cubicBezTo>
                    <a:cubicBezTo>
                      <a:pt x="1182728" y="1098549"/>
                      <a:pt x="1289174" y="1205183"/>
                      <a:pt x="1289174" y="1335514"/>
                    </a:cubicBezTo>
                    <a:cubicBezTo>
                      <a:pt x="1289174" y="1335532"/>
                      <a:pt x="1289174" y="1340039"/>
                      <a:pt x="1289174" y="2449249"/>
                    </a:cubicBezTo>
                    <a:cubicBezTo>
                      <a:pt x="1289174" y="2579580"/>
                      <a:pt x="1182728" y="2686214"/>
                      <a:pt x="1052628" y="2686214"/>
                    </a:cubicBezTo>
                    <a:cubicBezTo>
                      <a:pt x="1052628" y="2686235"/>
                      <a:pt x="1052628" y="2690268"/>
                      <a:pt x="1052628" y="3480046"/>
                    </a:cubicBezTo>
                    <a:cubicBezTo>
                      <a:pt x="1052628" y="3610377"/>
                      <a:pt x="946183" y="3717011"/>
                      <a:pt x="827910" y="3717011"/>
                    </a:cubicBezTo>
                    <a:cubicBezTo>
                      <a:pt x="827894" y="3717011"/>
                      <a:pt x="825508" y="3717011"/>
                      <a:pt x="473091" y="3717011"/>
                    </a:cubicBezTo>
                    <a:cubicBezTo>
                      <a:pt x="342991" y="3717011"/>
                      <a:pt x="236546" y="3610377"/>
                      <a:pt x="236546" y="3480046"/>
                    </a:cubicBezTo>
                    <a:cubicBezTo>
                      <a:pt x="236546" y="3480026"/>
                      <a:pt x="236546" y="3476021"/>
                      <a:pt x="236546" y="2686214"/>
                    </a:cubicBezTo>
                    <a:cubicBezTo>
                      <a:pt x="106446" y="2686214"/>
                      <a:pt x="0" y="2579580"/>
                      <a:pt x="0" y="2449249"/>
                    </a:cubicBezTo>
                    <a:cubicBezTo>
                      <a:pt x="0" y="2449230"/>
                      <a:pt x="0" y="2444630"/>
                      <a:pt x="0" y="1335514"/>
                    </a:cubicBezTo>
                    <a:cubicBezTo>
                      <a:pt x="0" y="1205183"/>
                      <a:pt x="106446" y="1098549"/>
                      <a:pt x="236546" y="1098549"/>
                    </a:cubicBezTo>
                    <a:close/>
                    <a:moveTo>
                      <a:pt x="1895194" y="993211"/>
                    </a:moveTo>
                    <a:cubicBezTo>
                      <a:pt x="1895245" y="993211"/>
                      <a:pt x="1902161" y="993211"/>
                      <a:pt x="2845141" y="993211"/>
                    </a:cubicBezTo>
                    <a:cubicBezTo>
                      <a:pt x="2999507" y="993211"/>
                      <a:pt x="3130125" y="1123457"/>
                      <a:pt x="3130125" y="1277385"/>
                    </a:cubicBezTo>
                    <a:cubicBezTo>
                      <a:pt x="3130125" y="1277420"/>
                      <a:pt x="3130125" y="1284134"/>
                      <a:pt x="3130125" y="2568008"/>
                    </a:cubicBezTo>
                    <a:cubicBezTo>
                      <a:pt x="3130125" y="2721936"/>
                      <a:pt x="2999507" y="2852182"/>
                      <a:pt x="2845141" y="2852182"/>
                    </a:cubicBezTo>
                    <a:cubicBezTo>
                      <a:pt x="2845141" y="2852231"/>
                      <a:pt x="2845141" y="2858826"/>
                      <a:pt x="2845141" y="3763907"/>
                    </a:cubicBezTo>
                    <a:cubicBezTo>
                      <a:pt x="2845141" y="3917835"/>
                      <a:pt x="2726398" y="4048081"/>
                      <a:pt x="2572031" y="4048081"/>
                    </a:cubicBezTo>
                    <a:cubicBezTo>
                      <a:pt x="2571992" y="4048081"/>
                      <a:pt x="2568051" y="4048081"/>
                      <a:pt x="2168304" y="4048081"/>
                    </a:cubicBezTo>
                    <a:cubicBezTo>
                      <a:pt x="2013937" y="4048081"/>
                      <a:pt x="1895194" y="3917835"/>
                      <a:pt x="1895194" y="3763907"/>
                    </a:cubicBezTo>
                    <a:cubicBezTo>
                      <a:pt x="1895194" y="3763858"/>
                      <a:pt x="1895194" y="3757193"/>
                      <a:pt x="1895194" y="2852182"/>
                    </a:cubicBezTo>
                    <a:cubicBezTo>
                      <a:pt x="1740828" y="2852182"/>
                      <a:pt x="1610210" y="2721936"/>
                      <a:pt x="1610210" y="2568008"/>
                    </a:cubicBezTo>
                    <a:cubicBezTo>
                      <a:pt x="1610210" y="2567966"/>
                      <a:pt x="1610210" y="2560581"/>
                      <a:pt x="1610210" y="1277385"/>
                    </a:cubicBezTo>
                    <a:cubicBezTo>
                      <a:pt x="1610210" y="1123457"/>
                      <a:pt x="1740828" y="993211"/>
                      <a:pt x="1895194" y="993211"/>
                    </a:cubicBezTo>
                    <a:close/>
                    <a:moveTo>
                      <a:pt x="4093246" y="245790"/>
                    </a:moveTo>
                    <a:cubicBezTo>
                      <a:pt x="4306565" y="245790"/>
                      <a:pt x="4479495" y="420965"/>
                      <a:pt x="4479495" y="637055"/>
                    </a:cubicBezTo>
                    <a:cubicBezTo>
                      <a:pt x="4479495" y="853145"/>
                      <a:pt x="4306565" y="1028320"/>
                      <a:pt x="4093246" y="1028320"/>
                    </a:cubicBezTo>
                    <a:cubicBezTo>
                      <a:pt x="3879927" y="1028320"/>
                      <a:pt x="3706997" y="853145"/>
                      <a:pt x="3706997" y="637055"/>
                    </a:cubicBezTo>
                    <a:cubicBezTo>
                      <a:pt x="3706997" y="420965"/>
                      <a:pt x="3879927" y="245790"/>
                      <a:pt x="4093246" y="245790"/>
                    </a:cubicBezTo>
                    <a:close/>
                    <a:moveTo>
                      <a:pt x="644584" y="245790"/>
                    </a:moveTo>
                    <a:cubicBezTo>
                      <a:pt x="856519" y="245790"/>
                      <a:pt x="1028326" y="420965"/>
                      <a:pt x="1028326" y="637055"/>
                    </a:cubicBezTo>
                    <a:cubicBezTo>
                      <a:pt x="1028326" y="853145"/>
                      <a:pt x="856519" y="1028320"/>
                      <a:pt x="644584" y="1028320"/>
                    </a:cubicBezTo>
                    <a:cubicBezTo>
                      <a:pt x="432649" y="1028320"/>
                      <a:pt x="260842" y="853145"/>
                      <a:pt x="260842" y="637055"/>
                    </a:cubicBezTo>
                    <a:cubicBezTo>
                      <a:pt x="260842" y="420965"/>
                      <a:pt x="432649" y="245790"/>
                      <a:pt x="644584" y="245790"/>
                    </a:cubicBezTo>
                    <a:close/>
                    <a:moveTo>
                      <a:pt x="2367657" y="0"/>
                    </a:moveTo>
                    <a:cubicBezTo>
                      <a:pt x="2616992" y="0"/>
                      <a:pt x="2819118" y="203249"/>
                      <a:pt x="2819118" y="453969"/>
                    </a:cubicBezTo>
                    <a:cubicBezTo>
                      <a:pt x="2819118" y="704689"/>
                      <a:pt x="2616992" y="907938"/>
                      <a:pt x="2367657" y="907938"/>
                    </a:cubicBezTo>
                    <a:cubicBezTo>
                      <a:pt x="2118322" y="907938"/>
                      <a:pt x="1916196" y="704689"/>
                      <a:pt x="1916196" y="453969"/>
                    </a:cubicBezTo>
                    <a:cubicBezTo>
                      <a:pt x="1916196" y="203249"/>
                      <a:pt x="2118322" y="0"/>
                      <a:pt x="2367657" y="0"/>
                    </a:cubicBezTo>
                    <a:close/>
                  </a:path>
                </a:pathLst>
              </a:custGeom>
              <a:solidFill>
                <a:schemeClr val="tx1"/>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6470" tIns="149177" rIns="186470" bIns="14917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0751" fontAlgn="base">
                  <a:lnSpc>
                    <a:spcPct val="90000"/>
                  </a:lnSpc>
                  <a:spcBef>
                    <a:spcPct val="0"/>
                  </a:spcBef>
                  <a:spcAft>
                    <a:spcPct val="0"/>
                  </a:spcAft>
                  <a:defRPr/>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a:xfrm>
                <a:off x="5783755" y="4985695"/>
                <a:ext cx="1375970" cy="319652"/>
              </a:xfrm>
              <a:prstGeom prst="rect">
                <a:avLst/>
              </a:prstGeom>
            </p:spPr>
            <p:txBody>
              <a:bodyPr wrap="none">
                <a:spAutoFit/>
              </a:bodyPr>
              <a:lstStyle/>
              <a:p>
                <a:pPr defTabSz="914309">
                  <a:lnSpc>
                    <a:spcPct val="90000"/>
                  </a:lnSpc>
                  <a:spcAft>
                    <a:spcPts val="612"/>
                  </a:spcAft>
                  <a:defRPr/>
                </a:pPr>
                <a:r>
                  <a:rPr lang="en-US" sz="1224" kern="0" dirty="0">
                    <a:solidFill>
                      <a:schemeClr val="accent6"/>
                    </a:solidFill>
                    <a:latin typeface="Segoe UI Semibold" panose="020B0702040204020203" pitchFamily="34" charset="0"/>
                    <a:cs typeface="Segoe UI Semibold" panose="020B0702040204020203" pitchFamily="34" charset="0"/>
                  </a:rPr>
                  <a:t>SQL Injection</a:t>
                </a:r>
              </a:p>
            </p:txBody>
          </p:sp>
          <p:cxnSp>
            <p:nvCxnSpPr>
              <p:cNvPr id="41" name="Straight Arrow Connector 40"/>
              <p:cNvCxnSpPr>
                <a:cxnSpLocks/>
              </p:cNvCxnSpPr>
              <p:nvPr/>
            </p:nvCxnSpPr>
            <p:spPr>
              <a:xfrm flipV="1">
                <a:off x="5811256" y="4797699"/>
                <a:ext cx="1459024" cy="2"/>
              </a:xfrm>
              <a:prstGeom prst="straightConnector1">
                <a:avLst/>
              </a:prstGeom>
              <a:ln w="76200">
                <a:solidFill>
                  <a:schemeClr val="accent6"/>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092081" y="4269490"/>
                <a:ext cx="541422" cy="939228"/>
              </a:xfrm>
              <a:prstGeom prst="rect">
                <a:avLst/>
              </a:prstGeom>
            </p:spPr>
            <p:txBody>
              <a:bodyPr wrap="square">
                <a:spAutoFit/>
              </a:bodyPr>
              <a:lstStyle/>
              <a:p>
                <a:pPr defTabSz="914309">
                  <a:defRPr/>
                </a:pPr>
                <a:r>
                  <a:rPr lang="en-US" sz="4400" kern="0" dirty="0">
                    <a:solidFill>
                      <a:schemeClr val="accent6"/>
                    </a:solidFill>
                  </a:rPr>
                  <a:t>×</a:t>
                </a:r>
                <a:endParaRPr lang="en-US" kern="0" dirty="0">
                  <a:solidFill>
                    <a:schemeClr val="accent6"/>
                  </a:solidFill>
                </a:endParaRPr>
              </a:p>
            </p:txBody>
          </p:sp>
        </p:grpSp>
        <p:grpSp>
          <p:nvGrpSpPr>
            <p:cNvPr id="43" name="Group 42"/>
            <p:cNvGrpSpPr/>
            <p:nvPr/>
          </p:nvGrpSpPr>
          <p:grpSpPr>
            <a:xfrm>
              <a:off x="5177915" y="2139103"/>
              <a:ext cx="2101026" cy="1033183"/>
              <a:chOff x="5178575" y="2138930"/>
              <a:chExt cx="2101294" cy="1033315"/>
            </a:xfrm>
          </p:grpSpPr>
          <p:sp>
            <p:nvSpPr>
              <p:cNvPr id="44" name="Freeform 27"/>
              <p:cNvSpPr>
                <a:spLocks noChangeAspect="1"/>
              </p:cNvSpPr>
              <p:nvPr/>
            </p:nvSpPr>
            <p:spPr bwMode="black">
              <a:xfrm>
                <a:off x="5178575" y="2348283"/>
                <a:ext cx="572982" cy="476856"/>
              </a:xfrm>
              <a:custGeom>
                <a:avLst/>
                <a:gdLst/>
                <a:ahLst/>
                <a:cxnLst/>
                <a:rect l="l" t="t" r="r" b="b"/>
                <a:pathLst>
                  <a:path w="4740335" h="4048081">
                    <a:moveTo>
                      <a:pt x="3683614" y="1098549"/>
                    </a:moveTo>
                    <a:cubicBezTo>
                      <a:pt x="3683654" y="1098549"/>
                      <a:pt x="3689354" y="1098549"/>
                      <a:pt x="4502870" y="1098549"/>
                    </a:cubicBezTo>
                    <a:cubicBezTo>
                      <a:pt x="4633477" y="1098549"/>
                      <a:pt x="4740335" y="1205183"/>
                      <a:pt x="4740335" y="1335514"/>
                    </a:cubicBezTo>
                    <a:cubicBezTo>
                      <a:pt x="4740335" y="1335569"/>
                      <a:pt x="4740335" y="1343335"/>
                      <a:pt x="4740335" y="2449249"/>
                    </a:cubicBezTo>
                    <a:cubicBezTo>
                      <a:pt x="4740335" y="2579580"/>
                      <a:pt x="4633477" y="2686214"/>
                      <a:pt x="4502870" y="2686214"/>
                    </a:cubicBezTo>
                    <a:cubicBezTo>
                      <a:pt x="4502870" y="2686253"/>
                      <a:pt x="4502870" y="2691777"/>
                      <a:pt x="4502870" y="3480046"/>
                    </a:cubicBezTo>
                    <a:cubicBezTo>
                      <a:pt x="4502870" y="3610377"/>
                      <a:pt x="4396011" y="3717011"/>
                      <a:pt x="4265405" y="3717011"/>
                    </a:cubicBezTo>
                    <a:cubicBezTo>
                      <a:pt x="4265376" y="3717011"/>
                      <a:pt x="4262133" y="3717011"/>
                      <a:pt x="3909206" y="3717011"/>
                    </a:cubicBezTo>
                    <a:cubicBezTo>
                      <a:pt x="3790473" y="3717011"/>
                      <a:pt x="3683614" y="3610377"/>
                      <a:pt x="3683614" y="3480046"/>
                    </a:cubicBezTo>
                    <a:cubicBezTo>
                      <a:pt x="3683614" y="3480010"/>
                      <a:pt x="3683614" y="3474701"/>
                      <a:pt x="3683614" y="2686214"/>
                    </a:cubicBezTo>
                    <a:cubicBezTo>
                      <a:pt x="3553008" y="2686214"/>
                      <a:pt x="3446148" y="2579580"/>
                      <a:pt x="3446148" y="2449249"/>
                    </a:cubicBezTo>
                    <a:cubicBezTo>
                      <a:pt x="3446148" y="2449192"/>
                      <a:pt x="3446148" y="2441288"/>
                      <a:pt x="3446148" y="1335514"/>
                    </a:cubicBezTo>
                    <a:cubicBezTo>
                      <a:pt x="3446148" y="1205183"/>
                      <a:pt x="3553008" y="1098549"/>
                      <a:pt x="3683614" y="1098549"/>
                    </a:cubicBezTo>
                    <a:close/>
                    <a:moveTo>
                      <a:pt x="236546" y="1098549"/>
                    </a:moveTo>
                    <a:cubicBezTo>
                      <a:pt x="236570" y="1098549"/>
                      <a:pt x="240947" y="1098549"/>
                      <a:pt x="1052628" y="1098549"/>
                    </a:cubicBezTo>
                    <a:cubicBezTo>
                      <a:pt x="1182728" y="1098549"/>
                      <a:pt x="1289174" y="1205183"/>
                      <a:pt x="1289174" y="1335514"/>
                    </a:cubicBezTo>
                    <a:cubicBezTo>
                      <a:pt x="1289174" y="1335532"/>
                      <a:pt x="1289174" y="1340039"/>
                      <a:pt x="1289174" y="2449249"/>
                    </a:cubicBezTo>
                    <a:cubicBezTo>
                      <a:pt x="1289174" y="2579580"/>
                      <a:pt x="1182728" y="2686214"/>
                      <a:pt x="1052628" y="2686214"/>
                    </a:cubicBezTo>
                    <a:cubicBezTo>
                      <a:pt x="1052628" y="2686235"/>
                      <a:pt x="1052628" y="2690268"/>
                      <a:pt x="1052628" y="3480046"/>
                    </a:cubicBezTo>
                    <a:cubicBezTo>
                      <a:pt x="1052628" y="3610377"/>
                      <a:pt x="946183" y="3717011"/>
                      <a:pt x="827910" y="3717011"/>
                    </a:cubicBezTo>
                    <a:cubicBezTo>
                      <a:pt x="827894" y="3717011"/>
                      <a:pt x="825508" y="3717011"/>
                      <a:pt x="473091" y="3717011"/>
                    </a:cubicBezTo>
                    <a:cubicBezTo>
                      <a:pt x="342991" y="3717011"/>
                      <a:pt x="236546" y="3610377"/>
                      <a:pt x="236546" y="3480046"/>
                    </a:cubicBezTo>
                    <a:cubicBezTo>
                      <a:pt x="236546" y="3480026"/>
                      <a:pt x="236546" y="3476021"/>
                      <a:pt x="236546" y="2686214"/>
                    </a:cubicBezTo>
                    <a:cubicBezTo>
                      <a:pt x="106446" y="2686214"/>
                      <a:pt x="0" y="2579580"/>
                      <a:pt x="0" y="2449249"/>
                    </a:cubicBezTo>
                    <a:cubicBezTo>
                      <a:pt x="0" y="2449230"/>
                      <a:pt x="0" y="2444630"/>
                      <a:pt x="0" y="1335514"/>
                    </a:cubicBezTo>
                    <a:cubicBezTo>
                      <a:pt x="0" y="1205183"/>
                      <a:pt x="106446" y="1098549"/>
                      <a:pt x="236546" y="1098549"/>
                    </a:cubicBezTo>
                    <a:close/>
                    <a:moveTo>
                      <a:pt x="1895194" y="993211"/>
                    </a:moveTo>
                    <a:cubicBezTo>
                      <a:pt x="1895245" y="993211"/>
                      <a:pt x="1902161" y="993211"/>
                      <a:pt x="2845141" y="993211"/>
                    </a:cubicBezTo>
                    <a:cubicBezTo>
                      <a:pt x="2999507" y="993211"/>
                      <a:pt x="3130125" y="1123457"/>
                      <a:pt x="3130125" y="1277385"/>
                    </a:cubicBezTo>
                    <a:cubicBezTo>
                      <a:pt x="3130125" y="1277420"/>
                      <a:pt x="3130125" y="1284134"/>
                      <a:pt x="3130125" y="2568008"/>
                    </a:cubicBezTo>
                    <a:cubicBezTo>
                      <a:pt x="3130125" y="2721936"/>
                      <a:pt x="2999507" y="2852182"/>
                      <a:pt x="2845141" y="2852182"/>
                    </a:cubicBezTo>
                    <a:cubicBezTo>
                      <a:pt x="2845141" y="2852231"/>
                      <a:pt x="2845141" y="2858826"/>
                      <a:pt x="2845141" y="3763907"/>
                    </a:cubicBezTo>
                    <a:cubicBezTo>
                      <a:pt x="2845141" y="3917835"/>
                      <a:pt x="2726398" y="4048081"/>
                      <a:pt x="2572031" y="4048081"/>
                    </a:cubicBezTo>
                    <a:cubicBezTo>
                      <a:pt x="2571992" y="4048081"/>
                      <a:pt x="2568051" y="4048081"/>
                      <a:pt x="2168304" y="4048081"/>
                    </a:cubicBezTo>
                    <a:cubicBezTo>
                      <a:pt x="2013937" y="4048081"/>
                      <a:pt x="1895194" y="3917835"/>
                      <a:pt x="1895194" y="3763907"/>
                    </a:cubicBezTo>
                    <a:cubicBezTo>
                      <a:pt x="1895194" y="3763858"/>
                      <a:pt x="1895194" y="3757193"/>
                      <a:pt x="1895194" y="2852182"/>
                    </a:cubicBezTo>
                    <a:cubicBezTo>
                      <a:pt x="1740828" y="2852182"/>
                      <a:pt x="1610210" y="2721936"/>
                      <a:pt x="1610210" y="2568008"/>
                    </a:cubicBezTo>
                    <a:cubicBezTo>
                      <a:pt x="1610210" y="2567966"/>
                      <a:pt x="1610210" y="2560581"/>
                      <a:pt x="1610210" y="1277385"/>
                    </a:cubicBezTo>
                    <a:cubicBezTo>
                      <a:pt x="1610210" y="1123457"/>
                      <a:pt x="1740828" y="993211"/>
                      <a:pt x="1895194" y="993211"/>
                    </a:cubicBezTo>
                    <a:close/>
                    <a:moveTo>
                      <a:pt x="4093246" y="245790"/>
                    </a:moveTo>
                    <a:cubicBezTo>
                      <a:pt x="4306565" y="245790"/>
                      <a:pt x="4479495" y="420965"/>
                      <a:pt x="4479495" y="637055"/>
                    </a:cubicBezTo>
                    <a:cubicBezTo>
                      <a:pt x="4479495" y="853145"/>
                      <a:pt x="4306565" y="1028320"/>
                      <a:pt x="4093246" y="1028320"/>
                    </a:cubicBezTo>
                    <a:cubicBezTo>
                      <a:pt x="3879927" y="1028320"/>
                      <a:pt x="3706997" y="853145"/>
                      <a:pt x="3706997" y="637055"/>
                    </a:cubicBezTo>
                    <a:cubicBezTo>
                      <a:pt x="3706997" y="420965"/>
                      <a:pt x="3879927" y="245790"/>
                      <a:pt x="4093246" y="245790"/>
                    </a:cubicBezTo>
                    <a:close/>
                    <a:moveTo>
                      <a:pt x="644584" y="245790"/>
                    </a:moveTo>
                    <a:cubicBezTo>
                      <a:pt x="856519" y="245790"/>
                      <a:pt x="1028326" y="420965"/>
                      <a:pt x="1028326" y="637055"/>
                    </a:cubicBezTo>
                    <a:cubicBezTo>
                      <a:pt x="1028326" y="853145"/>
                      <a:pt x="856519" y="1028320"/>
                      <a:pt x="644584" y="1028320"/>
                    </a:cubicBezTo>
                    <a:cubicBezTo>
                      <a:pt x="432649" y="1028320"/>
                      <a:pt x="260842" y="853145"/>
                      <a:pt x="260842" y="637055"/>
                    </a:cubicBezTo>
                    <a:cubicBezTo>
                      <a:pt x="260842" y="420965"/>
                      <a:pt x="432649" y="245790"/>
                      <a:pt x="644584" y="245790"/>
                    </a:cubicBezTo>
                    <a:close/>
                    <a:moveTo>
                      <a:pt x="2367657" y="0"/>
                    </a:moveTo>
                    <a:cubicBezTo>
                      <a:pt x="2616992" y="0"/>
                      <a:pt x="2819118" y="203249"/>
                      <a:pt x="2819118" y="453969"/>
                    </a:cubicBezTo>
                    <a:cubicBezTo>
                      <a:pt x="2819118" y="704689"/>
                      <a:pt x="2616992" y="907938"/>
                      <a:pt x="2367657" y="907938"/>
                    </a:cubicBezTo>
                    <a:cubicBezTo>
                      <a:pt x="2118322" y="907938"/>
                      <a:pt x="1916196" y="704689"/>
                      <a:pt x="1916196" y="453969"/>
                    </a:cubicBezTo>
                    <a:cubicBezTo>
                      <a:pt x="1916196" y="203249"/>
                      <a:pt x="2118322" y="0"/>
                      <a:pt x="2367657" y="0"/>
                    </a:cubicBezTo>
                    <a:close/>
                  </a:path>
                </a:pathLst>
              </a:custGeom>
              <a:solidFill>
                <a:schemeClr val="tx1"/>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6470" tIns="149177" rIns="186470" bIns="14917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0751" fontAlgn="base">
                  <a:lnSpc>
                    <a:spcPct val="90000"/>
                  </a:lnSpc>
                  <a:spcBef>
                    <a:spcPct val="0"/>
                  </a:spcBef>
                  <a:spcAft>
                    <a:spcPct val="0"/>
                  </a:spcAft>
                  <a:defRPr/>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p:cNvSpPr/>
              <p:nvPr/>
            </p:nvSpPr>
            <p:spPr>
              <a:xfrm>
                <a:off x="5943889" y="2852594"/>
                <a:ext cx="1131379" cy="319651"/>
              </a:xfrm>
              <a:prstGeom prst="rect">
                <a:avLst/>
              </a:prstGeom>
            </p:spPr>
            <p:txBody>
              <a:bodyPr wrap="none">
                <a:spAutoFit/>
              </a:bodyPr>
              <a:lstStyle/>
              <a:p>
                <a:pPr defTabSz="914309">
                  <a:lnSpc>
                    <a:spcPct val="90000"/>
                  </a:lnSpc>
                  <a:spcAft>
                    <a:spcPts val="612"/>
                  </a:spcAft>
                  <a:defRPr/>
                </a:pPr>
                <a:r>
                  <a:rPr lang="en-US" sz="1224" kern="0" dirty="0">
                    <a:solidFill>
                      <a:schemeClr val="accent6"/>
                    </a:solidFill>
                    <a:latin typeface="Segoe UI Semibold" panose="020B0702040204020203" pitchFamily="34" charset="0"/>
                    <a:cs typeface="Segoe UI Semibold" panose="020B0702040204020203" pitchFamily="34" charset="0"/>
                  </a:rPr>
                  <a:t>XSS attack</a:t>
                </a:r>
              </a:p>
            </p:txBody>
          </p:sp>
          <p:cxnSp>
            <p:nvCxnSpPr>
              <p:cNvPr id="46" name="Straight Arrow Connector 45"/>
              <p:cNvCxnSpPr>
                <a:cxnSpLocks/>
              </p:cNvCxnSpPr>
              <p:nvPr/>
            </p:nvCxnSpPr>
            <p:spPr>
              <a:xfrm>
                <a:off x="5799570" y="2653201"/>
                <a:ext cx="1480299" cy="0"/>
              </a:xfrm>
              <a:prstGeom prst="straightConnector1">
                <a:avLst/>
              </a:prstGeom>
              <a:ln w="76200">
                <a:solidFill>
                  <a:schemeClr val="accent6"/>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6098056" y="2138930"/>
                <a:ext cx="828532" cy="939228"/>
              </a:xfrm>
              <a:prstGeom prst="rect">
                <a:avLst/>
              </a:prstGeom>
            </p:spPr>
            <p:txBody>
              <a:bodyPr wrap="square">
                <a:spAutoFit/>
              </a:bodyPr>
              <a:lstStyle/>
              <a:p>
                <a:pPr defTabSz="914309">
                  <a:defRPr/>
                </a:pPr>
                <a:r>
                  <a:rPr lang="en-US" sz="4400" kern="0" dirty="0">
                    <a:solidFill>
                      <a:schemeClr val="accent6"/>
                    </a:solidFill>
                  </a:rPr>
                  <a:t>×</a:t>
                </a:r>
              </a:p>
            </p:txBody>
          </p:sp>
        </p:grpSp>
        <p:sp>
          <p:nvSpPr>
            <p:cNvPr id="48" name="Rounded Rectangle 29"/>
            <p:cNvSpPr/>
            <p:nvPr/>
          </p:nvSpPr>
          <p:spPr>
            <a:xfrm>
              <a:off x="7280951" y="2240412"/>
              <a:ext cx="2076282" cy="3038240"/>
            </a:xfrm>
            <a:prstGeom prst="roundRect">
              <a:avLst>
                <a:gd name="adj" fmla="val 9414"/>
              </a:avLst>
            </a:prstGeom>
            <a:noFill/>
            <a:ln w="38100">
              <a:solidFill>
                <a:schemeClr val="accent6"/>
              </a:solidFill>
            </a:ln>
          </p:spPr>
          <p:style>
            <a:lnRef idx="1">
              <a:schemeClr val="accent2"/>
            </a:lnRef>
            <a:fillRef idx="3">
              <a:schemeClr val="accent2"/>
            </a:fillRef>
            <a:effectRef idx="2">
              <a:schemeClr val="accent2"/>
            </a:effectRef>
            <a:fontRef idx="minor">
              <a:schemeClr val="lt1"/>
            </a:fontRef>
          </p:style>
          <p:txBody>
            <a:bodyPr rtlCol="0" anchor="t"/>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1">
                <a:defRPr/>
              </a:pPr>
              <a:r>
                <a:rPr lang="en-US" sz="1100" dirty="0">
                  <a:solidFill>
                    <a:schemeClr val="tx1">
                      <a:lumMod val="50000"/>
                    </a:schemeClr>
                  </a:solidFill>
                  <a:latin typeface="Segoe UI Semibold" panose="020B0702040204020203" pitchFamily="34" charset="0"/>
                  <a:cs typeface="Segoe UI Semibold" panose="020B0702040204020203" pitchFamily="34" charset="0"/>
                </a:rPr>
                <a:t>Application Gateway</a:t>
              </a:r>
            </a:p>
          </p:txBody>
        </p:sp>
        <p:grpSp>
          <p:nvGrpSpPr>
            <p:cNvPr id="49" name="Group 48"/>
            <p:cNvGrpSpPr/>
            <p:nvPr/>
          </p:nvGrpSpPr>
          <p:grpSpPr>
            <a:xfrm>
              <a:off x="7706158" y="2680376"/>
              <a:ext cx="1236969" cy="1513556"/>
              <a:chOff x="7709196" y="2624836"/>
              <a:chExt cx="1252539" cy="1612407"/>
            </a:xfrm>
          </p:grpSpPr>
          <p:pic>
            <p:nvPicPr>
              <p:cNvPr id="50" name="Picture 4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7948160" y="2385872"/>
                <a:ext cx="774612" cy="1252539"/>
              </a:xfrm>
              <a:prstGeom prst="rect">
                <a:avLst/>
              </a:prstGeom>
              <a:ln w="12700">
                <a:solidFill>
                  <a:srgbClr val="292929"/>
                </a:solidFill>
              </a:ln>
            </p:spPr>
          </p:pic>
          <p:sp>
            <p:nvSpPr>
              <p:cNvPr id="51" name="TextBox 50"/>
              <p:cNvSpPr txBox="1"/>
              <p:nvPr/>
            </p:nvSpPr>
            <p:spPr>
              <a:xfrm>
                <a:off x="7894636" y="3655035"/>
                <a:ext cx="847961" cy="582208"/>
              </a:xfrm>
              <a:prstGeom prst="rect">
                <a:avLst/>
              </a:prstGeom>
              <a:noFill/>
            </p:spPr>
            <p:txBody>
              <a:bodyPr wrap="square" lIns="182857" tIns="146285" rIns="182857" bIns="146285" rtlCol="0">
                <a:spAutoFit/>
              </a:bodyPr>
              <a:lstStyle/>
              <a:p>
                <a:pPr defTabSz="914309">
                  <a:lnSpc>
                    <a:spcPct val="90000"/>
                  </a:lnSpc>
                  <a:spcAft>
                    <a:spcPts val="600"/>
                  </a:spcAft>
                  <a:defRPr/>
                </a:pPr>
                <a:r>
                  <a:rPr lang="en-US" sz="1100" kern="0" dirty="0">
                    <a:solidFill>
                      <a:schemeClr val="tx1">
                        <a:lumMod val="50000"/>
                      </a:schemeClr>
                    </a:solidFill>
                    <a:latin typeface="Segoe UI Semibold" panose="020B0702040204020203" pitchFamily="34" charset="0"/>
                    <a:cs typeface="Segoe UI Semibold" panose="020B0702040204020203" pitchFamily="34" charset="0"/>
                  </a:rPr>
                  <a:t>WAF</a:t>
                </a:r>
              </a:p>
            </p:txBody>
          </p:sp>
        </p:grpSp>
        <p:pic>
          <p:nvPicPr>
            <p:cNvPr id="52" name="Picture 3" descr="image016"/>
            <p:cNvPicPr>
              <a:picLocks noChangeAspect="1" noChangeArrowheads="1"/>
            </p:cNvPicPr>
            <p:nvPr/>
          </p:nvPicPr>
          <p:blipFill>
            <a:blip r:embed="rId4" cstate="screen">
              <a:extLst>
                <a:ext uri="{BEBA8EAE-BF5A-486C-A8C5-ECC9F3942E4B}">
                  <a14:imgProps xmlns:a14="http://schemas.microsoft.com/office/drawing/2010/main">
                    <a14:imgLayer r:embed="rId5">
                      <a14:imgEffect>
                        <a14:backgroundRemoval t="9851" b="89851" l="9971" r="100000"/>
                      </a14:imgEffect>
                    </a14:imgLayer>
                  </a14:imgProps>
                </a:ext>
                <a:ext uri="{28A0092B-C50C-407E-A947-70E740481C1C}">
                  <a14:useLocalDpi xmlns:a14="http://schemas.microsoft.com/office/drawing/2010/main"/>
                </a:ext>
              </a:extLst>
            </a:blip>
            <a:srcRect/>
            <a:stretch>
              <a:fillRect/>
            </a:stretch>
          </p:blipFill>
          <p:spPr bwMode="auto">
            <a:xfrm rot="16200000">
              <a:off x="7654461" y="4009643"/>
              <a:ext cx="1289219" cy="1266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TextBox 52"/>
            <p:cNvSpPr txBox="1"/>
            <p:nvPr/>
          </p:nvSpPr>
          <p:spPr>
            <a:xfrm>
              <a:off x="7907550" y="4858225"/>
              <a:ext cx="925013" cy="563417"/>
            </a:xfrm>
            <a:prstGeom prst="rect">
              <a:avLst/>
            </a:prstGeom>
            <a:noFill/>
          </p:spPr>
          <p:txBody>
            <a:bodyPr wrap="square" lIns="182857" tIns="146285" rIns="182857" bIns="146285" rtlCol="0">
              <a:spAutoFit/>
            </a:bodyPr>
            <a:lstStyle/>
            <a:p>
              <a:pPr defTabSz="914309">
                <a:lnSpc>
                  <a:spcPct val="90000"/>
                </a:lnSpc>
                <a:spcAft>
                  <a:spcPts val="600"/>
                </a:spcAft>
                <a:defRPr/>
              </a:pPr>
              <a:r>
                <a:rPr lang="en-US" sz="1100" kern="0" dirty="0">
                  <a:solidFill>
                    <a:schemeClr val="tx1">
                      <a:lumMod val="50000"/>
                    </a:schemeClr>
                  </a:solidFill>
                  <a:latin typeface="Segoe UI Semibold" panose="020B0702040204020203" pitchFamily="34" charset="0"/>
                  <a:cs typeface="Segoe UI Semibold" panose="020B0702040204020203" pitchFamily="34" charset="0"/>
                </a:rPr>
                <a:t>L7 LB</a:t>
              </a:r>
            </a:p>
          </p:txBody>
        </p:sp>
        <p:grpSp>
          <p:nvGrpSpPr>
            <p:cNvPr id="54" name="Group 53"/>
            <p:cNvGrpSpPr/>
            <p:nvPr/>
          </p:nvGrpSpPr>
          <p:grpSpPr>
            <a:xfrm>
              <a:off x="10854716" y="2063477"/>
              <a:ext cx="1325711" cy="1611314"/>
              <a:chOff x="10759757" y="2876342"/>
              <a:chExt cx="1325880" cy="1611520"/>
            </a:xfrm>
            <a:solidFill>
              <a:schemeClr val="bg1">
                <a:lumMod val="75000"/>
              </a:schemeClr>
            </a:solidFill>
          </p:grpSpPr>
          <p:sp>
            <p:nvSpPr>
              <p:cNvPr id="55" name="Rectangle 54"/>
              <p:cNvSpPr/>
              <p:nvPr/>
            </p:nvSpPr>
            <p:spPr bwMode="auto">
              <a:xfrm>
                <a:off x="10759757" y="2876342"/>
                <a:ext cx="1325880" cy="1611520"/>
              </a:xfrm>
              <a:prstGeom prst="rect">
                <a:avLst/>
              </a:prstGeom>
              <a:noFill/>
              <a:ln w="381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2" rIns="0" bIns="47552"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0751" fontAlgn="base">
                  <a:spcBef>
                    <a:spcPct val="0"/>
                  </a:spcBef>
                  <a:spcAft>
                    <a:spcPct val="0"/>
                  </a:spcAft>
                  <a:defRPr/>
                </a:pPr>
                <a:endParaRPr lang="en-US" sz="2040">
                  <a:gradFill>
                    <a:gsLst>
                      <a:gs pos="0">
                        <a:srgbClr val="FFFFFF"/>
                      </a:gs>
                      <a:gs pos="100000">
                        <a:srgbClr val="FFFFFF"/>
                      </a:gs>
                    </a:gsLst>
                    <a:lin ang="5400000" scaled="0"/>
                  </a:gradFill>
                </a:endParaRPr>
              </a:p>
            </p:txBody>
          </p:sp>
          <p:sp>
            <p:nvSpPr>
              <p:cNvPr id="56" name="TextBox 55"/>
              <p:cNvSpPr txBox="1"/>
              <p:nvPr/>
            </p:nvSpPr>
            <p:spPr>
              <a:xfrm>
                <a:off x="10800725" y="2980244"/>
                <a:ext cx="1206540" cy="338122"/>
              </a:xfrm>
              <a:prstGeom prst="rect">
                <a:avLst/>
              </a:prstGeom>
              <a:noFill/>
            </p:spPr>
            <p:txBody>
              <a:bodyPr wrap="square" rtlCol="0">
                <a:spAutoFit/>
              </a:bodyPr>
              <a:lstStyle/>
              <a:p>
                <a:pPr algn="ctr" defTabSz="914133">
                  <a:defRPr/>
                </a:pPr>
                <a:r>
                  <a:rPr lang="en-US" sz="1200" kern="0" dirty="0">
                    <a:solidFill>
                      <a:srgbClr val="000000"/>
                    </a:solidFill>
                    <a:latin typeface="Segoe UI Semibold" panose="020B0702040204020203" pitchFamily="34" charset="0"/>
                    <a:cs typeface="Segoe UI Semibold" panose="020B0702040204020203" pitchFamily="34" charset="0"/>
                  </a:rPr>
                  <a:t>Site 1</a:t>
                </a:r>
              </a:p>
            </p:txBody>
          </p:sp>
          <p:pic>
            <p:nvPicPr>
              <p:cNvPr id="57" name="Picture 56"/>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1155997" y="3297369"/>
                <a:ext cx="548640" cy="548640"/>
              </a:xfrm>
              <a:prstGeom prst="rect">
                <a:avLst/>
              </a:prstGeom>
              <a:noFill/>
            </p:spPr>
          </p:pic>
          <p:pic>
            <p:nvPicPr>
              <p:cNvPr id="58" name="Picture 5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1155997" y="3892615"/>
                <a:ext cx="548640" cy="548640"/>
              </a:xfrm>
              <a:prstGeom prst="rect">
                <a:avLst/>
              </a:prstGeom>
              <a:noFill/>
            </p:spPr>
          </p:pic>
        </p:grpSp>
        <p:grpSp>
          <p:nvGrpSpPr>
            <p:cNvPr id="59" name="Group 58"/>
            <p:cNvGrpSpPr/>
            <p:nvPr/>
          </p:nvGrpSpPr>
          <p:grpSpPr>
            <a:xfrm>
              <a:off x="10854716" y="3991876"/>
              <a:ext cx="1325711" cy="1611314"/>
              <a:chOff x="10759757" y="2876342"/>
              <a:chExt cx="1325880" cy="1611520"/>
            </a:xfrm>
            <a:solidFill>
              <a:schemeClr val="bg1">
                <a:lumMod val="75000"/>
              </a:schemeClr>
            </a:solidFill>
          </p:grpSpPr>
          <p:sp>
            <p:nvSpPr>
              <p:cNvPr id="60" name="Rectangle 59"/>
              <p:cNvSpPr/>
              <p:nvPr/>
            </p:nvSpPr>
            <p:spPr bwMode="auto">
              <a:xfrm>
                <a:off x="10759757" y="2876342"/>
                <a:ext cx="1325880" cy="1611520"/>
              </a:xfrm>
              <a:prstGeom prst="rect">
                <a:avLst/>
              </a:prstGeom>
              <a:noFill/>
              <a:ln w="381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2" rIns="0" bIns="47552"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0751" fontAlgn="base">
                  <a:spcBef>
                    <a:spcPct val="0"/>
                  </a:spcBef>
                  <a:spcAft>
                    <a:spcPct val="0"/>
                  </a:spcAft>
                  <a:defRPr/>
                </a:pPr>
                <a:endParaRPr lang="en-US" sz="2040">
                  <a:gradFill>
                    <a:gsLst>
                      <a:gs pos="0">
                        <a:srgbClr val="FFFFFF"/>
                      </a:gs>
                      <a:gs pos="100000">
                        <a:srgbClr val="FFFFFF"/>
                      </a:gs>
                    </a:gsLst>
                    <a:lin ang="5400000" scaled="0"/>
                  </a:gradFill>
                </a:endParaRPr>
              </a:p>
            </p:txBody>
          </p:sp>
          <p:sp>
            <p:nvSpPr>
              <p:cNvPr id="61" name="TextBox 60"/>
              <p:cNvSpPr txBox="1"/>
              <p:nvPr/>
            </p:nvSpPr>
            <p:spPr>
              <a:xfrm>
                <a:off x="10859544" y="2971943"/>
                <a:ext cx="1114372" cy="338122"/>
              </a:xfrm>
              <a:prstGeom prst="rect">
                <a:avLst/>
              </a:prstGeom>
              <a:noFill/>
            </p:spPr>
            <p:txBody>
              <a:bodyPr wrap="square" rtlCol="0">
                <a:spAutoFit/>
              </a:bodyPr>
              <a:lstStyle/>
              <a:p>
                <a:pPr algn="ctr" defTabSz="914133">
                  <a:defRPr/>
                </a:pPr>
                <a:r>
                  <a:rPr lang="en-US" sz="1200" kern="0" dirty="0">
                    <a:solidFill>
                      <a:srgbClr val="000000"/>
                    </a:solidFill>
                    <a:latin typeface="Segoe UI Semibold" panose="020B0702040204020203" pitchFamily="34" charset="0"/>
                    <a:cs typeface="Segoe UI Semibold" panose="020B0702040204020203" pitchFamily="34" charset="0"/>
                  </a:rPr>
                  <a:t>Site 2</a:t>
                </a:r>
              </a:p>
            </p:txBody>
          </p:sp>
          <p:pic>
            <p:nvPicPr>
              <p:cNvPr id="62" name="Picture 6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1155997" y="3297369"/>
                <a:ext cx="548640" cy="548640"/>
              </a:xfrm>
              <a:prstGeom prst="rect">
                <a:avLst/>
              </a:prstGeom>
              <a:noFill/>
            </p:spPr>
          </p:pic>
          <p:pic>
            <p:nvPicPr>
              <p:cNvPr id="63" name="Picture 6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1155997" y="3892615"/>
                <a:ext cx="548640" cy="548640"/>
              </a:xfrm>
              <a:prstGeom prst="rect">
                <a:avLst/>
              </a:prstGeom>
              <a:noFill/>
            </p:spPr>
          </p:pic>
        </p:grpSp>
        <p:cxnSp>
          <p:nvCxnSpPr>
            <p:cNvPr id="64" name="Straight Arrow Connector 63"/>
            <p:cNvCxnSpPr>
              <a:cxnSpLocks/>
              <a:endCxn id="60" idx="1"/>
            </p:cNvCxnSpPr>
            <p:nvPr/>
          </p:nvCxnSpPr>
          <p:spPr>
            <a:xfrm>
              <a:off x="9357233" y="3704655"/>
              <a:ext cx="1497483" cy="1092878"/>
            </a:xfrm>
            <a:prstGeom prst="straightConnector1">
              <a:avLst/>
            </a:prstGeom>
            <a:ln w="76200">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rot="2180189">
              <a:off x="9180089" y="4214199"/>
              <a:ext cx="1570965" cy="432303"/>
            </a:xfrm>
            <a:prstGeom prst="rect">
              <a:avLst/>
            </a:prstGeom>
            <a:noFill/>
          </p:spPr>
          <p:txBody>
            <a:bodyPr wrap="none" lIns="186497" tIns="91440" rIns="186497" bIns="91440" rtlCol="0">
              <a:spAutoFit/>
            </a:bodyPr>
            <a:lstStyle/>
            <a:p>
              <a:pPr defTabSz="914309">
                <a:lnSpc>
                  <a:spcPct val="90000"/>
                </a:lnSpc>
                <a:spcAft>
                  <a:spcPts val="612"/>
                </a:spcAft>
                <a:defRPr/>
              </a:pPr>
              <a:r>
                <a:rPr lang="en-US" sz="1224" kern="0" dirty="0">
                  <a:solidFill>
                    <a:schemeClr val="accent5"/>
                  </a:solidFill>
                </a:rPr>
                <a:t>Valid request</a:t>
              </a:r>
            </a:p>
          </p:txBody>
        </p:sp>
        <p:sp>
          <p:nvSpPr>
            <p:cNvPr id="66" name="TextBox 65"/>
            <p:cNvSpPr txBox="1"/>
            <p:nvPr/>
          </p:nvSpPr>
          <p:spPr>
            <a:xfrm rot="19722617">
              <a:off x="9201658" y="2905280"/>
              <a:ext cx="1570965" cy="432303"/>
            </a:xfrm>
            <a:prstGeom prst="rect">
              <a:avLst/>
            </a:prstGeom>
            <a:noFill/>
          </p:spPr>
          <p:txBody>
            <a:bodyPr wrap="none" lIns="186497" tIns="91440" rIns="186497" bIns="91440" rtlCol="0">
              <a:spAutoFit/>
            </a:bodyPr>
            <a:lstStyle/>
            <a:p>
              <a:pPr defTabSz="914309">
                <a:lnSpc>
                  <a:spcPct val="90000"/>
                </a:lnSpc>
                <a:spcAft>
                  <a:spcPts val="612"/>
                </a:spcAft>
                <a:defRPr/>
              </a:pPr>
              <a:r>
                <a:rPr lang="en-US" sz="1224" kern="0" dirty="0">
                  <a:solidFill>
                    <a:schemeClr val="accent5"/>
                  </a:solidFill>
                </a:rPr>
                <a:t>Valid request</a:t>
              </a:r>
            </a:p>
          </p:txBody>
        </p:sp>
      </p:grpSp>
      <p:sp>
        <p:nvSpPr>
          <p:cNvPr id="67" name="TextBox 66"/>
          <p:cNvSpPr txBox="1"/>
          <p:nvPr/>
        </p:nvSpPr>
        <p:spPr>
          <a:xfrm>
            <a:off x="6057483" y="5592070"/>
            <a:ext cx="5239208" cy="517026"/>
          </a:xfrm>
          <a:prstGeom prst="rect">
            <a:avLst/>
          </a:prstGeom>
          <a:noFill/>
        </p:spPr>
        <p:txBody>
          <a:bodyPr wrap="none" lIns="182857" tIns="146285" rIns="182857" bIns="146285" rtlCol="0">
            <a:spAutoFit/>
          </a:bodyPr>
          <a:lstStyle/>
          <a:p>
            <a:pPr defTabSz="914309">
              <a:lnSpc>
                <a:spcPct val="90000"/>
              </a:lnSpc>
              <a:spcAft>
                <a:spcPts val="600"/>
              </a:spcAft>
              <a:defRPr/>
            </a:pPr>
            <a:r>
              <a:rPr lang="en-US" sz="1600" kern="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*Open Web Application Security Project (owasp.org)</a:t>
            </a:r>
          </a:p>
        </p:txBody>
      </p:sp>
    </p:spTree>
    <p:extLst>
      <p:ext uri="{BB962C8B-B14F-4D97-AF65-F5344CB8AC3E}">
        <p14:creationId xmlns:p14="http://schemas.microsoft.com/office/powerpoint/2010/main" val="1928401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Ingress security approaches</a:t>
            </a:r>
          </a:p>
        </p:txBody>
      </p:sp>
    </p:spTree>
    <p:extLst>
      <p:ext uri="{BB962C8B-B14F-4D97-AF65-F5344CB8AC3E}">
        <p14:creationId xmlns:p14="http://schemas.microsoft.com/office/powerpoint/2010/main" val="41203271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168" y="2989432"/>
            <a:ext cx="11702553" cy="1098762"/>
          </a:xfrm>
        </p:spPr>
        <p:txBody>
          <a:bodyPr/>
          <a:lstStyle/>
          <a:p>
            <a:r>
              <a:rPr lang="en-US" dirty="0"/>
              <a:t>Azure network security</a:t>
            </a:r>
          </a:p>
        </p:txBody>
      </p:sp>
    </p:spTree>
    <p:extLst>
      <p:ext uri="{BB962C8B-B14F-4D97-AF65-F5344CB8AC3E}">
        <p14:creationId xmlns:p14="http://schemas.microsoft.com/office/powerpoint/2010/main" val="961355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167" y="1212851"/>
            <a:ext cx="11849023" cy="3397853"/>
          </a:xfrm>
        </p:spPr>
        <p:txBody>
          <a:bodyPr/>
          <a:lstStyle/>
          <a:p>
            <a:r>
              <a:rPr lang="en-US" dirty="0"/>
              <a:t>Internet access accomplished by exposing the UI tier directly on the Internet</a:t>
            </a:r>
          </a:p>
          <a:p>
            <a:r>
              <a:rPr lang="en-US" dirty="0"/>
              <a:t>The application needs to be accessed from the Internet and minimal security is required</a:t>
            </a:r>
          </a:p>
          <a:p>
            <a:r>
              <a:rPr lang="en-US" dirty="0"/>
              <a:t>The application has no connection to corporate resources</a:t>
            </a:r>
          </a:p>
        </p:txBody>
      </p:sp>
      <p:sp>
        <p:nvSpPr>
          <p:cNvPr id="3" name="Title 2"/>
          <p:cNvSpPr>
            <a:spLocks noGrp="1"/>
          </p:cNvSpPr>
          <p:nvPr>
            <p:ph type="title"/>
          </p:nvPr>
        </p:nvSpPr>
        <p:spPr/>
        <p:txBody>
          <a:bodyPr/>
          <a:lstStyle/>
          <a:p>
            <a:r>
              <a:rPr lang="en-US" dirty="0"/>
              <a:t>Direct ingress access</a:t>
            </a:r>
          </a:p>
        </p:txBody>
      </p:sp>
      <p:pic>
        <p:nvPicPr>
          <p:cNvPr id="4" name="Picture 3"/>
          <p:cNvPicPr>
            <a:picLocks noChangeAspect="1"/>
          </p:cNvPicPr>
          <p:nvPr/>
        </p:nvPicPr>
        <p:blipFill>
          <a:blip r:embed="rId3"/>
          <a:stretch>
            <a:fillRect/>
          </a:stretch>
        </p:blipFill>
        <p:spPr>
          <a:xfrm>
            <a:off x="4604071" y="4357141"/>
            <a:ext cx="3733895" cy="2117778"/>
          </a:xfrm>
          <a:prstGeom prst="rect">
            <a:avLst/>
          </a:prstGeom>
        </p:spPr>
      </p:pic>
    </p:spTree>
    <p:extLst>
      <p:ext uri="{BB962C8B-B14F-4D97-AF65-F5344CB8AC3E}">
        <p14:creationId xmlns:p14="http://schemas.microsoft.com/office/powerpoint/2010/main" val="1553758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168" y="1212851"/>
            <a:ext cx="11610484" cy="4395049"/>
          </a:xfrm>
        </p:spPr>
        <p:txBody>
          <a:bodyPr/>
          <a:lstStyle/>
          <a:p>
            <a:r>
              <a:rPr lang="en-US" dirty="0"/>
              <a:t>Internet access could be blocked using forced tunneling, and all traffic must flow through the corporate Internet-facing security stack and be routed over the corporate backbone via service provider</a:t>
            </a:r>
          </a:p>
          <a:p>
            <a:r>
              <a:rPr lang="en-US" dirty="0"/>
              <a:t>The application needs to be accessed from the Internet, and high security is required</a:t>
            </a:r>
          </a:p>
          <a:p>
            <a:r>
              <a:rPr lang="en-US" dirty="0"/>
              <a:t>A security stack that meets requirements cannot be created in Azure</a:t>
            </a:r>
          </a:p>
        </p:txBody>
      </p:sp>
      <p:sp>
        <p:nvSpPr>
          <p:cNvPr id="3" name="Title 2"/>
          <p:cNvSpPr>
            <a:spLocks noGrp="1"/>
          </p:cNvSpPr>
          <p:nvPr>
            <p:ph type="title"/>
          </p:nvPr>
        </p:nvSpPr>
        <p:spPr/>
        <p:txBody>
          <a:bodyPr/>
          <a:lstStyle/>
          <a:p>
            <a:r>
              <a:rPr lang="en-US" dirty="0"/>
              <a:t>Enterprise ingress</a:t>
            </a:r>
          </a:p>
        </p:txBody>
      </p:sp>
      <p:pic>
        <p:nvPicPr>
          <p:cNvPr id="5" name="Picture 4"/>
          <p:cNvPicPr>
            <a:picLocks noChangeAspect="1"/>
          </p:cNvPicPr>
          <p:nvPr/>
        </p:nvPicPr>
        <p:blipFill>
          <a:blip r:embed="rId3"/>
          <a:stretch>
            <a:fillRect/>
          </a:stretch>
        </p:blipFill>
        <p:spPr>
          <a:xfrm>
            <a:off x="6874621" y="5039030"/>
            <a:ext cx="5148065" cy="1750187"/>
          </a:xfrm>
          <a:prstGeom prst="rect">
            <a:avLst/>
          </a:prstGeom>
        </p:spPr>
      </p:pic>
    </p:spTree>
    <p:extLst>
      <p:ext uri="{BB962C8B-B14F-4D97-AF65-F5344CB8AC3E}">
        <p14:creationId xmlns:p14="http://schemas.microsoft.com/office/powerpoint/2010/main" val="200171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6828725" y="5007949"/>
            <a:ext cx="5239995" cy="1750187"/>
          </a:xfrm>
          <a:prstGeom prst="rect">
            <a:avLst/>
          </a:prstGeom>
        </p:spPr>
      </p:pic>
      <p:sp>
        <p:nvSpPr>
          <p:cNvPr id="2" name="Text Placeholder 1"/>
          <p:cNvSpPr>
            <a:spLocks noGrp="1"/>
          </p:cNvSpPr>
          <p:nvPr>
            <p:ph type="body" sz="quarter" idx="10"/>
          </p:nvPr>
        </p:nvSpPr>
        <p:spPr>
          <a:xfrm>
            <a:off x="366168" y="1212851"/>
            <a:ext cx="11536022" cy="4395049"/>
          </a:xfrm>
        </p:spPr>
        <p:txBody>
          <a:bodyPr/>
          <a:lstStyle/>
          <a:p>
            <a:r>
              <a:rPr lang="en-US" dirty="0"/>
              <a:t>Internet access could be blocked using forced tunneling, and all traffic must flow through a service providers Internet-facing security stack and be routed over the service provider’s backbone</a:t>
            </a:r>
          </a:p>
          <a:p>
            <a:r>
              <a:rPr lang="en-US" dirty="0"/>
              <a:t>The application needs to be accessed from the Internet, and high security is required</a:t>
            </a:r>
          </a:p>
          <a:p>
            <a:r>
              <a:rPr lang="en-US" dirty="0"/>
              <a:t>Internet access is being provided by a service provider that has a backbone connection to Azure</a:t>
            </a:r>
          </a:p>
        </p:txBody>
      </p:sp>
      <p:sp>
        <p:nvSpPr>
          <p:cNvPr id="3" name="Title 2"/>
          <p:cNvSpPr>
            <a:spLocks noGrp="1"/>
          </p:cNvSpPr>
          <p:nvPr>
            <p:ph type="title"/>
          </p:nvPr>
        </p:nvSpPr>
        <p:spPr/>
        <p:txBody>
          <a:bodyPr/>
          <a:lstStyle/>
          <a:p>
            <a:r>
              <a:rPr lang="en-US" dirty="0"/>
              <a:t>Provider ingress</a:t>
            </a:r>
          </a:p>
        </p:txBody>
      </p:sp>
    </p:spTree>
    <p:extLst>
      <p:ext uri="{BB962C8B-B14F-4D97-AF65-F5344CB8AC3E}">
        <p14:creationId xmlns:p14="http://schemas.microsoft.com/office/powerpoint/2010/main" val="3898320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168" y="1212851"/>
            <a:ext cx="11612472" cy="4007251"/>
          </a:xfrm>
        </p:spPr>
        <p:txBody>
          <a:bodyPr/>
          <a:lstStyle/>
          <a:p>
            <a:r>
              <a:rPr lang="en-US" dirty="0"/>
              <a:t>Internet access accomplished by building a security stack in Azure using Virtual Appliances</a:t>
            </a:r>
          </a:p>
          <a:p>
            <a:r>
              <a:rPr lang="en-US" dirty="0"/>
              <a:t>Application needs to be accessed from the Internet, and high security is required</a:t>
            </a:r>
          </a:p>
          <a:p>
            <a:r>
              <a:rPr lang="en-US" dirty="0"/>
              <a:t>Desire to have no dependency on corporate resources</a:t>
            </a:r>
          </a:p>
          <a:p>
            <a:r>
              <a:rPr lang="en-US" dirty="0"/>
              <a:t>Application requires global load balancing and lowest latency connection</a:t>
            </a:r>
          </a:p>
        </p:txBody>
      </p:sp>
      <p:sp>
        <p:nvSpPr>
          <p:cNvPr id="3" name="Title 2"/>
          <p:cNvSpPr>
            <a:spLocks noGrp="1"/>
          </p:cNvSpPr>
          <p:nvPr>
            <p:ph type="title"/>
          </p:nvPr>
        </p:nvSpPr>
        <p:spPr/>
        <p:txBody>
          <a:bodyPr/>
          <a:lstStyle/>
          <a:p>
            <a:r>
              <a:rPr lang="en-US" dirty="0"/>
              <a:t>Azure ingress</a:t>
            </a:r>
          </a:p>
        </p:txBody>
      </p:sp>
      <p:pic>
        <p:nvPicPr>
          <p:cNvPr id="5" name="Picture 4"/>
          <p:cNvPicPr>
            <a:picLocks noChangeAspect="1"/>
          </p:cNvPicPr>
          <p:nvPr/>
        </p:nvPicPr>
        <p:blipFill>
          <a:blip r:embed="rId3"/>
          <a:stretch>
            <a:fillRect/>
          </a:stretch>
        </p:blipFill>
        <p:spPr>
          <a:xfrm>
            <a:off x="8772255" y="5077916"/>
            <a:ext cx="2798332" cy="1587149"/>
          </a:xfrm>
          <a:prstGeom prst="rect">
            <a:avLst/>
          </a:prstGeom>
        </p:spPr>
      </p:pic>
    </p:spTree>
    <p:extLst>
      <p:ext uri="{BB962C8B-B14F-4D97-AF65-F5344CB8AC3E}">
        <p14:creationId xmlns:p14="http://schemas.microsoft.com/office/powerpoint/2010/main" val="27935503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168" y="1212851"/>
            <a:ext cx="9399670" cy="2511457"/>
          </a:xfrm>
        </p:spPr>
        <p:txBody>
          <a:bodyPr/>
          <a:lstStyle/>
          <a:p>
            <a:r>
              <a:rPr lang="en-US" dirty="0"/>
              <a:t>Use Azure with security stack</a:t>
            </a:r>
          </a:p>
          <a:p>
            <a:r>
              <a:rPr lang="en-US" dirty="0"/>
              <a:t>Use on-premises via proxy</a:t>
            </a:r>
          </a:p>
          <a:p>
            <a:r>
              <a:rPr lang="en-US" dirty="0"/>
              <a:t>Use public peering for Azure Services</a:t>
            </a:r>
          </a:p>
          <a:p>
            <a:endParaRPr lang="en-US" dirty="0"/>
          </a:p>
        </p:txBody>
      </p:sp>
      <p:sp>
        <p:nvSpPr>
          <p:cNvPr id="3" name="Title 2"/>
          <p:cNvSpPr>
            <a:spLocks noGrp="1"/>
          </p:cNvSpPr>
          <p:nvPr>
            <p:ph type="title"/>
          </p:nvPr>
        </p:nvSpPr>
        <p:spPr/>
        <p:txBody>
          <a:bodyPr/>
          <a:lstStyle/>
          <a:p>
            <a:r>
              <a:rPr lang="en-US" dirty="0"/>
              <a:t>Egress approaches</a:t>
            </a:r>
          </a:p>
        </p:txBody>
      </p:sp>
    </p:spTree>
    <p:extLst>
      <p:ext uri="{BB962C8B-B14F-4D97-AF65-F5344CB8AC3E}">
        <p14:creationId xmlns:p14="http://schemas.microsoft.com/office/powerpoint/2010/main" val="19623800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decisions</a:t>
            </a:r>
          </a:p>
        </p:txBody>
      </p:sp>
    </p:spTree>
    <p:extLst>
      <p:ext uri="{BB962C8B-B14F-4D97-AF65-F5344CB8AC3E}">
        <p14:creationId xmlns:p14="http://schemas.microsoft.com/office/powerpoint/2010/main" val="3739662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66168" y="1212851"/>
            <a:ext cx="11813340" cy="2314480"/>
          </a:xfrm>
        </p:spPr>
        <p:txBody>
          <a:bodyPr/>
          <a:lstStyle/>
          <a:p>
            <a:pPr marL="0" indent="0">
              <a:buNone/>
            </a:pPr>
            <a:r>
              <a:rPr lang="en-US" dirty="0"/>
              <a:t>Defense in depth</a:t>
            </a:r>
            <a:endParaRPr lang="en-US" sz="1050" dirty="0">
              <a:solidFill>
                <a:schemeClr val="tx1"/>
              </a:solidFill>
              <a:latin typeface="+mn-lt"/>
            </a:endParaRPr>
          </a:p>
          <a:p>
            <a:pPr marL="342900" lvl="1" indent="-342900"/>
            <a:r>
              <a:rPr lang="en-US" dirty="0"/>
              <a:t>Leverage NSG at the subnet level for inbound/outbound </a:t>
            </a:r>
          </a:p>
          <a:p>
            <a:pPr marL="342900" lvl="1" indent="-342900"/>
            <a:r>
              <a:rPr lang="en-US" dirty="0"/>
              <a:t>Leverage NSG at the NIC level for advanced exceptions</a:t>
            </a:r>
          </a:p>
          <a:p>
            <a:pPr marL="342900" lvl="1" indent="-342900"/>
            <a:r>
              <a:rPr lang="en-US" dirty="0"/>
              <a:t>Leverage Virtual Appliances for anywhere you need detailed data plane information or security stacks</a:t>
            </a:r>
          </a:p>
          <a:p>
            <a:pPr marL="342900" lvl="1" indent="-342900"/>
            <a:r>
              <a:rPr lang="en-US" dirty="0"/>
              <a:t>Leverage UDR to control traffic flow and targeted default routes</a:t>
            </a:r>
          </a:p>
        </p:txBody>
      </p:sp>
      <p:sp>
        <p:nvSpPr>
          <p:cNvPr id="2" name="Title 1"/>
          <p:cNvSpPr>
            <a:spLocks noGrp="1"/>
          </p:cNvSpPr>
          <p:nvPr>
            <p:ph type="title"/>
          </p:nvPr>
        </p:nvSpPr>
        <p:spPr/>
        <p:txBody>
          <a:bodyPr/>
          <a:lstStyle/>
          <a:p>
            <a:r>
              <a:rPr lang="en-US" dirty="0"/>
              <a:t>Virtual Network security decisions</a:t>
            </a:r>
          </a:p>
        </p:txBody>
      </p:sp>
    </p:spTree>
    <p:extLst>
      <p:ext uri="{BB962C8B-B14F-4D97-AF65-F5344CB8AC3E}">
        <p14:creationId xmlns:p14="http://schemas.microsoft.com/office/powerpoint/2010/main" val="35330793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66167" y="1212850"/>
            <a:ext cx="11843321" cy="3600986"/>
          </a:xfrm>
        </p:spPr>
        <p:txBody>
          <a:bodyPr/>
          <a:lstStyle/>
          <a:p>
            <a:pPr marL="0" indent="0">
              <a:buNone/>
            </a:pPr>
            <a:r>
              <a:rPr lang="en-US" dirty="0"/>
              <a:t>Ingress approach</a:t>
            </a:r>
            <a:endParaRPr lang="en-US" sz="1050" dirty="0">
              <a:solidFill>
                <a:schemeClr val="tx1"/>
              </a:solidFill>
            </a:endParaRPr>
          </a:p>
          <a:p>
            <a:pPr marL="342900" lvl="1" indent="-342900"/>
            <a:r>
              <a:rPr lang="en-US" dirty="0"/>
              <a:t>Build an ingress security stack and use Azure as ingress point</a:t>
            </a:r>
          </a:p>
          <a:p>
            <a:pPr marL="342900" lvl="1" indent="-342900"/>
            <a:r>
              <a:rPr lang="en-US" dirty="0"/>
              <a:t>Use on premises and ExpressRoute fiber connection with a security </a:t>
            </a:r>
            <a:br>
              <a:rPr lang="en-US" dirty="0"/>
            </a:br>
            <a:r>
              <a:rPr lang="en-US" dirty="0"/>
              <a:t>stack at the provider</a:t>
            </a:r>
          </a:p>
          <a:p>
            <a:pPr marL="342900" lvl="1" indent="-342900"/>
            <a:r>
              <a:rPr lang="en-US" dirty="0"/>
              <a:t>Use on-premises security stack, ExpressRoute, and forced tunneling</a:t>
            </a:r>
          </a:p>
          <a:p>
            <a:pPr marL="0" indent="0">
              <a:buNone/>
            </a:pPr>
            <a:r>
              <a:rPr lang="en-US" dirty="0"/>
              <a:t>Egress approach</a:t>
            </a:r>
            <a:endParaRPr lang="en-US" sz="1050" dirty="0">
              <a:solidFill>
                <a:schemeClr val="tx1"/>
              </a:solidFill>
            </a:endParaRPr>
          </a:p>
          <a:p>
            <a:pPr marL="342900" lvl="1" indent="-342900"/>
            <a:r>
              <a:rPr lang="en-US" dirty="0"/>
              <a:t>Build an egress security stack and use Azure as application egress point</a:t>
            </a:r>
          </a:p>
          <a:p>
            <a:pPr marL="342900" lvl="1" indent="-342900"/>
            <a:r>
              <a:rPr lang="en-US" dirty="0"/>
              <a:t>Maintain your current Internet access for clients and on premises services</a:t>
            </a:r>
          </a:p>
          <a:p>
            <a:pPr marL="342900" lvl="1" indent="-342900"/>
            <a:r>
              <a:rPr lang="en-US" dirty="0"/>
              <a:t>Determine your security approach to Azure public services</a:t>
            </a:r>
          </a:p>
        </p:txBody>
      </p:sp>
      <p:sp>
        <p:nvSpPr>
          <p:cNvPr id="2" name="Title 1"/>
          <p:cNvSpPr>
            <a:spLocks noGrp="1"/>
          </p:cNvSpPr>
          <p:nvPr>
            <p:ph type="title"/>
          </p:nvPr>
        </p:nvSpPr>
        <p:spPr/>
        <p:txBody>
          <a:bodyPr/>
          <a:lstStyle/>
          <a:p>
            <a:r>
              <a:rPr lang="en-US" dirty="0"/>
              <a:t>Virtual Network security decisions</a:t>
            </a:r>
          </a:p>
        </p:txBody>
      </p:sp>
    </p:spTree>
    <p:extLst>
      <p:ext uri="{BB962C8B-B14F-4D97-AF65-F5344CB8AC3E}">
        <p14:creationId xmlns:p14="http://schemas.microsoft.com/office/powerpoint/2010/main" val="7982394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66168" y="1212851"/>
            <a:ext cx="11813340" cy="3267818"/>
          </a:xfrm>
        </p:spPr>
        <p:txBody>
          <a:bodyPr/>
          <a:lstStyle/>
          <a:p>
            <a:pPr marL="0" indent="0">
              <a:buNone/>
            </a:pPr>
            <a:r>
              <a:rPr lang="en-US" dirty="0"/>
              <a:t>Determine how forced tunneling will be used in a design based on the following decisions:</a:t>
            </a:r>
          </a:p>
          <a:p>
            <a:pPr marL="0" indent="0">
              <a:buNone/>
            </a:pPr>
            <a:endParaRPr lang="en-US" sz="1050" dirty="0">
              <a:solidFill>
                <a:schemeClr val="tx1"/>
              </a:solidFill>
            </a:endParaRPr>
          </a:p>
          <a:p>
            <a:pPr marL="457200" indent="-457200">
              <a:buClr>
                <a:srgbClr val="0078D7"/>
              </a:buClr>
              <a:buFont typeface="+mj-lt"/>
              <a:buAutoNum type="arabicPeriod"/>
            </a:pPr>
            <a:r>
              <a:rPr lang="en-US" sz="2000" dirty="0">
                <a:solidFill>
                  <a:schemeClr val="tx1"/>
                </a:solidFill>
                <a:latin typeface="+mn-lt"/>
              </a:rPr>
              <a:t>Type of Virtual Network connectivity (S2S or ExpressRoute) – Defines scope of impact</a:t>
            </a:r>
          </a:p>
          <a:p>
            <a:pPr marL="457200" indent="-457200">
              <a:buClr>
                <a:srgbClr val="0078D7"/>
              </a:buClr>
              <a:buFont typeface="+mj-lt"/>
              <a:buAutoNum type="arabicPeriod"/>
            </a:pPr>
            <a:r>
              <a:rPr lang="en-US" sz="2000" dirty="0">
                <a:solidFill>
                  <a:schemeClr val="tx1"/>
                </a:solidFill>
                <a:latin typeface="+mn-lt"/>
              </a:rPr>
              <a:t>Requirements for direct Internet egress via Azure’s Internet connection – Direct conflict with a business requirement</a:t>
            </a:r>
          </a:p>
          <a:p>
            <a:pPr marL="457200" indent="-457200">
              <a:buClr>
                <a:srgbClr val="0078D7"/>
              </a:buClr>
              <a:buFont typeface="+mj-lt"/>
              <a:buAutoNum type="arabicPeriod"/>
            </a:pPr>
            <a:r>
              <a:rPr lang="en-US" sz="2000" dirty="0">
                <a:solidFill>
                  <a:schemeClr val="tx1"/>
                </a:solidFill>
                <a:latin typeface="+mn-lt"/>
              </a:rPr>
              <a:t>Security requirements and flexibility – Forced tunneling can provide isolation of network traffic while the connection is up</a:t>
            </a:r>
          </a:p>
          <a:p>
            <a:pPr marL="457200" indent="-457200">
              <a:buClr>
                <a:srgbClr val="0078D7"/>
              </a:buClr>
              <a:buFont typeface="+mj-lt"/>
              <a:buAutoNum type="arabicPeriod"/>
            </a:pPr>
            <a:r>
              <a:rPr lang="en-US" sz="2000" dirty="0">
                <a:solidFill>
                  <a:schemeClr val="tx1"/>
                </a:solidFill>
                <a:latin typeface="+mn-lt"/>
              </a:rPr>
              <a:t>Connectivity costs – Forcing all traffic back over the S2S or ExpressRoute circuit</a:t>
            </a:r>
          </a:p>
        </p:txBody>
      </p:sp>
      <p:sp>
        <p:nvSpPr>
          <p:cNvPr id="2" name="Title 1"/>
          <p:cNvSpPr>
            <a:spLocks noGrp="1"/>
          </p:cNvSpPr>
          <p:nvPr>
            <p:ph type="title"/>
          </p:nvPr>
        </p:nvSpPr>
        <p:spPr/>
        <p:txBody>
          <a:bodyPr/>
          <a:lstStyle/>
          <a:p>
            <a:r>
              <a:rPr lang="en-US" dirty="0"/>
              <a:t>Forced tunneling decisions</a:t>
            </a:r>
          </a:p>
        </p:txBody>
      </p:sp>
    </p:spTree>
    <p:extLst>
      <p:ext uri="{BB962C8B-B14F-4D97-AF65-F5344CB8AC3E}">
        <p14:creationId xmlns:p14="http://schemas.microsoft.com/office/powerpoint/2010/main" val="37317459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Forced tunneling decisions</a:t>
            </a:r>
          </a:p>
        </p:txBody>
      </p:sp>
      <p:graphicFrame>
        <p:nvGraphicFramePr>
          <p:cNvPr id="22" name="Diagram 21"/>
          <p:cNvGraphicFramePr/>
          <p:nvPr>
            <p:extLst>
              <p:ext uri="{D42A27DB-BD31-4B8C-83A1-F6EECF244321}">
                <p14:modId xmlns:p14="http://schemas.microsoft.com/office/powerpoint/2010/main" val="1355289226"/>
              </p:ext>
            </p:extLst>
          </p:nvPr>
        </p:nvGraphicFramePr>
        <p:xfrm>
          <a:off x="1828800" y="1212853"/>
          <a:ext cx="9061554" cy="52562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Octagon 22"/>
          <p:cNvSpPr/>
          <p:nvPr/>
        </p:nvSpPr>
        <p:spPr>
          <a:xfrm>
            <a:off x="1774174" y="2430463"/>
            <a:ext cx="443098" cy="439889"/>
          </a:xfrm>
          <a:prstGeom prst="octagon">
            <a:avLst/>
          </a:prstGeom>
          <a:solidFill>
            <a:srgbClr val="CC0000"/>
          </a:solidFill>
        </p:spPr>
        <p:style>
          <a:lnRef idx="1">
            <a:schemeClr val="accent2"/>
          </a:lnRef>
          <a:fillRef idx="3">
            <a:schemeClr val="accent2"/>
          </a:fillRef>
          <a:effectRef idx="2">
            <a:schemeClr val="accent2"/>
          </a:effectRef>
          <a:fontRef idx="minor">
            <a:schemeClr val="lt1"/>
          </a:fontRef>
        </p:style>
        <p:txBody>
          <a:bodyPr rot="0" spcFirstLastPara="0" vert="horz" wrap="square" lIns="68583" tIns="34291" rIns="68583" bIns="34291" numCol="1" spcCol="0" rtlCol="0" fromWordArt="0" anchor="ctr" anchorCtr="0" forceAA="0" compatLnSpc="1">
            <a:prstTxWarp prst="textNoShape">
              <a:avLst/>
            </a:prstTxWarp>
            <a:noAutofit/>
          </a:bodyPr>
          <a:lstStyle/>
          <a:p>
            <a:endParaRPr lang="en-US" sz="1350"/>
          </a:p>
        </p:txBody>
      </p:sp>
      <p:sp>
        <p:nvSpPr>
          <p:cNvPr id="24" name="Isosceles Triangle 23"/>
          <p:cNvSpPr>
            <a:spLocks/>
          </p:cNvSpPr>
          <p:nvPr/>
        </p:nvSpPr>
        <p:spPr>
          <a:xfrm>
            <a:off x="1688816" y="4110985"/>
            <a:ext cx="579874" cy="457219"/>
          </a:xfrm>
          <a:prstGeom prst="triangle">
            <a:avLst/>
          </a:prstGeom>
          <a:solidFill>
            <a:srgbClr val="FFFF00"/>
          </a:solidFill>
        </p:spPr>
        <p:style>
          <a:lnRef idx="1">
            <a:schemeClr val="accent6"/>
          </a:lnRef>
          <a:fillRef idx="3">
            <a:schemeClr val="accent6"/>
          </a:fillRef>
          <a:effectRef idx="2">
            <a:schemeClr val="accent6"/>
          </a:effectRef>
          <a:fontRef idx="minor">
            <a:schemeClr val="lt1"/>
          </a:fontRef>
        </p:style>
        <p:txBody>
          <a:bodyPr rot="0" spcFirstLastPara="0" vert="horz" wrap="square" lIns="68583" tIns="34291" rIns="68583" bIns="34291" numCol="1" spcCol="0" rtlCol="0" fromWordArt="0" anchor="ctr" anchorCtr="0" forceAA="0" compatLnSpc="1">
            <a:prstTxWarp prst="textNoShape">
              <a:avLst/>
            </a:prstTxWarp>
            <a:noAutofit/>
          </a:bodyPr>
          <a:lstStyle/>
          <a:p>
            <a:endParaRPr lang="en-US" sz="1350"/>
          </a:p>
        </p:txBody>
      </p:sp>
      <p:sp>
        <p:nvSpPr>
          <p:cNvPr id="25" name="Oval 24"/>
          <p:cNvSpPr>
            <a:spLocks/>
          </p:cNvSpPr>
          <p:nvPr/>
        </p:nvSpPr>
        <p:spPr>
          <a:xfrm>
            <a:off x="1688817" y="5993586"/>
            <a:ext cx="474539" cy="475477"/>
          </a:xfrm>
          <a:prstGeom prst="ellipse">
            <a:avLst/>
          </a:prstGeom>
          <a:solidFill>
            <a:srgbClr val="00B050"/>
          </a:solidFill>
        </p:spPr>
        <p:style>
          <a:lnRef idx="1">
            <a:schemeClr val="accent3"/>
          </a:lnRef>
          <a:fillRef idx="3">
            <a:schemeClr val="accent3"/>
          </a:fillRef>
          <a:effectRef idx="2">
            <a:schemeClr val="accent3"/>
          </a:effectRef>
          <a:fontRef idx="minor">
            <a:schemeClr val="lt1"/>
          </a:fontRef>
        </p:style>
        <p:txBody>
          <a:bodyPr rot="0" spcFirstLastPara="0" vert="horz" wrap="square" lIns="68583" tIns="34291" rIns="68583" bIns="34291" numCol="1" spcCol="0" rtlCol="0" fromWordArt="0" anchor="ctr" anchorCtr="0" forceAA="0" compatLnSpc="1">
            <a:prstTxWarp prst="textNoShape">
              <a:avLst/>
            </a:prstTxWarp>
            <a:noAutofit/>
          </a:bodyPr>
          <a:lstStyle/>
          <a:p>
            <a:endParaRPr lang="en-US" sz="1350"/>
          </a:p>
        </p:txBody>
      </p:sp>
    </p:spTree>
    <p:extLst>
      <p:ext uri="{BB962C8B-B14F-4D97-AF65-F5344CB8AC3E}">
        <p14:creationId xmlns:p14="http://schemas.microsoft.com/office/powerpoint/2010/main" val="1702319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Public cloud is a shared responsibility</a:t>
            </a:r>
          </a:p>
        </p:txBody>
      </p:sp>
      <p:sp>
        <p:nvSpPr>
          <p:cNvPr id="5" name="Rectangle 4"/>
          <p:cNvSpPr/>
          <p:nvPr/>
        </p:nvSpPr>
        <p:spPr bwMode="auto">
          <a:xfrm>
            <a:off x="1709" y="6398113"/>
            <a:ext cx="12431473" cy="59641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a:solidFill>
                <a:schemeClr val="bg1"/>
              </a:solidFill>
            </a:endParaRPr>
          </a:p>
        </p:txBody>
      </p:sp>
      <p:grpSp>
        <p:nvGrpSpPr>
          <p:cNvPr id="6" name="Group 5"/>
          <p:cNvGrpSpPr/>
          <p:nvPr/>
        </p:nvGrpSpPr>
        <p:grpSpPr>
          <a:xfrm>
            <a:off x="151171" y="1076080"/>
            <a:ext cx="2577936" cy="5181553"/>
            <a:chOff x="808837" y="1782201"/>
            <a:chExt cx="2283829" cy="4591603"/>
          </a:xfrm>
          <a:solidFill>
            <a:schemeClr val="accent1">
              <a:lumMod val="75000"/>
            </a:schemeClr>
          </a:solidFill>
        </p:grpSpPr>
        <p:sp>
          <p:nvSpPr>
            <p:cNvPr id="7" name="Rectangle 6"/>
            <p:cNvSpPr/>
            <p:nvPr/>
          </p:nvSpPr>
          <p:spPr>
            <a:xfrm>
              <a:off x="1225894" y="1782201"/>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491994" fontAlgn="base">
                <a:spcAft>
                  <a:spcPct val="0"/>
                </a:spcAft>
                <a:defRPr/>
              </a:pPr>
              <a:endParaRPr lang="en-US" sz="1904">
                <a:solidFill>
                  <a:schemeClr val="tx1"/>
                </a:solidFill>
                <a:latin typeface="Segoe UI"/>
                <a:ea typeface="Kozuka Gothic Pro R" pitchFamily="34" charset="-128"/>
              </a:endParaRPr>
            </a:p>
            <a:p>
              <a:pPr marL="0" lvl="1" algn="ctr" defTabSz="1491994" fontAlgn="base">
                <a:spcAft>
                  <a:spcPct val="0"/>
                </a:spcAft>
                <a:defRPr/>
              </a:pPr>
              <a:r>
                <a:rPr lang="en-US" sz="1904">
                  <a:solidFill>
                    <a:schemeClr val="tx1"/>
                  </a:solidFill>
                  <a:latin typeface="Segoe UI"/>
                  <a:ea typeface="Kozuka Gothic Pro R" pitchFamily="34" charset="-128"/>
                </a:rPr>
                <a:t>Traditional</a:t>
              </a:r>
            </a:p>
          </p:txBody>
        </p:sp>
        <p:sp>
          <p:nvSpPr>
            <p:cNvPr id="8" name="Rectangle 7"/>
            <p:cNvSpPr/>
            <p:nvPr/>
          </p:nvSpPr>
          <p:spPr>
            <a:xfrm>
              <a:off x="1396458" y="5537987"/>
              <a:ext cx="1638241"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492116">
                <a:defRPr/>
              </a:pPr>
              <a:r>
                <a:rPr lang="en-US" sz="1496">
                  <a:solidFill>
                    <a:schemeClr val="bg1"/>
                  </a:solidFill>
                  <a:latin typeface="Segoe UI"/>
                  <a:ea typeface="Segoe UI" pitchFamily="34" charset="0"/>
                  <a:cs typeface="Segoe UI" pitchFamily="34" charset="0"/>
                </a:rPr>
                <a:t>Storage</a:t>
              </a:r>
            </a:p>
          </p:txBody>
        </p:sp>
        <p:sp>
          <p:nvSpPr>
            <p:cNvPr id="11" name="Rectangle 10"/>
            <p:cNvSpPr/>
            <p:nvPr/>
          </p:nvSpPr>
          <p:spPr>
            <a:xfrm>
              <a:off x="1396458" y="5083168"/>
              <a:ext cx="1638241"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492116">
                <a:defRPr/>
              </a:pPr>
              <a:r>
                <a:rPr lang="en-US" sz="1496">
                  <a:solidFill>
                    <a:schemeClr val="bg1"/>
                  </a:solidFill>
                  <a:latin typeface="Segoe UI"/>
                  <a:ea typeface="Segoe UI" pitchFamily="34" charset="0"/>
                  <a:cs typeface="Segoe UI" pitchFamily="34" charset="0"/>
                </a:rPr>
                <a:t>Servers</a:t>
              </a:r>
            </a:p>
          </p:txBody>
        </p:sp>
        <p:sp>
          <p:nvSpPr>
            <p:cNvPr id="13" name="Rectangle 12"/>
            <p:cNvSpPr/>
            <p:nvPr/>
          </p:nvSpPr>
          <p:spPr>
            <a:xfrm>
              <a:off x="1396458" y="5992804"/>
              <a:ext cx="1638241"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492116">
                <a:defRPr/>
              </a:pPr>
              <a:r>
                <a:rPr lang="en-US" sz="1496" dirty="0">
                  <a:solidFill>
                    <a:schemeClr val="bg1"/>
                  </a:solidFill>
                  <a:latin typeface="Segoe UI"/>
                  <a:ea typeface="Segoe UI" pitchFamily="34" charset="0"/>
                  <a:cs typeface="Segoe UI" pitchFamily="34" charset="0"/>
                </a:rPr>
                <a:t>Physical Network</a:t>
              </a:r>
            </a:p>
          </p:txBody>
        </p:sp>
        <p:sp>
          <p:nvSpPr>
            <p:cNvPr id="14" name="Rectangle 13"/>
            <p:cNvSpPr/>
            <p:nvPr/>
          </p:nvSpPr>
          <p:spPr>
            <a:xfrm>
              <a:off x="1396458" y="4173530"/>
              <a:ext cx="1638241"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492116">
                <a:defRPr/>
              </a:pPr>
              <a:r>
                <a:rPr lang="en-US" sz="1496">
                  <a:solidFill>
                    <a:schemeClr val="bg1"/>
                  </a:solidFill>
                  <a:latin typeface="Segoe UI"/>
                  <a:ea typeface="Segoe UI" pitchFamily="34" charset="0"/>
                  <a:cs typeface="Segoe UI" pitchFamily="34" charset="0"/>
                </a:rPr>
                <a:t>Operating System</a:t>
              </a:r>
            </a:p>
          </p:txBody>
        </p:sp>
        <p:sp>
          <p:nvSpPr>
            <p:cNvPr id="15" name="Rectangle 14"/>
            <p:cNvSpPr/>
            <p:nvPr/>
          </p:nvSpPr>
          <p:spPr>
            <a:xfrm>
              <a:off x="1396458" y="3718711"/>
              <a:ext cx="1638241"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492116">
                <a:defRPr/>
              </a:pPr>
              <a:r>
                <a:rPr lang="en-US" sz="1496">
                  <a:solidFill>
                    <a:schemeClr val="bg1"/>
                  </a:solidFill>
                  <a:latin typeface="Segoe UI"/>
                  <a:ea typeface="Segoe UI" pitchFamily="34" charset="0"/>
                  <a:cs typeface="Segoe UI" pitchFamily="34" charset="0"/>
                </a:rPr>
                <a:t>Middleware</a:t>
              </a:r>
            </a:p>
          </p:txBody>
        </p:sp>
        <p:sp>
          <p:nvSpPr>
            <p:cNvPr id="16" name="Rectangle 15"/>
            <p:cNvSpPr/>
            <p:nvPr/>
          </p:nvSpPr>
          <p:spPr>
            <a:xfrm>
              <a:off x="1396458" y="4628349"/>
              <a:ext cx="1638241" cy="381000"/>
            </a:xfrm>
            <a:prstGeom prst="rect">
              <a:avLst/>
            </a:prstGeom>
            <a:solidFill>
              <a:schemeClr val="accent1"/>
            </a:solid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492116">
                <a:defRPr/>
              </a:pPr>
              <a:r>
                <a:rPr lang="en-US" sz="1496" dirty="0">
                  <a:solidFill>
                    <a:schemeClr val="bg1"/>
                  </a:solidFill>
                  <a:latin typeface="Segoe UI"/>
                  <a:ea typeface="Segoe UI" pitchFamily="34" charset="0"/>
                  <a:cs typeface="Segoe UI" pitchFamily="34" charset="0"/>
                </a:rPr>
                <a:t>Virtualization</a:t>
              </a:r>
            </a:p>
          </p:txBody>
        </p:sp>
        <p:sp>
          <p:nvSpPr>
            <p:cNvPr id="17" name="Rectangle 16"/>
            <p:cNvSpPr/>
            <p:nvPr/>
          </p:nvSpPr>
          <p:spPr>
            <a:xfrm>
              <a:off x="1396458" y="2809073"/>
              <a:ext cx="1638241"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492116">
                <a:defRPr/>
              </a:pPr>
              <a:r>
                <a:rPr lang="en-US" sz="1496">
                  <a:solidFill>
                    <a:schemeClr val="bg1"/>
                  </a:solidFill>
                  <a:latin typeface="Segoe UI"/>
                  <a:ea typeface="Segoe UI" pitchFamily="34" charset="0"/>
                  <a:cs typeface="Segoe UI" pitchFamily="34" charset="0"/>
                </a:rPr>
                <a:t>Data</a:t>
              </a:r>
            </a:p>
          </p:txBody>
        </p:sp>
        <p:sp>
          <p:nvSpPr>
            <p:cNvPr id="18" name="Rectangle 17"/>
            <p:cNvSpPr/>
            <p:nvPr/>
          </p:nvSpPr>
          <p:spPr>
            <a:xfrm>
              <a:off x="1396458" y="2354254"/>
              <a:ext cx="1638241"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492116">
                <a:defRPr/>
              </a:pPr>
              <a:r>
                <a:rPr lang="en-US" sz="1496" dirty="0">
                  <a:solidFill>
                    <a:schemeClr val="bg1"/>
                  </a:solidFill>
                  <a:latin typeface="Segoe UI"/>
                  <a:ea typeface="Segoe UI" pitchFamily="34" charset="0"/>
                  <a:cs typeface="Segoe UI" pitchFamily="34" charset="0"/>
                </a:rPr>
                <a:t>Applications</a:t>
              </a:r>
            </a:p>
          </p:txBody>
        </p:sp>
        <p:sp>
          <p:nvSpPr>
            <p:cNvPr id="19" name="Rectangle 18"/>
            <p:cNvSpPr/>
            <p:nvPr/>
          </p:nvSpPr>
          <p:spPr>
            <a:xfrm>
              <a:off x="1396458" y="3263892"/>
              <a:ext cx="1638241"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492116">
                <a:defRPr/>
              </a:pPr>
              <a:r>
                <a:rPr lang="en-US" sz="1496">
                  <a:solidFill>
                    <a:schemeClr val="bg1"/>
                  </a:solidFill>
                  <a:latin typeface="Segoe UI"/>
                  <a:ea typeface="Segoe UI" pitchFamily="34" charset="0"/>
                  <a:cs typeface="Segoe UI" pitchFamily="34" charset="0"/>
                </a:rPr>
                <a:t>Runtime</a:t>
              </a:r>
            </a:p>
          </p:txBody>
        </p:sp>
        <p:sp>
          <p:nvSpPr>
            <p:cNvPr id="20" name="TextBox 52"/>
            <p:cNvSpPr txBox="1"/>
            <p:nvPr/>
          </p:nvSpPr>
          <p:spPr>
            <a:xfrm>
              <a:off x="808837" y="3726685"/>
              <a:ext cx="423197" cy="1258840"/>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491994" fontAlgn="base">
                <a:spcAft>
                  <a:spcPct val="0"/>
                </a:spcAft>
                <a:defRPr/>
              </a:pPr>
              <a:r>
                <a:rPr lang="en-US" sz="1904" dirty="0">
                  <a:latin typeface="Segoe UI"/>
                  <a:ea typeface="Kozuka Gothic Pro R" pitchFamily="34" charset="-128"/>
                </a:rPr>
                <a:t>You manage</a:t>
              </a:r>
            </a:p>
          </p:txBody>
        </p:sp>
      </p:grpSp>
      <p:grpSp>
        <p:nvGrpSpPr>
          <p:cNvPr id="21" name="Group 20"/>
          <p:cNvGrpSpPr/>
          <p:nvPr/>
        </p:nvGrpSpPr>
        <p:grpSpPr>
          <a:xfrm>
            <a:off x="3089582" y="1064338"/>
            <a:ext cx="3128886" cy="5271430"/>
            <a:chOff x="3377367" y="1771794"/>
            <a:chExt cx="2771924" cy="4671248"/>
          </a:xfrm>
        </p:grpSpPr>
        <p:sp>
          <p:nvSpPr>
            <p:cNvPr id="22" name="Rectangle 21"/>
            <p:cNvSpPr/>
            <p:nvPr/>
          </p:nvSpPr>
          <p:spPr>
            <a:xfrm>
              <a:off x="3442872" y="1771794"/>
              <a:ext cx="2593774"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491994" fontAlgn="base">
                <a:spcAft>
                  <a:spcPct val="0"/>
                </a:spcAft>
                <a:defRPr/>
              </a:pPr>
              <a:endParaRPr lang="en-US" sz="1904" dirty="0">
                <a:solidFill>
                  <a:schemeClr val="tx1"/>
                </a:solidFill>
                <a:latin typeface="Segoe UI"/>
                <a:ea typeface="Kozuka Gothic Pro R" pitchFamily="34" charset="-128"/>
              </a:endParaRPr>
            </a:p>
            <a:p>
              <a:pPr marL="0" lvl="1" algn="ctr" defTabSz="1491994" fontAlgn="base">
                <a:spcAft>
                  <a:spcPct val="0"/>
                </a:spcAft>
                <a:defRPr/>
              </a:pPr>
              <a:r>
                <a:rPr lang="en-US" sz="1904" dirty="0">
                  <a:solidFill>
                    <a:schemeClr val="tx1"/>
                  </a:solidFill>
                  <a:latin typeface="Segoe UI"/>
                  <a:ea typeface="Kozuka Gothic Pro R" pitchFamily="34" charset="-128"/>
                </a:rPr>
                <a:t>IaaS</a:t>
              </a:r>
            </a:p>
          </p:txBody>
        </p:sp>
        <p:sp>
          <p:nvSpPr>
            <p:cNvPr id="23" name="Rectangle 22"/>
            <p:cNvSpPr/>
            <p:nvPr/>
          </p:nvSpPr>
          <p:spPr>
            <a:xfrm>
              <a:off x="3928143" y="5537991"/>
              <a:ext cx="1638241" cy="381000"/>
            </a:xfrm>
            <a:prstGeom prst="rect">
              <a:avLst/>
            </a:prstGeom>
            <a:solidFill>
              <a:schemeClr val="accent5"/>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492116">
                <a:defRPr/>
              </a:pPr>
              <a:r>
                <a:rPr lang="en-US" sz="1496">
                  <a:solidFill>
                    <a:schemeClr val="bg1"/>
                  </a:solidFill>
                  <a:latin typeface="Segoe UI"/>
                  <a:ea typeface="Segoe UI" pitchFamily="34" charset="0"/>
                  <a:cs typeface="Segoe UI" pitchFamily="34" charset="0"/>
                </a:rPr>
                <a:t>Storage</a:t>
              </a:r>
            </a:p>
          </p:txBody>
        </p:sp>
        <p:sp>
          <p:nvSpPr>
            <p:cNvPr id="24" name="Rectangle 23"/>
            <p:cNvSpPr/>
            <p:nvPr/>
          </p:nvSpPr>
          <p:spPr>
            <a:xfrm>
              <a:off x="3928143" y="5083172"/>
              <a:ext cx="1638241" cy="381000"/>
            </a:xfrm>
            <a:prstGeom prst="rect">
              <a:avLst/>
            </a:prstGeom>
            <a:solidFill>
              <a:schemeClr val="accent5"/>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492116">
                <a:defRPr/>
              </a:pPr>
              <a:r>
                <a:rPr lang="en-US" sz="1496">
                  <a:solidFill>
                    <a:schemeClr val="bg1"/>
                  </a:solidFill>
                  <a:latin typeface="Segoe UI"/>
                  <a:ea typeface="Segoe UI" pitchFamily="34" charset="0"/>
                  <a:cs typeface="Segoe UI" pitchFamily="34" charset="0"/>
                </a:rPr>
                <a:t>Servers</a:t>
              </a:r>
            </a:p>
          </p:txBody>
        </p:sp>
        <p:sp>
          <p:nvSpPr>
            <p:cNvPr id="25" name="Rectangle 24"/>
            <p:cNvSpPr/>
            <p:nvPr/>
          </p:nvSpPr>
          <p:spPr>
            <a:xfrm>
              <a:off x="3928143" y="5992808"/>
              <a:ext cx="1638241" cy="381000"/>
            </a:xfrm>
            <a:prstGeom prst="rect">
              <a:avLst/>
            </a:prstGeom>
            <a:solidFill>
              <a:schemeClr val="accent5"/>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492116">
                <a:defRPr/>
              </a:pPr>
              <a:r>
                <a:rPr lang="en-US" sz="1496" dirty="0">
                  <a:solidFill>
                    <a:schemeClr val="bg1"/>
                  </a:solidFill>
                  <a:latin typeface="Segoe UI"/>
                  <a:ea typeface="Segoe UI" pitchFamily="34" charset="0"/>
                  <a:cs typeface="Segoe UI" pitchFamily="34" charset="0"/>
                </a:rPr>
                <a:t>Physical Network</a:t>
              </a:r>
            </a:p>
          </p:txBody>
        </p:sp>
        <p:sp>
          <p:nvSpPr>
            <p:cNvPr id="26" name="Rectangle 25"/>
            <p:cNvSpPr/>
            <p:nvPr/>
          </p:nvSpPr>
          <p:spPr>
            <a:xfrm>
              <a:off x="3928143" y="4173533"/>
              <a:ext cx="1638241" cy="380995"/>
            </a:xfrm>
            <a:prstGeom prst="rect">
              <a:avLst/>
            </a:prstGeom>
            <a:solidFill>
              <a:schemeClr val="accent1"/>
            </a:solidFill>
            <a:ln w="9525" cap="flat" cmpd="sng" algn="ctr">
              <a:noFill/>
              <a:prstDash val="solid"/>
            </a:ln>
            <a:effectLst/>
          </p:spPr>
          <p:txBody>
            <a:bodyPr rtlCol="0" anchor="t" anchorCtr="0"/>
            <a:lstStyle/>
            <a:p>
              <a:pPr algn="ctr" defTabSz="1492116">
                <a:defRPr/>
              </a:pPr>
              <a:r>
                <a:rPr lang="en-US" sz="1200" kern="0" dirty="0">
                  <a:solidFill>
                    <a:schemeClr val="bg1"/>
                  </a:solidFill>
                  <a:latin typeface="Segoe UI"/>
                  <a:ea typeface="Segoe UI" pitchFamily="34" charset="0"/>
                  <a:cs typeface="Segoe UI" pitchFamily="34" charset="0"/>
                </a:rPr>
                <a:t>Operating System Software Network</a:t>
              </a:r>
            </a:p>
          </p:txBody>
        </p:sp>
        <p:sp>
          <p:nvSpPr>
            <p:cNvPr id="27" name="Rectangle 26"/>
            <p:cNvSpPr/>
            <p:nvPr/>
          </p:nvSpPr>
          <p:spPr>
            <a:xfrm>
              <a:off x="3928143" y="3718715"/>
              <a:ext cx="1638241" cy="381000"/>
            </a:xfrm>
            <a:prstGeom prst="rect">
              <a:avLst/>
            </a:prstGeom>
            <a:solidFill>
              <a:schemeClr val="accent1"/>
            </a:solidFill>
            <a:ln w="9525" cap="flat" cmpd="sng" algn="ctr">
              <a:noFill/>
              <a:prstDash val="solid"/>
            </a:ln>
            <a:effectLst/>
          </p:spPr>
          <p:txBody>
            <a:bodyPr rtlCol="0" anchor="t" anchorCtr="0"/>
            <a:lstStyle/>
            <a:p>
              <a:pPr algn="ctr" defTabSz="1492116">
                <a:defRPr/>
              </a:pPr>
              <a:r>
                <a:rPr lang="en-US" sz="1496" kern="0">
                  <a:solidFill>
                    <a:schemeClr val="bg1"/>
                  </a:solidFill>
                  <a:latin typeface="Segoe UI"/>
                  <a:ea typeface="Segoe UI" pitchFamily="34" charset="0"/>
                  <a:cs typeface="Segoe UI" pitchFamily="34" charset="0"/>
                </a:rPr>
                <a:t>Middleware</a:t>
              </a:r>
            </a:p>
          </p:txBody>
        </p:sp>
        <p:sp>
          <p:nvSpPr>
            <p:cNvPr id="28" name="Rectangle 27"/>
            <p:cNvSpPr/>
            <p:nvPr/>
          </p:nvSpPr>
          <p:spPr>
            <a:xfrm>
              <a:off x="3928143" y="4628353"/>
              <a:ext cx="1638241" cy="381000"/>
            </a:xfrm>
            <a:prstGeom prst="rect">
              <a:avLst/>
            </a:prstGeom>
            <a:solidFill>
              <a:schemeClr val="accent5"/>
            </a:solid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492116">
                <a:defRPr/>
              </a:pPr>
              <a:r>
                <a:rPr lang="en-US" sz="1496" dirty="0">
                  <a:solidFill>
                    <a:schemeClr val="bg1"/>
                  </a:solidFill>
                  <a:latin typeface="Segoe UI"/>
                  <a:ea typeface="Segoe UI" pitchFamily="34" charset="0"/>
                  <a:cs typeface="Segoe UI" pitchFamily="34" charset="0"/>
                </a:rPr>
                <a:t>Virtualization</a:t>
              </a:r>
            </a:p>
          </p:txBody>
        </p:sp>
        <p:sp>
          <p:nvSpPr>
            <p:cNvPr id="29" name="Rectangle 28"/>
            <p:cNvSpPr/>
            <p:nvPr/>
          </p:nvSpPr>
          <p:spPr>
            <a:xfrm>
              <a:off x="3928143" y="2809077"/>
              <a:ext cx="1638241" cy="381000"/>
            </a:xfrm>
            <a:prstGeom prst="rect">
              <a:avLst/>
            </a:prstGeom>
            <a:solidFill>
              <a:schemeClr val="accent1"/>
            </a:solidFill>
            <a:ln w="9525" cap="flat" cmpd="sng" algn="ctr">
              <a:noFill/>
              <a:prstDash val="solid"/>
            </a:ln>
            <a:effectLst/>
          </p:spPr>
          <p:txBody>
            <a:bodyPr rtlCol="0" anchor="t" anchorCtr="0"/>
            <a:lstStyle/>
            <a:p>
              <a:pPr algn="ctr" defTabSz="1492116">
                <a:defRPr/>
              </a:pPr>
              <a:r>
                <a:rPr lang="en-US" sz="1496" kern="0">
                  <a:solidFill>
                    <a:schemeClr val="bg1"/>
                  </a:solidFill>
                  <a:latin typeface="Segoe UI"/>
                  <a:ea typeface="Segoe UI" pitchFamily="34" charset="0"/>
                  <a:cs typeface="Segoe UI" pitchFamily="34" charset="0"/>
                </a:rPr>
                <a:t>Data</a:t>
              </a:r>
            </a:p>
          </p:txBody>
        </p:sp>
        <p:sp>
          <p:nvSpPr>
            <p:cNvPr id="30" name="Rectangle 29"/>
            <p:cNvSpPr/>
            <p:nvPr/>
          </p:nvSpPr>
          <p:spPr>
            <a:xfrm>
              <a:off x="3928143" y="2354258"/>
              <a:ext cx="1638241" cy="381000"/>
            </a:xfrm>
            <a:prstGeom prst="rect">
              <a:avLst/>
            </a:prstGeom>
            <a:solidFill>
              <a:schemeClr val="accent1"/>
            </a:solidFill>
            <a:ln w="9525" cap="flat" cmpd="sng" algn="ctr">
              <a:noFill/>
              <a:prstDash val="solid"/>
            </a:ln>
            <a:effectLst/>
          </p:spPr>
          <p:txBody>
            <a:bodyPr rtlCol="0" anchor="t" anchorCtr="0"/>
            <a:lstStyle/>
            <a:p>
              <a:pPr algn="ctr" defTabSz="1492116">
                <a:defRPr/>
              </a:pPr>
              <a:r>
                <a:rPr lang="en-US" sz="1496" kern="0">
                  <a:solidFill>
                    <a:schemeClr val="bg1"/>
                  </a:solidFill>
                  <a:latin typeface="Segoe UI"/>
                  <a:ea typeface="Segoe UI" pitchFamily="34" charset="0"/>
                  <a:cs typeface="Segoe UI" pitchFamily="34" charset="0"/>
                </a:rPr>
                <a:t>Applications</a:t>
              </a:r>
            </a:p>
          </p:txBody>
        </p:sp>
        <p:sp>
          <p:nvSpPr>
            <p:cNvPr id="31" name="Rectangle 30"/>
            <p:cNvSpPr/>
            <p:nvPr/>
          </p:nvSpPr>
          <p:spPr>
            <a:xfrm>
              <a:off x="3928143" y="3263896"/>
              <a:ext cx="1638241" cy="381000"/>
            </a:xfrm>
            <a:prstGeom prst="rect">
              <a:avLst/>
            </a:prstGeom>
            <a:solidFill>
              <a:schemeClr val="accent1"/>
            </a:solidFill>
            <a:ln w="9525" cap="flat" cmpd="sng" algn="ctr">
              <a:noFill/>
              <a:prstDash val="solid"/>
            </a:ln>
            <a:effectLst/>
          </p:spPr>
          <p:txBody>
            <a:bodyPr rtlCol="0" anchor="t" anchorCtr="0"/>
            <a:lstStyle/>
            <a:p>
              <a:pPr algn="ctr" defTabSz="1492116">
                <a:defRPr/>
              </a:pPr>
              <a:r>
                <a:rPr lang="en-US" sz="1496" kern="0">
                  <a:solidFill>
                    <a:schemeClr val="bg1"/>
                  </a:solidFill>
                  <a:latin typeface="Segoe UI"/>
                  <a:ea typeface="Segoe UI" pitchFamily="34" charset="0"/>
                  <a:cs typeface="Segoe UI" pitchFamily="34" charset="0"/>
                </a:rPr>
                <a:t>Runtime</a:t>
              </a:r>
            </a:p>
          </p:txBody>
        </p:sp>
        <p:sp>
          <p:nvSpPr>
            <p:cNvPr id="32" name="Left Brace 31"/>
            <p:cNvSpPr/>
            <p:nvPr/>
          </p:nvSpPr>
          <p:spPr>
            <a:xfrm flipH="1">
              <a:off x="5575615" y="4587244"/>
              <a:ext cx="228600" cy="1764000"/>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492116">
                <a:defRPr/>
              </a:pPr>
              <a:endParaRPr lang="en-US" sz="1904" kern="0">
                <a:solidFill>
                  <a:schemeClr val="bg1"/>
                </a:solidFill>
                <a:latin typeface="Segoe UI"/>
                <a:ea typeface="Segoe UI" pitchFamily="34" charset="0"/>
                <a:cs typeface="Segoe UI" pitchFamily="34" charset="0"/>
              </a:endParaRPr>
            </a:p>
          </p:txBody>
        </p:sp>
        <p:sp>
          <p:nvSpPr>
            <p:cNvPr id="33" name="TextBox 56"/>
            <p:cNvSpPr txBox="1"/>
            <p:nvPr/>
          </p:nvSpPr>
          <p:spPr>
            <a:xfrm flipH="1">
              <a:off x="5726094" y="4197813"/>
              <a:ext cx="423197" cy="2245229"/>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491994" fontAlgn="base">
                <a:spcAft>
                  <a:spcPct val="0"/>
                </a:spcAft>
                <a:defRPr/>
              </a:pPr>
              <a:r>
                <a:rPr lang="en-US" sz="1904">
                  <a:latin typeface="Segoe UI"/>
                  <a:ea typeface="Kozuka Gothic Pro R" pitchFamily="34" charset="-128"/>
                </a:rPr>
                <a:t>Managed by Microsoft</a:t>
              </a:r>
            </a:p>
          </p:txBody>
        </p:sp>
        <p:sp>
          <p:nvSpPr>
            <p:cNvPr id="34" name="Left Brace 33"/>
            <p:cNvSpPr/>
            <p:nvPr/>
          </p:nvSpPr>
          <p:spPr>
            <a:xfrm>
              <a:off x="3789635" y="2354258"/>
              <a:ext cx="133350" cy="2200276"/>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492116">
                <a:defRPr/>
              </a:pPr>
              <a:endParaRPr lang="en-US" sz="1904" kern="0">
                <a:solidFill>
                  <a:schemeClr val="bg1"/>
                </a:solidFill>
                <a:latin typeface="Segoe UI"/>
                <a:ea typeface="Segoe UI" pitchFamily="34" charset="0"/>
                <a:cs typeface="Segoe UI" pitchFamily="34" charset="0"/>
              </a:endParaRPr>
            </a:p>
          </p:txBody>
        </p:sp>
        <p:sp>
          <p:nvSpPr>
            <p:cNvPr id="35" name="TextBox 58"/>
            <p:cNvSpPr txBox="1"/>
            <p:nvPr/>
          </p:nvSpPr>
          <p:spPr>
            <a:xfrm>
              <a:off x="3377367" y="2824972"/>
              <a:ext cx="423197" cy="125884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491994" fontAlgn="base">
                <a:spcAft>
                  <a:spcPct val="0"/>
                </a:spcAft>
                <a:defRPr/>
              </a:pPr>
              <a:r>
                <a:rPr lang="en-US" sz="1904" dirty="0">
                  <a:latin typeface="Segoe UI"/>
                  <a:ea typeface="Kozuka Gothic Pro R" pitchFamily="34" charset="-128"/>
                </a:rPr>
                <a:t>You manage</a:t>
              </a:r>
            </a:p>
          </p:txBody>
        </p:sp>
      </p:grpSp>
      <p:grpSp>
        <p:nvGrpSpPr>
          <p:cNvPr id="36" name="Group 35"/>
          <p:cNvGrpSpPr/>
          <p:nvPr/>
        </p:nvGrpSpPr>
        <p:grpSpPr>
          <a:xfrm>
            <a:off x="6268787" y="1048289"/>
            <a:ext cx="3054948" cy="5218683"/>
            <a:chOff x="5979422" y="1757570"/>
            <a:chExt cx="2706420" cy="4624509"/>
          </a:xfrm>
        </p:grpSpPr>
        <p:sp>
          <p:nvSpPr>
            <p:cNvPr id="37" name="Rectangle 36"/>
            <p:cNvSpPr/>
            <p:nvPr/>
          </p:nvSpPr>
          <p:spPr>
            <a:xfrm>
              <a:off x="6315305" y="1757570"/>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491994" fontAlgn="base">
                <a:spcAft>
                  <a:spcPct val="0"/>
                </a:spcAft>
                <a:defRPr/>
              </a:pPr>
              <a:endParaRPr lang="en-US" sz="1904" dirty="0">
                <a:solidFill>
                  <a:schemeClr val="tx1"/>
                </a:solidFill>
                <a:latin typeface="Segoe UI"/>
                <a:ea typeface="Kozuka Gothic Pro R" pitchFamily="34" charset="-128"/>
              </a:endParaRPr>
            </a:p>
            <a:p>
              <a:pPr marL="0" lvl="1" algn="ctr" defTabSz="1491994" fontAlgn="base">
                <a:spcAft>
                  <a:spcPct val="0"/>
                </a:spcAft>
                <a:defRPr/>
              </a:pPr>
              <a:r>
                <a:rPr lang="en-US" sz="1904" dirty="0">
                  <a:solidFill>
                    <a:schemeClr val="tx1"/>
                  </a:solidFill>
                  <a:latin typeface="Segoe UI"/>
                  <a:ea typeface="Kozuka Gothic Pro R" pitchFamily="34" charset="-128"/>
                </a:rPr>
                <a:t>PaaS</a:t>
              </a:r>
            </a:p>
          </p:txBody>
        </p:sp>
        <p:sp>
          <p:nvSpPr>
            <p:cNvPr id="38" name="Left Brace 37"/>
            <p:cNvSpPr/>
            <p:nvPr/>
          </p:nvSpPr>
          <p:spPr>
            <a:xfrm flipH="1">
              <a:off x="8131739" y="3259131"/>
              <a:ext cx="209580" cy="3122948"/>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492116">
                <a:defRPr/>
              </a:pPr>
              <a:endParaRPr lang="en-US" sz="1904" kern="0">
                <a:solidFill>
                  <a:schemeClr val="bg1"/>
                </a:solidFill>
                <a:latin typeface="Segoe UI"/>
                <a:ea typeface="Segoe UI" pitchFamily="34" charset="0"/>
                <a:cs typeface="Segoe UI" pitchFamily="34" charset="0"/>
              </a:endParaRPr>
            </a:p>
          </p:txBody>
        </p:sp>
        <p:sp>
          <p:nvSpPr>
            <p:cNvPr id="39" name="TextBox 54"/>
            <p:cNvSpPr txBox="1"/>
            <p:nvPr/>
          </p:nvSpPr>
          <p:spPr>
            <a:xfrm flipH="1">
              <a:off x="8262645" y="3715182"/>
              <a:ext cx="423197" cy="2245230"/>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491994" fontAlgn="base">
                <a:spcAft>
                  <a:spcPct val="0"/>
                </a:spcAft>
                <a:defRPr/>
              </a:pPr>
              <a:r>
                <a:rPr lang="en-US" sz="1904">
                  <a:latin typeface="Segoe UI"/>
                  <a:ea typeface="Kozuka Gothic Pro R" pitchFamily="34" charset="-128"/>
                </a:rPr>
                <a:t>Managed by Microsoft</a:t>
              </a:r>
            </a:p>
          </p:txBody>
        </p:sp>
        <p:sp>
          <p:nvSpPr>
            <p:cNvPr id="40" name="Left Brace 39"/>
            <p:cNvSpPr/>
            <p:nvPr/>
          </p:nvSpPr>
          <p:spPr>
            <a:xfrm>
              <a:off x="6322411" y="2335206"/>
              <a:ext cx="152400" cy="847725"/>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492116">
                <a:defRPr/>
              </a:pPr>
              <a:endParaRPr lang="en-US" sz="1904" kern="0">
                <a:solidFill>
                  <a:schemeClr val="bg1"/>
                </a:solidFill>
                <a:latin typeface="Segoe UI"/>
                <a:ea typeface="Segoe UI" pitchFamily="34" charset="0"/>
                <a:cs typeface="Segoe UI" pitchFamily="34" charset="0"/>
              </a:endParaRPr>
            </a:p>
          </p:txBody>
        </p:sp>
        <p:sp>
          <p:nvSpPr>
            <p:cNvPr id="41" name="TextBox 60"/>
            <p:cNvSpPr txBox="1"/>
            <p:nvPr/>
          </p:nvSpPr>
          <p:spPr>
            <a:xfrm>
              <a:off x="5979422" y="2126486"/>
              <a:ext cx="423197" cy="125884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491994" fontAlgn="base">
                <a:spcAft>
                  <a:spcPct val="0"/>
                </a:spcAft>
                <a:defRPr/>
              </a:pPr>
              <a:r>
                <a:rPr lang="en-US" sz="1904" dirty="0">
                  <a:latin typeface="Segoe UI"/>
                  <a:ea typeface="Kozuka Gothic Pro R" pitchFamily="34" charset="-128"/>
                </a:rPr>
                <a:t>You manage</a:t>
              </a:r>
            </a:p>
          </p:txBody>
        </p:sp>
        <p:sp>
          <p:nvSpPr>
            <p:cNvPr id="42" name="Rectangle 41"/>
            <p:cNvSpPr/>
            <p:nvPr/>
          </p:nvSpPr>
          <p:spPr>
            <a:xfrm>
              <a:off x="6484238" y="5537990"/>
              <a:ext cx="1638240" cy="381000"/>
            </a:xfrm>
            <a:prstGeom prst="rect">
              <a:avLst/>
            </a:prstGeom>
            <a:solidFill>
              <a:schemeClr val="accent5"/>
            </a:solidFill>
            <a:ln w="9525" cap="flat" cmpd="sng" algn="ctr">
              <a:noFill/>
              <a:prstDash val="solid"/>
            </a:ln>
            <a:effectLst/>
          </p:spPr>
          <p:txBody>
            <a:bodyPr lIns="0" rIns="0" rtlCol="0" anchor="t" anchorCtr="0"/>
            <a:lstStyle/>
            <a:p>
              <a:pPr algn="ctr" defTabSz="1492116">
                <a:defRPr/>
              </a:pPr>
              <a:r>
                <a:rPr lang="en-US" sz="1496" kern="0">
                  <a:solidFill>
                    <a:schemeClr val="bg1"/>
                  </a:solidFill>
                  <a:latin typeface="Segoe UI"/>
                  <a:ea typeface="Segoe UI" pitchFamily="34" charset="0"/>
                  <a:cs typeface="Segoe UI" pitchFamily="34" charset="0"/>
                </a:rPr>
                <a:t>Storage</a:t>
              </a:r>
            </a:p>
          </p:txBody>
        </p:sp>
        <p:sp>
          <p:nvSpPr>
            <p:cNvPr id="43" name="Rectangle 42"/>
            <p:cNvSpPr/>
            <p:nvPr/>
          </p:nvSpPr>
          <p:spPr>
            <a:xfrm>
              <a:off x="6484238" y="5083171"/>
              <a:ext cx="1638240" cy="381000"/>
            </a:xfrm>
            <a:prstGeom prst="rect">
              <a:avLst/>
            </a:prstGeom>
            <a:solidFill>
              <a:schemeClr val="accent5"/>
            </a:solidFill>
            <a:ln w="9525" cap="flat" cmpd="sng" algn="ctr">
              <a:noFill/>
              <a:prstDash val="solid"/>
            </a:ln>
            <a:effectLst/>
          </p:spPr>
          <p:txBody>
            <a:bodyPr lIns="0" rIns="0" rtlCol="0" anchor="t" anchorCtr="0"/>
            <a:lstStyle/>
            <a:p>
              <a:pPr algn="ctr" defTabSz="1492116">
                <a:defRPr/>
              </a:pPr>
              <a:r>
                <a:rPr lang="en-US" sz="1496" kern="0">
                  <a:solidFill>
                    <a:schemeClr val="bg1"/>
                  </a:solidFill>
                  <a:latin typeface="Segoe UI"/>
                  <a:ea typeface="Segoe UI" pitchFamily="34" charset="0"/>
                  <a:cs typeface="Segoe UI" pitchFamily="34" charset="0"/>
                </a:rPr>
                <a:t>Servers</a:t>
              </a:r>
            </a:p>
          </p:txBody>
        </p:sp>
        <p:sp>
          <p:nvSpPr>
            <p:cNvPr id="44" name="Rectangle 43"/>
            <p:cNvSpPr/>
            <p:nvPr/>
          </p:nvSpPr>
          <p:spPr>
            <a:xfrm>
              <a:off x="6484238" y="5992807"/>
              <a:ext cx="1638240" cy="381000"/>
            </a:xfrm>
            <a:prstGeom prst="rect">
              <a:avLst/>
            </a:prstGeom>
            <a:solidFill>
              <a:schemeClr val="accent5"/>
            </a:solidFill>
            <a:ln w="9525" cap="flat" cmpd="sng" algn="ctr">
              <a:noFill/>
              <a:prstDash val="solid"/>
            </a:ln>
            <a:effectLst/>
          </p:spPr>
          <p:txBody>
            <a:bodyPr lIns="0" rIns="0" rtlCol="0" anchor="t" anchorCtr="0"/>
            <a:lstStyle/>
            <a:p>
              <a:pPr algn="ctr" defTabSz="1492116">
                <a:defRPr/>
              </a:pPr>
              <a:r>
                <a:rPr lang="en-US" sz="1496" kern="0">
                  <a:solidFill>
                    <a:schemeClr val="bg1"/>
                  </a:solidFill>
                  <a:latin typeface="Segoe UI"/>
                  <a:ea typeface="Segoe UI" pitchFamily="34" charset="0"/>
                  <a:cs typeface="Segoe UI" pitchFamily="34" charset="0"/>
                </a:rPr>
                <a:t>Physical Network</a:t>
              </a:r>
            </a:p>
          </p:txBody>
        </p:sp>
        <p:sp>
          <p:nvSpPr>
            <p:cNvPr id="45" name="Rectangle 44"/>
            <p:cNvSpPr/>
            <p:nvPr/>
          </p:nvSpPr>
          <p:spPr>
            <a:xfrm>
              <a:off x="6484238" y="4173533"/>
              <a:ext cx="1638240" cy="381000"/>
            </a:xfrm>
            <a:prstGeom prst="rect">
              <a:avLst/>
            </a:prstGeom>
            <a:solidFill>
              <a:schemeClr val="accent5"/>
            </a:solidFill>
            <a:ln w="9525" cap="flat" cmpd="sng" algn="ctr">
              <a:noFill/>
              <a:prstDash val="solid"/>
            </a:ln>
            <a:effectLst/>
          </p:spPr>
          <p:txBody>
            <a:bodyPr lIns="0" rIns="0" rtlCol="0" anchor="t" anchorCtr="0"/>
            <a:lstStyle/>
            <a:p>
              <a:pPr algn="ctr" defTabSz="1492116">
                <a:defRPr/>
              </a:pPr>
              <a:r>
                <a:rPr lang="en-US" sz="1496" kern="0" dirty="0">
                  <a:solidFill>
                    <a:schemeClr val="bg1"/>
                  </a:solidFill>
                  <a:latin typeface="Segoe UI"/>
                  <a:ea typeface="Segoe UI" pitchFamily="34" charset="0"/>
                  <a:cs typeface="Segoe UI" pitchFamily="34" charset="0"/>
                </a:rPr>
                <a:t>Operating System</a:t>
              </a:r>
            </a:p>
          </p:txBody>
        </p:sp>
        <p:sp>
          <p:nvSpPr>
            <p:cNvPr id="46" name="Rectangle 45"/>
            <p:cNvSpPr/>
            <p:nvPr/>
          </p:nvSpPr>
          <p:spPr>
            <a:xfrm>
              <a:off x="6484238" y="3718714"/>
              <a:ext cx="1638240" cy="381000"/>
            </a:xfrm>
            <a:prstGeom prst="rect">
              <a:avLst/>
            </a:prstGeom>
            <a:solidFill>
              <a:schemeClr val="accent5"/>
            </a:solidFill>
            <a:ln w="9525" cap="flat" cmpd="sng" algn="ctr">
              <a:noFill/>
              <a:prstDash val="solid"/>
            </a:ln>
            <a:effectLst/>
          </p:spPr>
          <p:txBody>
            <a:bodyPr lIns="0" rIns="0" rtlCol="0" anchor="t" anchorCtr="0"/>
            <a:lstStyle/>
            <a:p>
              <a:pPr algn="ctr" defTabSz="1492116">
                <a:defRPr/>
              </a:pPr>
              <a:r>
                <a:rPr lang="en-US" sz="1496" kern="0">
                  <a:solidFill>
                    <a:schemeClr val="bg1"/>
                  </a:solidFill>
                  <a:latin typeface="Segoe UI"/>
                  <a:ea typeface="Segoe UI" pitchFamily="34" charset="0"/>
                  <a:cs typeface="Segoe UI" pitchFamily="34" charset="0"/>
                </a:rPr>
                <a:t>Middleware</a:t>
              </a:r>
            </a:p>
          </p:txBody>
        </p:sp>
        <p:sp>
          <p:nvSpPr>
            <p:cNvPr id="47" name="Rectangle 46"/>
            <p:cNvSpPr/>
            <p:nvPr/>
          </p:nvSpPr>
          <p:spPr>
            <a:xfrm>
              <a:off x="6484238" y="4628352"/>
              <a:ext cx="1638240" cy="381000"/>
            </a:xfrm>
            <a:prstGeom prst="rect">
              <a:avLst/>
            </a:prstGeom>
            <a:solidFill>
              <a:schemeClr val="accent5"/>
            </a:solidFill>
            <a:ln w="9525" cap="flat" cmpd="sng" algn="ctr">
              <a:noFill/>
              <a:prstDash val="solid"/>
            </a:ln>
            <a:effectLst/>
          </p:spPr>
          <p:txBody>
            <a:bodyPr lIns="0" rIns="0" rtlCol="0" anchor="t" anchorCtr="0"/>
            <a:lstStyle/>
            <a:p>
              <a:pPr algn="ctr" defTabSz="1492116">
                <a:defRPr/>
              </a:pPr>
              <a:r>
                <a:rPr lang="en-US" sz="1496" kern="0">
                  <a:solidFill>
                    <a:schemeClr val="bg1"/>
                  </a:solidFill>
                  <a:latin typeface="Segoe UI"/>
                  <a:ea typeface="Segoe UI" pitchFamily="34" charset="0"/>
                  <a:cs typeface="Segoe UI" pitchFamily="34" charset="0"/>
                </a:rPr>
                <a:t>Virtualization</a:t>
              </a:r>
            </a:p>
          </p:txBody>
        </p:sp>
        <p:sp>
          <p:nvSpPr>
            <p:cNvPr id="48" name="Rectangle 47"/>
            <p:cNvSpPr/>
            <p:nvPr/>
          </p:nvSpPr>
          <p:spPr>
            <a:xfrm>
              <a:off x="6484238" y="2354257"/>
              <a:ext cx="1638240" cy="381000"/>
            </a:xfrm>
            <a:prstGeom prst="rect">
              <a:avLst/>
            </a:prstGeom>
            <a:solidFill>
              <a:schemeClr val="accent1"/>
            </a:solidFill>
            <a:ln w="9525" cap="flat" cmpd="sng" algn="ctr">
              <a:noFill/>
              <a:prstDash val="solid"/>
            </a:ln>
            <a:effectLst/>
          </p:spPr>
          <p:txBody>
            <a:bodyPr rtlCol="0" anchor="t" anchorCtr="0"/>
            <a:lstStyle/>
            <a:p>
              <a:pPr algn="ctr" defTabSz="1492116">
                <a:defRPr/>
              </a:pPr>
              <a:r>
                <a:rPr lang="en-US" sz="1496" kern="0" dirty="0">
                  <a:solidFill>
                    <a:schemeClr val="bg1"/>
                  </a:solidFill>
                  <a:latin typeface="Segoe UI"/>
                  <a:ea typeface="Segoe UI" pitchFamily="34" charset="0"/>
                  <a:cs typeface="Segoe UI" pitchFamily="34" charset="0"/>
                </a:rPr>
                <a:t>Applications</a:t>
              </a:r>
            </a:p>
          </p:txBody>
        </p:sp>
        <p:sp>
          <p:nvSpPr>
            <p:cNvPr id="49" name="Rectangle 48"/>
            <p:cNvSpPr/>
            <p:nvPr/>
          </p:nvSpPr>
          <p:spPr>
            <a:xfrm>
              <a:off x="6484238" y="3263895"/>
              <a:ext cx="1638240" cy="381000"/>
            </a:xfrm>
            <a:prstGeom prst="rect">
              <a:avLst/>
            </a:prstGeom>
            <a:solidFill>
              <a:schemeClr val="accent5"/>
            </a:solidFill>
            <a:ln w="9525" cap="flat" cmpd="sng" algn="ctr">
              <a:noFill/>
              <a:prstDash val="solid"/>
            </a:ln>
            <a:effectLst/>
          </p:spPr>
          <p:txBody>
            <a:bodyPr lIns="0" rIns="0" rtlCol="0" anchor="t" anchorCtr="0"/>
            <a:lstStyle/>
            <a:p>
              <a:pPr algn="ctr" defTabSz="1492116">
                <a:defRPr/>
              </a:pPr>
              <a:r>
                <a:rPr lang="en-US" sz="1496" kern="0">
                  <a:solidFill>
                    <a:schemeClr val="bg1"/>
                  </a:solidFill>
                  <a:latin typeface="Segoe UI"/>
                  <a:ea typeface="Segoe UI" pitchFamily="34" charset="0"/>
                  <a:cs typeface="Segoe UI" pitchFamily="34" charset="0"/>
                </a:rPr>
                <a:t>Runtime</a:t>
              </a:r>
            </a:p>
          </p:txBody>
        </p:sp>
        <p:sp>
          <p:nvSpPr>
            <p:cNvPr id="50" name="Rectangle 49"/>
            <p:cNvSpPr/>
            <p:nvPr/>
          </p:nvSpPr>
          <p:spPr>
            <a:xfrm>
              <a:off x="6484238" y="2809076"/>
              <a:ext cx="1638240" cy="381000"/>
            </a:xfrm>
            <a:prstGeom prst="rect">
              <a:avLst/>
            </a:prstGeom>
            <a:solidFill>
              <a:schemeClr val="accent1"/>
            </a:solidFill>
            <a:ln w="9525" cap="flat" cmpd="sng" algn="ctr">
              <a:noFill/>
              <a:prstDash val="solid"/>
            </a:ln>
            <a:effectLst/>
          </p:spPr>
          <p:txBody>
            <a:bodyPr rtlCol="0" anchor="t" anchorCtr="0"/>
            <a:lstStyle/>
            <a:p>
              <a:pPr algn="ctr" defTabSz="1492116">
                <a:defRPr/>
              </a:pPr>
              <a:r>
                <a:rPr lang="en-US" sz="1496" kern="0" dirty="0">
                  <a:solidFill>
                    <a:schemeClr val="bg1"/>
                  </a:solidFill>
                  <a:latin typeface="Segoe UI"/>
                  <a:ea typeface="Segoe UI" pitchFamily="34" charset="0"/>
                  <a:cs typeface="Segoe UI" pitchFamily="34" charset="0"/>
                </a:rPr>
                <a:t>Data</a:t>
              </a:r>
            </a:p>
          </p:txBody>
        </p:sp>
      </p:grpSp>
      <p:grpSp>
        <p:nvGrpSpPr>
          <p:cNvPr id="51" name="Group 50"/>
          <p:cNvGrpSpPr/>
          <p:nvPr/>
        </p:nvGrpSpPr>
        <p:grpSpPr>
          <a:xfrm>
            <a:off x="9495189" y="1038796"/>
            <a:ext cx="2819015" cy="5228172"/>
            <a:chOff x="8840159" y="1749159"/>
            <a:chExt cx="2497404" cy="4632917"/>
          </a:xfrm>
        </p:grpSpPr>
        <p:sp>
          <p:nvSpPr>
            <p:cNvPr id="52" name="Rectangle 51"/>
            <p:cNvSpPr/>
            <p:nvPr/>
          </p:nvSpPr>
          <p:spPr>
            <a:xfrm>
              <a:off x="8840159" y="1749159"/>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491994" fontAlgn="base">
                <a:spcAft>
                  <a:spcPct val="0"/>
                </a:spcAft>
                <a:defRPr/>
              </a:pPr>
              <a:endParaRPr lang="en-US" sz="1904" dirty="0">
                <a:solidFill>
                  <a:schemeClr val="tx1"/>
                </a:solidFill>
                <a:latin typeface="Segoe UI"/>
                <a:ea typeface="Kozuka Gothic Pro R" pitchFamily="34" charset="-128"/>
              </a:endParaRPr>
            </a:p>
            <a:p>
              <a:pPr marL="0" lvl="1" algn="ctr" defTabSz="1491994" fontAlgn="base">
                <a:spcAft>
                  <a:spcPct val="0"/>
                </a:spcAft>
                <a:defRPr/>
              </a:pPr>
              <a:r>
                <a:rPr lang="en-US" sz="1904" dirty="0">
                  <a:solidFill>
                    <a:schemeClr val="tx1"/>
                  </a:solidFill>
                  <a:latin typeface="Segoe UI"/>
                  <a:ea typeface="Kozuka Gothic Pro R" pitchFamily="34" charset="-128"/>
                </a:rPr>
                <a:t>SaaS</a:t>
              </a:r>
            </a:p>
          </p:txBody>
        </p:sp>
        <p:sp>
          <p:nvSpPr>
            <p:cNvPr id="53" name="Left Brace 52"/>
            <p:cNvSpPr/>
            <p:nvPr/>
          </p:nvSpPr>
          <p:spPr>
            <a:xfrm flipH="1">
              <a:off x="10688403" y="2335204"/>
              <a:ext cx="284085" cy="4046872"/>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492116">
                <a:defRPr/>
              </a:pPr>
              <a:endParaRPr lang="en-US" sz="1904" kern="0">
                <a:solidFill>
                  <a:schemeClr val="bg1"/>
                </a:solidFill>
                <a:latin typeface="Segoe UI"/>
                <a:ea typeface="Segoe UI" pitchFamily="34" charset="0"/>
                <a:cs typeface="Segoe UI" pitchFamily="34" charset="0"/>
              </a:endParaRPr>
            </a:p>
          </p:txBody>
        </p:sp>
        <p:sp>
          <p:nvSpPr>
            <p:cNvPr id="54" name="TextBox 64"/>
            <p:cNvSpPr txBox="1"/>
            <p:nvPr/>
          </p:nvSpPr>
          <p:spPr>
            <a:xfrm flipH="1">
              <a:off x="10914366" y="3243282"/>
              <a:ext cx="423197" cy="2245230"/>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491994" fontAlgn="base">
                <a:spcAft>
                  <a:spcPct val="0"/>
                </a:spcAft>
                <a:defRPr/>
              </a:pPr>
              <a:r>
                <a:rPr lang="en-US" sz="1904">
                  <a:latin typeface="Segoe UI"/>
                  <a:ea typeface="Kozuka Gothic Pro R" pitchFamily="34" charset="-128"/>
                </a:rPr>
                <a:t>Managed by Microsoft</a:t>
              </a:r>
            </a:p>
          </p:txBody>
        </p:sp>
        <p:sp>
          <p:nvSpPr>
            <p:cNvPr id="55" name="Rectangle 54"/>
            <p:cNvSpPr/>
            <p:nvPr/>
          </p:nvSpPr>
          <p:spPr>
            <a:xfrm>
              <a:off x="9040806" y="5537987"/>
              <a:ext cx="1638240" cy="381000"/>
            </a:xfrm>
            <a:prstGeom prst="rect">
              <a:avLst/>
            </a:prstGeom>
            <a:solidFill>
              <a:schemeClr val="accent5"/>
            </a:solidFill>
            <a:ln w="9525" cap="flat" cmpd="sng" algn="ctr">
              <a:noFill/>
              <a:prstDash val="solid"/>
            </a:ln>
            <a:effectLst/>
          </p:spPr>
          <p:txBody>
            <a:bodyPr lIns="0" rIns="0" rtlCol="0" anchor="t" anchorCtr="0"/>
            <a:lstStyle/>
            <a:p>
              <a:pPr algn="ctr" defTabSz="1492116">
                <a:defRPr/>
              </a:pPr>
              <a:r>
                <a:rPr lang="en-US" sz="1496" kern="0">
                  <a:solidFill>
                    <a:schemeClr val="bg1"/>
                  </a:solidFill>
                  <a:latin typeface="Segoe UI"/>
                  <a:ea typeface="Segoe UI" pitchFamily="34" charset="0"/>
                  <a:cs typeface="Segoe UI" pitchFamily="34" charset="0"/>
                </a:rPr>
                <a:t>Storage</a:t>
              </a:r>
            </a:p>
          </p:txBody>
        </p:sp>
        <p:sp>
          <p:nvSpPr>
            <p:cNvPr id="56" name="Rectangle 55"/>
            <p:cNvSpPr/>
            <p:nvPr/>
          </p:nvSpPr>
          <p:spPr>
            <a:xfrm>
              <a:off x="9040806" y="5083168"/>
              <a:ext cx="1638240" cy="381000"/>
            </a:xfrm>
            <a:prstGeom prst="rect">
              <a:avLst/>
            </a:prstGeom>
            <a:solidFill>
              <a:schemeClr val="accent5"/>
            </a:solidFill>
            <a:ln w="9525" cap="flat" cmpd="sng" algn="ctr">
              <a:noFill/>
              <a:prstDash val="solid"/>
            </a:ln>
            <a:effectLst/>
          </p:spPr>
          <p:txBody>
            <a:bodyPr lIns="0" rIns="0" rtlCol="0" anchor="t" anchorCtr="0"/>
            <a:lstStyle/>
            <a:p>
              <a:pPr algn="ctr" defTabSz="1492116">
                <a:defRPr/>
              </a:pPr>
              <a:r>
                <a:rPr lang="en-US" sz="1496" kern="0">
                  <a:solidFill>
                    <a:schemeClr val="bg1"/>
                  </a:solidFill>
                  <a:latin typeface="Segoe UI"/>
                  <a:ea typeface="Segoe UI" pitchFamily="34" charset="0"/>
                  <a:cs typeface="Segoe UI" pitchFamily="34" charset="0"/>
                </a:rPr>
                <a:t>Servers</a:t>
              </a:r>
            </a:p>
          </p:txBody>
        </p:sp>
        <p:sp>
          <p:nvSpPr>
            <p:cNvPr id="57" name="Rectangle 56"/>
            <p:cNvSpPr/>
            <p:nvPr/>
          </p:nvSpPr>
          <p:spPr>
            <a:xfrm>
              <a:off x="9040806" y="5992804"/>
              <a:ext cx="1638240" cy="381000"/>
            </a:xfrm>
            <a:prstGeom prst="rect">
              <a:avLst/>
            </a:prstGeom>
            <a:solidFill>
              <a:schemeClr val="accent5"/>
            </a:solidFill>
            <a:ln w="9525" cap="flat" cmpd="sng" algn="ctr">
              <a:noFill/>
              <a:prstDash val="solid"/>
            </a:ln>
            <a:effectLst/>
          </p:spPr>
          <p:txBody>
            <a:bodyPr lIns="0" rIns="0" rtlCol="0" anchor="t" anchorCtr="0"/>
            <a:lstStyle/>
            <a:p>
              <a:pPr algn="ctr" defTabSz="1492116">
                <a:defRPr/>
              </a:pPr>
              <a:r>
                <a:rPr lang="en-US" sz="1496" kern="0">
                  <a:solidFill>
                    <a:schemeClr val="bg1"/>
                  </a:solidFill>
                  <a:latin typeface="Segoe UI"/>
                  <a:ea typeface="Segoe UI" pitchFamily="34" charset="0"/>
                  <a:cs typeface="Segoe UI" pitchFamily="34" charset="0"/>
                </a:rPr>
                <a:t>Physical Network</a:t>
              </a:r>
            </a:p>
          </p:txBody>
        </p:sp>
        <p:sp>
          <p:nvSpPr>
            <p:cNvPr id="58" name="Rectangle 57"/>
            <p:cNvSpPr/>
            <p:nvPr/>
          </p:nvSpPr>
          <p:spPr>
            <a:xfrm>
              <a:off x="9040806" y="4173530"/>
              <a:ext cx="1638240" cy="381000"/>
            </a:xfrm>
            <a:prstGeom prst="rect">
              <a:avLst/>
            </a:prstGeom>
            <a:solidFill>
              <a:schemeClr val="accent5"/>
            </a:solidFill>
            <a:ln w="9525" cap="flat" cmpd="sng" algn="ctr">
              <a:noFill/>
              <a:prstDash val="solid"/>
            </a:ln>
            <a:effectLst/>
          </p:spPr>
          <p:txBody>
            <a:bodyPr lIns="0" rIns="0" rtlCol="0" anchor="t" anchorCtr="0"/>
            <a:lstStyle/>
            <a:p>
              <a:pPr algn="ctr" defTabSz="1492116">
                <a:defRPr/>
              </a:pPr>
              <a:r>
                <a:rPr lang="en-US" sz="1496" kern="0">
                  <a:solidFill>
                    <a:schemeClr val="bg1"/>
                  </a:solidFill>
                  <a:latin typeface="Segoe UI"/>
                  <a:ea typeface="Segoe UI" pitchFamily="34" charset="0"/>
                  <a:cs typeface="Segoe UI" pitchFamily="34" charset="0"/>
                </a:rPr>
                <a:t>Operating System</a:t>
              </a:r>
            </a:p>
          </p:txBody>
        </p:sp>
        <p:sp>
          <p:nvSpPr>
            <p:cNvPr id="59" name="Rectangle 58"/>
            <p:cNvSpPr/>
            <p:nvPr/>
          </p:nvSpPr>
          <p:spPr>
            <a:xfrm>
              <a:off x="9040806" y="3718711"/>
              <a:ext cx="1638240" cy="381000"/>
            </a:xfrm>
            <a:prstGeom prst="rect">
              <a:avLst/>
            </a:prstGeom>
            <a:solidFill>
              <a:schemeClr val="accent5"/>
            </a:solidFill>
            <a:ln w="9525" cap="flat" cmpd="sng" algn="ctr">
              <a:noFill/>
              <a:prstDash val="solid"/>
            </a:ln>
            <a:effectLst/>
          </p:spPr>
          <p:txBody>
            <a:bodyPr lIns="0" rIns="0" rtlCol="0" anchor="t" anchorCtr="0"/>
            <a:lstStyle/>
            <a:p>
              <a:pPr algn="ctr" defTabSz="1492116">
                <a:defRPr/>
              </a:pPr>
              <a:r>
                <a:rPr lang="en-US" sz="1496" kern="0">
                  <a:solidFill>
                    <a:schemeClr val="bg1"/>
                  </a:solidFill>
                  <a:latin typeface="Segoe UI"/>
                  <a:ea typeface="Segoe UI" pitchFamily="34" charset="0"/>
                  <a:cs typeface="Segoe UI" pitchFamily="34" charset="0"/>
                </a:rPr>
                <a:t>Middleware</a:t>
              </a:r>
            </a:p>
          </p:txBody>
        </p:sp>
        <p:sp>
          <p:nvSpPr>
            <p:cNvPr id="60" name="Rectangle 59"/>
            <p:cNvSpPr/>
            <p:nvPr/>
          </p:nvSpPr>
          <p:spPr>
            <a:xfrm>
              <a:off x="9040806" y="4628349"/>
              <a:ext cx="1638240" cy="381000"/>
            </a:xfrm>
            <a:prstGeom prst="rect">
              <a:avLst/>
            </a:prstGeom>
            <a:solidFill>
              <a:schemeClr val="accent5"/>
            </a:solidFill>
            <a:ln w="9525" cap="flat" cmpd="sng" algn="ctr">
              <a:noFill/>
              <a:prstDash val="solid"/>
            </a:ln>
            <a:effectLst/>
          </p:spPr>
          <p:txBody>
            <a:bodyPr lIns="0" rIns="0" rtlCol="0" anchor="t" anchorCtr="0"/>
            <a:lstStyle/>
            <a:p>
              <a:pPr algn="ctr" defTabSz="1492116">
                <a:defRPr/>
              </a:pPr>
              <a:r>
                <a:rPr lang="en-US" sz="1496" kern="0">
                  <a:solidFill>
                    <a:schemeClr val="bg1"/>
                  </a:solidFill>
                  <a:latin typeface="Segoe UI"/>
                  <a:ea typeface="Segoe UI" pitchFamily="34" charset="0"/>
                  <a:cs typeface="Segoe UI" pitchFamily="34" charset="0"/>
                </a:rPr>
                <a:t>Virtualization</a:t>
              </a:r>
            </a:p>
          </p:txBody>
        </p:sp>
        <p:sp>
          <p:nvSpPr>
            <p:cNvPr id="61" name="Rectangle 60"/>
            <p:cNvSpPr/>
            <p:nvPr/>
          </p:nvSpPr>
          <p:spPr>
            <a:xfrm>
              <a:off x="9040806" y="2354254"/>
              <a:ext cx="1638240" cy="381000"/>
            </a:xfrm>
            <a:prstGeom prst="rect">
              <a:avLst/>
            </a:prstGeom>
            <a:solidFill>
              <a:schemeClr val="accent5"/>
            </a:solidFill>
            <a:ln w="9525" cap="flat" cmpd="sng" algn="ctr">
              <a:noFill/>
              <a:prstDash val="solid"/>
            </a:ln>
            <a:effectLst/>
          </p:spPr>
          <p:txBody>
            <a:bodyPr lIns="0" rIns="0" rtlCol="0" anchor="t" anchorCtr="0"/>
            <a:lstStyle/>
            <a:p>
              <a:pPr algn="ctr" defTabSz="1492116">
                <a:defRPr/>
              </a:pPr>
              <a:r>
                <a:rPr lang="en-US" sz="1496" kern="0" dirty="0">
                  <a:solidFill>
                    <a:schemeClr val="bg1"/>
                  </a:solidFill>
                  <a:latin typeface="Segoe UI"/>
                  <a:ea typeface="Segoe UI" pitchFamily="34" charset="0"/>
                  <a:cs typeface="Segoe UI" pitchFamily="34" charset="0"/>
                </a:rPr>
                <a:t>Applications</a:t>
              </a:r>
            </a:p>
          </p:txBody>
        </p:sp>
        <p:sp>
          <p:nvSpPr>
            <p:cNvPr id="62" name="Rectangle 61"/>
            <p:cNvSpPr/>
            <p:nvPr/>
          </p:nvSpPr>
          <p:spPr>
            <a:xfrm>
              <a:off x="9040806" y="3263892"/>
              <a:ext cx="1638240" cy="381000"/>
            </a:xfrm>
            <a:prstGeom prst="rect">
              <a:avLst/>
            </a:prstGeom>
            <a:solidFill>
              <a:schemeClr val="accent5"/>
            </a:solidFill>
            <a:ln w="9525" cap="flat" cmpd="sng" algn="ctr">
              <a:noFill/>
              <a:prstDash val="solid"/>
            </a:ln>
            <a:effectLst/>
          </p:spPr>
          <p:txBody>
            <a:bodyPr lIns="0" rIns="0" rtlCol="0" anchor="t" anchorCtr="0"/>
            <a:lstStyle/>
            <a:p>
              <a:pPr algn="ctr" defTabSz="1492116">
                <a:defRPr/>
              </a:pPr>
              <a:r>
                <a:rPr lang="en-US" sz="1496" kern="0">
                  <a:solidFill>
                    <a:schemeClr val="bg1"/>
                  </a:solidFill>
                  <a:latin typeface="Segoe UI"/>
                  <a:ea typeface="Segoe UI" pitchFamily="34" charset="0"/>
                  <a:cs typeface="Segoe UI" pitchFamily="34" charset="0"/>
                </a:rPr>
                <a:t>Runtime</a:t>
              </a:r>
            </a:p>
          </p:txBody>
        </p:sp>
        <p:sp>
          <p:nvSpPr>
            <p:cNvPr id="63" name="Rectangle 62"/>
            <p:cNvSpPr/>
            <p:nvPr/>
          </p:nvSpPr>
          <p:spPr>
            <a:xfrm>
              <a:off x="9040806" y="2809073"/>
              <a:ext cx="1638240" cy="381000"/>
            </a:xfrm>
            <a:prstGeom prst="rect">
              <a:avLst/>
            </a:prstGeom>
            <a:solidFill>
              <a:schemeClr val="accent5"/>
            </a:solidFill>
            <a:ln w="9525" cap="flat" cmpd="sng" algn="ctr">
              <a:noFill/>
              <a:prstDash val="solid"/>
            </a:ln>
            <a:effectLst/>
          </p:spPr>
          <p:txBody>
            <a:bodyPr lIns="0" rIns="0" rtlCol="0" anchor="t" anchorCtr="0"/>
            <a:lstStyle/>
            <a:p>
              <a:pPr algn="ctr" defTabSz="1492116">
                <a:defRPr/>
              </a:pPr>
              <a:r>
                <a:rPr lang="en-US" sz="1496" kern="0">
                  <a:solidFill>
                    <a:schemeClr val="bg1"/>
                  </a:solidFill>
                  <a:latin typeface="Segoe UI"/>
                  <a:ea typeface="Segoe UI" pitchFamily="34" charset="0"/>
                  <a:cs typeface="Segoe UI" pitchFamily="34" charset="0"/>
                </a:rPr>
                <a:t>Data</a:t>
              </a:r>
            </a:p>
          </p:txBody>
        </p:sp>
      </p:grpSp>
      <p:sp>
        <p:nvSpPr>
          <p:cNvPr id="64" name="TextBox 63"/>
          <p:cNvSpPr txBox="1"/>
          <p:nvPr/>
        </p:nvSpPr>
        <p:spPr>
          <a:xfrm>
            <a:off x="3035359" y="6461743"/>
            <a:ext cx="3244271" cy="452047"/>
          </a:xfrm>
          <a:prstGeom prst="rect">
            <a:avLst/>
          </a:prstGeom>
          <a:noFill/>
        </p:spPr>
        <p:txBody>
          <a:bodyPr wrap="square" lIns="0" tIns="0" rIns="0" bIns="0" rtlCol="0">
            <a:spAutoFit/>
          </a:bodyPr>
          <a:lstStyle/>
          <a:p>
            <a:pPr algn="ctr">
              <a:lnSpc>
                <a:spcPct val="90000"/>
              </a:lnSpc>
              <a:buSzPct val="80000"/>
            </a:pPr>
            <a:r>
              <a:rPr lang="en-US" sz="1632" dirty="0">
                <a:solidFill>
                  <a:schemeClr val="bg1"/>
                </a:solidFill>
                <a:latin typeface="Segoe UI Semibold" pitchFamily="34" charset="0"/>
              </a:rPr>
              <a:t>Windows Azure Virtual Machines</a:t>
            </a:r>
          </a:p>
          <a:p>
            <a:pPr algn="ctr">
              <a:lnSpc>
                <a:spcPct val="90000"/>
              </a:lnSpc>
              <a:buSzPct val="80000"/>
            </a:pPr>
            <a:r>
              <a:rPr lang="en-US" sz="1632" dirty="0">
                <a:solidFill>
                  <a:schemeClr val="bg1"/>
                </a:solidFill>
                <a:latin typeface="Segoe UI Light" pitchFamily="34" charset="0"/>
              </a:rPr>
              <a:t>Windows Server Hyper-V</a:t>
            </a:r>
          </a:p>
        </p:txBody>
      </p:sp>
      <p:sp>
        <p:nvSpPr>
          <p:cNvPr id="65" name="TextBox 64"/>
          <p:cNvSpPr txBox="1"/>
          <p:nvPr/>
        </p:nvSpPr>
        <p:spPr>
          <a:xfrm>
            <a:off x="894165" y="6574749"/>
            <a:ext cx="1726494" cy="226024"/>
          </a:xfrm>
          <a:prstGeom prst="rect">
            <a:avLst/>
          </a:prstGeom>
          <a:noFill/>
        </p:spPr>
        <p:txBody>
          <a:bodyPr wrap="square" lIns="0" tIns="0" rIns="0" bIns="0" rtlCol="0">
            <a:spAutoFit/>
          </a:bodyPr>
          <a:lstStyle/>
          <a:p>
            <a:pPr algn="ctr">
              <a:lnSpc>
                <a:spcPct val="90000"/>
              </a:lnSpc>
              <a:buSzPct val="80000"/>
            </a:pPr>
            <a:r>
              <a:rPr lang="en-US" sz="1632">
                <a:solidFill>
                  <a:schemeClr val="bg1"/>
                </a:solidFill>
                <a:latin typeface="Segoe UI Light" pitchFamily="34" charset="0"/>
              </a:rPr>
              <a:t>Windows Server</a:t>
            </a:r>
          </a:p>
        </p:txBody>
      </p:sp>
      <p:sp>
        <p:nvSpPr>
          <p:cNvPr id="66" name="TextBox 65"/>
          <p:cNvSpPr txBox="1"/>
          <p:nvPr/>
        </p:nvSpPr>
        <p:spPr>
          <a:xfrm>
            <a:off x="6576228" y="6574749"/>
            <a:ext cx="2739580" cy="226024"/>
          </a:xfrm>
          <a:prstGeom prst="rect">
            <a:avLst/>
          </a:prstGeom>
          <a:noFill/>
        </p:spPr>
        <p:txBody>
          <a:bodyPr wrap="square" lIns="0" tIns="0" rIns="0" bIns="0" rtlCol="0">
            <a:spAutoFit/>
          </a:bodyPr>
          <a:lstStyle/>
          <a:p>
            <a:pPr algn="ctr">
              <a:lnSpc>
                <a:spcPct val="90000"/>
              </a:lnSpc>
              <a:buSzPct val="80000"/>
            </a:pPr>
            <a:r>
              <a:rPr lang="en-US" sz="1632">
                <a:solidFill>
                  <a:schemeClr val="bg1"/>
                </a:solidFill>
                <a:latin typeface="Segoe UI Light" pitchFamily="34" charset="0"/>
              </a:rPr>
              <a:t>Windows Azure PaaS Services</a:t>
            </a:r>
          </a:p>
        </p:txBody>
      </p:sp>
      <p:sp>
        <p:nvSpPr>
          <p:cNvPr id="67" name="TextBox 66"/>
          <p:cNvSpPr txBox="1"/>
          <p:nvPr/>
        </p:nvSpPr>
        <p:spPr>
          <a:xfrm>
            <a:off x="9406174" y="6461743"/>
            <a:ext cx="2739580" cy="452047"/>
          </a:xfrm>
          <a:prstGeom prst="rect">
            <a:avLst/>
          </a:prstGeom>
          <a:noFill/>
        </p:spPr>
        <p:txBody>
          <a:bodyPr wrap="square" lIns="0" tIns="0" rIns="0" bIns="0" rtlCol="0">
            <a:spAutoFit/>
          </a:bodyPr>
          <a:lstStyle/>
          <a:p>
            <a:pPr algn="ctr">
              <a:lnSpc>
                <a:spcPct val="90000"/>
              </a:lnSpc>
              <a:buSzPct val="80000"/>
            </a:pPr>
            <a:r>
              <a:rPr lang="en-US" sz="1632">
                <a:solidFill>
                  <a:schemeClr val="bg1"/>
                </a:solidFill>
                <a:latin typeface="Segoe UI Light" pitchFamily="34" charset="0"/>
              </a:rPr>
              <a:t>Office 365</a:t>
            </a:r>
          </a:p>
          <a:p>
            <a:pPr algn="ctr">
              <a:lnSpc>
                <a:spcPct val="90000"/>
              </a:lnSpc>
              <a:buSzPct val="80000"/>
            </a:pPr>
            <a:r>
              <a:rPr lang="en-US" sz="1632">
                <a:solidFill>
                  <a:schemeClr val="bg1"/>
                </a:solidFill>
                <a:latin typeface="Segoe UI Light" pitchFamily="34" charset="0"/>
              </a:rPr>
              <a:t>Dynamics CRM</a:t>
            </a:r>
          </a:p>
        </p:txBody>
      </p:sp>
      <p:sp>
        <p:nvSpPr>
          <p:cNvPr id="68" name="Left Brace 67"/>
          <p:cNvSpPr/>
          <p:nvPr/>
        </p:nvSpPr>
        <p:spPr>
          <a:xfrm rot="10800000" flipH="1">
            <a:off x="566149" y="1685783"/>
            <a:ext cx="262920" cy="4568600"/>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492116">
              <a:defRPr/>
            </a:pPr>
            <a:endParaRPr lang="en-US" sz="2244" kern="0">
              <a:latin typeface="Segoe UI"/>
              <a:ea typeface="Segoe UI" pitchFamily="34" charset="0"/>
              <a:cs typeface="Segoe UI" pitchFamily="34" charset="0"/>
            </a:endParaRPr>
          </a:p>
        </p:txBody>
      </p:sp>
    </p:spTree>
    <p:extLst>
      <p:ext uri="{BB962C8B-B14F-4D97-AF65-F5344CB8AC3E}">
        <p14:creationId xmlns:p14="http://schemas.microsoft.com/office/powerpoint/2010/main" val="25566548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User-defined routing decisions</a:t>
            </a:r>
          </a:p>
        </p:txBody>
      </p:sp>
      <p:graphicFrame>
        <p:nvGraphicFramePr>
          <p:cNvPr id="4" name="Diagram 3"/>
          <p:cNvGraphicFramePr/>
          <p:nvPr>
            <p:extLst>
              <p:ext uri="{D42A27DB-BD31-4B8C-83A1-F6EECF244321}">
                <p14:modId xmlns:p14="http://schemas.microsoft.com/office/powerpoint/2010/main" val="3254434962"/>
              </p:ext>
            </p:extLst>
          </p:nvPr>
        </p:nvGraphicFramePr>
        <p:xfrm>
          <a:off x="2221710" y="1668463"/>
          <a:ext cx="8777287" cy="39724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Isosceles Triangle 5"/>
          <p:cNvSpPr>
            <a:spLocks/>
          </p:cNvSpPr>
          <p:nvPr/>
        </p:nvSpPr>
        <p:spPr>
          <a:xfrm>
            <a:off x="1950245" y="4746840"/>
            <a:ext cx="1019085" cy="884023"/>
          </a:xfrm>
          <a:prstGeom prst="triangle">
            <a:avLst/>
          </a:prstGeom>
          <a:solidFill>
            <a:srgbClr val="FFFF00"/>
          </a:solidFill>
        </p:spPr>
        <p:style>
          <a:lnRef idx="1">
            <a:schemeClr val="accent6"/>
          </a:lnRef>
          <a:fillRef idx="3">
            <a:schemeClr val="accent6"/>
          </a:fillRef>
          <a:effectRef idx="2">
            <a:schemeClr val="accent6"/>
          </a:effectRef>
          <a:fontRef idx="minor">
            <a:schemeClr val="lt1"/>
          </a:fontRef>
        </p:style>
        <p:txBody>
          <a:bodyPr rot="0" spcFirstLastPara="0" vert="horz" wrap="square" lIns="68583" tIns="34291" rIns="68583" bIns="34291" numCol="1" spcCol="0" rtlCol="0" fromWordArt="0" anchor="ctr" anchorCtr="0" forceAA="0" compatLnSpc="1">
            <a:prstTxWarp prst="textNoShape">
              <a:avLst/>
            </a:prstTxWarp>
            <a:noAutofit/>
          </a:bodyPr>
          <a:lstStyle/>
          <a:p>
            <a:endParaRPr lang="en-US" sz="1350"/>
          </a:p>
        </p:txBody>
      </p:sp>
    </p:spTree>
    <p:extLst>
      <p:ext uri="{BB962C8B-B14F-4D97-AF65-F5344CB8AC3E}">
        <p14:creationId xmlns:p14="http://schemas.microsoft.com/office/powerpoint/2010/main" val="47853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p:cNvGraphicFramePr/>
          <p:nvPr>
            <p:extLst>
              <p:ext uri="{D42A27DB-BD31-4B8C-83A1-F6EECF244321}">
                <p14:modId xmlns:p14="http://schemas.microsoft.com/office/powerpoint/2010/main" val="2598427368"/>
              </p:ext>
            </p:extLst>
          </p:nvPr>
        </p:nvGraphicFramePr>
        <p:xfrm>
          <a:off x="2221711" y="1667213"/>
          <a:ext cx="8787232" cy="39724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Octagon 10"/>
          <p:cNvSpPr/>
          <p:nvPr/>
        </p:nvSpPr>
        <p:spPr>
          <a:xfrm>
            <a:off x="1971206" y="4867612"/>
            <a:ext cx="1033478" cy="1028744"/>
          </a:xfrm>
          <a:prstGeom prst="octagon">
            <a:avLst/>
          </a:prstGeom>
          <a:solidFill>
            <a:srgbClr val="CC0000"/>
          </a:solidFill>
        </p:spPr>
        <p:style>
          <a:lnRef idx="1">
            <a:schemeClr val="accent2"/>
          </a:lnRef>
          <a:fillRef idx="3">
            <a:schemeClr val="accent2"/>
          </a:fillRef>
          <a:effectRef idx="2">
            <a:schemeClr val="accent2"/>
          </a:effectRef>
          <a:fontRef idx="minor">
            <a:schemeClr val="lt1"/>
          </a:fontRef>
        </p:style>
        <p:txBody>
          <a:bodyPr rot="0" spcFirstLastPara="0" vert="horz" wrap="square" lIns="68583" tIns="34291" rIns="68583" bIns="34291" numCol="1" spcCol="0" rtlCol="0" fromWordArt="0" anchor="ctr" anchorCtr="0" forceAA="0" compatLnSpc="1">
            <a:prstTxWarp prst="textNoShape">
              <a:avLst/>
            </a:prstTxWarp>
            <a:noAutofit/>
          </a:bodyPr>
          <a:lstStyle/>
          <a:p>
            <a:endParaRPr lang="en-US" sz="1350"/>
          </a:p>
        </p:txBody>
      </p:sp>
      <p:sp>
        <p:nvSpPr>
          <p:cNvPr id="7" name="Title 6"/>
          <p:cNvSpPr>
            <a:spLocks noGrp="1"/>
          </p:cNvSpPr>
          <p:nvPr>
            <p:ph type="title"/>
          </p:nvPr>
        </p:nvSpPr>
        <p:spPr/>
        <p:txBody>
          <a:bodyPr/>
          <a:lstStyle/>
          <a:p>
            <a:r>
              <a:rPr lang="en-US" dirty="0"/>
              <a:t>Network Security Groups decisions</a:t>
            </a:r>
          </a:p>
        </p:txBody>
      </p:sp>
    </p:spTree>
    <p:extLst>
      <p:ext uri="{BB962C8B-B14F-4D97-AF65-F5344CB8AC3E}">
        <p14:creationId xmlns:p14="http://schemas.microsoft.com/office/powerpoint/2010/main" val="3774121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Network Security Groups decisions</a:t>
            </a:r>
          </a:p>
        </p:txBody>
      </p:sp>
      <p:graphicFrame>
        <p:nvGraphicFramePr>
          <p:cNvPr id="3" name="Table 2"/>
          <p:cNvGraphicFramePr>
            <a:graphicFrameLocks noGrp="1"/>
          </p:cNvGraphicFramePr>
          <p:nvPr>
            <p:extLst>
              <p:ext uri="{D42A27DB-BD31-4B8C-83A1-F6EECF244321}">
                <p14:modId xmlns:p14="http://schemas.microsoft.com/office/powerpoint/2010/main" val="59949869"/>
              </p:ext>
            </p:extLst>
          </p:nvPr>
        </p:nvGraphicFramePr>
        <p:xfrm>
          <a:off x="557408" y="1363663"/>
          <a:ext cx="8458200" cy="5129533"/>
        </p:xfrm>
        <a:graphic>
          <a:graphicData uri="http://schemas.openxmlformats.org/drawingml/2006/table">
            <a:tbl>
              <a:tblPr firstRow="1" bandRow="1">
                <a:tableStyleId>{5C22544A-7EE6-4342-B048-85BDC9FD1C3A}</a:tableStyleId>
              </a:tblPr>
              <a:tblGrid>
                <a:gridCol w="2408238">
                  <a:extLst>
                    <a:ext uri="{9D8B030D-6E8A-4147-A177-3AD203B41FA5}">
                      <a16:colId xmlns:a16="http://schemas.microsoft.com/office/drawing/2014/main" val="20000"/>
                    </a:ext>
                  </a:extLst>
                </a:gridCol>
                <a:gridCol w="6049962">
                  <a:extLst>
                    <a:ext uri="{9D8B030D-6E8A-4147-A177-3AD203B41FA5}">
                      <a16:colId xmlns:a16="http://schemas.microsoft.com/office/drawing/2014/main" val="20001"/>
                    </a:ext>
                  </a:extLst>
                </a:gridCol>
              </a:tblGrid>
              <a:tr h="457200">
                <a:tc>
                  <a:txBody>
                    <a:bodyPr/>
                    <a:lstStyle/>
                    <a:p>
                      <a:pPr algn="ctr"/>
                      <a:r>
                        <a:rPr lang="en-US" sz="1600" b="0" dirty="0">
                          <a:latin typeface="Segoe UI Semibold" panose="020B0702040204020203" pitchFamily="34" charset="0"/>
                          <a:cs typeface="Segoe UI Semibold" panose="020B0702040204020203" pitchFamily="34" charset="0"/>
                        </a:rPr>
                        <a:t>Considerations</a:t>
                      </a:r>
                    </a:p>
                  </a:txBody>
                  <a:tcPr marL="68583" marR="68583" marT="34291" marB="34291"/>
                </a:tc>
                <a:tc>
                  <a:txBody>
                    <a:bodyPr/>
                    <a:lstStyle/>
                    <a:p>
                      <a:pPr algn="ctr"/>
                      <a:r>
                        <a:rPr lang="en-US" sz="1600" b="0" dirty="0">
                          <a:latin typeface="Segoe UI Semibold" panose="020B0702040204020203" pitchFamily="34" charset="0"/>
                          <a:cs typeface="Segoe UI Semibold" panose="020B0702040204020203" pitchFamily="34" charset="0"/>
                        </a:rPr>
                        <a:t>Decision points</a:t>
                      </a:r>
                    </a:p>
                  </a:txBody>
                  <a:tcPr marL="68583" marR="68583" marT="34291" marB="34291"/>
                </a:tc>
                <a:extLst>
                  <a:ext uri="{0D108BD9-81ED-4DB2-BD59-A6C34878D82A}">
                    <a16:rowId xmlns:a16="http://schemas.microsoft.com/office/drawing/2014/main" val="10000"/>
                  </a:ext>
                </a:extLst>
              </a:tr>
              <a:tr h="1054494">
                <a:tc>
                  <a:txBody>
                    <a:bodyPr/>
                    <a:lstStyle/>
                    <a:p>
                      <a:pPr lvl="0" algn="ctr"/>
                      <a:r>
                        <a:rPr lang="en-US" sz="1600" b="0" kern="1200" dirty="0">
                          <a:solidFill>
                            <a:schemeClr val="dk1"/>
                          </a:solidFill>
                          <a:effectLst/>
                          <a:latin typeface="Segoe UI Semibold" panose="020B0702040204020203" pitchFamily="34" charset="0"/>
                          <a:ea typeface="+mn-ea"/>
                          <a:cs typeface="Segoe UI Semibold" panose="020B0702040204020203" pitchFamily="34" charset="0"/>
                        </a:rPr>
                        <a:t>Compliance</a:t>
                      </a:r>
                    </a:p>
                  </a:txBody>
                  <a:tcPr marL="68583" marR="68583" marT="34291" marB="34291"/>
                </a:tc>
                <a:tc>
                  <a:txBody>
                    <a:bodyPr/>
                    <a:lstStyle/>
                    <a:p>
                      <a:pPr marL="285750" indent="-285750" algn="l">
                        <a:buFont typeface="Arial" panose="020B0604020202020204" pitchFamily="34" charset="0"/>
                        <a:buChar char="•"/>
                      </a:pPr>
                      <a:r>
                        <a:rPr lang="en-US" sz="1600" baseline="0" dirty="0"/>
                        <a:t>Decide whether NSGs comply with PCI or other compliance perspectives with the current logging capabilities of the NSG service</a:t>
                      </a:r>
                    </a:p>
                  </a:txBody>
                  <a:tcPr marL="68583" marR="68583" marT="34291" marB="34291"/>
                </a:tc>
                <a:extLst>
                  <a:ext uri="{0D108BD9-81ED-4DB2-BD59-A6C34878D82A}">
                    <a16:rowId xmlns:a16="http://schemas.microsoft.com/office/drawing/2014/main" val="10001"/>
                  </a:ext>
                </a:extLst>
              </a:tr>
              <a:tr h="1054494">
                <a:tc>
                  <a:txBody>
                    <a:bodyPr/>
                    <a:lstStyle/>
                    <a:p>
                      <a:pPr lvl="0" algn="ctr"/>
                      <a:r>
                        <a:rPr lang="en-AU" sz="1600" b="0" kern="1200" dirty="0">
                          <a:solidFill>
                            <a:schemeClr val="dk1"/>
                          </a:solidFill>
                          <a:effectLst/>
                          <a:latin typeface="Segoe UI Semibold" panose="020B0702040204020203" pitchFamily="34" charset="0"/>
                          <a:ea typeface="+mn-ea"/>
                          <a:cs typeface="Segoe UI Semibold" panose="020B0702040204020203" pitchFamily="34" charset="0"/>
                        </a:rPr>
                        <a:t>Priority</a:t>
                      </a:r>
                      <a:r>
                        <a:rPr lang="en-AU" sz="1600" b="0" kern="1200" baseline="0" dirty="0">
                          <a:solidFill>
                            <a:schemeClr val="dk1"/>
                          </a:solidFill>
                          <a:effectLst/>
                          <a:latin typeface="Segoe UI Semibold" panose="020B0702040204020203" pitchFamily="34" charset="0"/>
                          <a:ea typeface="+mn-ea"/>
                          <a:cs typeface="Segoe UI Semibold" panose="020B0702040204020203" pitchFamily="34" charset="0"/>
                        </a:rPr>
                        <a:t> Numbering</a:t>
                      </a:r>
                      <a:endParaRPr lang="en-US" sz="1600" b="0" dirty="0">
                        <a:latin typeface="Segoe UI Semibold" panose="020B0702040204020203" pitchFamily="34" charset="0"/>
                        <a:cs typeface="Segoe UI Semibold" panose="020B0702040204020203" pitchFamily="34" charset="0"/>
                      </a:endParaRPr>
                    </a:p>
                  </a:txBody>
                  <a:tcPr marL="68583" marR="68583" marT="34291" marB="34291"/>
                </a:tc>
                <a:tc>
                  <a:txBody>
                    <a:bodyPr/>
                    <a:lstStyle/>
                    <a:p>
                      <a:pPr marL="285750" indent="-285750" algn="l">
                        <a:buFont typeface="Arial" panose="020B0604020202020204" pitchFamily="34" charset="0"/>
                        <a:buChar char="•"/>
                      </a:pPr>
                      <a:r>
                        <a:rPr lang="en-US" sz="1600" baseline="0" dirty="0"/>
                        <a:t>Decide on inbound and outbound priority rules numbering and plan to leave a blank number space between rules as Inbound and outbound rules are independent</a:t>
                      </a:r>
                    </a:p>
                  </a:txBody>
                  <a:tcPr marL="68583" marR="68583" marT="34291" marB="34291"/>
                </a:tc>
                <a:extLst>
                  <a:ext uri="{0D108BD9-81ED-4DB2-BD59-A6C34878D82A}">
                    <a16:rowId xmlns:a16="http://schemas.microsoft.com/office/drawing/2014/main" val="10002"/>
                  </a:ext>
                </a:extLst>
              </a:tr>
              <a:tr h="1290179">
                <a:tc>
                  <a:txBody>
                    <a:bodyPr/>
                    <a:lstStyle/>
                    <a:p>
                      <a:pPr lvl="0" algn="ctr"/>
                      <a:r>
                        <a:rPr lang="en-AU" sz="1600" b="0" kern="1200" dirty="0">
                          <a:solidFill>
                            <a:schemeClr val="dk1"/>
                          </a:solidFill>
                          <a:effectLst/>
                          <a:latin typeface="Segoe UI Semibold" panose="020B0702040204020203" pitchFamily="34" charset="0"/>
                          <a:ea typeface="+mn-ea"/>
                          <a:cs typeface="Segoe UI Semibold" panose="020B0702040204020203" pitchFamily="34" charset="0"/>
                        </a:rPr>
                        <a:t>Default</a:t>
                      </a:r>
                      <a:r>
                        <a:rPr lang="en-AU" sz="1600" b="0" kern="1200" baseline="0" dirty="0">
                          <a:solidFill>
                            <a:schemeClr val="dk1"/>
                          </a:solidFill>
                          <a:effectLst/>
                          <a:latin typeface="Segoe UI Semibold" panose="020B0702040204020203" pitchFamily="34" charset="0"/>
                          <a:ea typeface="+mn-ea"/>
                          <a:cs typeface="Segoe UI Semibold" panose="020B0702040204020203" pitchFamily="34" charset="0"/>
                        </a:rPr>
                        <a:t> Rules</a:t>
                      </a:r>
                      <a:endParaRPr lang="en-US" sz="1600" b="0" dirty="0">
                        <a:latin typeface="Segoe UI Semibold" panose="020B0702040204020203" pitchFamily="34" charset="0"/>
                        <a:cs typeface="Segoe UI Semibold" panose="020B0702040204020203" pitchFamily="34" charset="0"/>
                      </a:endParaRPr>
                    </a:p>
                  </a:txBody>
                  <a:tcPr marL="68583" marR="68583" marT="34291" marB="34291"/>
                </a:tc>
                <a:tc>
                  <a:txBody>
                    <a:bodyPr/>
                    <a:lstStyle/>
                    <a:p>
                      <a:pPr marL="285750" indent="-285750" algn="l">
                        <a:buFont typeface="Arial" panose="020B0604020202020204" pitchFamily="34" charset="0"/>
                        <a:buChar char="•"/>
                      </a:pPr>
                      <a:r>
                        <a:rPr lang="en-US" sz="1600" baseline="0" dirty="0"/>
                        <a:t>Choose to define a rule that has a priority number in the 4000 range so that it’s possible to override the default values and allow as many additional rules as possible</a:t>
                      </a:r>
                    </a:p>
                  </a:txBody>
                  <a:tcPr marL="68583" marR="68583" marT="34291" marB="34291"/>
                </a:tc>
                <a:extLst>
                  <a:ext uri="{0D108BD9-81ED-4DB2-BD59-A6C34878D82A}">
                    <a16:rowId xmlns:a16="http://schemas.microsoft.com/office/drawing/2014/main" val="10003"/>
                  </a:ext>
                </a:extLst>
              </a:tr>
              <a:tr h="1273166">
                <a:tc>
                  <a:txBody>
                    <a:bodyPr/>
                    <a:lstStyle/>
                    <a:p>
                      <a:pPr lvl="0" algn="ctr"/>
                      <a:r>
                        <a:rPr lang="en-US" sz="1600" b="0" dirty="0">
                          <a:latin typeface="Segoe UI Semibold" panose="020B0702040204020203" pitchFamily="34" charset="0"/>
                          <a:cs typeface="Segoe UI Semibold" panose="020B0702040204020203" pitchFamily="34" charset="0"/>
                        </a:rPr>
                        <a:t>Port Numbers</a:t>
                      </a:r>
                    </a:p>
                  </a:txBody>
                  <a:tcPr marL="68583" marR="68583" marT="34291" marB="34291"/>
                </a:tc>
                <a:tc>
                  <a:txBody>
                    <a:bodyPr/>
                    <a:lstStyle/>
                    <a:p>
                      <a:pPr marL="285750" indent="-285750" algn="l">
                        <a:buFont typeface="Arial" panose="020B0604020202020204" pitchFamily="34" charset="0"/>
                        <a:buChar char="•"/>
                      </a:pPr>
                      <a:r>
                        <a:rPr lang="en-US" sz="1600" baseline="0" dirty="0"/>
                        <a:t>Decide on specifying port ranges (e.g. 1024-1048) in the rule definition and note that you cannot specify random port numbers consecutively (e.g. 1024, 1036, 30000)</a:t>
                      </a:r>
                    </a:p>
                  </a:txBody>
                  <a:tcPr marL="68583" marR="68583" marT="34291" marB="34291"/>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016612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Network Security Groups decisions</a:t>
            </a:r>
          </a:p>
        </p:txBody>
      </p:sp>
      <p:graphicFrame>
        <p:nvGraphicFramePr>
          <p:cNvPr id="4" name="Table 3"/>
          <p:cNvGraphicFramePr>
            <a:graphicFrameLocks noGrp="1"/>
          </p:cNvGraphicFramePr>
          <p:nvPr>
            <p:extLst>
              <p:ext uri="{D42A27DB-BD31-4B8C-83A1-F6EECF244321}">
                <p14:modId xmlns:p14="http://schemas.microsoft.com/office/powerpoint/2010/main" val="1982883893"/>
              </p:ext>
            </p:extLst>
          </p:nvPr>
        </p:nvGraphicFramePr>
        <p:xfrm>
          <a:off x="557408" y="1363663"/>
          <a:ext cx="8458200" cy="4983484"/>
        </p:xfrm>
        <a:graphic>
          <a:graphicData uri="http://schemas.openxmlformats.org/drawingml/2006/table">
            <a:tbl>
              <a:tblPr firstRow="1" bandRow="1">
                <a:tableStyleId>{5C22544A-7EE6-4342-B048-85BDC9FD1C3A}</a:tableStyleId>
              </a:tblPr>
              <a:tblGrid>
                <a:gridCol w="2408237">
                  <a:extLst>
                    <a:ext uri="{9D8B030D-6E8A-4147-A177-3AD203B41FA5}">
                      <a16:colId xmlns:a16="http://schemas.microsoft.com/office/drawing/2014/main" val="20000"/>
                    </a:ext>
                  </a:extLst>
                </a:gridCol>
                <a:gridCol w="6049963">
                  <a:extLst>
                    <a:ext uri="{9D8B030D-6E8A-4147-A177-3AD203B41FA5}">
                      <a16:colId xmlns:a16="http://schemas.microsoft.com/office/drawing/2014/main" val="20001"/>
                    </a:ext>
                  </a:extLst>
                </a:gridCol>
              </a:tblGrid>
              <a:tr h="457200">
                <a:tc>
                  <a:txBody>
                    <a:bodyPr/>
                    <a:lstStyle/>
                    <a:p>
                      <a:pPr algn="ctr"/>
                      <a:r>
                        <a:rPr lang="en-US" sz="1600" b="0" kern="1200" dirty="0">
                          <a:solidFill>
                            <a:schemeClr val="lt1"/>
                          </a:solidFill>
                          <a:latin typeface="Segoe UI Semibold" panose="020B0702040204020203" pitchFamily="34" charset="0"/>
                          <a:ea typeface="+mn-ea"/>
                          <a:cs typeface="Segoe UI Semibold" panose="020B0702040204020203" pitchFamily="34" charset="0"/>
                        </a:rPr>
                        <a:t>Considerations</a:t>
                      </a:r>
                    </a:p>
                  </a:txBody>
                  <a:tcPr marL="68583" marR="68583" marT="34291" marB="34291"/>
                </a:tc>
                <a:tc>
                  <a:txBody>
                    <a:bodyPr/>
                    <a:lstStyle/>
                    <a:p>
                      <a:pPr algn="ctr"/>
                      <a:r>
                        <a:rPr lang="en-US" sz="1600" b="0" kern="1200" dirty="0">
                          <a:solidFill>
                            <a:schemeClr val="lt1"/>
                          </a:solidFill>
                          <a:latin typeface="Segoe UI Semibold" panose="020B0702040204020203" pitchFamily="34" charset="0"/>
                          <a:ea typeface="+mn-ea"/>
                          <a:cs typeface="Segoe UI Semibold" panose="020B0702040204020203" pitchFamily="34" charset="0"/>
                        </a:rPr>
                        <a:t>Decision points</a:t>
                      </a:r>
                    </a:p>
                  </a:txBody>
                  <a:tcPr marL="68583" marR="68583" marT="34291" marB="34291"/>
                </a:tc>
                <a:extLst>
                  <a:ext uri="{0D108BD9-81ED-4DB2-BD59-A6C34878D82A}">
                    <a16:rowId xmlns:a16="http://schemas.microsoft.com/office/drawing/2014/main" val="10000"/>
                  </a:ext>
                </a:extLst>
              </a:tr>
              <a:tr h="2263142">
                <a:tc>
                  <a:txBody>
                    <a:bodyPr/>
                    <a:lstStyle/>
                    <a:p>
                      <a:pPr lvl="0" algn="ctr"/>
                      <a:r>
                        <a:rPr lang="en-US" sz="1600" b="0" kern="1200" dirty="0">
                          <a:solidFill>
                            <a:schemeClr val="dk1"/>
                          </a:solidFill>
                          <a:effectLst/>
                          <a:latin typeface="Segoe UI Semibold" panose="020B0702040204020203" pitchFamily="34" charset="0"/>
                          <a:ea typeface="+mn-ea"/>
                          <a:cs typeface="Segoe UI Semibold" panose="020B0702040204020203" pitchFamily="34" charset="0"/>
                        </a:rPr>
                        <a:t>Targeting</a:t>
                      </a:r>
                    </a:p>
                  </a:txBody>
                  <a:tcPr marL="68583" marR="68583" marT="34291" marB="34291"/>
                </a:tc>
                <a:tc>
                  <a:txBody>
                    <a:bodyPr/>
                    <a:lstStyle/>
                    <a:p>
                      <a:pPr marL="0" indent="0" algn="l">
                        <a:buFontTx/>
                        <a:buNone/>
                      </a:pPr>
                      <a:r>
                        <a:rPr lang="en-US" sz="1600" baseline="0" dirty="0"/>
                        <a:t>Decide what to target with NSGs based on NSG’s limits:</a:t>
                      </a:r>
                    </a:p>
                    <a:p>
                      <a:pPr marL="285750" indent="-285750" algn="l">
                        <a:buFont typeface="Arial" panose="020B0604020202020204" pitchFamily="34" charset="0"/>
                        <a:buChar char="•"/>
                      </a:pPr>
                      <a:r>
                        <a:rPr lang="en-US" sz="1600" baseline="0" dirty="0"/>
                        <a:t>Choose to target by VM when the number  of systems which require this ruleset (both immediately and in the future) is unknown</a:t>
                      </a:r>
                    </a:p>
                    <a:p>
                      <a:pPr marL="285750" indent="-285750" algn="l">
                        <a:buFont typeface="Arial" panose="020B0604020202020204" pitchFamily="34" charset="0"/>
                        <a:buChar char="•"/>
                      </a:pPr>
                      <a:r>
                        <a:rPr lang="en-US" sz="1600" baseline="0" dirty="0"/>
                        <a:t>Choose to target by subnet when the rulesets are defined by role and the number of systems which the NSG will be expected to apply is well known and appropriate subnet sizes can be determined for these systems</a:t>
                      </a:r>
                    </a:p>
                    <a:p>
                      <a:pPr marL="285750" indent="-285750" algn="l">
                        <a:buFontTx/>
                        <a:buChar char="-"/>
                      </a:pPr>
                      <a:endParaRPr lang="en-US" sz="1600" baseline="0" dirty="0"/>
                    </a:p>
                  </a:txBody>
                  <a:tcPr marL="68583" marR="68583" marT="34291" marB="34291"/>
                </a:tc>
                <a:extLst>
                  <a:ext uri="{0D108BD9-81ED-4DB2-BD59-A6C34878D82A}">
                    <a16:rowId xmlns:a16="http://schemas.microsoft.com/office/drawing/2014/main" val="10001"/>
                  </a:ext>
                </a:extLst>
              </a:tr>
              <a:tr h="1933427">
                <a:tc>
                  <a:txBody>
                    <a:bodyPr/>
                    <a:lstStyle/>
                    <a:p>
                      <a:pPr lvl="0" algn="ctr"/>
                      <a:r>
                        <a:rPr lang="en-US" sz="1600" b="0" kern="1200" dirty="0">
                          <a:solidFill>
                            <a:schemeClr val="dk1"/>
                          </a:solidFill>
                          <a:effectLst/>
                          <a:latin typeface="Segoe UI Semibold" panose="020B0702040204020203" pitchFamily="34" charset="0"/>
                          <a:ea typeface="+mn-ea"/>
                          <a:cs typeface="Segoe UI Semibold" panose="020B0702040204020203" pitchFamily="34" charset="0"/>
                        </a:rPr>
                        <a:t>Precedence</a:t>
                      </a:r>
                    </a:p>
                  </a:txBody>
                  <a:tcPr marL="68583" marR="68583" marT="34291" marB="34291"/>
                </a:tc>
                <a:tc>
                  <a:txBody>
                    <a:bodyPr/>
                    <a:lstStyle/>
                    <a:p>
                      <a:pPr marL="0" indent="0" algn="l">
                        <a:buFontTx/>
                        <a:buNone/>
                      </a:pPr>
                      <a:r>
                        <a:rPr lang="en-US" sz="1600" baseline="0" dirty="0"/>
                        <a:t>Decide on the precedence of NSGs before deploying onto existing NSGs at the subnet and VM levels. Consider the following:</a:t>
                      </a:r>
                    </a:p>
                    <a:p>
                      <a:pPr marL="285750" indent="-285750" algn="l">
                        <a:buFont typeface="Arial" panose="020B0604020202020204" pitchFamily="34" charset="0"/>
                        <a:buChar char="•"/>
                      </a:pPr>
                      <a:r>
                        <a:rPr lang="en-US" sz="1600" kern="1200" dirty="0">
                          <a:solidFill>
                            <a:schemeClr val="dk1"/>
                          </a:solidFill>
                          <a:effectLst/>
                          <a:latin typeface="+mn-lt"/>
                          <a:ea typeface="+mn-ea"/>
                          <a:cs typeface="+mn-cs"/>
                        </a:rPr>
                        <a:t>Denial at Subnet takes precedence over allow at VM or NIC level</a:t>
                      </a:r>
                    </a:p>
                    <a:p>
                      <a:pPr marL="285750" lvl="0" indent="-285750">
                        <a:buFont typeface="Arial" panose="020B0604020202020204" pitchFamily="34" charset="0"/>
                        <a:buChar char="•"/>
                      </a:pPr>
                      <a:r>
                        <a:rPr lang="en-US" sz="1600" kern="1200" dirty="0">
                          <a:solidFill>
                            <a:schemeClr val="dk1"/>
                          </a:solidFill>
                          <a:effectLst/>
                          <a:latin typeface="+mn-lt"/>
                          <a:ea typeface="+mn-ea"/>
                          <a:cs typeface="+mn-cs"/>
                        </a:rPr>
                        <a:t>Denial at VM level takes precedence over allow at the NIC level or the subnet level</a:t>
                      </a:r>
                    </a:p>
                    <a:p>
                      <a:pPr marL="285750" indent="-285750">
                        <a:buFont typeface="Arial" panose="020B0604020202020204" pitchFamily="34" charset="0"/>
                        <a:buChar char="•"/>
                      </a:pPr>
                      <a:r>
                        <a:rPr lang="en-US" sz="1600" kern="1200" dirty="0">
                          <a:solidFill>
                            <a:schemeClr val="dk1"/>
                          </a:solidFill>
                          <a:effectLst/>
                          <a:latin typeface="+mn-lt"/>
                          <a:ea typeface="+mn-ea"/>
                          <a:cs typeface="+mn-cs"/>
                        </a:rPr>
                        <a:t>Denial at NIC level takes precedence over allow at VM or subnet level</a:t>
                      </a:r>
                    </a:p>
                  </a:txBody>
                  <a:tcPr marL="68583" marR="68583" marT="34291" marB="34291"/>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315122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Endpoints decisions</a:t>
            </a:r>
          </a:p>
        </p:txBody>
      </p:sp>
      <p:graphicFrame>
        <p:nvGraphicFramePr>
          <p:cNvPr id="5" name="Diagram 4"/>
          <p:cNvGraphicFramePr/>
          <p:nvPr>
            <p:extLst>
              <p:ext uri="{D42A27DB-BD31-4B8C-83A1-F6EECF244321}">
                <p14:modId xmlns:p14="http://schemas.microsoft.com/office/powerpoint/2010/main" val="1308070743"/>
              </p:ext>
            </p:extLst>
          </p:nvPr>
        </p:nvGraphicFramePr>
        <p:xfrm>
          <a:off x="1828802" y="1783883"/>
          <a:ext cx="8777287" cy="39724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Isosceles Triangle 5"/>
          <p:cNvSpPr>
            <a:spLocks/>
          </p:cNvSpPr>
          <p:nvPr/>
        </p:nvSpPr>
        <p:spPr>
          <a:xfrm>
            <a:off x="1759221" y="5156866"/>
            <a:ext cx="716649" cy="599506"/>
          </a:xfrm>
          <a:prstGeom prst="triangle">
            <a:avLst/>
          </a:prstGeom>
          <a:solidFill>
            <a:srgbClr val="FFFF00"/>
          </a:solidFill>
        </p:spPr>
        <p:style>
          <a:lnRef idx="1">
            <a:schemeClr val="accent6"/>
          </a:lnRef>
          <a:fillRef idx="3">
            <a:schemeClr val="accent6"/>
          </a:fillRef>
          <a:effectRef idx="2">
            <a:schemeClr val="accent6"/>
          </a:effectRef>
          <a:fontRef idx="minor">
            <a:schemeClr val="lt1"/>
          </a:fontRef>
        </p:style>
        <p:txBody>
          <a:bodyPr rot="0" spcFirstLastPara="0" vert="horz" wrap="square" lIns="68583" tIns="34291" rIns="68583" bIns="34291" numCol="1" spcCol="0" rtlCol="0" fromWordArt="0" anchor="ctr" anchorCtr="0" forceAA="0" compatLnSpc="1">
            <a:prstTxWarp prst="textNoShape">
              <a:avLst/>
            </a:prstTxWarp>
            <a:noAutofit/>
          </a:bodyPr>
          <a:lstStyle/>
          <a:p>
            <a:endParaRPr lang="en-US" sz="1350"/>
          </a:p>
        </p:txBody>
      </p:sp>
      <p:sp>
        <p:nvSpPr>
          <p:cNvPr id="8" name="Octagon 7"/>
          <p:cNvSpPr/>
          <p:nvPr/>
        </p:nvSpPr>
        <p:spPr>
          <a:xfrm>
            <a:off x="1773677" y="2600154"/>
            <a:ext cx="576011" cy="599504"/>
          </a:xfrm>
          <a:prstGeom prst="octagon">
            <a:avLst/>
          </a:prstGeom>
          <a:solidFill>
            <a:srgbClr val="CC0000"/>
          </a:solidFill>
        </p:spPr>
        <p:style>
          <a:lnRef idx="1">
            <a:schemeClr val="accent2"/>
          </a:lnRef>
          <a:fillRef idx="3">
            <a:schemeClr val="accent2"/>
          </a:fillRef>
          <a:effectRef idx="2">
            <a:schemeClr val="accent2"/>
          </a:effectRef>
          <a:fontRef idx="minor">
            <a:schemeClr val="lt1"/>
          </a:fontRef>
        </p:style>
        <p:txBody>
          <a:bodyPr rot="0" spcFirstLastPara="0" vert="horz" wrap="square" lIns="68583" tIns="34291" rIns="68583" bIns="34291" numCol="1" spcCol="0" rtlCol="0" fromWordArt="0" anchor="ctr" anchorCtr="0" forceAA="0" compatLnSpc="1">
            <a:prstTxWarp prst="textNoShape">
              <a:avLst/>
            </a:prstTxWarp>
            <a:noAutofit/>
          </a:bodyPr>
          <a:lstStyle/>
          <a:p>
            <a:endParaRPr lang="en-US" sz="1350"/>
          </a:p>
        </p:txBody>
      </p:sp>
    </p:spTree>
    <p:extLst>
      <p:ext uri="{BB962C8B-B14F-4D97-AF65-F5344CB8AC3E}">
        <p14:creationId xmlns:p14="http://schemas.microsoft.com/office/powerpoint/2010/main" val="26416073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7C184-127A-4293-8162-E742690585B8}"/>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3904339709"/>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NSG tags</a:t>
            </a:r>
          </a:p>
        </p:txBody>
      </p:sp>
      <p:graphicFrame>
        <p:nvGraphicFramePr>
          <p:cNvPr id="3" name="Table 2"/>
          <p:cNvGraphicFramePr>
            <a:graphicFrameLocks noGrp="1"/>
          </p:cNvGraphicFramePr>
          <p:nvPr>
            <p:extLst>
              <p:ext uri="{D42A27DB-BD31-4B8C-83A1-F6EECF244321}">
                <p14:modId xmlns:p14="http://schemas.microsoft.com/office/powerpoint/2010/main" val="1720681046"/>
              </p:ext>
            </p:extLst>
          </p:nvPr>
        </p:nvGraphicFramePr>
        <p:xfrm>
          <a:off x="559906" y="1363662"/>
          <a:ext cx="10820400" cy="3968407"/>
        </p:xfrm>
        <a:graphic>
          <a:graphicData uri="http://schemas.openxmlformats.org/drawingml/2006/table">
            <a:tbl>
              <a:tblPr firstRow="1" firstCol="1" bandRow="1">
                <a:tableStyleId>{5C22544A-7EE6-4342-B048-85BDC9FD1C3A}</a:tableStyleId>
              </a:tblPr>
              <a:tblGrid>
                <a:gridCol w="2777093">
                  <a:extLst>
                    <a:ext uri="{9D8B030D-6E8A-4147-A177-3AD203B41FA5}">
                      <a16:colId xmlns:a16="http://schemas.microsoft.com/office/drawing/2014/main" val="2519715875"/>
                    </a:ext>
                  </a:extLst>
                </a:gridCol>
                <a:gridCol w="8043307">
                  <a:extLst>
                    <a:ext uri="{9D8B030D-6E8A-4147-A177-3AD203B41FA5}">
                      <a16:colId xmlns:a16="http://schemas.microsoft.com/office/drawing/2014/main" val="2602763457"/>
                    </a:ext>
                  </a:extLst>
                </a:gridCol>
              </a:tblGrid>
              <a:tr h="227136">
                <a:tc>
                  <a:txBody>
                    <a:bodyPr/>
                    <a:lstStyle/>
                    <a:p>
                      <a:pPr marL="0" marR="0">
                        <a:lnSpc>
                          <a:spcPct val="115000"/>
                        </a:lnSpc>
                        <a:spcBef>
                          <a:spcPts val="600"/>
                        </a:spcBef>
                        <a:spcAft>
                          <a:spcPts val="600"/>
                        </a:spcAft>
                      </a:pPr>
                      <a:r>
                        <a:rPr lang="en-US" sz="1600" b="0" dirty="0">
                          <a:effectLst/>
                          <a:latin typeface="Segoe UI Semibold" panose="020B0702040204020203" pitchFamily="34" charset="0"/>
                          <a:cs typeface="Segoe UI Semibold" panose="020B0702040204020203" pitchFamily="34" charset="0"/>
                        </a:rPr>
                        <a:t>Tag</a:t>
                      </a:r>
                      <a:endParaRPr lang="en-US" sz="2000" b="0" dirty="0">
                        <a:effectLst/>
                        <a:latin typeface="Segoe UI Semibold" panose="020B0702040204020203" pitchFamily="34" charset="0"/>
                        <a:ea typeface="Times New Roman" panose="02020603050405020304" pitchFamily="18" charset="0"/>
                        <a:cs typeface="Segoe UI Semibold" panose="020B0702040204020203" pitchFamily="34" charset="0"/>
                      </a:endParaRPr>
                    </a:p>
                  </a:txBody>
                  <a:tcPr marL="68580" marR="68580" marT="0" marB="0"/>
                </a:tc>
                <a:tc>
                  <a:txBody>
                    <a:bodyPr/>
                    <a:lstStyle/>
                    <a:p>
                      <a:pPr marL="0" marR="0">
                        <a:lnSpc>
                          <a:spcPct val="115000"/>
                        </a:lnSpc>
                        <a:spcBef>
                          <a:spcPts val="600"/>
                        </a:spcBef>
                        <a:spcAft>
                          <a:spcPts val="600"/>
                        </a:spcAft>
                      </a:pPr>
                      <a:r>
                        <a:rPr lang="en-US" sz="1600" b="0" kern="1200" dirty="0">
                          <a:solidFill>
                            <a:schemeClr val="lt1"/>
                          </a:solidFill>
                          <a:effectLst/>
                          <a:latin typeface="Segoe UI Semibold" panose="020B0702040204020203" pitchFamily="34" charset="0"/>
                          <a:ea typeface="+mn-ea"/>
                          <a:cs typeface="Segoe UI Semibold" panose="020B0702040204020203" pitchFamily="34" charset="0"/>
                        </a:rPr>
                        <a:t>Description</a:t>
                      </a:r>
                    </a:p>
                  </a:txBody>
                  <a:tcPr marL="68580" marR="68580" marT="0" marB="0"/>
                </a:tc>
                <a:extLst>
                  <a:ext uri="{0D108BD9-81ED-4DB2-BD59-A6C34878D82A}">
                    <a16:rowId xmlns:a16="http://schemas.microsoft.com/office/drawing/2014/main" val="478615570"/>
                  </a:ext>
                </a:extLst>
              </a:tr>
              <a:tr h="956029">
                <a:tc>
                  <a:txBody>
                    <a:bodyPr/>
                    <a:lstStyle/>
                    <a:p>
                      <a:pPr marL="0" marR="0">
                        <a:lnSpc>
                          <a:spcPct val="115000"/>
                        </a:lnSpc>
                        <a:spcBef>
                          <a:spcPts val="600"/>
                        </a:spcBef>
                        <a:spcAft>
                          <a:spcPts val="600"/>
                        </a:spcAft>
                      </a:pPr>
                      <a:r>
                        <a:rPr lang="en-US" sz="1600" b="0" dirty="0">
                          <a:effectLst/>
                          <a:latin typeface="Segoe UI Semibold" panose="020B0702040204020203" pitchFamily="34" charset="0"/>
                          <a:cs typeface="Segoe UI Semibold" panose="020B0702040204020203" pitchFamily="34" charset="0"/>
                        </a:rPr>
                        <a:t>VIRTUAL_NETWORK (ASM)</a:t>
                      </a:r>
                      <a:endParaRPr lang="en-US" sz="2000" b="0" dirty="0">
                        <a:effectLst/>
                        <a:latin typeface="Segoe UI Semibold" panose="020B0702040204020203" pitchFamily="34" charset="0"/>
                        <a:cs typeface="Segoe UI Semibold" panose="020B0702040204020203" pitchFamily="34" charset="0"/>
                      </a:endParaRPr>
                    </a:p>
                    <a:p>
                      <a:pPr marL="0" marR="0">
                        <a:lnSpc>
                          <a:spcPct val="115000"/>
                        </a:lnSpc>
                        <a:spcBef>
                          <a:spcPts val="600"/>
                        </a:spcBef>
                        <a:spcAft>
                          <a:spcPts val="600"/>
                        </a:spcAft>
                      </a:pPr>
                      <a:r>
                        <a:rPr lang="en-US" sz="1600" b="0" dirty="0" err="1">
                          <a:effectLst/>
                          <a:latin typeface="Segoe UI Semibold" panose="020B0702040204020203" pitchFamily="34" charset="0"/>
                          <a:cs typeface="Segoe UI Semibold" panose="020B0702040204020203" pitchFamily="34" charset="0"/>
                        </a:rPr>
                        <a:t>VirtualNetwork</a:t>
                      </a:r>
                      <a:r>
                        <a:rPr lang="en-US" sz="1600" b="0" dirty="0">
                          <a:effectLst/>
                          <a:latin typeface="Segoe UI Semibold" panose="020B0702040204020203" pitchFamily="34" charset="0"/>
                          <a:cs typeface="Segoe UI Semibold" panose="020B0702040204020203" pitchFamily="34" charset="0"/>
                        </a:rPr>
                        <a:t> (ARM)</a:t>
                      </a:r>
                      <a:endParaRPr lang="en-US" sz="2000" b="0" dirty="0">
                        <a:effectLst/>
                        <a:latin typeface="Segoe UI Semibold" panose="020B0702040204020203" pitchFamily="34" charset="0"/>
                        <a:ea typeface="Times New Roman" panose="02020603050405020304" pitchFamily="18" charset="0"/>
                        <a:cs typeface="Segoe UI Semibold" panose="020B0702040204020203" pitchFamily="34" charset="0"/>
                      </a:endParaRPr>
                    </a:p>
                  </a:txBody>
                  <a:tcPr marL="68580" marR="68580" marT="0" marB="0"/>
                </a:tc>
                <a:tc>
                  <a:txBody>
                    <a:bodyPr/>
                    <a:lstStyle/>
                    <a:p>
                      <a:pPr marL="0" marR="0">
                        <a:lnSpc>
                          <a:spcPct val="115000"/>
                        </a:lnSpc>
                        <a:spcBef>
                          <a:spcPts val="600"/>
                        </a:spcBef>
                        <a:spcAft>
                          <a:spcPts val="600"/>
                        </a:spcAft>
                      </a:pPr>
                      <a:r>
                        <a:rPr lang="en-US" sz="1600" dirty="0">
                          <a:effectLst/>
                        </a:rPr>
                        <a:t>This default tag denotes all of your network address space. It includes the Virtual Network address space (IP CIDR in Azure) and all connected on-premises address spaces (local networks). It also includes Virtual Network-to-Virtual Network address spaces.</a:t>
                      </a:r>
                      <a:endParaRPr lang="en-US" sz="20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03259192"/>
                  </a:ext>
                </a:extLst>
              </a:tr>
              <a:tr h="1200279">
                <a:tc>
                  <a:txBody>
                    <a:bodyPr/>
                    <a:lstStyle/>
                    <a:p>
                      <a:pPr marL="0" marR="0">
                        <a:lnSpc>
                          <a:spcPct val="115000"/>
                        </a:lnSpc>
                        <a:spcBef>
                          <a:spcPts val="600"/>
                        </a:spcBef>
                        <a:spcAft>
                          <a:spcPts val="600"/>
                        </a:spcAft>
                      </a:pPr>
                      <a:r>
                        <a:rPr lang="en-US" sz="1600" b="0" dirty="0">
                          <a:effectLst/>
                          <a:latin typeface="Segoe UI Semibold" panose="020B0702040204020203" pitchFamily="34" charset="0"/>
                          <a:cs typeface="Segoe UI Semibold" panose="020B0702040204020203" pitchFamily="34" charset="0"/>
                        </a:rPr>
                        <a:t>AZURE_LOADBALANCER (ASM)</a:t>
                      </a:r>
                      <a:endParaRPr lang="en-US" sz="2000" b="0" dirty="0">
                        <a:effectLst/>
                        <a:latin typeface="Segoe UI Semibold" panose="020B0702040204020203" pitchFamily="34" charset="0"/>
                        <a:cs typeface="Segoe UI Semibold" panose="020B0702040204020203" pitchFamily="34" charset="0"/>
                      </a:endParaRPr>
                    </a:p>
                    <a:p>
                      <a:pPr marL="0" marR="0">
                        <a:lnSpc>
                          <a:spcPct val="115000"/>
                        </a:lnSpc>
                        <a:spcBef>
                          <a:spcPts val="600"/>
                        </a:spcBef>
                        <a:spcAft>
                          <a:spcPts val="600"/>
                        </a:spcAft>
                      </a:pPr>
                      <a:r>
                        <a:rPr lang="en-US" sz="1600" b="0" dirty="0" err="1">
                          <a:effectLst/>
                          <a:latin typeface="Segoe UI Semibold" panose="020B0702040204020203" pitchFamily="34" charset="0"/>
                          <a:cs typeface="Segoe UI Semibold" panose="020B0702040204020203" pitchFamily="34" charset="0"/>
                        </a:rPr>
                        <a:t>AzureLoadBalancer</a:t>
                      </a:r>
                      <a:r>
                        <a:rPr lang="en-US" sz="1600" b="0" dirty="0">
                          <a:effectLst/>
                          <a:latin typeface="Segoe UI Semibold" panose="020B0702040204020203" pitchFamily="34" charset="0"/>
                          <a:cs typeface="Segoe UI Semibold" panose="020B0702040204020203" pitchFamily="34" charset="0"/>
                        </a:rPr>
                        <a:t> (ARM)</a:t>
                      </a:r>
                      <a:endParaRPr lang="en-US" sz="2000" b="0" dirty="0">
                        <a:effectLst/>
                        <a:latin typeface="Segoe UI Semibold" panose="020B0702040204020203" pitchFamily="34" charset="0"/>
                        <a:ea typeface="Times New Roman" panose="02020603050405020304" pitchFamily="18" charset="0"/>
                        <a:cs typeface="Segoe UI Semibold" panose="020B0702040204020203" pitchFamily="34" charset="0"/>
                      </a:endParaRPr>
                    </a:p>
                  </a:txBody>
                  <a:tcPr marL="68580" marR="68580" marT="0" marB="0"/>
                </a:tc>
                <a:tc>
                  <a:txBody>
                    <a:bodyPr/>
                    <a:lstStyle/>
                    <a:p>
                      <a:pPr marL="0" marR="0">
                        <a:lnSpc>
                          <a:spcPct val="115000"/>
                        </a:lnSpc>
                        <a:spcBef>
                          <a:spcPts val="600"/>
                        </a:spcBef>
                        <a:spcAft>
                          <a:spcPts val="600"/>
                        </a:spcAft>
                      </a:pPr>
                      <a:r>
                        <a:rPr lang="en-US" sz="1600" dirty="0">
                          <a:effectLst/>
                        </a:rPr>
                        <a:t>This default tag denotes the load balancer for the Azure infrastructure. This translates to an IP address for an Azure datacenter where the health probes originate. This is needed only if the Virtual Machine or set of Virtual Machines associated with the Network Security Group is participating in a load balanced set. Note this is not the actual load balancer IP address.</a:t>
                      </a:r>
                      <a:endParaRPr lang="en-US" sz="20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57656313"/>
                  </a:ext>
                </a:extLst>
              </a:tr>
              <a:tr h="1200279">
                <a:tc>
                  <a:txBody>
                    <a:bodyPr/>
                    <a:lstStyle/>
                    <a:p>
                      <a:pPr marL="0" marR="0">
                        <a:lnSpc>
                          <a:spcPct val="115000"/>
                        </a:lnSpc>
                        <a:spcBef>
                          <a:spcPts val="600"/>
                        </a:spcBef>
                        <a:spcAft>
                          <a:spcPts val="600"/>
                        </a:spcAft>
                      </a:pPr>
                      <a:r>
                        <a:rPr lang="en-US" sz="1600" b="0" dirty="0">
                          <a:effectLst/>
                          <a:latin typeface="Segoe UI Semibold" panose="020B0702040204020203" pitchFamily="34" charset="0"/>
                          <a:cs typeface="Segoe UI Semibold" panose="020B0702040204020203" pitchFamily="34" charset="0"/>
                        </a:rPr>
                        <a:t>INTERNET (ASM)</a:t>
                      </a:r>
                      <a:endParaRPr lang="en-US" sz="2000" b="0" dirty="0">
                        <a:effectLst/>
                        <a:latin typeface="Segoe UI Semibold" panose="020B0702040204020203" pitchFamily="34" charset="0"/>
                        <a:cs typeface="Segoe UI Semibold" panose="020B0702040204020203" pitchFamily="34" charset="0"/>
                      </a:endParaRPr>
                    </a:p>
                    <a:p>
                      <a:pPr marL="0" marR="0">
                        <a:lnSpc>
                          <a:spcPct val="115000"/>
                        </a:lnSpc>
                        <a:spcBef>
                          <a:spcPts val="600"/>
                        </a:spcBef>
                        <a:spcAft>
                          <a:spcPts val="600"/>
                        </a:spcAft>
                      </a:pPr>
                      <a:r>
                        <a:rPr lang="en-US" sz="1600" b="0" dirty="0">
                          <a:effectLst/>
                          <a:latin typeface="Segoe UI Semibold" panose="020B0702040204020203" pitchFamily="34" charset="0"/>
                          <a:cs typeface="Segoe UI Semibold" panose="020B0702040204020203" pitchFamily="34" charset="0"/>
                        </a:rPr>
                        <a:t>Internet (ARM)</a:t>
                      </a:r>
                      <a:endParaRPr lang="en-US" sz="2000" b="0" dirty="0">
                        <a:effectLst/>
                        <a:latin typeface="Segoe UI Semibold" panose="020B0702040204020203" pitchFamily="34" charset="0"/>
                        <a:ea typeface="Times New Roman" panose="02020603050405020304" pitchFamily="18" charset="0"/>
                        <a:cs typeface="Segoe UI Semibold" panose="020B0702040204020203" pitchFamily="34" charset="0"/>
                      </a:endParaRPr>
                    </a:p>
                  </a:txBody>
                  <a:tcPr marL="68580" marR="68580" marT="0" marB="0"/>
                </a:tc>
                <a:tc>
                  <a:txBody>
                    <a:bodyPr/>
                    <a:lstStyle/>
                    <a:p>
                      <a:pPr marL="0" marR="0">
                        <a:lnSpc>
                          <a:spcPct val="115000"/>
                        </a:lnSpc>
                        <a:spcBef>
                          <a:spcPts val="600"/>
                        </a:spcBef>
                        <a:spcAft>
                          <a:spcPts val="600"/>
                        </a:spcAft>
                      </a:pPr>
                      <a:r>
                        <a:rPr lang="en-US" sz="1600" dirty="0">
                          <a:effectLst/>
                        </a:rPr>
                        <a:t>This default tag denotes the IP address space that is outside the virtual network and reachable by public Internet. This range includes the public IP space that is owned by Azure. If you use this tag for outbound restrictions, you potentially will not be able to access an Azure PaaS service unless you have a higher priority rule that grants access to that service.</a:t>
                      </a:r>
                      <a:endParaRPr lang="en-US" sz="20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83875062"/>
                  </a:ext>
                </a:extLst>
              </a:tr>
            </a:tbl>
          </a:graphicData>
        </a:graphic>
      </p:graphicFrame>
    </p:spTree>
    <p:extLst>
      <p:ext uri="{BB962C8B-B14F-4D97-AF65-F5344CB8AC3E}">
        <p14:creationId xmlns:p14="http://schemas.microsoft.com/office/powerpoint/2010/main" val="2059982045"/>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NSG rules</a:t>
            </a:r>
          </a:p>
        </p:txBody>
      </p:sp>
      <p:sp>
        <p:nvSpPr>
          <p:cNvPr id="6" name="Text Placeholder 5"/>
          <p:cNvSpPr>
            <a:spLocks noGrp="1"/>
          </p:cNvSpPr>
          <p:nvPr>
            <p:ph type="body" sz="quarter" idx="10"/>
          </p:nvPr>
        </p:nvSpPr>
        <p:spPr>
          <a:xfrm>
            <a:off x="366168" y="1212850"/>
            <a:ext cx="11702553" cy="3330142"/>
          </a:xfrm>
        </p:spPr>
        <p:txBody>
          <a:bodyPr/>
          <a:lstStyle/>
          <a:p>
            <a:r>
              <a:rPr lang="en-US" sz="2800" dirty="0"/>
              <a:t>Inbound</a:t>
            </a:r>
          </a:p>
          <a:p>
            <a:endParaRPr lang="en-US" sz="2800" dirty="0"/>
          </a:p>
          <a:p>
            <a:endParaRPr lang="en-US" sz="2800" dirty="0"/>
          </a:p>
          <a:p>
            <a:endParaRPr lang="en-US" sz="2800" dirty="0"/>
          </a:p>
          <a:p>
            <a:endParaRPr lang="en-US" sz="2800" dirty="0"/>
          </a:p>
          <a:p>
            <a:br>
              <a:rPr lang="en-US" sz="2800" dirty="0"/>
            </a:br>
            <a:r>
              <a:rPr lang="en-US" sz="2800" dirty="0"/>
              <a:t>Outbound</a:t>
            </a:r>
          </a:p>
        </p:txBody>
      </p:sp>
      <p:graphicFrame>
        <p:nvGraphicFramePr>
          <p:cNvPr id="4" name="Table 3"/>
          <p:cNvGraphicFramePr>
            <a:graphicFrameLocks noGrp="1"/>
          </p:cNvGraphicFramePr>
          <p:nvPr>
            <p:extLst/>
          </p:nvPr>
        </p:nvGraphicFramePr>
        <p:xfrm>
          <a:off x="2712244" y="1363662"/>
          <a:ext cx="8839200" cy="2223684"/>
        </p:xfrm>
        <a:graphic>
          <a:graphicData uri="http://schemas.openxmlformats.org/drawingml/2006/table">
            <a:tbl>
              <a:tblPr firstRow="1" firstCol="1" bandRow="1">
                <a:tableStyleId>{5C22544A-7EE6-4342-B048-85BDC9FD1C3A}</a:tableStyleId>
              </a:tblPr>
              <a:tblGrid>
                <a:gridCol w="1079788">
                  <a:extLst>
                    <a:ext uri="{9D8B030D-6E8A-4147-A177-3AD203B41FA5}">
                      <a16:colId xmlns:a16="http://schemas.microsoft.com/office/drawing/2014/main" val="2774855982"/>
                    </a:ext>
                  </a:extLst>
                </a:gridCol>
                <a:gridCol w="751481">
                  <a:extLst>
                    <a:ext uri="{9D8B030D-6E8A-4147-A177-3AD203B41FA5}">
                      <a16:colId xmlns:a16="http://schemas.microsoft.com/office/drawing/2014/main" val="4293496968"/>
                    </a:ext>
                  </a:extLst>
                </a:gridCol>
                <a:gridCol w="1918694">
                  <a:extLst>
                    <a:ext uri="{9D8B030D-6E8A-4147-A177-3AD203B41FA5}">
                      <a16:colId xmlns:a16="http://schemas.microsoft.com/office/drawing/2014/main" val="1558896514"/>
                    </a:ext>
                  </a:extLst>
                </a:gridCol>
                <a:gridCol w="804494">
                  <a:extLst>
                    <a:ext uri="{9D8B030D-6E8A-4147-A177-3AD203B41FA5}">
                      <a16:colId xmlns:a16="http://schemas.microsoft.com/office/drawing/2014/main" val="57210898"/>
                    </a:ext>
                  </a:extLst>
                </a:gridCol>
                <a:gridCol w="1690832">
                  <a:extLst>
                    <a:ext uri="{9D8B030D-6E8A-4147-A177-3AD203B41FA5}">
                      <a16:colId xmlns:a16="http://schemas.microsoft.com/office/drawing/2014/main" val="1103555754"/>
                    </a:ext>
                  </a:extLst>
                </a:gridCol>
                <a:gridCol w="1085369">
                  <a:extLst>
                    <a:ext uri="{9D8B030D-6E8A-4147-A177-3AD203B41FA5}">
                      <a16:colId xmlns:a16="http://schemas.microsoft.com/office/drawing/2014/main" val="2837468472"/>
                    </a:ext>
                  </a:extLst>
                </a:gridCol>
                <a:gridCol w="835186">
                  <a:extLst>
                    <a:ext uri="{9D8B030D-6E8A-4147-A177-3AD203B41FA5}">
                      <a16:colId xmlns:a16="http://schemas.microsoft.com/office/drawing/2014/main" val="3833073212"/>
                    </a:ext>
                  </a:extLst>
                </a:gridCol>
                <a:gridCol w="673356">
                  <a:extLst>
                    <a:ext uri="{9D8B030D-6E8A-4147-A177-3AD203B41FA5}">
                      <a16:colId xmlns:a16="http://schemas.microsoft.com/office/drawing/2014/main" val="730432839"/>
                    </a:ext>
                  </a:extLst>
                </a:gridCol>
              </a:tblGrid>
              <a:tr h="370076">
                <a:tc>
                  <a:txBody>
                    <a:bodyPr/>
                    <a:lstStyle/>
                    <a:p>
                      <a:pPr marL="0" marR="0">
                        <a:lnSpc>
                          <a:spcPct val="115000"/>
                        </a:lnSpc>
                        <a:spcBef>
                          <a:spcPts val="600"/>
                        </a:spcBef>
                        <a:spcAft>
                          <a:spcPts val="600"/>
                        </a:spcAft>
                      </a:pPr>
                      <a:r>
                        <a:rPr lang="en-US" sz="1000" b="0" dirty="0">
                          <a:effectLst/>
                          <a:latin typeface="Segoe UI Semibold" panose="020B0702040204020203" pitchFamily="34" charset="0"/>
                          <a:ea typeface="Segoe UI Black" panose="020B0A02040204020203" pitchFamily="34" charset="0"/>
                          <a:cs typeface="Segoe UI Semibold" panose="020B0702040204020203" pitchFamily="34" charset="0"/>
                        </a:rPr>
                        <a:t>Description</a:t>
                      </a:r>
                      <a:endParaRPr lang="en-US" sz="1100" b="0" dirty="0">
                        <a:effectLst/>
                        <a:latin typeface="Segoe UI Semibold" panose="020B0702040204020203" pitchFamily="34" charset="0"/>
                        <a:ea typeface="Segoe UI Black" panose="020B0A02040204020203" pitchFamily="34" charset="0"/>
                        <a:cs typeface="Segoe UI Semibold" panose="020B0702040204020203" pitchFamily="34" charset="0"/>
                      </a:endParaRPr>
                    </a:p>
                  </a:txBody>
                  <a:tcPr marL="45720" marR="45720" marT="0" marB="0"/>
                </a:tc>
                <a:tc>
                  <a:txBody>
                    <a:bodyPr/>
                    <a:lstStyle/>
                    <a:p>
                      <a:pPr marL="0" marR="0">
                        <a:lnSpc>
                          <a:spcPct val="115000"/>
                        </a:lnSpc>
                        <a:spcBef>
                          <a:spcPts val="600"/>
                        </a:spcBef>
                        <a:spcAft>
                          <a:spcPts val="600"/>
                        </a:spcAft>
                      </a:pPr>
                      <a:r>
                        <a:rPr lang="en-US" sz="1000" b="0">
                          <a:effectLst/>
                          <a:latin typeface="Segoe UI Semibold" panose="020B0702040204020203" pitchFamily="34" charset="0"/>
                          <a:ea typeface="Segoe UI Black" panose="020B0A02040204020203" pitchFamily="34" charset="0"/>
                          <a:cs typeface="Segoe UI Semibold" panose="020B0702040204020203" pitchFamily="34" charset="0"/>
                        </a:rPr>
                        <a:t>Priority</a:t>
                      </a:r>
                      <a:endParaRPr lang="en-US" sz="1100" b="0">
                        <a:effectLst/>
                        <a:latin typeface="Segoe UI Semibold" panose="020B0702040204020203" pitchFamily="34" charset="0"/>
                        <a:ea typeface="Segoe UI Black" panose="020B0A02040204020203" pitchFamily="34" charset="0"/>
                        <a:cs typeface="Segoe UI Semibold" panose="020B0702040204020203" pitchFamily="34" charset="0"/>
                      </a:endParaRPr>
                    </a:p>
                  </a:txBody>
                  <a:tcPr marL="45720" marR="45720" marT="0" marB="0"/>
                </a:tc>
                <a:tc>
                  <a:txBody>
                    <a:bodyPr/>
                    <a:lstStyle/>
                    <a:p>
                      <a:pPr marL="0" marR="0">
                        <a:lnSpc>
                          <a:spcPct val="115000"/>
                        </a:lnSpc>
                        <a:spcBef>
                          <a:spcPts val="600"/>
                        </a:spcBef>
                        <a:spcAft>
                          <a:spcPts val="600"/>
                        </a:spcAft>
                      </a:pPr>
                      <a:r>
                        <a:rPr lang="en-US" sz="1000" b="0" dirty="0">
                          <a:effectLst/>
                          <a:latin typeface="Segoe UI Semibold" panose="020B0702040204020203" pitchFamily="34" charset="0"/>
                          <a:ea typeface="Segoe UI Black" panose="020B0A02040204020203" pitchFamily="34" charset="0"/>
                          <a:cs typeface="Segoe UI Semibold" panose="020B0702040204020203" pitchFamily="34" charset="0"/>
                        </a:rPr>
                        <a:t>Source Address</a:t>
                      </a:r>
                      <a:endParaRPr lang="en-US" sz="1100" b="0" dirty="0">
                        <a:effectLst/>
                        <a:latin typeface="Segoe UI Semibold" panose="020B0702040204020203" pitchFamily="34" charset="0"/>
                        <a:ea typeface="Segoe UI Black" panose="020B0A02040204020203" pitchFamily="34" charset="0"/>
                        <a:cs typeface="Segoe UI Semibold" panose="020B0702040204020203" pitchFamily="34" charset="0"/>
                      </a:endParaRPr>
                    </a:p>
                  </a:txBody>
                  <a:tcPr marL="45720" marR="45720" marT="0" marB="0"/>
                </a:tc>
                <a:tc>
                  <a:txBody>
                    <a:bodyPr/>
                    <a:lstStyle/>
                    <a:p>
                      <a:pPr marL="0" marR="0">
                        <a:lnSpc>
                          <a:spcPct val="115000"/>
                        </a:lnSpc>
                        <a:spcBef>
                          <a:spcPts val="600"/>
                        </a:spcBef>
                        <a:spcAft>
                          <a:spcPts val="600"/>
                        </a:spcAft>
                      </a:pPr>
                      <a:r>
                        <a:rPr lang="en-US" sz="1000" b="0">
                          <a:effectLst/>
                          <a:latin typeface="Segoe UI Semibold" panose="020B0702040204020203" pitchFamily="34" charset="0"/>
                          <a:ea typeface="Segoe UI Black" panose="020B0A02040204020203" pitchFamily="34" charset="0"/>
                          <a:cs typeface="Segoe UI Semibold" panose="020B0702040204020203" pitchFamily="34" charset="0"/>
                        </a:rPr>
                        <a:t>Source Port</a:t>
                      </a:r>
                      <a:endParaRPr lang="en-US" sz="1100" b="0">
                        <a:effectLst/>
                        <a:latin typeface="Segoe UI Semibold" panose="020B0702040204020203" pitchFamily="34" charset="0"/>
                        <a:ea typeface="Segoe UI Black" panose="020B0A02040204020203" pitchFamily="34" charset="0"/>
                        <a:cs typeface="Segoe UI Semibold" panose="020B0702040204020203" pitchFamily="34" charset="0"/>
                      </a:endParaRPr>
                    </a:p>
                  </a:txBody>
                  <a:tcPr marL="45720" marR="45720" marT="0" marB="0"/>
                </a:tc>
                <a:tc>
                  <a:txBody>
                    <a:bodyPr/>
                    <a:lstStyle/>
                    <a:p>
                      <a:pPr marL="0" marR="0">
                        <a:lnSpc>
                          <a:spcPct val="115000"/>
                        </a:lnSpc>
                        <a:spcBef>
                          <a:spcPts val="600"/>
                        </a:spcBef>
                        <a:spcAft>
                          <a:spcPts val="600"/>
                        </a:spcAft>
                      </a:pPr>
                      <a:r>
                        <a:rPr lang="en-US" sz="1000" b="0">
                          <a:effectLst/>
                          <a:latin typeface="Segoe UI Semibold" panose="020B0702040204020203" pitchFamily="34" charset="0"/>
                          <a:ea typeface="Segoe UI Black" panose="020B0A02040204020203" pitchFamily="34" charset="0"/>
                          <a:cs typeface="Segoe UI Semibold" panose="020B0702040204020203" pitchFamily="34" charset="0"/>
                        </a:rPr>
                        <a:t>Destination Address</a:t>
                      </a:r>
                      <a:endParaRPr lang="en-US" sz="1100" b="0">
                        <a:effectLst/>
                        <a:latin typeface="Segoe UI Semibold" panose="020B0702040204020203" pitchFamily="34" charset="0"/>
                        <a:ea typeface="Segoe UI Black" panose="020B0A02040204020203" pitchFamily="34" charset="0"/>
                        <a:cs typeface="Segoe UI Semibold" panose="020B0702040204020203" pitchFamily="34" charset="0"/>
                      </a:endParaRPr>
                    </a:p>
                  </a:txBody>
                  <a:tcPr marL="45720" marR="45720" marT="0" marB="0"/>
                </a:tc>
                <a:tc>
                  <a:txBody>
                    <a:bodyPr/>
                    <a:lstStyle/>
                    <a:p>
                      <a:pPr marL="0" marR="0">
                        <a:lnSpc>
                          <a:spcPct val="115000"/>
                        </a:lnSpc>
                        <a:spcBef>
                          <a:spcPts val="600"/>
                        </a:spcBef>
                        <a:spcAft>
                          <a:spcPts val="600"/>
                        </a:spcAft>
                      </a:pPr>
                      <a:r>
                        <a:rPr lang="en-US" sz="1000" b="0">
                          <a:effectLst/>
                          <a:latin typeface="Segoe UI Semibold" panose="020B0702040204020203" pitchFamily="34" charset="0"/>
                          <a:ea typeface="Segoe UI Black" panose="020B0A02040204020203" pitchFamily="34" charset="0"/>
                          <a:cs typeface="Segoe UI Semibold" panose="020B0702040204020203" pitchFamily="34" charset="0"/>
                        </a:rPr>
                        <a:t>Destination Port</a:t>
                      </a:r>
                      <a:endParaRPr lang="en-US" sz="1100" b="0">
                        <a:effectLst/>
                        <a:latin typeface="Segoe UI Semibold" panose="020B0702040204020203" pitchFamily="34" charset="0"/>
                        <a:ea typeface="Segoe UI Black" panose="020B0A02040204020203" pitchFamily="34" charset="0"/>
                        <a:cs typeface="Segoe UI Semibold" panose="020B0702040204020203" pitchFamily="34" charset="0"/>
                      </a:endParaRPr>
                    </a:p>
                  </a:txBody>
                  <a:tcPr marL="45720" marR="45720" marT="0" marB="0"/>
                </a:tc>
                <a:tc>
                  <a:txBody>
                    <a:bodyPr/>
                    <a:lstStyle/>
                    <a:p>
                      <a:pPr marL="0" marR="0">
                        <a:lnSpc>
                          <a:spcPct val="115000"/>
                        </a:lnSpc>
                        <a:spcBef>
                          <a:spcPts val="600"/>
                        </a:spcBef>
                        <a:spcAft>
                          <a:spcPts val="600"/>
                        </a:spcAft>
                      </a:pPr>
                      <a:r>
                        <a:rPr lang="en-US" sz="1000" b="0">
                          <a:effectLst/>
                          <a:latin typeface="Segoe UI Semibold" panose="020B0702040204020203" pitchFamily="34" charset="0"/>
                          <a:ea typeface="Segoe UI Black" panose="020B0A02040204020203" pitchFamily="34" charset="0"/>
                          <a:cs typeface="Segoe UI Semibold" panose="020B0702040204020203" pitchFamily="34" charset="0"/>
                        </a:rPr>
                        <a:t>Protocol</a:t>
                      </a:r>
                      <a:endParaRPr lang="en-US" sz="1100" b="0">
                        <a:effectLst/>
                        <a:latin typeface="Segoe UI Semibold" panose="020B0702040204020203" pitchFamily="34" charset="0"/>
                        <a:ea typeface="Segoe UI Black" panose="020B0A02040204020203" pitchFamily="34" charset="0"/>
                        <a:cs typeface="Segoe UI Semibold" panose="020B0702040204020203" pitchFamily="34" charset="0"/>
                      </a:endParaRPr>
                    </a:p>
                  </a:txBody>
                  <a:tcPr marL="45720" marR="45720" marT="0" marB="0"/>
                </a:tc>
                <a:tc>
                  <a:txBody>
                    <a:bodyPr/>
                    <a:lstStyle/>
                    <a:p>
                      <a:pPr marL="0" marR="0">
                        <a:lnSpc>
                          <a:spcPct val="115000"/>
                        </a:lnSpc>
                        <a:spcBef>
                          <a:spcPts val="600"/>
                        </a:spcBef>
                        <a:spcAft>
                          <a:spcPts val="600"/>
                        </a:spcAft>
                      </a:pPr>
                      <a:r>
                        <a:rPr lang="en-US" sz="1000" b="0" dirty="0">
                          <a:effectLst/>
                          <a:latin typeface="Segoe UI Semibold" panose="020B0702040204020203" pitchFamily="34" charset="0"/>
                          <a:ea typeface="Segoe UI Black" panose="020B0A02040204020203" pitchFamily="34" charset="0"/>
                          <a:cs typeface="Segoe UI Semibold" panose="020B0702040204020203" pitchFamily="34" charset="0"/>
                        </a:rPr>
                        <a:t>Action</a:t>
                      </a:r>
                      <a:endParaRPr lang="en-US" sz="1100" b="0" dirty="0">
                        <a:effectLst/>
                        <a:latin typeface="Segoe UI Semibold" panose="020B0702040204020203" pitchFamily="34" charset="0"/>
                        <a:ea typeface="Segoe UI Black" panose="020B0A02040204020203" pitchFamily="34" charset="0"/>
                        <a:cs typeface="Segoe UI Semibold" panose="020B0702040204020203" pitchFamily="34" charset="0"/>
                      </a:endParaRPr>
                    </a:p>
                  </a:txBody>
                  <a:tcPr marL="45720" marR="45720" marT="0" marB="0"/>
                </a:tc>
                <a:extLst>
                  <a:ext uri="{0D108BD9-81ED-4DB2-BD59-A6C34878D82A}">
                    <a16:rowId xmlns:a16="http://schemas.microsoft.com/office/drawing/2014/main" val="921199120"/>
                  </a:ext>
                </a:extLst>
              </a:tr>
              <a:tr h="741766">
                <a:tc>
                  <a:txBody>
                    <a:bodyPr/>
                    <a:lstStyle/>
                    <a:p>
                      <a:pPr marL="0" marR="0">
                        <a:lnSpc>
                          <a:spcPct val="115000"/>
                        </a:lnSpc>
                        <a:spcBef>
                          <a:spcPts val="600"/>
                        </a:spcBef>
                        <a:spcAft>
                          <a:spcPts val="600"/>
                        </a:spcAft>
                      </a:pPr>
                      <a:r>
                        <a:rPr lang="en-US" sz="1000" b="0" dirty="0">
                          <a:effectLst/>
                          <a:latin typeface="Segoe UI Semibold" panose="020B0702040204020203" pitchFamily="34" charset="0"/>
                          <a:ea typeface="Segoe UI Black" panose="020B0A02040204020203" pitchFamily="34" charset="0"/>
                          <a:cs typeface="Segoe UI Semibold" panose="020B0702040204020203" pitchFamily="34" charset="0"/>
                        </a:rPr>
                        <a:t>Allow Virtual Network inbound</a:t>
                      </a:r>
                      <a:endParaRPr lang="en-US" sz="1100" b="0" dirty="0">
                        <a:effectLst/>
                        <a:latin typeface="Segoe UI Semibold" panose="020B0702040204020203" pitchFamily="34" charset="0"/>
                        <a:ea typeface="Segoe UI Black" panose="020B0A02040204020203" pitchFamily="34" charset="0"/>
                        <a:cs typeface="Segoe UI Semibold" panose="020B0702040204020203" pitchFamily="34" charset="0"/>
                      </a:endParaRPr>
                    </a:p>
                  </a:txBody>
                  <a:tcPr marL="45720" marR="45720" marT="0" marB="0"/>
                </a:tc>
                <a:tc>
                  <a:txBody>
                    <a:bodyPr/>
                    <a:lstStyle/>
                    <a:p>
                      <a:pPr marL="0" marR="0">
                        <a:lnSpc>
                          <a:spcPct val="115000"/>
                        </a:lnSpc>
                        <a:spcBef>
                          <a:spcPts val="600"/>
                        </a:spcBef>
                        <a:spcAft>
                          <a:spcPts val="600"/>
                        </a:spcAft>
                      </a:pPr>
                      <a:r>
                        <a:rPr lang="en-US" sz="1200" dirty="0">
                          <a:effectLst/>
                        </a:rPr>
                        <a:t>65000</a:t>
                      </a:r>
                      <a:endParaRPr lang="en-US" sz="16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45720" marR="45720" marT="0" marB="0"/>
                </a:tc>
                <a:tc>
                  <a:txBody>
                    <a:bodyPr/>
                    <a:lstStyle/>
                    <a:p>
                      <a:pPr marL="0" marR="0">
                        <a:lnSpc>
                          <a:spcPct val="115000"/>
                        </a:lnSpc>
                        <a:spcBef>
                          <a:spcPts val="600"/>
                        </a:spcBef>
                        <a:spcAft>
                          <a:spcPts val="600"/>
                        </a:spcAft>
                      </a:pPr>
                      <a:r>
                        <a:rPr lang="en-US" sz="1200" dirty="0">
                          <a:effectLst/>
                        </a:rPr>
                        <a:t>VIRTUAL_NETWORK</a:t>
                      </a:r>
                      <a:endParaRPr lang="en-US" sz="16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45720" marR="45720" marT="0" marB="0"/>
                </a:tc>
                <a:tc>
                  <a:txBody>
                    <a:bodyPr/>
                    <a:lstStyle/>
                    <a:p>
                      <a:pPr marL="0" marR="0">
                        <a:lnSpc>
                          <a:spcPct val="115000"/>
                        </a:lnSpc>
                        <a:spcBef>
                          <a:spcPts val="600"/>
                        </a:spcBef>
                        <a:spcAft>
                          <a:spcPts val="600"/>
                        </a:spcAft>
                      </a:pPr>
                      <a:r>
                        <a:rPr lang="en-US" sz="1200">
                          <a:effectLst/>
                        </a:rPr>
                        <a:t>*</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txBody>
                  <a:tcPr marL="45720" marR="45720" marT="0" marB="0"/>
                </a:tc>
                <a:tc>
                  <a:txBody>
                    <a:bodyPr/>
                    <a:lstStyle/>
                    <a:p>
                      <a:pPr marL="0" marR="0">
                        <a:lnSpc>
                          <a:spcPct val="115000"/>
                        </a:lnSpc>
                        <a:spcBef>
                          <a:spcPts val="600"/>
                        </a:spcBef>
                        <a:spcAft>
                          <a:spcPts val="600"/>
                        </a:spcAft>
                      </a:pPr>
                      <a:r>
                        <a:rPr lang="en-US" sz="1200">
                          <a:effectLst/>
                        </a:rPr>
                        <a:t>VIRTUAL_NETWORK</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txBody>
                  <a:tcPr marL="45720" marR="45720" marT="0" marB="0"/>
                </a:tc>
                <a:tc>
                  <a:txBody>
                    <a:bodyPr/>
                    <a:lstStyle/>
                    <a:p>
                      <a:pPr marL="0" marR="0">
                        <a:lnSpc>
                          <a:spcPct val="115000"/>
                        </a:lnSpc>
                        <a:spcBef>
                          <a:spcPts val="600"/>
                        </a:spcBef>
                        <a:spcAft>
                          <a:spcPts val="600"/>
                        </a:spcAft>
                      </a:pPr>
                      <a:r>
                        <a:rPr lang="en-US" sz="1200">
                          <a:effectLst/>
                        </a:rPr>
                        <a:t>*</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txBody>
                  <a:tcPr marL="45720" marR="45720" marT="0" marB="0"/>
                </a:tc>
                <a:tc>
                  <a:txBody>
                    <a:bodyPr/>
                    <a:lstStyle/>
                    <a:p>
                      <a:pPr marL="0" marR="0">
                        <a:lnSpc>
                          <a:spcPct val="115000"/>
                        </a:lnSpc>
                        <a:spcBef>
                          <a:spcPts val="600"/>
                        </a:spcBef>
                        <a:spcAft>
                          <a:spcPts val="600"/>
                        </a:spcAft>
                      </a:pPr>
                      <a:r>
                        <a:rPr lang="en-US" sz="1200">
                          <a:effectLst/>
                        </a:rPr>
                        <a:t>*</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txBody>
                  <a:tcPr marL="45720" marR="45720" marT="0" marB="0"/>
                </a:tc>
                <a:tc>
                  <a:txBody>
                    <a:bodyPr/>
                    <a:lstStyle/>
                    <a:p>
                      <a:pPr marL="0" marR="0">
                        <a:lnSpc>
                          <a:spcPct val="115000"/>
                        </a:lnSpc>
                        <a:spcBef>
                          <a:spcPts val="600"/>
                        </a:spcBef>
                        <a:spcAft>
                          <a:spcPts val="600"/>
                        </a:spcAft>
                      </a:pPr>
                      <a:r>
                        <a:rPr lang="en-US" sz="1200">
                          <a:effectLst/>
                        </a:rPr>
                        <a:t>Allow</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txBody>
                  <a:tcPr marL="45720" marR="45720" marT="0" marB="0"/>
                </a:tc>
                <a:extLst>
                  <a:ext uri="{0D108BD9-81ED-4DB2-BD59-A6C34878D82A}">
                    <a16:rowId xmlns:a16="http://schemas.microsoft.com/office/drawing/2014/main" val="1899513743"/>
                  </a:ext>
                </a:extLst>
              </a:tr>
              <a:tr h="741766">
                <a:tc>
                  <a:txBody>
                    <a:bodyPr/>
                    <a:lstStyle/>
                    <a:p>
                      <a:pPr marL="0" marR="0">
                        <a:lnSpc>
                          <a:spcPct val="115000"/>
                        </a:lnSpc>
                        <a:spcBef>
                          <a:spcPts val="600"/>
                        </a:spcBef>
                        <a:spcAft>
                          <a:spcPts val="600"/>
                        </a:spcAft>
                      </a:pPr>
                      <a:r>
                        <a:rPr lang="en-US" sz="1000" b="0" dirty="0">
                          <a:effectLst/>
                          <a:latin typeface="Segoe UI Semibold" panose="020B0702040204020203" pitchFamily="34" charset="0"/>
                          <a:ea typeface="Segoe UI Black" panose="020B0A02040204020203" pitchFamily="34" charset="0"/>
                          <a:cs typeface="Segoe UI Semibold" panose="020B0702040204020203" pitchFamily="34" charset="0"/>
                        </a:rPr>
                        <a:t>Allow Azure </a:t>
                      </a:r>
                      <a:br>
                        <a:rPr lang="en-US" sz="1000" b="0" dirty="0">
                          <a:effectLst/>
                          <a:latin typeface="Segoe UI Semibold" panose="020B0702040204020203" pitchFamily="34" charset="0"/>
                          <a:ea typeface="Segoe UI Black" panose="020B0A02040204020203" pitchFamily="34" charset="0"/>
                          <a:cs typeface="Segoe UI Semibold" panose="020B0702040204020203" pitchFamily="34" charset="0"/>
                        </a:rPr>
                      </a:br>
                      <a:r>
                        <a:rPr lang="en-US" sz="1000" b="0" dirty="0">
                          <a:effectLst/>
                          <a:latin typeface="Segoe UI Semibold" panose="020B0702040204020203" pitchFamily="34" charset="0"/>
                          <a:ea typeface="Segoe UI Black" panose="020B0A02040204020203" pitchFamily="34" charset="0"/>
                          <a:cs typeface="Segoe UI Semibold" panose="020B0702040204020203" pitchFamily="34" charset="0"/>
                        </a:rPr>
                        <a:t>load balancer inbound</a:t>
                      </a:r>
                      <a:endParaRPr lang="en-US" sz="1100" b="0" dirty="0">
                        <a:effectLst/>
                        <a:latin typeface="Segoe UI Semibold" panose="020B0702040204020203" pitchFamily="34" charset="0"/>
                        <a:ea typeface="Segoe UI Black" panose="020B0A02040204020203" pitchFamily="34" charset="0"/>
                        <a:cs typeface="Segoe UI Semibold" panose="020B0702040204020203" pitchFamily="34" charset="0"/>
                      </a:endParaRPr>
                    </a:p>
                  </a:txBody>
                  <a:tcPr marL="45720" marR="45720" marT="0" marB="0"/>
                </a:tc>
                <a:tc>
                  <a:txBody>
                    <a:bodyPr/>
                    <a:lstStyle/>
                    <a:p>
                      <a:pPr marL="0" marR="0">
                        <a:lnSpc>
                          <a:spcPct val="115000"/>
                        </a:lnSpc>
                        <a:spcBef>
                          <a:spcPts val="600"/>
                        </a:spcBef>
                        <a:spcAft>
                          <a:spcPts val="600"/>
                        </a:spcAft>
                      </a:pPr>
                      <a:r>
                        <a:rPr lang="en-US" sz="1200">
                          <a:effectLst/>
                        </a:rPr>
                        <a:t>65001</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txBody>
                  <a:tcPr marL="45720" marR="45720" marT="0" marB="0"/>
                </a:tc>
                <a:tc>
                  <a:txBody>
                    <a:bodyPr/>
                    <a:lstStyle/>
                    <a:p>
                      <a:pPr marL="0" marR="0">
                        <a:lnSpc>
                          <a:spcPct val="115000"/>
                        </a:lnSpc>
                        <a:spcBef>
                          <a:spcPts val="600"/>
                        </a:spcBef>
                        <a:spcAft>
                          <a:spcPts val="600"/>
                        </a:spcAft>
                      </a:pPr>
                      <a:r>
                        <a:rPr lang="en-US" sz="1200" dirty="0">
                          <a:effectLst/>
                        </a:rPr>
                        <a:t>AZURE_LOADBALANCER</a:t>
                      </a:r>
                      <a:endParaRPr lang="en-US" sz="16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45720" marR="45720" marT="0" marB="0"/>
                </a:tc>
                <a:tc>
                  <a:txBody>
                    <a:bodyPr/>
                    <a:lstStyle/>
                    <a:p>
                      <a:pPr marL="0" marR="0">
                        <a:lnSpc>
                          <a:spcPct val="115000"/>
                        </a:lnSpc>
                        <a:spcBef>
                          <a:spcPts val="600"/>
                        </a:spcBef>
                        <a:spcAft>
                          <a:spcPts val="600"/>
                        </a:spcAft>
                      </a:pPr>
                      <a:r>
                        <a:rPr lang="en-US" sz="1200" dirty="0">
                          <a:effectLst/>
                        </a:rPr>
                        <a:t>*</a:t>
                      </a:r>
                      <a:endParaRPr lang="en-US" sz="16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45720" marR="45720" marT="0" marB="0"/>
                </a:tc>
                <a:tc>
                  <a:txBody>
                    <a:bodyPr/>
                    <a:lstStyle/>
                    <a:p>
                      <a:pPr marL="0" marR="0">
                        <a:lnSpc>
                          <a:spcPct val="115000"/>
                        </a:lnSpc>
                        <a:spcBef>
                          <a:spcPts val="600"/>
                        </a:spcBef>
                        <a:spcAft>
                          <a:spcPts val="600"/>
                        </a:spcAft>
                      </a:pPr>
                      <a:r>
                        <a:rPr lang="en-US" sz="1200" dirty="0">
                          <a:effectLst/>
                        </a:rPr>
                        <a:t>*</a:t>
                      </a:r>
                      <a:endParaRPr lang="en-US" sz="16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45720" marR="45720" marT="0" marB="0"/>
                </a:tc>
                <a:tc>
                  <a:txBody>
                    <a:bodyPr/>
                    <a:lstStyle/>
                    <a:p>
                      <a:pPr marL="0" marR="0">
                        <a:lnSpc>
                          <a:spcPct val="115000"/>
                        </a:lnSpc>
                        <a:spcBef>
                          <a:spcPts val="600"/>
                        </a:spcBef>
                        <a:spcAft>
                          <a:spcPts val="600"/>
                        </a:spcAft>
                      </a:pPr>
                      <a:r>
                        <a:rPr lang="en-US" sz="1200" dirty="0">
                          <a:effectLst/>
                        </a:rPr>
                        <a:t>*</a:t>
                      </a:r>
                      <a:endParaRPr lang="en-US" sz="16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45720" marR="45720" marT="0" marB="0"/>
                </a:tc>
                <a:tc>
                  <a:txBody>
                    <a:bodyPr/>
                    <a:lstStyle/>
                    <a:p>
                      <a:pPr marL="0" marR="0">
                        <a:lnSpc>
                          <a:spcPct val="115000"/>
                        </a:lnSpc>
                        <a:spcBef>
                          <a:spcPts val="600"/>
                        </a:spcBef>
                        <a:spcAft>
                          <a:spcPts val="600"/>
                        </a:spcAft>
                      </a:pPr>
                      <a:r>
                        <a:rPr lang="en-US" sz="1200">
                          <a:effectLst/>
                        </a:rPr>
                        <a:t>*</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txBody>
                  <a:tcPr marL="45720" marR="45720" marT="0" marB="0"/>
                </a:tc>
                <a:tc>
                  <a:txBody>
                    <a:bodyPr/>
                    <a:lstStyle/>
                    <a:p>
                      <a:pPr marL="0" marR="0">
                        <a:lnSpc>
                          <a:spcPct val="115000"/>
                        </a:lnSpc>
                        <a:spcBef>
                          <a:spcPts val="600"/>
                        </a:spcBef>
                        <a:spcAft>
                          <a:spcPts val="600"/>
                        </a:spcAft>
                      </a:pPr>
                      <a:r>
                        <a:rPr lang="en-US" sz="1200">
                          <a:effectLst/>
                        </a:rPr>
                        <a:t>Allow</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txBody>
                  <a:tcPr marL="45720" marR="45720" marT="0" marB="0"/>
                </a:tc>
                <a:extLst>
                  <a:ext uri="{0D108BD9-81ED-4DB2-BD59-A6C34878D82A}">
                    <a16:rowId xmlns:a16="http://schemas.microsoft.com/office/drawing/2014/main" val="1055886896"/>
                  </a:ext>
                </a:extLst>
              </a:tr>
              <a:tr h="370076">
                <a:tc>
                  <a:txBody>
                    <a:bodyPr/>
                    <a:lstStyle/>
                    <a:p>
                      <a:pPr marL="0" marR="0">
                        <a:lnSpc>
                          <a:spcPct val="115000"/>
                        </a:lnSpc>
                        <a:spcBef>
                          <a:spcPts val="600"/>
                        </a:spcBef>
                        <a:spcAft>
                          <a:spcPts val="600"/>
                        </a:spcAft>
                      </a:pPr>
                      <a:r>
                        <a:rPr lang="en-US" sz="1000" b="0" dirty="0">
                          <a:effectLst/>
                          <a:latin typeface="Segoe UI Semibold" panose="020B0702040204020203" pitchFamily="34" charset="0"/>
                          <a:ea typeface="Segoe UI Black" panose="020B0A02040204020203" pitchFamily="34" charset="0"/>
                          <a:cs typeface="Segoe UI Semibold" panose="020B0702040204020203" pitchFamily="34" charset="0"/>
                        </a:rPr>
                        <a:t>Deny all inbound</a:t>
                      </a:r>
                      <a:endParaRPr lang="en-US" sz="1100" b="0" dirty="0">
                        <a:effectLst/>
                        <a:latin typeface="Segoe UI Semibold" panose="020B0702040204020203" pitchFamily="34" charset="0"/>
                        <a:ea typeface="Segoe UI Black" panose="020B0A02040204020203" pitchFamily="34" charset="0"/>
                        <a:cs typeface="Segoe UI Semibold" panose="020B0702040204020203" pitchFamily="34" charset="0"/>
                      </a:endParaRPr>
                    </a:p>
                  </a:txBody>
                  <a:tcPr marL="45720" marR="45720" marT="0" marB="0"/>
                </a:tc>
                <a:tc>
                  <a:txBody>
                    <a:bodyPr/>
                    <a:lstStyle/>
                    <a:p>
                      <a:pPr marL="0" marR="0">
                        <a:lnSpc>
                          <a:spcPct val="115000"/>
                        </a:lnSpc>
                        <a:spcBef>
                          <a:spcPts val="600"/>
                        </a:spcBef>
                        <a:spcAft>
                          <a:spcPts val="600"/>
                        </a:spcAft>
                      </a:pPr>
                      <a:r>
                        <a:rPr lang="en-US" sz="1200">
                          <a:effectLst/>
                        </a:rPr>
                        <a:t>65500</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txBody>
                  <a:tcPr marL="45720" marR="45720" marT="0" marB="0"/>
                </a:tc>
                <a:tc>
                  <a:txBody>
                    <a:bodyPr/>
                    <a:lstStyle/>
                    <a:p>
                      <a:pPr marL="0" marR="0">
                        <a:lnSpc>
                          <a:spcPct val="115000"/>
                        </a:lnSpc>
                        <a:spcBef>
                          <a:spcPts val="600"/>
                        </a:spcBef>
                        <a:spcAft>
                          <a:spcPts val="600"/>
                        </a:spcAft>
                      </a:pPr>
                      <a:r>
                        <a:rPr lang="en-US" sz="1200">
                          <a:effectLst/>
                        </a:rPr>
                        <a:t>*</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txBody>
                  <a:tcPr marL="45720" marR="45720" marT="0" marB="0"/>
                </a:tc>
                <a:tc>
                  <a:txBody>
                    <a:bodyPr/>
                    <a:lstStyle/>
                    <a:p>
                      <a:pPr marL="0" marR="0">
                        <a:lnSpc>
                          <a:spcPct val="115000"/>
                        </a:lnSpc>
                        <a:spcBef>
                          <a:spcPts val="600"/>
                        </a:spcBef>
                        <a:spcAft>
                          <a:spcPts val="600"/>
                        </a:spcAft>
                      </a:pPr>
                      <a:r>
                        <a:rPr lang="en-US" sz="1200">
                          <a:effectLst/>
                        </a:rPr>
                        <a:t>*</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txBody>
                  <a:tcPr marL="45720" marR="45720" marT="0" marB="0"/>
                </a:tc>
                <a:tc>
                  <a:txBody>
                    <a:bodyPr/>
                    <a:lstStyle/>
                    <a:p>
                      <a:pPr marL="0" marR="0">
                        <a:lnSpc>
                          <a:spcPct val="115000"/>
                        </a:lnSpc>
                        <a:spcBef>
                          <a:spcPts val="600"/>
                        </a:spcBef>
                        <a:spcAft>
                          <a:spcPts val="600"/>
                        </a:spcAft>
                      </a:pPr>
                      <a:r>
                        <a:rPr lang="en-US" sz="1200">
                          <a:effectLst/>
                        </a:rPr>
                        <a:t>*</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txBody>
                  <a:tcPr marL="45720" marR="45720" marT="0" marB="0"/>
                </a:tc>
                <a:tc>
                  <a:txBody>
                    <a:bodyPr/>
                    <a:lstStyle/>
                    <a:p>
                      <a:pPr marL="0" marR="0">
                        <a:lnSpc>
                          <a:spcPct val="115000"/>
                        </a:lnSpc>
                        <a:spcBef>
                          <a:spcPts val="600"/>
                        </a:spcBef>
                        <a:spcAft>
                          <a:spcPts val="600"/>
                        </a:spcAft>
                      </a:pPr>
                      <a:r>
                        <a:rPr lang="en-US" sz="1200" dirty="0">
                          <a:effectLst/>
                        </a:rPr>
                        <a:t>*</a:t>
                      </a:r>
                      <a:endParaRPr lang="en-US" sz="16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45720" marR="45720" marT="0" marB="0"/>
                </a:tc>
                <a:tc>
                  <a:txBody>
                    <a:bodyPr/>
                    <a:lstStyle/>
                    <a:p>
                      <a:pPr marL="0" marR="0">
                        <a:lnSpc>
                          <a:spcPct val="115000"/>
                        </a:lnSpc>
                        <a:spcBef>
                          <a:spcPts val="600"/>
                        </a:spcBef>
                        <a:spcAft>
                          <a:spcPts val="600"/>
                        </a:spcAft>
                      </a:pPr>
                      <a:r>
                        <a:rPr lang="en-US" sz="1200" dirty="0">
                          <a:effectLst/>
                        </a:rPr>
                        <a:t>*</a:t>
                      </a:r>
                      <a:endParaRPr lang="en-US" sz="16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45720" marR="45720" marT="0" marB="0"/>
                </a:tc>
                <a:tc>
                  <a:txBody>
                    <a:bodyPr/>
                    <a:lstStyle/>
                    <a:p>
                      <a:pPr marL="0" marR="0">
                        <a:lnSpc>
                          <a:spcPct val="115000"/>
                        </a:lnSpc>
                        <a:spcBef>
                          <a:spcPts val="600"/>
                        </a:spcBef>
                        <a:spcAft>
                          <a:spcPts val="600"/>
                        </a:spcAft>
                      </a:pPr>
                      <a:r>
                        <a:rPr lang="en-US" sz="1200" dirty="0">
                          <a:effectLst/>
                        </a:rPr>
                        <a:t>Deny</a:t>
                      </a:r>
                      <a:endParaRPr lang="en-US" sz="16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45720" marR="45720" marT="0" marB="0"/>
                </a:tc>
                <a:extLst>
                  <a:ext uri="{0D108BD9-81ED-4DB2-BD59-A6C34878D82A}">
                    <a16:rowId xmlns:a16="http://schemas.microsoft.com/office/drawing/2014/main" val="1365530243"/>
                  </a:ext>
                </a:extLst>
              </a:tr>
            </a:tbl>
          </a:graphicData>
        </a:graphic>
      </p:graphicFrame>
      <p:graphicFrame>
        <p:nvGraphicFramePr>
          <p:cNvPr id="5" name="Table 4"/>
          <p:cNvGraphicFramePr>
            <a:graphicFrameLocks noGrp="1"/>
          </p:cNvGraphicFramePr>
          <p:nvPr>
            <p:extLst/>
          </p:nvPr>
        </p:nvGraphicFramePr>
        <p:xfrm>
          <a:off x="2712244" y="4030662"/>
          <a:ext cx="8839200" cy="2514600"/>
        </p:xfrm>
        <a:graphic>
          <a:graphicData uri="http://schemas.openxmlformats.org/drawingml/2006/table">
            <a:tbl>
              <a:tblPr firstRow="1" firstCol="1" bandRow="1">
                <a:tableStyleId>{5C22544A-7EE6-4342-B048-85BDC9FD1C3A}</a:tableStyleId>
              </a:tblPr>
              <a:tblGrid>
                <a:gridCol w="1100673">
                  <a:extLst>
                    <a:ext uri="{9D8B030D-6E8A-4147-A177-3AD203B41FA5}">
                      <a16:colId xmlns:a16="http://schemas.microsoft.com/office/drawing/2014/main" val="2788488591"/>
                    </a:ext>
                  </a:extLst>
                </a:gridCol>
                <a:gridCol w="827507">
                  <a:extLst>
                    <a:ext uri="{9D8B030D-6E8A-4147-A177-3AD203B41FA5}">
                      <a16:colId xmlns:a16="http://schemas.microsoft.com/office/drawing/2014/main" val="1065243700"/>
                    </a:ext>
                  </a:extLst>
                </a:gridCol>
                <a:gridCol w="1637218">
                  <a:extLst>
                    <a:ext uri="{9D8B030D-6E8A-4147-A177-3AD203B41FA5}">
                      <a16:colId xmlns:a16="http://schemas.microsoft.com/office/drawing/2014/main" val="3406188851"/>
                    </a:ext>
                  </a:extLst>
                </a:gridCol>
                <a:gridCol w="872887">
                  <a:extLst>
                    <a:ext uri="{9D8B030D-6E8A-4147-A177-3AD203B41FA5}">
                      <a16:colId xmlns:a16="http://schemas.microsoft.com/office/drawing/2014/main" val="3241598379"/>
                    </a:ext>
                  </a:extLst>
                </a:gridCol>
                <a:gridCol w="1637218">
                  <a:extLst>
                    <a:ext uri="{9D8B030D-6E8A-4147-A177-3AD203B41FA5}">
                      <a16:colId xmlns:a16="http://schemas.microsoft.com/office/drawing/2014/main" val="368288707"/>
                    </a:ext>
                  </a:extLst>
                </a:gridCol>
                <a:gridCol w="1065972">
                  <a:extLst>
                    <a:ext uri="{9D8B030D-6E8A-4147-A177-3AD203B41FA5}">
                      <a16:colId xmlns:a16="http://schemas.microsoft.com/office/drawing/2014/main" val="2505940898"/>
                    </a:ext>
                  </a:extLst>
                </a:gridCol>
                <a:gridCol w="808822">
                  <a:extLst>
                    <a:ext uri="{9D8B030D-6E8A-4147-A177-3AD203B41FA5}">
                      <a16:colId xmlns:a16="http://schemas.microsoft.com/office/drawing/2014/main" val="3302674905"/>
                    </a:ext>
                  </a:extLst>
                </a:gridCol>
                <a:gridCol w="888903">
                  <a:extLst>
                    <a:ext uri="{9D8B030D-6E8A-4147-A177-3AD203B41FA5}">
                      <a16:colId xmlns:a16="http://schemas.microsoft.com/office/drawing/2014/main" val="638226904"/>
                    </a:ext>
                  </a:extLst>
                </a:gridCol>
              </a:tblGrid>
              <a:tr h="451674">
                <a:tc>
                  <a:txBody>
                    <a:bodyPr/>
                    <a:lstStyle/>
                    <a:p>
                      <a:pPr marL="0" marR="0">
                        <a:lnSpc>
                          <a:spcPct val="115000"/>
                        </a:lnSpc>
                        <a:spcBef>
                          <a:spcPts val="600"/>
                        </a:spcBef>
                        <a:spcAft>
                          <a:spcPts val="600"/>
                        </a:spcAft>
                      </a:pPr>
                      <a:r>
                        <a:rPr lang="en-US" sz="1000" b="0">
                          <a:effectLst/>
                          <a:latin typeface="Segoe UI Semibold" panose="020B0702040204020203" pitchFamily="34" charset="0"/>
                          <a:ea typeface="Segoe UI Black" panose="020B0A02040204020203" pitchFamily="34" charset="0"/>
                          <a:cs typeface="Segoe UI Semibold" panose="020B0702040204020203" pitchFamily="34" charset="0"/>
                        </a:rPr>
                        <a:t>Description</a:t>
                      </a:r>
                      <a:endParaRPr lang="en-US" sz="1100" b="0">
                        <a:effectLst/>
                        <a:latin typeface="Segoe UI Semibold" panose="020B0702040204020203" pitchFamily="34" charset="0"/>
                        <a:ea typeface="Segoe UI Black" panose="020B0A02040204020203" pitchFamily="34" charset="0"/>
                        <a:cs typeface="Segoe UI Semibold" panose="020B0702040204020203" pitchFamily="34" charset="0"/>
                      </a:endParaRPr>
                    </a:p>
                  </a:txBody>
                  <a:tcPr marL="45720" marR="45720" marT="0" marB="0"/>
                </a:tc>
                <a:tc>
                  <a:txBody>
                    <a:bodyPr/>
                    <a:lstStyle/>
                    <a:p>
                      <a:pPr marL="0" marR="0">
                        <a:lnSpc>
                          <a:spcPct val="115000"/>
                        </a:lnSpc>
                        <a:spcBef>
                          <a:spcPts val="600"/>
                        </a:spcBef>
                        <a:spcAft>
                          <a:spcPts val="600"/>
                        </a:spcAft>
                      </a:pPr>
                      <a:r>
                        <a:rPr lang="en-US" sz="1000" b="0">
                          <a:effectLst/>
                          <a:latin typeface="Segoe UI Semibold" panose="020B0702040204020203" pitchFamily="34" charset="0"/>
                          <a:ea typeface="Segoe UI Black" panose="020B0A02040204020203" pitchFamily="34" charset="0"/>
                          <a:cs typeface="Segoe UI Semibold" panose="020B0702040204020203" pitchFamily="34" charset="0"/>
                        </a:rPr>
                        <a:t>Priority</a:t>
                      </a:r>
                      <a:endParaRPr lang="en-US" sz="1100" b="0">
                        <a:effectLst/>
                        <a:latin typeface="Segoe UI Semibold" panose="020B0702040204020203" pitchFamily="34" charset="0"/>
                        <a:ea typeface="Segoe UI Black" panose="020B0A02040204020203" pitchFamily="34" charset="0"/>
                        <a:cs typeface="Segoe UI Semibold" panose="020B0702040204020203" pitchFamily="34" charset="0"/>
                      </a:endParaRPr>
                    </a:p>
                  </a:txBody>
                  <a:tcPr marL="45720" marR="45720" marT="0" marB="0"/>
                </a:tc>
                <a:tc>
                  <a:txBody>
                    <a:bodyPr/>
                    <a:lstStyle/>
                    <a:p>
                      <a:pPr marL="0" marR="0">
                        <a:lnSpc>
                          <a:spcPct val="115000"/>
                        </a:lnSpc>
                        <a:spcBef>
                          <a:spcPts val="600"/>
                        </a:spcBef>
                        <a:spcAft>
                          <a:spcPts val="600"/>
                        </a:spcAft>
                      </a:pPr>
                      <a:r>
                        <a:rPr lang="en-US" sz="1000" b="0" dirty="0">
                          <a:effectLst/>
                          <a:latin typeface="Segoe UI Semibold" panose="020B0702040204020203" pitchFamily="34" charset="0"/>
                          <a:ea typeface="Segoe UI Black" panose="020B0A02040204020203" pitchFamily="34" charset="0"/>
                          <a:cs typeface="Segoe UI Semibold" panose="020B0702040204020203" pitchFamily="34" charset="0"/>
                        </a:rPr>
                        <a:t>Source Address</a:t>
                      </a:r>
                      <a:endParaRPr lang="en-US" sz="1100" b="0" dirty="0">
                        <a:effectLst/>
                        <a:latin typeface="Segoe UI Semibold" panose="020B0702040204020203" pitchFamily="34" charset="0"/>
                        <a:ea typeface="Segoe UI Black" panose="020B0A02040204020203" pitchFamily="34" charset="0"/>
                        <a:cs typeface="Segoe UI Semibold" panose="020B0702040204020203" pitchFamily="34" charset="0"/>
                      </a:endParaRPr>
                    </a:p>
                  </a:txBody>
                  <a:tcPr marL="45720" marR="45720" marT="0" marB="0"/>
                </a:tc>
                <a:tc>
                  <a:txBody>
                    <a:bodyPr/>
                    <a:lstStyle/>
                    <a:p>
                      <a:pPr marL="0" marR="0">
                        <a:lnSpc>
                          <a:spcPct val="115000"/>
                        </a:lnSpc>
                        <a:spcBef>
                          <a:spcPts val="600"/>
                        </a:spcBef>
                        <a:spcAft>
                          <a:spcPts val="600"/>
                        </a:spcAft>
                      </a:pPr>
                      <a:r>
                        <a:rPr lang="en-US" sz="1000" b="0">
                          <a:effectLst/>
                          <a:latin typeface="Segoe UI Semibold" panose="020B0702040204020203" pitchFamily="34" charset="0"/>
                          <a:ea typeface="Segoe UI Black" panose="020B0A02040204020203" pitchFamily="34" charset="0"/>
                          <a:cs typeface="Segoe UI Semibold" panose="020B0702040204020203" pitchFamily="34" charset="0"/>
                        </a:rPr>
                        <a:t>Source Port</a:t>
                      </a:r>
                      <a:endParaRPr lang="en-US" sz="1100" b="0">
                        <a:effectLst/>
                        <a:latin typeface="Segoe UI Semibold" panose="020B0702040204020203" pitchFamily="34" charset="0"/>
                        <a:ea typeface="Segoe UI Black" panose="020B0A02040204020203" pitchFamily="34" charset="0"/>
                        <a:cs typeface="Segoe UI Semibold" panose="020B0702040204020203" pitchFamily="34" charset="0"/>
                      </a:endParaRPr>
                    </a:p>
                  </a:txBody>
                  <a:tcPr marL="45720" marR="45720" marT="0" marB="0"/>
                </a:tc>
                <a:tc>
                  <a:txBody>
                    <a:bodyPr/>
                    <a:lstStyle/>
                    <a:p>
                      <a:pPr marL="0" marR="0">
                        <a:lnSpc>
                          <a:spcPct val="115000"/>
                        </a:lnSpc>
                        <a:spcBef>
                          <a:spcPts val="600"/>
                        </a:spcBef>
                        <a:spcAft>
                          <a:spcPts val="600"/>
                        </a:spcAft>
                      </a:pPr>
                      <a:r>
                        <a:rPr lang="en-US" sz="1000" b="0">
                          <a:effectLst/>
                          <a:latin typeface="Segoe UI Semibold" panose="020B0702040204020203" pitchFamily="34" charset="0"/>
                          <a:ea typeface="Segoe UI Black" panose="020B0A02040204020203" pitchFamily="34" charset="0"/>
                          <a:cs typeface="Segoe UI Semibold" panose="020B0702040204020203" pitchFamily="34" charset="0"/>
                        </a:rPr>
                        <a:t>Destination Address</a:t>
                      </a:r>
                      <a:endParaRPr lang="en-US" sz="1100" b="0">
                        <a:effectLst/>
                        <a:latin typeface="Segoe UI Semibold" panose="020B0702040204020203" pitchFamily="34" charset="0"/>
                        <a:ea typeface="Segoe UI Black" panose="020B0A02040204020203" pitchFamily="34" charset="0"/>
                        <a:cs typeface="Segoe UI Semibold" panose="020B0702040204020203" pitchFamily="34" charset="0"/>
                      </a:endParaRPr>
                    </a:p>
                  </a:txBody>
                  <a:tcPr marL="45720" marR="45720" marT="0" marB="0"/>
                </a:tc>
                <a:tc>
                  <a:txBody>
                    <a:bodyPr/>
                    <a:lstStyle/>
                    <a:p>
                      <a:pPr marL="0" marR="0">
                        <a:lnSpc>
                          <a:spcPct val="115000"/>
                        </a:lnSpc>
                        <a:spcBef>
                          <a:spcPts val="600"/>
                        </a:spcBef>
                        <a:spcAft>
                          <a:spcPts val="600"/>
                        </a:spcAft>
                      </a:pPr>
                      <a:r>
                        <a:rPr lang="en-US" sz="1000" b="0">
                          <a:effectLst/>
                          <a:latin typeface="Segoe UI Semibold" panose="020B0702040204020203" pitchFamily="34" charset="0"/>
                          <a:ea typeface="Segoe UI Black" panose="020B0A02040204020203" pitchFamily="34" charset="0"/>
                          <a:cs typeface="Segoe UI Semibold" panose="020B0702040204020203" pitchFamily="34" charset="0"/>
                        </a:rPr>
                        <a:t>Destination Port</a:t>
                      </a:r>
                      <a:endParaRPr lang="en-US" sz="1100" b="0">
                        <a:effectLst/>
                        <a:latin typeface="Segoe UI Semibold" panose="020B0702040204020203" pitchFamily="34" charset="0"/>
                        <a:ea typeface="Segoe UI Black" panose="020B0A02040204020203" pitchFamily="34" charset="0"/>
                        <a:cs typeface="Segoe UI Semibold" panose="020B0702040204020203" pitchFamily="34" charset="0"/>
                      </a:endParaRPr>
                    </a:p>
                  </a:txBody>
                  <a:tcPr marL="45720" marR="45720" marT="0" marB="0"/>
                </a:tc>
                <a:tc>
                  <a:txBody>
                    <a:bodyPr/>
                    <a:lstStyle/>
                    <a:p>
                      <a:pPr marL="0" marR="0">
                        <a:lnSpc>
                          <a:spcPct val="115000"/>
                        </a:lnSpc>
                        <a:spcBef>
                          <a:spcPts val="600"/>
                        </a:spcBef>
                        <a:spcAft>
                          <a:spcPts val="600"/>
                        </a:spcAft>
                      </a:pPr>
                      <a:r>
                        <a:rPr lang="en-US" sz="1000" b="0">
                          <a:effectLst/>
                          <a:latin typeface="Segoe UI Semibold" panose="020B0702040204020203" pitchFamily="34" charset="0"/>
                          <a:ea typeface="Segoe UI Black" panose="020B0A02040204020203" pitchFamily="34" charset="0"/>
                          <a:cs typeface="Segoe UI Semibold" panose="020B0702040204020203" pitchFamily="34" charset="0"/>
                        </a:rPr>
                        <a:t>Protocol</a:t>
                      </a:r>
                      <a:endParaRPr lang="en-US" sz="1100" b="0">
                        <a:effectLst/>
                        <a:latin typeface="Segoe UI Semibold" panose="020B0702040204020203" pitchFamily="34" charset="0"/>
                        <a:ea typeface="Segoe UI Black" panose="020B0A02040204020203" pitchFamily="34" charset="0"/>
                        <a:cs typeface="Segoe UI Semibold" panose="020B0702040204020203" pitchFamily="34" charset="0"/>
                      </a:endParaRPr>
                    </a:p>
                  </a:txBody>
                  <a:tcPr marL="45720" marR="45720" marT="0" marB="0"/>
                </a:tc>
                <a:tc>
                  <a:txBody>
                    <a:bodyPr/>
                    <a:lstStyle/>
                    <a:p>
                      <a:pPr marL="0" marR="0">
                        <a:lnSpc>
                          <a:spcPct val="115000"/>
                        </a:lnSpc>
                        <a:spcBef>
                          <a:spcPts val="600"/>
                        </a:spcBef>
                        <a:spcAft>
                          <a:spcPts val="600"/>
                        </a:spcAft>
                      </a:pPr>
                      <a:r>
                        <a:rPr lang="en-US" sz="1000" b="0" dirty="0">
                          <a:effectLst/>
                          <a:latin typeface="Segoe UI Semibold" panose="020B0702040204020203" pitchFamily="34" charset="0"/>
                          <a:ea typeface="Segoe UI Black" panose="020B0A02040204020203" pitchFamily="34" charset="0"/>
                          <a:cs typeface="Segoe UI Semibold" panose="020B0702040204020203" pitchFamily="34" charset="0"/>
                        </a:rPr>
                        <a:t>Action</a:t>
                      </a:r>
                      <a:endParaRPr lang="en-US" sz="1100" b="0" dirty="0">
                        <a:effectLst/>
                        <a:latin typeface="Segoe UI Semibold" panose="020B0702040204020203" pitchFamily="34" charset="0"/>
                        <a:ea typeface="Segoe UI Black" panose="020B0A02040204020203" pitchFamily="34" charset="0"/>
                        <a:cs typeface="Segoe UI Semibold" panose="020B0702040204020203" pitchFamily="34" charset="0"/>
                      </a:endParaRPr>
                    </a:p>
                  </a:txBody>
                  <a:tcPr marL="45720" marR="45720" marT="0" marB="0"/>
                </a:tc>
                <a:extLst>
                  <a:ext uri="{0D108BD9-81ED-4DB2-BD59-A6C34878D82A}">
                    <a16:rowId xmlns:a16="http://schemas.microsoft.com/office/drawing/2014/main" val="1982870910"/>
                  </a:ext>
                </a:extLst>
              </a:tr>
              <a:tr h="923610">
                <a:tc>
                  <a:txBody>
                    <a:bodyPr/>
                    <a:lstStyle/>
                    <a:p>
                      <a:pPr marL="0" marR="0">
                        <a:lnSpc>
                          <a:spcPct val="115000"/>
                        </a:lnSpc>
                        <a:spcBef>
                          <a:spcPts val="600"/>
                        </a:spcBef>
                        <a:spcAft>
                          <a:spcPts val="600"/>
                        </a:spcAft>
                      </a:pPr>
                      <a:r>
                        <a:rPr lang="en-US" sz="1000" b="0" dirty="0">
                          <a:effectLst/>
                          <a:latin typeface="Segoe UI Semibold" panose="020B0702040204020203" pitchFamily="34" charset="0"/>
                          <a:ea typeface="Segoe UI Black" panose="020B0A02040204020203" pitchFamily="34" charset="0"/>
                          <a:cs typeface="Segoe UI Semibold" panose="020B0702040204020203" pitchFamily="34" charset="0"/>
                        </a:rPr>
                        <a:t>Allow Virtual Network outbound</a:t>
                      </a:r>
                      <a:endParaRPr lang="en-US" sz="1100" b="0" dirty="0">
                        <a:effectLst/>
                        <a:latin typeface="Segoe UI Semibold" panose="020B0702040204020203" pitchFamily="34" charset="0"/>
                        <a:ea typeface="Segoe UI Black" panose="020B0A02040204020203" pitchFamily="34" charset="0"/>
                        <a:cs typeface="Segoe UI Semibold" panose="020B0702040204020203" pitchFamily="34" charset="0"/>
                      </a:endParaRPr>
                    </a:p>
                  </a:txBody>
                  <a:tcPr marL="45720" marR="45720" marT="0" marB="0"/>
                </a:tc>
                <a:tc>
                  <a:txBody>
                    <a:bodyPr/>
                    <a:lstStyle/>
                    <a:p>
                      <a:pPr marL="0" marR="0">
                        <a:lnSpc>
                          <a:spcPct val="115000"/>
                        </a:lnSpc>
                        <a:spcBef>
                          <a:spcPts val="600"/>
                        </a:spcBef>
                        <a:spcAft>
                          <a:spcPts val="600"/>
                        </a:spcAft>
                      </a:pPr>
                      <a:r>
                        <a:rPr lang="en-US" sz="1200" dirty="0">
                          <a:effectLst/>
                        </a:rPr>
                        <a:t>65000</a:t>
                      </a:r>
                      <a:endParaRPr lang="en-US" sz="16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45720" marR="45720" marT="0" marB="0"/>
                </a:tc>
                <a:tc>
                  <a:txBody>
                    <a:bodyPr/>
                    <a:lstStyle/>
                    <a:p>
                      <a:pPr marL="0" marR="0">
                        <a:lnSpc>
                          <a:spcPct val="115000"/>
                        </a:lnSpc>
                        <a:spcBef>
                          <a:spcPts val="600"/>
                        </a:spcBef>
                        <a:spcAft>
                          <a:spcPts val="600"/>
                        </a:spcAft>
                      </a:pPr>
                      <a:r>
                        <a:rPr lang="en-US" sz="1200" dirty="0">
                          <a:effectLst/>
                        </a:rPr>
                        <a:t>VIRTUAL_NETWORK</a:t>
                      </a:r>
                      <a:endParaRPr lang="en-US" sz="16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45720" marR="45720" marT="0" marB="0"/>
                </a:tc>
                <a:tc>
                  <a:txBody>
                    <a:bodyPr/>
                    <a:lstStyle/>
                    <a:p>
                      <a:pPr marL="0" marR="0">
                        <a:lnSpc>
                          <a:spcPct val="115000"/>
                        </a:lnSpc>
                        <a:spcBef>
                          <a:spcPts val="600"/>
                        </a:spcBef>
                        <a:spcAft>
                          <a:spcPts val="600"/>
                        </a:spcAft>
                      </a:pPr>
                      <a:r>
                        <a:rPr lang="en-US" sz="1200">
                          <a:effectLst/>
                        </a:rPr>
                        <a:t>*</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txBody>
                  <a:tcPr marL="45720" marR="45720" marT="0" marB="0"/>
                </a:tc>
                <a:tc>
                  <a:txBody>
                    <a:bodyPr/>
                    <a:lstStyle/>
                    <a:p>
                      <a:pPr marL="0" marR="0">
                        <a:lnSpc>
                          <a:spcPct val="115000"/>
                        </a:lnSpc>
                        <a:spcBef>
                          <a:spcPts val="600"/>
                        </a:spcBef>
                        <a:spcAft>
                          <a:spcPts val="600"/>
                        </a:spcAft>
                      </a:pPr>
                      <a:r>
                        <a:rPr lang="en-US" sz="1200">
                          <a:effectLst/>
                        </a:rPr>
                        <a:t>VIRTUAL_NETWORK</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txBody>
                  <a:tcPr marL="45720" marR="45720" marT="0" marB="0"/>
                </a:tc>
                <a:tc>
                  <a:txBody>
                    <a:bodyPr/>
                    <a:lstStyle/>
                    <a:p>
                      <a:pPr marL="0" marR="0">
                        <a:lnSpc>
                          <a:spcPct val="115000"/>
                        </a:lnSpc>
                        <a:spcBef>
                          <a:spcPts val="600"/>
                        </a:spcBef>
                        <a:spcAft>
                          <a:spcPts val="600"/>
                        </a:spcAft>
                      </a:pPr>
                      <a:r>
                        <a:rPr lang="en-US" sz="1200">
                          <a:effectLst/>
                        </a:rPr>
                        <a:t>*</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txBody>
                  <a:tcPr marL="45720" marR="45720" marT="0" marB="0"/>
                </a:tc>
                <a:tc>
                  <a:txBody>
                    <a:bodyPr/>
                    <a:lstStyle/>
                    <a:p>
                      <a:pPr marL="0" marR="0">
                        <a:lnSpc>
                          <a:spcPct val="115000"/>
                        </a:lnSpc>
                        <a:spcBef>
                          <a:spcPts val="600"/>
                        </a:spcBef>
                        <a:spcAft>
                          <a:spcPts val="600"/>
                        </a:spcAft>
                      </a:pPr>
                      <a:r>
                        <a:rPr lang="en-US" sz="1200">
                          <a:effectLst/>
                        </a:rPr>
                        <a:t>*</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txBody>
                  <a:tcPr marL="45720" marR="45720" marT="0" marB="0"/>
                </a:tc>
                <a:tc>
                  <a:txBody>
                    <a:bodyPr/>
                    <a:lstStyle/>
                    <a:p>
                      <a:pPr marL="0" marR="0">
                        <a:lnSpc>
                          <a:spcPct val="115000"/>
                        </a:lnSpc>
                        <a:spcBef>
                          <a:spcPts val="600"/>
                        </a:spcBef>
                        <a:spcAft>
                          <a:spcPts val="600"/>
                        </a:spcAft>
                      </a:pPr>
                      <a:r>
                        <a:rPr lang="en-US" sz="1200">
                          <a:effectLst/>
                        </a:rPr>
                        <a:t>Allow</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txBody>
                  <a:tcPr marL="45720" marR="45720" marT="0" marB="0"/>
                </a:tc>
                <a:extLst>
                  <a:ext uri="{0D108BD9-81ED-4DB2-BD59-A6C34878D82A}">
                    <a16:rowId xmlns:a16="http://schemas.microsoft.com/office/drawing/2014/main" val="2332168167"/>
                  </a:ext>
                </a:extLst>
              </a:tr>
              <a:tr h="687642">
                <a:tc>
                  <a:txBody>
                    <a:bodyPr/>
                    <a:lstStyle/>
                    <a:p>
                      <a:pPr marL="0" marR="0">
                        <a:lnSpc>
                          <a:spcPct val="115000"/>
                        </a:lnSpc>
                        <a:spcBef>
                          <a:spcPts val="600"/>
                        </a:spcBef>
                        <a:spcAft>
                          <a:spcPts val="600"/>
                        </a:spcAft>
                      </a:pPr>
                      <a:r>
                        <a:rPr lang="en-US" sz="1000" b="0">
                          <a:effectLst/>
                          <a:latin typeface="Segoe UI Semibold" panose="020B0702040204020203" pitchFamily="34" charset="0"/>
                          <a:ea typeface="Segoe UI Black" panose="020B0A02040204020203" pitchFamily="34" charset="0"/>
                          <a:cs typeface="Segoe UI Semibold" panose="020B0702040204020203" pitchFamily="34" charset="0"/>
                        </a:rPr>
                        <a:t>Allow Internet outbound</a:t>
                      </a:r>
                      <a:endParaRPr lang="en-US" sz="1100" b="0">
                        <a:effectLst/>
                        <a:latin typeface="Segoe UI Semibold" panose="020B0702040204020203" pitchFamily="34" charset="0"/>
                        <a:ea typeface="Segoe UI Black" panose="020B0A02040204020203" pitchFamily="34" charset="0"/>
                        <a:cs typeface="Segoe UI Semibold" panose="020B0702040204020203" pitchFamily="34" charset="0"/>
                      </a:endParaRPr>
                    </a:p>
                  </a:txBody>
                  <a:tcPr marL="45720" marR="45720" marT="0" marB="0"/>
                </a:tc>
                <a:tc>
                  <a:txBody>
                    <a:bodyPr/>
                    <a:lstStyle/>
                    <a:p>
                      <a:pPr marL="0" marR="0">
                        <a:lnSpc>
                          <a:spcPct val="115000"/>
                        </a:lnSpc>
                        <a:spcBef>
                          <a:spcPts val="600"/>
                        </a:spcBef>
                        <a:spcAft>
                          <a:spcPts val="600"/>
                        </a:spcAft>
                      </a:pPr>
                      <a:r>
                        <a:rPr lang="en-US" sz="1200">
                          <a:effectLst/>
                        </a:rPr>
                        <a:t>65001</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txBody>
                  <a:tcPr marL="45720" marR="45720" marT="0" marB="0"/>
                </a:tc>
                <a:tc>
                  <a:txBody>
                    <a:bodyPr/>
                    <a:lstStyle/>
                    <a:p>
                      <a:pPr marL="0" marR="0">
                        <a:lnSpc>
                          <a:spcPct val="115000"/>
                        </a:lnSpc>
                        <a:spcBef>
                          <a:spcPts val="600"/>
                        </a:spcBef>
                        <a:spcAft>
                          <a:spcPts val="600"/>
                        </a:spcAft>
                      </a:pPr>
                      <a:r>
                        <a:rPr lang="en-US" sz="1200" dirty="0">
                          <a:effectLst/>
                        </a:rPr>
                        <a:t>*</a:t>
                      </a:r>
                      <a:endParaRPr lang="en-US" sz="16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45720" marR="45720" marT="0" marB="0"/>
                </a:tc>
                <a:tc>
                  <a:txBody>
                    <a:bodyPr/>
                    <a:lstStyle/>
                    <a:p>
                      <a:pPr marL="0" marR="0">
                        <a:lnSpc>
                          <a:spcPct val="115000"/>
                        </a:lnSpc>
                        <a:spcBef>
                          <a:spcPts val="600"/>
                        </a:spcBef>
                        <a:spcAft>
                          <a:spcPts val="600"/>
                        </a:spcAft>
                      </a:pPr>
                      <a:r>
                        <a:rPr lang="en-US" sz="1200" dirty="0">
                          <a:effectLst/>
                        </a:rPr>
                        <a:t>*</a:t>
                      </a:r>
                      <a:endParaRPr lang="en-US" sz="16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45720" marR="45720" marT="0" marB="0"/>
                </a:tc>
                <a:tc>
                  <a:txBody>
                    <a:bodyPr/>
                    <a:lstStyle/>
                    <a:p>
                      <a:pPr marL="0" marR="0">
                        <a:lnSpc>
                          <a:spcPct val="115000"/>
                        </a:lnSpc>
                        <a:spcBef>
                          <a:spcPts val="600"/>
                        </a:spcBef>
                        <a:spcAft>
                          <a:spcPts val="600"/>
                        </a:spcAft>
                      </a:pPr>
                      <a:r>
                        <a:rPr lang="en-US" sz="1200" dirty="0">
                          <a:effectLst/>
                        </a:rPr>
                        <a:t>INTERNET</a:t>
                      </a:r>
                      <a:endParaRPr lang="en-US" sz="16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45720" marR="45720" marT="0" marB="0"/>
                </a:tc>
                <a:tc>
                  <a:txBody>
                    <a:bodyPr/>
                    <a:lstStyle/>
                    <a:p>
                      <a:pPr marL="0" marR="0">
                        <a:lnSpc>
                          <a:spcPct val="115000"/>
                        </a:lnSpc>
                        <a:spcBef>
                          <a:spcPts val="600"/>
                        </a:spcBef>
                        <a:spcAft>
                          <a:spcPts val="600"/>
                        </a:spcAft>
                      </a:pPr>
                      <a:r>
                        <a:rPr lang="en-US" sz="1200" dirty="0">
                          <a:effectLst/>
                        </a:rPr>
                        <a:t>*</a:t>
                      </a:r>
                      <a:endParaRPr lang="en-US" sz="16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45720" marR="45720" marT="0" marB="0"/>
                </a:tc>
                <a:tc>
                  <a:txBody>
                    <a:bodyPr/>
                    <a:lstStyle/>
                    <a:p>
                      <a:pPr marL="0" marR="0">
                        <a:lnSpc>
                          <a:spcPct val="115000"/>
                        </a:lnSpc>
                        <a:spcBef>
                          <a:spcPts val="600"/>
                        </a:spcBef>
                        <a:spcAft>
                          <a:spcPts val="600"/>
                        </a:spcAft>
                      </a:pPr>
                      <a:r>
                        <a:rPr lang="en-US" sz="1200">
                          <a:effectLst/>
                        </a:rPr>
                        <a:t>*</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txBody>
                  <a:tcPr marL="45720" marR="45720" marT="0" marB="0"/>
                </a:tc>
                <a:tc>
                  <a:txBody>
                    <a:bodyPr/>
                    <a:lstStyle/>
                    <a:p>
                      <a:pPr marL="0" marR="0">
                        <a:lnSpc>
                          <a:spcPct val="115000"/>
                        </a:lnSpc>
                        <a:spcBef>
                          <a:spcPts val="600"/>
                        </a:spcBef>
                        <a:spcAft>
                          <a:spcPts val="600"/>
                        </a:spcAft>
                      </a:pPr>
                      <a:r>
                        <a:rPr lang="en-US" sz="1200">
                          <a:effectLst/>
                        </a:rPr>
                        <a:t>Allow</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txBody>
                  <a:tcPr marL="45720" marR="45720" marT="0" marB="0"/>
                </a:tc>
                <a:extLst>
                  <a:ext uri="{0D108BD9-81ED-4DB2-BD59-A6C34878D82A}">
                    <a16:rowId xmlns:a16="http://schemas.microsoft.com/office/drawing/2014/main" val="3173851885"/>
                  </a:ext>
                </a:extLst>
              </a:tr>
              <a:tr h="451674">
                <a:tc>
                  <a:txBody>
                    <a:bodyPr/>
                    <a:lstStyle/>
                    <a:p>
                      <a:pPr marL="0" marR="0">
                        <a:lnSpc>
                          <a:spcPct val="115000"/>
                        </a:lnSpc>
                        <a:spcBef>
                          <a:spcPts val="600"/>
                        </a:spcBef>
                        <a:spcAft>
                          <a:spcPts val="600"/>
                        </a:spcAft>
                      </a:pPr>
                      <a:r>
                        <a:rPr lang="en-US" sz="1000" b="0" dirty="0">
                          <a:effectLst/>
                          <a:latin typeface="Segoe UI Semibold" panose="020B0702040204020203" pitchFamily="34" charset="0"/>
                          <a:ea typeface="Segoe UI Black" panose="020B0A02040204020203" pitchFamily="34" charset="0"/>
                          <a:cs typeface="Segoe UI Semibold" panose="020B0702040204020203" pitchFamily="34" charset="0"/>
                        </a:rPr>
                        <a:t>Deny all outbound</a:t>
                      </a:r>
                      <a:endParaRPr lang="en-US" sz="1100" b="0" dirty="0">
                        <a:effectLst/>
                        <a:latin typeface="Segoe UI Semibold" panose="020B0702040204020203" pitchFamily="34" charset="0"/>
                        <a:ea typeface="Segoe UI Black" panose="020B0A02040204020203" pitchFamily="34" charset="0"/>
                        <a:cs typeface="Segoe UI Semibold" panose="020B0702040204020203" pitchFamily="34" charset="0"/>
                      </a:endParaRPr>
                    </a:p>
                  </a:txBody>
                  <a:tcPr marL="45720" marR="45720" marT="0" marB="0"/>
                </a:tc>
                <a:tc>
                  <a:txBody>
                    <a:bodyPr/>
                    <a:lstStyle/>
                    <a:p>
                      <a:pPr marL="0" marR="0">
                        <a:lnSpc>
                          <a:spcPct val="115000"/>
                        </a:lnSpc>
                        <a:spcBef>
                          <a:spcPts val="600"/>
                        </a:spcBef>
                        <a:spcAft>
                          <a:spcPts val="600"/>
                        </a:spcAft>
                      </a:pPr>
                      <a:r>
                        <a:rPr lang="en-US" sz="1200">
                          <a:effectLst/>
                        </a:rPr>
                        <a:t>65500</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txBody>
                  <a:tcPr marL="45720" marR="45720" marT="0" marB="0"/>
                </a:tc>
                <a:tc>
                  <a:txBody>
                    <a:bodyPr/>
                    <a:lstStyle/>
                    <a:p>
                      <a:pPr marL="0" marR="0">
                        <a:lnSpc>
                          <a:spcPct val="115000"/>
                        </a:lnSpc>
                        <a:spcBef>
                          <a:spcPts val="600"/>
                        </a:spcBef>
                        <a:spcAft>
                          <a:spcPts val="600"/>
                        </a:spcAft>
                      </a:pPr>
                      <a:r>
                        <a:rPr lang="en-US" sz="1200">
                          <a:effectLst/>
                        </a:rPr>
                        <a:t>*</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txBody>
                  <a:tcPr marL="45720" marR="45720" marT="0" marB="0"/>
                </a:tc>
                <a:tc>
                  <a:txBody>
                    <a:bodyPr/>
                    <a:lstStyle/>
                    <a:p>
                      <a:pPr marL="0" marR="0">
                        <a:lnSpc>
                          <a:spcPct val="115000"/>
                        </a:lnSpc>
                        <a:spcBef>
                          <a:spcPts val="600"/>
                        </a:spcBef>
                        <a:spcAft>
                          <a:spcPts val="600"/>
                        </a:spcAft>
                      </a:pPr>
                      <a:r>
                        <a:rPr lang="en-US" sz="1200">
                          <a:effectLst/>
                        </a:rPr>
                        <a:t>*</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txBody>
                  <a:tcPr marL="45720" marR="45720" marT="0" marB="0"/>
                </a:tc>
                <a:tc>
                  <a:txBody>
                    <a:bodyPr/>
                    <a:lstStyle/>
                    <a:p>
                      <a:pPr marL="0" marR="0">
                        <a:lnSpc>
                          <a:spcPct val="115000"/>
                        </a:lnSpc>
                        <a:spcBef>
                          <a:spcPts val="600"/>
                        </a:spcBef>
                        <a:spcAft>
                          <a:spcPts val="600"/>
                        </a:spcAft>
                      </a:pPr>
                      <a:r>
                        <a:rPr lang="en-US" sz="1200">
                          <a:effectLst/>
                        </a:rPr>
                        <a:t>*</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txBody>
                  <a:tcPr marL="45720" marR="45720" marT="0" marB="0"/>
                </a:tc>
                <a:tc>
                  <a:txBody>
                    <a:bodyPr/>
                    <a:lstStyle/>
                    <a:p>
                      <a:pPr marL="0" marR="0">
                        <a:lnSpc>
                          <a:spcPct val="115000"/>
                        </a:lnSpc>
                        <a:spcBef>
                          <a:spcPts val="600"/>
                        </a:spcBef>
                        <a:spcAft>
                          <a:spcPts val="600"/>
                        </a:spcAft>
                      </a:pPr>
                      <a:r>
                        <a:rPr lang="en-US" sz="1200" dirty="0">
                          <a:effectLst/>
                        </a:rPr>
                        <a:t>*</a:t>
                      </a:r>
                      <a:endParaRPr lang="en-US" sz="16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45720" marR="45720" marT="0" marB="0"/>
                </a:tc>
                <a:tc>
                  <a:txBody>
                    <a:bodyPr/>
                    <a:lstStyle/>
                    <a:p>
                      <a:pPr marL="0" marR="0">
                        <a:lnSpc>
                          <a:spcPct val="115000"/>
                        </a:lnSpc>
                        <a:spcBef>
                          <a:spcPts val="600"/>
                        </a:spcBef>
                        <a:spcAft>
                          <a:spcPts val="600"/>
                        </a:spcAft>
                      </a:pPr>
                      <a:r>
                        <a:rPr lang="en-US" sz="1200" dirty="0">
                          <a:effectLst/>
                        </a:rPr>
                        <a:t>*</a:t>
                      </a:r>
                      <a:endParaRPr lang="en-US" sz="16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45720" marR="45720" marT="0" marB="0"/>
                </a:tc>
                <a:tc>
                  <a:txBody>
                    <a:bodyPr/>
                    <a:lstStyle/>
                    <a:p>
                      <a:pPr marL="0" marR="0">
                        <a:lnSpc>
                          <a:spcPct val="115000"/>
                        </a:lnSpc>
                        <a:spcBef>
                          <a:spcPts val="600"/>
                        </a:spcBef>
                        <a:spcAft>
                          <a:spcPts val="600"/>
                        </a:spcAft>
                      </a:pPr>
                      <a:r>
                        <a:rPr lang="en-US" sz="1200" dirty="0">
                          <a:effectLst/>
                        </a:rPr>
                        <a:t>Deny</a:t>
                      </a:r>
                      <a:endParaRPr lang="en-US" sz="16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45720" marR="45720" marT="0" marB="0"/>
                </a:tc>
                <a:extLst>
                  <a:ext uri="{0D108BD9-81ED-4DB2-BD59-A6C34878D82A}">
                    <a16:rowId xmlns:a16="http://schemas.microsoft.com/office/drawing/2014/main" val="627307450"/>
                  </a:ext>
                </a:extLst>
              </a:tr>
            </a:tbl>
          </a:graphicData>
        </a:graphic>
      </p:graphicFrame>
    </p:spTree>
    <p:extLst>
      <p:ext uri="{BB962C8B-B14F-4D97-AF65-F5344CB8AC3E}">
        <p14:creationId xmlns:p14="http://schemas.microsoft.com/office/powerpoint/2010/main" val="990718422"/>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Who is blocking me – Troubleshooting NSG rules</a:t>
            </a:r>
          </a:p>
        </p:txBody>
      </p:sp>
      <p:sp>
        <p:nvSpPr>
          <p:cNvPr id="3" name="Text Placeholder 2"/>
          <p:cNvSpPr>
            <a:spLocks noGrp="1"/>
          </p:cNvSpPr>
          <p:nvPr>
            <p:ph type="body" sz="quarter" idx="10"/>
          </p:nvPr>
        </p:nvSpPr>
        <p:spPr>
          <a:xfrm>
            <a:off x="366169" y="1869681"/>
            <a:ext cx="3954371" cy="4038029"/>
          </a:xfrm>
        </p:spPr>
        <p:txBody>
          <a:bodyPr/>
          <a:lstStyle/>
          <a:p>
            <a:pPr marL="571500" indent="-571500">
              <a:buClr>
                <a:srgbClr val="0078D7"/>
              </a:buClr>
              <a:buFont typeface="Arial" panose="020B0604020202020204" pitchFamily="34" charset="0"/>
              <a:buChar char="•"/>
            </a:pPr>
            <a:r>
              <a:rPr lang="en-US" dirty="0">
                <a:solidFill>
                  <a:srgbClr val="0078D7"/>
                </a:solidFill>
              </a:rPr>
              <a:t>Effective rules applied on the NIC</a:t>
            </a:r>
          </a:p>
          <a:p>
            <a:pPr marL="571500" indent="-571500">
              <a:buClr>
                <a:srgbClr val="0078D7"/>
              </a:buClr>
              <a:buFont typeface="Arial" panose="020B0604020202020204" pitchFamily="34" charset="0"/>
              <a:buChar char="•"/>
            </a:pPr>
            <a:r>
              <a:rPr lang="en-US" dirty="0">
                <a:solidFill>
                  <a:srgbClr val="0078D7"/>
                </a:solidFill>
              </a:rPr>
              <a:t>Consolidated view of NIC and subnet NSGs</a:t>
            </a:r>
          </a:p>
          <a:p>
            <a:pPr marL="571500" indent="-571500">
              <a:buClr>
                <a:srgbClr val="0078D7"/>
              </a:buClr>
              <a:buFont typeface="Arial" panose="020B0604020202020204" pitchFamily="34" charset="0"/>
              <a:buChar char="•"/>
            </a:pPr>
            <a:r>
              <a:rPr lang="en-US" dirty="0">
                <a:solidFill>
                  <a:srgbClr val="0078D7"/>
                </a:solidFill>
              </a:rPr>
              <a:t>Expanded </a:t>
            </a:r>
            <a:br>
              <a:rPr lang="en-US" dirty="0">
                <a:solidFill>
                  <a:srgbClr val="0078D7"/>
                </a:solidFill>
              </a:rPr>
            </a:br>
            <a:r>
              <a:rPr lang="en-US" dirty="0">
                <a:solidFill>
                  <a:srgbClr val="0078D7"/>
                </a:solidFill>
              </a:rPr>
              <a:t>system tags</a:t>
            </a:r>
          </a:p>
        </p:txBody>
      </p:sp>
      <p:pic>
        <p:nvPicPr>
          <p:cNvPr id="7" name="Picture 6"/>
          <p:cNvPicPr>
            <a:picLocks noChangeAspect="1"/>
          </p:cNvPicPr>
          <p:nvPr/>
        </p:nvPicPr>
        <p:blipFill>
          <a:blip r:embed="rId3"/>
          <a:stretch>
            <a:fillRect/>
          </a:stretch>
        </p:blipFill>
        <p:spPr>
          <a:xfrm>
            <a:off x="4480325" y="1776980"/>
            <a:ext cx="6640230" cy="4455768"/>
          </a:xfrm>
          <a:prstGeom prst="rect">
            <a:avLst/>
          </a:prstGeom>
          <a:ln w="25400">
            <a:solidFill>
              <a:schemeClr val="bg1">
                <a:lumMod val="95000"/>
              </a:schemeClr>
            </a:solidFill>
          </a:ln>
        </p:spPr>
      </p:pic>
    </p:spTree>
    <p:extLst>
      <p:ext uri="{BB962C8B-B14F-4D97-AF65-F5344CB8AC3E}">
        <p14:creationId xmlns:p14="http://schemas.microsoft.com/office/powerpoint/2010/main" val="995326061"/>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dirty="0"/>
              <a:t>Network Virtual Appliance models</a:t>
            </a:r>
          </a:p>
        </p:txBody>
      </p:sp>
      <p:graphicFrame>
        <p:nvGraphicFramePr>
          <p:cNvPr id="2" name="Diagram 1"/>
          <p:cNvGraphicFramePr/>
          <p:nvPr>
            <p:extLst/>
          </p:nvPr>
        </p:nvGraphicFramePr>
        <p:xfrm>
          <a:off x="654845" y="1188967"/>
          <a:ext cx="11125200" cy="55266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390335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Network protection</a:t>
            </a:r>
          </a:p>
        </p:txBody>
      </p:sp>
      <p:sp>
        <p:nvSpPr>
          <p:cNvPr id="3" name="Slide Number Placeholder 2"/>
          <p:cNvSpPr txBox="1">
            <a:spLocks/>
          </p:cNvSpPr>
          <p:nvPr/>
        </p:nvSpPr>
        <p:spPr>
          <a:xfrm>
            <a:off x="9074675" y="6380393"/>
            <a:ext cx="2797850" cy="372346"/>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fld id="{0A164282-434E-41D4-9582-783D542A7B68}" type="slidenum">
              <a:rPr lang="en-US" smtClean="0"/>
              <a:pPr/>
              <a:t>6</a:t>
            </a:fld>
            <a:endParaRPr lang="en-US"/>
          </a:p>
        </p:txBody>
      </p:sp>
      <p:sp>
        <p:nvSpPr>
          <p:cNvPr id="4" name="Rectangle 23"/>
          <p:cNvSpPr>
            <a:spLocks noChangeArrowheads="1"/>
          </p:cNvSpPr>
          <p:nvPr/>
        </p:nvSpPr>
        <p:spPr bwMode="auto">
          <a:xfrm>
            <a:off x="10901732" y="4420665"/>
            <a:ext cx="1278928" cy="25855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a:solidFill>
                <a:prstClr val="black"/>
              </a:solidFill>
            </a:endParaRPr>
          </a:p>
        </p:txBody>
      </p:sp>
      <p:sp>
        <p:nvSpPr>
          <p:cNvPr id="5" name="Rectangle 24"/>
          <p:cNvSpPr>
            <a:spLocks noChangeArrowheads="1"/>
          </p:cNvSpPr>
          <p:nvPr/>
        </p:nvSpPr>
        <p:spPr bwMode="auto">
          <a:xfrm>
            <a:off x="11530663" y="6638149"/>
            <a:ext cx="347264" cy="368040"/>
          </a:xfrm>
          <a:prstGeom prst="rect">
            <a:avLst/>
          </a:prstGeom>
          <a:solidFill>
            <a:schemeClr val="bg1">
              <a:alpha val="32000"/>
            </a:schemeClr>
          </a:solidFill>
          <a:ln>
            <a:noFill/>
          </a:ln>
        </p:spPr>
        <p:txBody>
          <a:bodyPr vert="horz" wrap="square" lIns="93248" tIns="46624" rIns="93248" bIns="46624" numCol="1" anchor="t" anchorCtr="0" compatLnSpc="1">
            <a:prstTxWarp prst="textNoShape">
              <a:avLst/>
            </a:prstTxWarp>
          </a:bodyPr>
          <a:lstStyle/>
          <a:p>
            <a:pPr defTabSz="932504"/>
            <a:endParaRPr lang="en-US" sz="1836">
              <a:solidFill>
                <a:prstClr val="black"/>
              </a:solidFill>
            </a:endParaRPr>
          </a:p>
        </p:txBody>
      </p:sp>
      <p:sp>
        <p:nvSpPr>
          <p:cNvPr id="6" name="Rectangle 28"/>
          <p:cNvSpPr>
            <a:spLocks noChangeArrowheads="1"/>
          </p:cNvSpPr>
          <p:nvPr/>
        </p:nvSpPr>
        <p:spPr bwMode="auto">
          <a:xfrm>
            <a:off x="11028006" y="5341687"/>
            <a:ext cx="1034475" cy="190494"/>
          </a:xfrm>
          <a:prstGeom prst="rect">
            <a:avLst/>
          </a:prstGeom>
          <a:solidFill>
            <a:schemeClr val="bg1">
              <a:alpha val="32000"/>
            </a:schemeClr>
          </a:solidFill>
          <a:ln>
            <a:noFill/>
          </a:ln>
        </p:spPr>
        <p:txBody>
          <a:bodyPr vert="horz" wrap="square" lIns="93248" tIns="46624" rIns="93248" bIns="46624" numCol="1" anchor="t" anchorCtr="0" compatLnSpc="1">
            <a:prstTxWarp prst="textNoShape">
              <a:avLst/>
            </a:prstTxWarp>
          </a:bodyPr>
          <a:lstStyle/>
          <a:p>
            <a:pPr defTabSz="932504"/>
            <a:endParaRPr lang="en-US" sz="1836">
              <a:solidFill>
                <a:prstClr val="black"/>
              </a:solidFill>
            </a:endParaRPr>
          </a:p>
        </p:txBody>
      </p:sp>
      <p:sp>
        <p:nvSpPr>
          <p:cNvPr id="7" name="Rectangle 29"/>
          <p:cNvSpPr>
            <a:spLocks noChangeArrowheads="1"/>
          </p:cNvSpPr>
          <p:nvPr/>
        </p:nvSpPr>
        <p:spPr bwMode="auto">
          <a:xfrm>
            <a:off x="11028006" y="5670888"/>
            <a:ext cx="1034475" cy="190494"/>
          </a:xfrm>
          <a:prstGeom prst="rect">
            <a:avLst/>
          </a:prstGeom>
          <a:solidFill>
            <a:schemeClr val="bg1">
              <a:alpha val="32000"/>
            </a:schemeClr>
          </a:solidFill>
          <a:ln>
            <a:noFill/>
          </a:ln>
        </p:spPr>
        <p:txBody>
          <a:bodyPr vert="horz" wrap="square" lIns="93248" tIns="46624" rIns="93248" bIns="46624" numCol="1" anchor="t" anchorCtr="0" compatLnSpc="1">
            <a:prstTxWarp prst="textNoShape">
              <a:avLst/>
            </a:prstTxWarp>
          </a:bodyPr>
          <a:lstStyle/>
          <a:p>
            <a:pPr defTabSz="932504"/>
            <a:endParaRPr lang="en-US" sz="1836">
              <a:solidFill>
                <a:prstClr val="black"/>
              </a:solidFill>
            </a:endParaRPr>
          </a:p>
        </p:txBody>
      </p:sp>
      <p:sp>
        <p:nvSpPr>
          <p:cNvPr id="8" name="Rectangle 30"/>
          <p:cNvSpPr>
            <a:spLocks noChangeArrowheads="1"/>
          </p:cNvSpPr>
          <p:nvPr/>
        </p:nvSpPr>
        <p:spPr bwMode="auto">
          <a:xfrm>
            <a:off x="11028006" y="6000089"/>
            <a:ext cx="1034475" cy="188644"/>
          </a:xfrm>
          <a:prstGeom prst="rect">
            <a:avLst/>
          </a:prstGeom>
          <a:solidFill>
            <a:schemeClr val="bg1">
              <a:alpha val="32000"/>
            </a:schemeClr>
          </a:solidFill>
          <a:ln>
            <a:noFill/>
          </a:ln>
        </p:spPr>
        <p:txBody>
          <a:bodyPr vert="horz" wrap="square" lIns="93248" tIns="46624" rIns="93248" bIns="46624" numCol="1" anchor="t" anchorCtr="0" compatLnSpc="1">
            <a:prstTxWarp prst="textNoShape">
              <a:avLst/>
            </a:prstTxWarp>
          </a:bodyPr>
          <a:lstStyle/>
          <a:p>
            <a:pPr defTabSz="932504"/>
            <a:endParaRPr lang="en-US" sz="1836">
              <a:solidFill>
                <a:prstClr val="black"/>
              </a:solidFill>
            </a:endParaRPr>
          </a:p>
        </p:txBody>
      </p:sp>
      <p:sp>
        <p:nvSpPr>
          <p:cNvPr id="9" name="Rectangle 31"/>
          <p:cNvSpPr>
            <a:spLocks noChangeArrowheads="1"/>
          </p:cNvSpPr>
          <p:nvPr/>
        </p:nvSpPr>
        <p:spPr bwMode="auto">
          <a:xfrm>
            <a:off x="11028006" y="6329290"/>
            <a:ext cx="1034475" cy="188644"/>
          </a:xfrm>
          <a:prstGeom prst="rect">
            <a:avLst/>
          </a:prstGeom>
          <a:solidFill>
            <a:schemeClr val="bg1">
              <a:alpha val="32000"/>
            </a:schemeClr>
          </a:solidFill>
          <a:ln>
            <a:noFill/>
          </a:ln>
        </p:spPr>
        <p:txBody>
          <a:bodyPr vert="horz" wrap="square" lIns="93248" tIns="46624" rIns="93248" bIns="46624" numCol="1" anchor="t" anchorCtr="0" compatLnSpc="1">
            <a:prstTxWarp prst="textNoShape">
              <a:avLst/>
            </a:prstTxWarp>
          </a:bodyPr>
          <a:lstStyle/>
          <a:p>
            <a:pPr defTabSz="932504"/>
            <a:endParaRPr lang="en-US" sz="1836">
              <a:solidFill>
                <a:prstClr val="black"/>
              </a:solidFill>
            </a:endParaRPr>
          </a:p>
        </p:txBody>
      </p:sp>
      <p:sp>
        <p:nvSpPr>
          <p:cNvPr id="11" name="Rectangle 32"/>
          <p:cNvSpPr>
            <a:spLocks noChangeArrowheads="1"/>
          </p:cNvSpPr>
          <p:nvPr/>
        </p:nvSpPr>
        <p:spPr bwMode="auto">
          <a:xfrm>
            <a:off x="11028006" y="4685135"/>
            <a:ext cx="1034475" cy="188644"/>
          </a:xfrm>
          <a:prstGeom prst="rect">
            <a:avLst/>
          </a:prstGeom>
          <a:solidFill>
            <a:schemeClr val="bg1">
              <a:alpha val="32000"/>
            </a:schemeClr>
          </a:solidFill>
          <a:ln>
            <a:noFill/>
          </a:ln>
        </p:spPr>
        <p:txBody>
          <a:bodyPr vert="horz" wrap="square" lIns="93248" tIns="46624" rIns="93248" bIns="46624" numCol="1" anchor="t" anchorCtr="0" compatLnSpc="1">
            <a:prstTxWarp prst="textNoShape">
              <a:avLst/>
            </a:prstTxWarp>
          </a:bodyPr>
          <a:lstStyle/>
          <a:p>
            <a:pPr defTabSz="932504"/>
            <a:endParaRPr lang="en-US" sz="1836">
              <a:solidFill>
                <a:prstClr val="black"/>
              </a:solidFill>
            </a:endParaRPr>
          </a:p>
        </p:txBody>
      </p:sp>
      <p:sp>
        <p:nvSpPr>
          <p:cNvPr id="12" name="Rectangle 33"/>
          <p:cNvSpPr>
            <a:spLocks noChangeArrowheads="1"/>
          </p:cNvSpPr>
          <p:nvPr/>
        </p:nvSpPr>
        <p:spPr bwMode="auto">
          <a:xfrm>
            <a:off x="11028006" y="5014337"/>
            <a:ext cx="1034475" cy="188644"/>
          </a:xfrm>
          <a:prstGeom prst="rect">
            <a:avLst/>
          </a:prstGeom>
          <a:solidFill>
            <a:schemeClr val="bg1">
              <a:alpha val="32000"/>
            </a:schemeClr>
          </a:solidFill>
          <a:ln>
            <a:noFill/>
          </a:ln>
        </p:spPr>
        <p:txBody>
          <a:bodyPr vert="horz" wrap="square" lIns="93248" tIns="46624" rIns="93248" bIns="46624" numCol="1" anchor="t" anchorCtr="0" compatLnSpc="1">
            <a:prstTxWarp prst="textNoShape">
              <a:avLst/>
            </a:prstTxWarp>
          </a:bodyPr>
          <a:lstStyle/>
          <a:p>
            <a:pPr defTabSz="932504"/>
            <a:endParaRPr lang="en-US" sz="1836">
              <a:solidFill>
                <a:prstClr val="black"/>
              </a:solidFill>
            </a:endParaRPr>
          </a:p>
        </p:txBody>
      </p:sp>
      <p:sp>
        <p:nvSpPr>
          <p:cNvPr id="13" name="Rectangle 41"/>
          <p:cNvSpPr>
            <a:spLocks noChangeArrowheads="1"/>
          </p:cNvSpPr>
          <p:nvPr/>
        </p:nvSpPr>
        <p:spPr bwMode="auto">
          <a:xfrm>
            <a:off x="8739297" y="5797713"/>
            <a:ext cx="566614" cy="119636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a:solidFill>
                <a:prstClr val="black"/>
              </a:solidFill>
            </a:endParaRPr>
          </a:p>
        </p:txBody>
      </p:sp>
      <p:sp>
        <p:nvSpPr>
          <p:cNvPr id="14" name="Rectangle 65"/>
          <p:cNvSpPr>
            <a:spLocks noChangeArrowheads="1"/>
          </p:cNvSpPr>
          <p:nvPr/>
        </p:nvSpPr>
        <p:spPr bwMode="auto">
          <a:xfrm>
            <a:off x="9075207" y="5191741"/>
            <a:ext cx="2435594" cy="2018061"/>
          </a:xfrm>
          <a:prstGeom prst="rect">
            <a:avLst/>
          </a:prstGeom>
          <a:solidFill>
            <a:schemeClr val="bg1"/>
          </a:solidFill>
          <a:ln w="95250">
            <a:solidFill>
              <a:schemeClr val="accent2"/>
            </a:solidFill>
          </a:ln>
          <a:extLst/>
        </p:spPr>
        <p:txBody>
          <a:bodyPr vert="horz" wrap="square" lIns="93248" tIns="46624" rIns="93248" bIns="46624" numCol="1" anchor="t" anchorCtr="0" compatLnSpc="1">
            <a:prstTxWarp prst="textNoShape">
              <a:avLst/>
            </a:prstTxWarp>
          </a:bodyPr>
          <a:lstStyle/>
          <a:p>
            <a:pPr defTabSz="932504"/>
            <a:endParaRPr lang="en-US" sz="1836">
              <a:solidFill>
                <a:prstClr val="black"/>
              </a:solidFill>
            </a:endParaRPr>
          </a:p>
        </p:txBody>
      </p:sp>
      <p:sp>
        <p:nvSpPr>
          <p:cNvPr id="15" name="Rectangle 44"/>
          <p:cNvSpPr>
            <a:spLocks noChangeArrowheads="1"/>
          </p:cNvSpPr>
          <p:nvPr/>
        </p:nvSpPr>
        <p:spPr bwMode="auto">
          <a:xfrm>
            <a:off x="9316012" y="5437701"/>
            <a:ext cx="1988004" cy="1558998"/>
          </a:xfrm>
          <a:prstGeom prst="rect">
            <a:avLst/>
          </a:prstGeom>
          <a:solidFill>
            <a:srgbClr val="0072C6"/>
          </a:solidFill>
          <a:ln w="44450">
            <a:noFill/>
            <a:miter lim="800000"/>
            <a:headEnd/>
            <a:tailEnd/>
          </a:ln>
          <a:extLst/>
        </p:spPr>
        <p:txBody>
          <a:bodyPr vert="horz" wrap="square" lIns="93248" tIns="46624" rIns="93248" bIns="46624" numCol="1" anchor="t" anchorCtr="0" compatLnSpc="1">
            <a:prstTxWarp prst="textNoShape">
              <a:avLst/>
            </a:prstTxWarp>
          </a:bodyPr>
          <a:lstStyle/>
          <a:p>
            <a:pPr defTabSz="932504"/>
            <a:endParaRPr lang="en-US" sz="1836">
              <a:solidFill>
                <a:prstClr val="black"/>
              </a:solidFill>
            </a:endParaRPr>
          </a:p>
        </p:txBody>
      </p:sp>
      <p:sp>
        <p:nvSpPr>
          <p:cNvPr id="16" name="Rectangle 45"/>
          <p:cNvSpPr>
            <a:spLocks noChangeArrowheads="1"/>
          </p:cNvSpPr>
          <p:nvPr/>
        </p:nvSpPr>
        <p:spPr bwMode="auto">
          <a:xfrm>
            <a:off x="9513518" y="6551501"/>
            <a:ext cx="1604326" cy="257405"/>
          </a:xfrm>
          <a:prstGeom prst="rect">
            <a:avLst/>
          </a:prstGeom>
          <a:solidFill>
            <a:schemeClr val="bg1">
              <a:alpha val="14000"/>
            </a:schemeClr>
          </a:solidFill>
          <a:ln>
            <a:noFill/>
          </a:ln>
          <a:extLst/>
        </p:spPr>
        <p:txBody>
          <a:bodyPr vert="horz" wrap="square" lIns="93248" tIns="46624" rIns="93248" bIns="46624" numCol="1" anchor="t" anchorCtr="0" compatLnSpc="1">
            <a:prstTxWarp prst="textNoShape">
              <a:avLst/>
            </a:prstTxWarp>
          </a:bodyPr>
          <a:lstStyle/>
          <a:p>
            <a:pPr defTabSz="932504"/>
            <a:endParaRPr lang="en-US" sz="1836">
              <a:solidFill>
                <a:prstClr val="black"/>
              </a:solidFill>
            </a:endParaRPr>
          </a:p>
        </p:txBody>
      </p:sp>
      <p:sp>
        <p:nvSpPr>
          <p:cNvPr id="17" name="Rectangle 46"/>
          <p:cNvSpPr>
            <a:spLocks noChangeArrowheads="1"/>
          </p:cNvSpPr>
          <p:nvPr/>
        </p:nvSpPr>
        <p:spPr bwMode="auto">
          <a:xfrm>
            <a:off x="9513518" y="5654633"/>
            <a:ext cx="1604326" cy="259023"/>
          </a:xfrm>
          <a:prstGeom prst="rect">
            <a:avLst/>
          </a:prstGeom>
          <a:solidFill>
            <a:schemeClr val="bg1">
              <a:alpha val="14000"/>
            </a:schemeClr>
          </a:solidFill>
          <a:ln>
            <a:noFill/>
          </a:ln>
          <a:extLst/>
        </p:spPr>
        <p:txBody>
          <a:bodyPr vert="horz" wrap="square" lIns="93248" tIns="46624" rIns="93248" bIns="46624" numCol="1" anchor="t" anchorCtr="0" compatLnSpc="1">
            <a:prstTxWarp prst="textNoShape">
              <a:avLst/>
            </a:prstTxWarp>
          </a:bodyPr>
          <a:lstStyle/>
          <a:p>
            <a:pPr defTabSz="932504"/>
            <a:endParaRPr lang="en-US" sz="1836">
              <a:solidFill>
                <a:prstClr val="black"/>
              </a:solidFill>
            </a:endParaRPr>
          </a:p>
        </p:txBody>
      </p:sp>
      <p:sp>
        <p:nvSpPr>
          <p:cNvPr id="18" name="Rectangle 47"/>
          <p:cNvSpPr>
            <a:spLocks noChangeArrowheads="1"/>
          </p:cNvSpPr>
          <p:nvPr/>
        </p:nvSpPr>
        <p:spPr bwMode="auto">
          <a:xfrm>
            <a:off x="9513518" y="6104686"/>
            <a:ext cx="1604326" cy="259023"/>
          </a:xfrm>
          <a:prstGeom prst="rect">
            <a:avLst/>
          </a:prstGeom>
          <a:solidFill>
            <a:schemeClr val="bg1">
              <a:alpha val="14000"/>
            </a:schemeClr>
          </a:solidFill>
          <a:ln>
            <a:noFill/>
          </a:ln>
          <a:extLst/>
        </p:spPr>
        <p:txBody>
          <a:bodyPr vert="horz" wrap="square" lIns="93248" tIns="46624" rIns="93248" bIns="46624" numCol="1" anchor="t" anchorCtr="0" compatLnSpc="1">
            <a:prstTxWarp prst="textNoShape">
              <a:avLst/>
            </a:prstTxWarp>
          </a:bodyPr>
          <a:lstStyle/>
          <a:p>
            <a:pPr defTabSz="932504"/>
            <a:endParaRPr lang="en-US" sz="1836">
              <a:solidFill>
                <a:prstClr val="black"/>
              </a:solidFill>
            </a:endParaRPr>
          </a:p>
        </p:txBody>
      </p:sp>
      <p:sp>
        <p:nvSpPr>
          <p:cNvPr id="19" name="Freeform 61"/>
          <p:cNvSpPr>
            <a:spLocks/>
          </p:cNvSpPr>
          <p:nvPr/>
        </p:nvSpPr>
        <p:spPr bwMode="auto">
          <a:xfrm>
            <a:off x="10612313" y="3624389"/>
            <a:ext cx="898487" cy="589278"/>
          </a:xfrm>
          <a:custGeom>
            <a:avLst/>
            <a:gdLst>
              <a:gd name="T0" fmla="*/ 33 w 206"/>
              <a:gd name="T1" fmla="*/ 59 h 135"/>
              <a:gd name="T2" fmla="*/ 33 w 206"/>
              <a:gd name="T3" fmla="*/ 57 h 135"/>
              <a:gd name="T4" fmla="*/ 90 w 206"/>
              <a:gd name="T5" fmla="*/ 0 h 135"/>
              <a:gd name="T6" fmla="*/ 137 w 206"/>
              <a:gd name="T7" fmla="*/ 25 h 135"/>
              <a:gd name="T8" fmla="*/ 153 w 206"/>
              <a:gd name="T9" fmla="*/ 21 h 135"/>
              <a:gd name="T10" fmla="*/ 171 w 206"/>
              <a:gd name="T11" fmla="*/ 27 h 135"/>
              <a:gd name="T12" fmla="*/ 186 w 206"/>
              <a:gd name="T13" fmla="*/ 53 h 135"/>
              <a:gd name="T14" fmla="*/ 206 w 206"/>
              <a:gd name="T15" fmla="*/ 91 h 135"/>
              <a:gd name="T16" fmla="*/ 166 w 206"/>
              <a:gd name="T17" fmla="*/ 135 h 135"/>
              <a:gd name="T18" fmla="*/ 161 w 206"/>
              <a:gd name="T19" fmla="*/ 135 h 135"/>
              <a:gd name="T20" fmla="*/ 157 w 206"/>
              <a:gd name="T21" fmla="*/ 135 h 135"/>
              <a:gd name="T22" fmla="*/ 64 w 206"/>
              <a:gd name="T23" fmla="*/ 135 h 135"/>
              <a:gd name="T24" fmla="*/ 62 w 206"/>
              <a:gd name="T25" fmla="*/ 135 h 135"/>
              <a:gd name="T26" fmla="*/ 60 w 206"/>
              <a:gd name="T27" fmla="*/ 135 h 135"/>
              <a:gd name="T28" fmla="*/ 53 w 206"/>
              <a:gd name="T29" fmla="*/ 135 h 135"/>
              <a:gd name="T30" fmla="*/ 38 w 206"/>
              <a:gd name="T31" fmla="*/ 135 h 135"/>
              <a:gd name="T32" fmla="*/ 0 w 206"/>
              <a:gd name="T33" fmla="*/ 97 h 135"/>
              <a:gd name="T34" fmla="*/ 33 w 206"/>
              <a:gd name="T35" fmla="*/ 5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6" h="135">
                <a:moveTo>
                  <a:pt x="33" y="59"/>
                </a:moveTo>
                <a:cubicBezTo>
                  <a:pt x="33" y="59"/>
                  <a:pt x="33" y="57"/>
                  <a:pt x="33" y="57"/>
                </a:cubicBezTo>
                <a:cubicBezTo>
                  <a:pt x="33" y="25"/>
                  <a:pt x="58" y="0"/>
                  <a:pt x="90" y="0"/>
                </a:cubicBezTo>
                <a:cubicBezTo>
                  <a:pt x="109" y="0"/>
                  <a:pt x="127" y="10"/>
                  <a:pt x="137" y="25"/>
                </a:cubicBezTo>
                <a:cubicBezTo>
                  <a:pt x="142" y="23"/>
                  <a:pt x="147" y="21"/>
                  <a:pt x="153" y="21"/>
                </a:cubicBezTo>
                <a:cubicBezTo>
                  <a:pt x="159" y="21"/>
                  <a:pt x="166" y="23"/>
                  <a:pt x="171" y="27"/>
                </a:cubicBezTo>
                <a:cubicBezTo>
                  <a:pt x="180" y="33"/>
                  <a:pt x="185" y="42"/>
                  <a:pt x="186" y="53"/>
                </a:cubicBezTo>
                <a:cubicBezTo>
                  <a:pt x="198" y="61"/>
                  <a:pt x="206" y="75"/>
                  <a:pt x="206" y="91"/>
                </a:cubicBezTo>
                <a:cubicBezTo>
                  <a:pt x="206" y="114"/>
                  <a:pt x="189" y="133"/>
                  <a:pt x="166" y="135"/>
                </a:cubicBezTo>
                <a:cubicBezTo>
                  <a:pt x="165" y="135"/>
                  <a:pt x="163" y="135"/>
                  <a:pt x="161" y="135"/>
                </a:cubicBezTo>
                <a:cubicBezTo>
                  <a:pt x="160" y="135"/>
                  <a:pt x="158" y="135"/>
                  <a:pt x="157" y="135"/>
                </a:cubicBezTo>
                <a:cubicBezTo>
                  <a:pt x="136" y="135"/>
                  <a:pt x="87" y="135"/>
                  <a:pt x="64" y="135"/>
                </a:cubicBezTo>
                <a:cubicBezTo>
                  <a:pt x="63" y="135"/>
                  <a:pt x="62" y="135"/>
                  <a:pt x="62" y="135"/>
                </a:cubicBezTo>
                <a:cubicBezTo>
                  <a:pt x="60" y="135"/>
                  <a:pt x="60" y="135"/>
                  <a:pt x="60" y="135"/>
                </a:cubicBezTo>
                <a:cubicBezTo>
                  <a:pt x="58" y="135"/>
                  <a:pt x="55" y="135"/>
                  <a:pt x="53" y="135"/>
                </a:cubicBezTo>
                <a:cubicBezTo>
                  <a:pt x="38" y="135"/>
                  <a:pt x="38" y="135"/>
                  <a:pt x="38" y="135"/>
                </a:cubicBezTo>
                <a:cubicBezTo>
                  <a:pt x="17" y="135"/>
                  <a:pt x="0" y="118"/>
                  <a:pt x="0" y="97"/>
                </a:cubicBezTo>
                <a:cubicBezTo>
                  <a:pt x="0" y="78"/>
                  <a:pt x="14" y="62"/>
                  <a:pt x="33" y="59"/>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a:solidFill>
                <a:prstClr val="black"/>
              </a:solidFill>
            </a:endParaRPr>
          </a:p>
        </p:txBody>
      </p:sp>
      <p:sp>
        <p:nvSpPr>
          <p:cNvPr id="20" name="Rectangle 43"/>
          <p:cNvSpPr>
            <a:spLocks noChangeArrowheads="1"/>
          </p:cNvSpPr>
          <p:nvPr/>
        </p:nvSpPr>
        <p:spPr bwMode="auto">
          <a:xfrm>
            <a:off x="6531510" y="6682632"/>
            <a:ext cx="1105707" cy="31406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a:solidFill>
                <a:prstClr val="black"/>
              </a:solidFill>
            </a:endParaRPr>
          </a:p>
        </p:txBody>
      </p:sp>
      <p:grpSp>
        <p:nvGrpSpPr>
          <p:cNvPr id="21" name="Group 20"/>
          <p:cNvGrpSpPr/>
          <p:nvPr/>
        </p:nvGrpSpPr>
        <p:grpSpPr>
          <a:xfrm>
            <a:off x="9885062" y="5731747"/>
            <a:ext cx="854305" cy="977741"/>
            <a:chOff x="9692489" y="5620149"/>
            <a:chExt cx="837737" cy="958779"/>
          </a:xfrm>
        </p:grpSpPr>
        <p:sp>
          <p:nvSpPr>
            <p:cNvPr id="22" name="Freeform 10"/>
            <p:cNvSpPr>
              <a:spLocks/>
            </p:cNvSpPr>
            <p:nvPr/>
          </p:nvSpPr>
          <p:spPr bwMode="auto">
            <a:xfrm>
              <a:off x="9692489" y="5620149"/>
              <a:ext cx="837737" cy="958779"/>
            </a:xfrm>
            <a:custGeom>
              <a:avLst/>
              <a:gdLst>
                <a:gd name="T0" fmla="*/ 3618 w 4193"/>
                <a:gd name="T1" fmla="*/ 3 h 4800"/>
                <a:gd name="T2" fmla="*/ 3627 w 4193"/>
                <a:gd name="T3" fmla="*/ 10 h 4800"/>
                <a:gd name="T4" fmla="*/ 3635 w 4193"/>
                <a:gd name="T5" fmla="*/ 22 h 4800"/>
                <a:gd name="T6" fmla="*/ 3793 w 4193"/>
                <a:gd name="T7" fmla="*/ 289 h 4800"/>
                <a:gd name="T8" fmla="*/ 3927 w 4193"/>
                <a:gd name="T9" fmla="*/ 563 h 4800"/>
                <a:gd name="T10" fmla="*/ 4037 w 4193"/>
                <a:gd name="T11" fmla="*/ 845 h 4800"/>
                <a:gd name="T12" fmla="*/ 4119 w 4193"/>
                <a:gd name="T13" fmla="*/ 1134 h 4800"/>
                <a:gd name="T14" fmla="*/ 4171 w 4193"/>
                <a:gd name="T15" fmla="*/ 1432 h 4800"/>
                <a:gd name="T16" fmla="*/ 4193 w 4193"/>
                <a:gd name="T17" fmla="*/ 1737 h 4800"/>
                <a:gd name="T18" fmla="*/ 4184 w 4193"/>
                <a:gd name="T19" fmla="*/ 2049 h 4800"/>
                <a:gd name="T20" fmla="*/ 4152 w 4193"/>
                <a:gd name="T21" fmla="*/ 2353 h 4800"/>
                <a:gd name="T22" fmla="*/ 4095 w 4193"/>
                <a:gd name="T23" fmla="*/ 2647 h 4800"/>
                <a:gd name="T24" fmla="*/ 4015 w 4193"/>
                <a:gd name="T25" fmla="*/ 2932 h 4800"/>
                <a:gd name="T26" fmla="*/ 3910 w 4193"/>
                <a:gd name="T27" fmla="*/ 3206 h 4800"/>
                <a:gd name="T28" fmla="*/ 3777 w 4193"/>
                <a:gd name="T29" fmla="*/ 3470 h 4800"/>
                <a:gd name="T30" fmla="*/ 3616 w 4193"/>
                <a:gd name="T31" fmla="*/ 3722 h 4800"/>
                <a:gd name="T32" fmla="*/ 3465 w 4193"/>
                <a:gd name="T33" fmla="*/ 3920 h 4800"/>
                <a:gd name="T34" fmla="*/ 3333 w 4193"/>
                <a:gd name="T35" fmla="*/ 4064 h 4800"/>
                <a:gd name="T36" fmla="*/ 3142 w 4193"/>
                <a:gd name="T37" fmla="*/ 4247 h 4800"/>
                <a:gd name="T38" fmla="*/ 2939 w 4193"/>
                <a:gd name="T39" fmla="*/ 4405 h 4800"/>
                <a:gd name="T40" fmla="*/ 2726 w 4193"/>
                <a:gd name="T41" fmla="*/ 4540 h 4800"/>
                <a:gd name="T42" fmla="*/ 2498 w 4193"/>
                <a:gd name="T43" fmla="*/ 4656 h 4800"/>
                <a:gd name="T44" fmla="*/ 2262 w 4193"/>
                <a:gd name="T45" fmla="*/ 4753 h 4800"/>
                <a:gd name="T46" fmla="*/ 2116 w 4193"/>
                <a:gd name="T47" fmla="*/ 4800 h 4800"/>
                <a:gd name="T48" fmla="*/ 2065 w 4193"/>
                <a:gd name="T49" fmla="*/ 4796 h 4800"/>
                <a:gd name="T50" fmla="*/ 1894 w 4193"/>
                <a:gd name="T51" fmla="*/ 4737 h 4800"/>
                <a:gd name="T52" fmla="*/ 1615 w 4193"/>
                <a:gd name="T53" fmla="*/ 4615 h 4800"/>
                <a:gd name="T54" fmla="*/ 1360 w 4193"/>
                <a:gd name="T55" fmla="*/ 4472 h 4800"/>
                <a:gd name="T56" fmla="*/ 1126 w 4193"/>
                <a:gd name="T57" fmla="*/ 4307 h 4800"/>
                <a:gd name="T58" fmla="*/ 913 w 4193"/>
                <a:gd name="T59" fmla="*/ 4121 h 4800"/>
                <a:gd name="T60" fmla="*/ 722 w 4193"/>
                <a:gd name="T61" fmla="*/ 3914 h 4800"/>
                <a:gd name="T62" fmla="*/ 553 w 4193"/>
                <a:gd name="T63" fmla="*/ 3686 h 4800"/>
                <a:gd name="T64" fmla="*/ 404 w 4193"/>
                <a:gd name="T65" fmla="*/ 3438 h 4800"/>
                <a:gd name="T66" fmla="*/ 277 w 4193"/>
                <a:gd name="T67" fmla="*/ 3170 h 4800"/>
                <a:gd name="T68" fmla="*/ 170 w 4193"/>
                <a:gd name="T69" fmla="*/ 2881 h 4800"/>
                <a:gd name="T70" fmla="*/ 75 w 4193"/>
                <a:gd name="T71" fmla="*/ 2529 h 4800"/>
                <a:gd name="T72" fmla="*/ 19 w 4193"/>
                <a:gd name="T73" fmla="*/ 2182 h 4800"/>
                <a:gd name="T74" fmla="*/ 0 w 4193"/>
                <a:gd name="T75" fmla="*/ 1840 h 4800"/>
                <a:gd name="T76" fmla="*/ 19 w 4193"/>
                <a:gd name="T77" fmla="*/ 1502 h 4800"/>
                <a:gd name="T78" fmla="*/ 73 w 4193"/>
                <a:gd name="T79" fmla="*/ 1169 h 4800"/>
                <a:gd name="T80" fmla="*/ 163 w 4193"/>
                <a:gd name="T81" fmla="*/ 841 h 4800"/>
                <a:gd name="T82" fmla="*/ 290 w 4193"/>
                <a:gd name="T83" fmla="*/ 518 h 4800"/>
                <a:gd name="T84" fmla="*/ 453 w 4193"/>
                <a:gd name="T85" fmla="*/ 199 h 4800"/>
                <a:gd name="T86" fmla="*/ 569 w 4193"/>
                <a:gd name="T87" fmla="*/ 7 h 4800"/>
                <a:gd name="T88" fmla="*/ 576 w 4193"/>
                <a:gd name="T89" fmla="*/ 2 h 4800"/>
                <a:gd name="T90" fmla="*/ 729 w 4193"/>
                <a:gd name="T91" fmla="*/ 42 h 4800"/>
                <a:gd name="T92" fmla="*/ 1026 w 4193"/>
                <a:gd name="T93" fmla="*/ 101 h 4800"/>
                <a:gd name="T94" fmla="*/ 1320 w 4193"/>
                <a:gd name="T95" fmla="*/ 123 h 4800"/>
                <a:gd name="T96" fmla="*/ 1615 w 4193"/>
                <a:gd name="T97" fmla="*/ 105 h 4800"/>
                <a:gd name="T98" fmla="*/ 1910 w 4193"/>
                <a:gd name="T99" fmla="*/ 50 h 4800"/>
                <a:gd name="T100" fmla="*/ 2084 w 4193"/>
                <a:gd name="T101" fmla="*/ 2 h 4800"/>
                <a:gd name="T102" fmla="*/ 2139 w 4193"/>
                <a:gd name="T103" fmla="*/ 7 h 4800"/>
                <a:gd name="T104" fmla="*/ 2434 w 4193"/>
                <a:gd name="T105" fmla="*/ 82 h 4800"/>
                <a:gd name="T106" fmla="*/ 2728 w 4193"/>
                <a:gd name="T107" fmla="*/ 118 h 4800"/>
                <a:gd name="T108" fmla="*/ 3022 w 4193"/>
                <a:gd name="T109" fmla="*/ 115 h 4800"/>
                <a:gd name="T110" fmla="*/ 3319 w 4193"/>
                <a:gd name="T111" fmla="*/ 76 h 4800"/>
                <a:gd name="T112" fmla="*/ 3615 w 4193"/>
                <a:gd name="T113" fmla="*/ 0 h 4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93" h="4800">
                  <a:moveTo>
                    <a:pt x="3615" y="0"/>
                  </a:moveTo>
                  <a:lnTo>
                    <a:pt x="3618" y="3"/>
                  </a:lnTo>
                  <a:lnTo>
                    <a:pt x="3622" y="6"/>
                  </a:lnTo>
                  <a:lnTo>
                    <a:pt x="3627" y="10"/>
                  </a:lnTo>
                  <a:lnTo>
                    <a:pt x="3631" y="16"/>
                  </a:lnTo>
                  <a:lnTo>
                    <a:pt x="3635" y="22"/>
                  </a:lnTo>
                  <a:lnTo>
                    <a:pt x="3717" y="155"/>
                  </a:lnTo>
                  <a:lnTo>
                    <a:pt x="3793" y="289"/>
                  </a:lnTo>
                  <a:lnTo>
                    <a:pt x="3863" y="425"/>
                  </a:lnTo>
                  <a:lnTo>
                    <a:pt x="3927" y="563"/>
                  </a:lnTo>
                  <a:lnTo>
                    <a:pt x="3986" y="702"/>
                  </a:lnTo>
                  <a:lnTo>
                    <a:pt x="4037" y="845"/>
                  </a:lnTo>
                  <a:lnTo>
                    <a:pt x="4081" y="988"/>
                  </a:lnTo>
                  <a:lnTo>
                    <a:pt x="4119" y="1134"/>
                  </a:lnTo>
                  <a:lnTo>
                    <a:pt x="4149" y="1281"/>
                  </a:lnTo>
                  <a:lnTo>
                    <a:pt x="4171" y="1432"/>
                  </a:lnTo>
                  <a:lnTo>
                    <a:pt x="4187" y="1583"/>
                  </a:lnTo>
                  <a:lnTo>
                    <a:pt x="4193" y="1737"/>
                  </a:lnTo>
                  <a:lnTo>
                    <a:pt x="4193" y="1893"/>
                  </a:lnTo>
                  <a:lnTo>
                    <a:pt x="4184" y="2049"/>
                  </a:lnTo>
                  <a:lnTo>
                    <a:pt x="4171" y="2201"/>
                  </a:lnTo>
                  <a:lnTo>
                    <a:pt x="4152" y="2353"/>
                  </a:lnTo>
                  <a:lnTo>
                    <a:pt x="4127" y="2501"/>
                  </a:lnTo>
                  <a:lnTo>
                    <a:pt x="4095" y="2647"/>
                  </a:lnTo>
                  <a:lnTo>
                    <a:pt x="4059" y="2790"/>
                  </a:lnTo>
                  <a:lnTo>
                    <a:pt x="4015" y="2932"/>
                  </a:lnTo>
                  <a:lnTo>
                    <a:pt x="3965" y="3071"/>
                  </a:lnTo>
                  <a:lnTo>
                    <a:pt x="3910" y="3206"/>
                  </a:lnTo>
                  <a:lnTo>
                    <a:pt x="3847" y="3339"/>
                  </a:lnTo>
                  <a:lnTo>
                    <a:pt x="3777" y="3470"/>
                  </a:lnTo>
                  <a:lnTo>
                    <a:pt x="3700" y="3597"/>
                  </a:lnTo>
                  <a:lnTo>
                    <a:pt x="3616" y="3722"/>
                  </a:lnTo>
                  <a:lnTo>
                    <a:pt x="3526" y="3843"/>
                  </a:lnTo>
                  <a:lnTo>
                    <a:pt x="3465" y="3920"/>
                  </a:lnTo>
                  <a:lnTo>
                    <a:pt x="3402" y="3994"/>
                  </a:lnTo>
                  <a:lnTo>
                    <a:pt x="3333" y="4064"/>
                  </a:lnTo>
                  <a:lnTo>
                    <a:pt x="3237" y="4161"/>
                  </a:lnTo>
                  <a:lnTo>
                    <a:pt x="3142" y="4247"/>
                  </a:lnTo>
                  <a:lnTo>
                    <a:pt x="3043" y="4329"/>
                  </a:lnTo>
                  <a:lnTo>
                    <a:pt x="2939" y="4405"/>
                  </a:lnTo>
                  <a:lnTo>
                    <a:pt x="2834" y="4475"/>
                  </a:lnTo>
                  <a:lnTo>
                    <a:pt x="2726" y="4540"/>
                  </a:lnTo>
                  <a:lnTo>
                    <a:pt x="2614" y="4600"/>
                  </a:lnTo>
                  <a:lnTo>
                    <a:pt x="2498" y="4656"/>
                  </a:lnTo>
                  <a:lnTo>
                    <a:pt x="2382" y="4707"/>
                  </a:lnTo>
                  <a:lnTo>
                    <a:pt x="2262" y="4753"/>
                  </a:lnTo>
                  <a:lnTo>
                    <a:pt x="2139" y="4794"/>
                  </a:lnTo>
                  <a:lnTo>
                    <a:pt x="2116" y="4800"/>
                  </a:lnTo>
                  <a:lnTo>
                    <a:pt x="2091" y="4800"/>
                  </a:lnTo>
                  <a:lnTo>
                    <a:pt x="2065" y="4796"/>
                  </a:lnTo>
                  <a:lnTo>
                    <a:pt x="2040" y="4790"/>
                  </a:lnTo>
                  <a:lnTo>
                    <a:pt x="1894" y="4737"/>
                  </a:lnTo>
                  <a:lnTo>
                    <a:pt x="1753" y="4679"/>
                  </a:lnTo>
                  <a:lnTo>
                    <a:pt x="1615" y="4615"/>
                  </a:lnTo>
                  <a:lnTo>
                    <a:pt x="1485" y="4546"/>
                  </a:lnTo>
                  <a:lnTo>
                    <a:pt x="1360" y="4472"/>
                  </a:lnTo>
                  <a:lnTo>
                    <a:pt x="1240" y="4393"/>
                  </a:lnTo>
                  <a:lnTo>
                    <a:pt x="1126" y="4307"/>
                  </a:lnTo>
                  <a:lnTo>
                    <a:pt x="1017" y="4216"/>
                  </a:lnTo>
                  <a:lnTo>
                    <a:pt x="913" y="4121"/>
                  </a:lnTo>
                  <a:lnTo>
                    <a:pt x="815" y="4021"/>
                  </a:lnTo>
                  <a:lnTo>
                    <a:pt x="722" y="3914"/>
                  </a:lnTo>
                  <a:lnTo>
                    <a:pt x="634" y="3803"/>
                  </a:lnTo>
                  <a:lnTo>
                    <a:pt x="553" y="3686"/>
                  </a:lnTo>
                  <a:lnTo>
                    <a:pt x="475" y="3565"/>
                  </a:lnTo>
                  <a:lnTo>
                    <a:pt x="404" y="3438"/>
                  </a:lnTo>
                  <a:lnTo>
                    <a:pt x="338" y="3307"/>
                  </a:lnTo>
                  <a:lnTo>
                    <a:pt x="277" y="3170"/>
                  </a:lnTo>
                  <a:lnTo>
                    <a:pt x="221" y="3028"/>
                  </a:lnTo>
                  <a:lnTo>
                    <a:pt x="170" y="2881"/>
                  </a:lnTo>
                  <a:lnTo>
                    <a:pt x="119" y="2704"/>
                  </a:lnTo>
                  <a:lnTo>
                    <a:pt x="75" y="2529"/>
                  </a:lnTo>
                  <a:lnTo>
                    <a:pt x="43" y="2356"/>
                  </a:lnTo>
                  <a:lnTo>
                    <a:pt x="19" y="2182"/>
                  </a:lnTo>
                  <a:lnTo>
                    <a:pt x="5" y="2011"/>
                  </a:lnTo>
                  <a:lnTo>
                    <a:pt x="0" y="1840"/>
                  </a:lnTo>
                  <a:lnTo>
                    <a:pt x="4" y="1671"/>
                  </a:lnTo>
                  <a:lnTo>
                    <a:pt x="19" y="1502"/>
                  </a:lnTo>
                  <a:lnTo>
                    <a:pt x="40" y="1335"/>
                  </a:lnTo>
                  <a:lnTo>
                    <a:pt x="73" y="1169"/>
                  </a:lnTo>
                  <a:lnTo>
                    <a:pt x="113" y="1004"/>
                  </a:lnTo>
                  <a:lnTo>
                    <a:pt x="163" y="841"/>
                  </a:lnTo>
                  <a:lnTo>
                    <a:pt x="223" y="679"/>
                  </a:lnTo>
                  <a:lnTo>
                    <a:pt x="290" y="518"/>
                  </a:lnTo>
                  <a:lnTo>
                    <a:pt x="367" y="358"/>
                  </a:lnTo>
                  <a:lnTo>
                    <a:pt x="453" y="199"/>
                  </a:lnTo>
                  <a:lnTo>
                    <a:pt x="547" y="41"/>
                  </a:lnTo>
                  <a:lnTo>
                    <a:pt x="569" y="7"/>
                  </a:lnTo>
                  <a:lnTo>
                    <a:pt x="573" y="4"/>
                  </a:lnTo>
                  <a:lnTo>
                    <a:pt x="576" y="2"/>
                  </a:lnTo>
                  <a:lnTo>
                    <a:pt x="580" y="0"/>
                  </a:lnTo>
                  <a:lnTo>
                    <a:pt x="729" y="42"/>
                  </a:lnTo>
                  <a:lnTo>
                    <a:pt x="877" y="76"/>
                  </a:lnTo>
                  <a:lnTo>
                    <a:pt x="1026" y="101"/>
                  </a:lnTo>
                  <a:lnTo>
                    <a:pt x="1173" y="115"/>
                  </a:lnTo>
                  <a:lnTo>
                    <a:pt x="1320" y="123"/>
                  </a:lnTo>
                  <a:lnTo>
                    <a:pt x="1468" y="118"/>
                  </a:lnTo>
                  <a:lnTo>
                    <a:pt x="1615" y="105"/>
                  </a:lnTo>
                  <a:lnTo>
                    <a:pt x="1763" y="83"/>
                  </a:lnTo>
                  <a:lnTo>
                    <a:pt x="1910" y="50"/>
                  </a:lnTo>
                  <a:lnTo>
                    <a:pt x="2056" y="6"/>
                  </a:lnTo>
                  <a:lnTo>
                    <a:pt x="2084" y="2"/>
                  </a:lnTo>
                  <a:lnTo>
                    <a:pt x="2113" y="2"/>
                  </a:lnTo>
                  <a:lnTo>
                    <a:pt x="2139" y="7"/>
                  </a:lnTo>
                  <a:lnTo>
                    <a:pt x="2287" y="50"/>
                  </a:lnTo>
                  <a:lnTo>
                    <a:pt x="2434" y="82"/>
                  </a:lnTo>
                  <a:lnTo>
                    <a:pt x="2582" y="105"/>
                  </a:lnTo>
                  <a:lnTo>
                    <a:pt x="2728" y="118"/>
                  </a:lnTo>
                  <a:lnTo>
                    <a:pt x="2875" y="121"/>
                  </a:lnTo>
                  <a:lnTo>
                    <a:pt x="3022" y="115"/>
                  </a:lnTo>
                  <a:lnTo>
                    <a:pt x="3170" y="101"/>
                  </a:lnTo>
                  <a:lnTo>
                    <a:pt x="3319" y="76"/>
                  </a:lnTo>
                  <a:lnTo>
                    <a:pt x="3466" y="42"/>
                  </a:lnTo>
                  <a:lnTo>
                    <a:pt x="3615" y="0"/>
                  </a:lnTo>
                  <a:close/>
                </a:path>
              </a:pathLst>
            </a:custGeom>
            <a:solidFill>
              <a:schemeClr val="accent2"/>
            </a:solidFill>
            <a:ln>
              <a:noFill/>
            </a:ln>
          </p:spPr>
          <p:txBody>
            <a:bodyPr vert="horz" wrap="square" lIns="93248" tIns="46624" rIns="93248" bIns="46624" numCol="1" anchor="t" anchorCtr="0" compatLnSpc="1">
              <a:prstTxWarp prst="textNoShape">
                <a:avLst/>
              </a:prstTxWarp>
            </a:bodyPr>
            <a:lstStyle/>
            <a:p>
              <a:pPr defTabSz="932504"/>
              <a:endParaRPr lang="en-US" sz="1836">
                <a:solidFill>
                  <a:prstClr val="black"/>
                </a:solidFill>
              </a:endParaRPr>
            </a:p>
          </p:txBody>
        </p:sp>
        <p:sp>
          <p:nvSpPr>
            <p:cNvPr id="23" name="Freeform 10"/>
            <p:cNvSpPr>
              <a:spLocks/>
            </p:cNvSpPr>
            <p:nvPr/>
          </p:nvSpPr>
          <p:spPr bwMode="auto">
            <a:xfrm>
              <a:off x="9765190" y="5703355"/>
              <a:ext cx="692335" cy="792366"/>
            </a:xfrm>
            <a:custGeom>
              <a:avLst/>
              <a:gdLst>
                <a:gd name="T0" fmla="*/ 3618 w 4193"/>
                <a:gd name="T1" fmla="*/ 3 h 4800"/>
                <a:gd name="T2" fmla="*/ 3627 w 4193"/>
                <a:gd name="T3" fmla="*/ 10 h 4800"/>
                <a:gd name="T4" fmla="*/ 3635 w 4193"/>
                <a:gd name="T5" fmla="*/ 22 h 4800"/>
                <a:gd name="T6" fmla="*/ 3793 w 4193"/>
                <a:gd name="T7" fmla="*/ 289 h 4800"/>
                <a:gd name="T8" fmla="*/ 3927 w 4193"/>
                <a:gd name="T9" fmla="*/ 563 h 4800"/>
                <a:gd name="T10" fmla="*/ 4037 w 4193"/>
                <a:gd name="T11" fmla="*/ 845 h 4800"/>
                <a:gd name="T12" fmla="*/ 4119 w 4193"/>
                <a:gd name="T13" fmla="*/ 1134 h 4800"/>
                <a:gd name="T14" fmla="*/ 4171 w 4193"/>
                <a:gd name="T15" fmla="*/ 1432 h 4800"/>
                <a:gd name="T16" fmla="*/ 4193 w 4193"/>
                <a:gd name="T17" fmla="*/ 1737 h 4800"/>
                <a:gd name="T18" fmla="*/ 4184 w 4193"/>
                <a:gd name="T19" fmla="*/ 2049 h 4800"/>
                <a:gd name="T20" fmla="*/ 4152 w 4193"/>
                <a:gd name="T21" fmla="*/ 2353 h 4800"/>
                <a:gd name="T22" fmla="*/ 4095 w 4193"/>
                <a:gd name="T23" fmla="*/ 2647 h 4800"/>
                <a:gd name="T24" fmla="*/ 4015 w 4193"/>
                <a:gd name="T25" fmla="*/ 2932 h 4800"/>
                <a:gd name="T26" fmla="*/ 3910 w 4193"/>
                <a:gd name="T27" fmla="*/ 3206 h 4800"/>
                <a:gd name="T28" fmla="*/ 3777 w 4193"/>
                <a:gd name="T29" fmla="*/ 3470 h 4800"/>
                <a:gd name="T30" fmla="*/ 3616 w 4193"/>
                <a:gd name="T31" fmla="*/ 3722 h 4800"/>
                <a:gd name="T32" fmla="*/ 3465 w 4193"/>
                <a:gd name="T33" fmla="*/ 3920 h 4800"/>
                <a:gd name="T34" fmla="*/ 3333 w 4193"/>
                <a:gd name="T35" fmla="*/ 4064 h 4800"/>
                <a:gd name="T36" fmla="*/ 3142 w 4193"/>
                <a:gd name="T37" fmla="*/ 4247 h 4800"/>
                <a:gd name="T38" fmla="*/ 2939 w 4193"/>
                <a:gd name="T39" fmla="*/ 4405 h 4800"/>
                <a:gd name="T40" fmla="*/ 2726 w 4193"/>
                <a:gd name="T41" fmla="*/ 4540 h 4800"/>
                <a:gd name="T42" fmla="*/ 2498 w 4193"/>
                <a:gd name="T43" fmla="*/ 4656 h 4800"/>
                <a:gd name="T44" fmla="*/ 2262 w 4193"/>
                <a:gd name="T45" fmla="*/ 4753 h 4800"/>
                <a:gd name="T46" fmla="*/ 2116 w 4193"/>
                <a:gd name="T47" fmla="*/ 4800 h 4800"/>
                <a:gd name="T48" fmla="*/ 2065 w 4193"/>
                <a:gd name="T49" fmla="*/ 4796 h 4800"/>
                <a:gd name="T50" fmla="*/ 1894 w 4193"/>
                <a:gd name="T51" fmla="*/ 4737 h 4800"/>
                <a:gd name="T52" fmla="*/ 1615 w 4193"/>
                <a:gd name="T53" fmla="*/ 4615 h 4800"/>
                <a:gd name="T54" fmla="*/ 1360 w 4193"/>
                <a:gd name="T55" fmla="*/ 4472 h 4800"/>
                <a:gd name="T56" fmla="*/ 1126 w 4193"/>
                <a:gd name="T57" fmla="*/ 4307 h 4800"/>
                <a:gd name="T58" fmla="*/ 913 w 4193"/>
                <a:gd name="T59" fmla="*/ 4121 h 4800"/>
                <a:gd name="T60" fmla="*/ 722 w 4193"/>
                <a:gd name="T61" fmla="*/ 3914 h 4800"/>
                <a:gd name="T62" fmla="*/ 553 w 4193"/>
                <a:gd name="T63" fmla="*/ 3686 h 4800"/>
                <a:gd name="T64" fmla="*/ 404 w 4193"/>
                <a:gd name="T65" fmla="*/ 3438 h 4800"/>
                <a:gd name="T66" fmla="*/ 277 w 4193"/>
                <a:gd name="T67" fmla="*/ 3170 h 4800"/>
                <a:gd name="T68" fmla="*/ 170 w 4193"/>
                <a:gd name="T69" fmla="*/ 2881 h 4800"/>
                <a:gd name="T70" fmla="*/ 75 w 4193"/>
                <a:gd name="T71" fmla="*/ 2529 h 4800"/>
                <a:gd name="T72" fmla="*/ 19 w 4193"/>
                <a:gd name="T73" fmla="*/ 2182 h 4800"/>
                <a:gd name="T74" fmla="*/ 0 w 4193"/>
                <a:gd name="T75" fmla="*/ 1840 h 4800"/>
                <a:gd name="T76" fmla="*/ 19 w 4193"/>
                <a:gd name="T77" fmla="*/ 1502 h 4800"/>
                <a:gd name="T78" fmla="*/ 73 w 4193"/>
                <a:gd name="T79" fmla="*/ 1169 h 4800"/>
                <a:gd name="T80" fmla="*/ 163 w 4193"/>
                <a:gd name="T81" fmla="*/ 841 h 4800"/>
                <a:gd name="T82" fmla="*/ 290 w 4193"/>
                <a:gd name="T83" fmla="*/ 518 h 4800"/>
                <a:gd name="T84" fmla="*/ 453 w 4193"/>
                <a:gd name="T85" fmla="*/ 199 h 4800"/>
                <a:gd name="T86" fmla="*/ 569 w 4193"/>
                <a:gd name="T87" fmla="*/ 7 h 4800"/>
                <a:gd name="T88" fmla="*/ 576 w 4193"/>
                <a:gd name="T89" fmla="*/ 2 h 4800"/>
                <a:gd name="T90" fmla="*/ 729 w 4193"/>
                <a:gd name="T91" fmla="*/ 42 h 4800"/>
                <a:gd name="T92" fmla="*/ 1026 w 4193"/>
                <a:gd name="T93" fmla="*/ 101 h 4800"/>
                <a:gd name="T94" fmla="*/ 1320 w 4193"/>
                <a:gd name="T95" fmla="*/ 123 h 4800"/>
                <a:gd name="T96" fmla="*/ 1615 w 4193"/>
                <a:gd name="T97" fmla="*/ 105 h 4800"/>
                <a:gd name="T98" fmla="*/ 1910 w 4193"/>
                <a:gd name="T99" fmla="*/ 50 h 4800"/>
                <a:gd name="T100" fmla="*/ 2084 w 4193"/>
                <a:gd name="T101" fmla="*/ 2 h 4800"/>
                <a:gd name="T102" fmla="*/ 2139 w 4193"/>
                <a:gd name="T103" fmla="*/ 7 h 4800"/>
                <a:gd name="T104" fmla="*/ 2434 w 4193"/>
                <a:gd name="T105" fmla="*/ 82 h 4800"/>
                <a:gd name="T106" fmla="*/ 2728 w 4193"/>
                <a:gd name="T107" fmla="*/ 118 h 4800"/>
                <a:gd name="T108" fmla="*/ 3022 w 4193"/>
                <a:gd name="T109" fmla="*/ 115 h 4800"/>
                <a:gd name="T110" fmla="*/ 3319 w 4193"/>
                <a:gd name="T111" fmla="*/ 76 h 4800"/>
                <a:gd name="T112" fmla="*/ 3615 w 4193"/>
                <a:gd name="T113" fmla="*/ 0 h 4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93" h="4800">
                  <a:moveTo>
                    <a:pt x="3615" y="0"/>
                  </a:moveTo>
                  <a:lnTo>
                    <a:pt x="3618" y="3"/>
                  </a:lnTo>
                  <a:lnTo>
                    <a:pt x="3622" y="6"/>
                  </a:lnTo>
                  <a:lnTo>
                    <a:pt x="3627" y="10"/>
                  </a:lnTo>
                  <a:lnTo>
                    <a:pt x="3631" y="16"/>
                  </a:lnTo>
                  <a:lnTo>
                    <a:pt x="3635" y="22"/>
                  </a:lnTo>
                  <a:lnTo>
                    <a:pt x="3717" y="155"/>
                  </a:lnTo>
                  <a:lnTo>
                    <a:pt x="3793" y="289"/>
                  </a:lnTo>
                  <a:lnTo>
                    <a:pt x="3863" y="425"/>
                  </a:lnTo>
                  <a:lnTo>
                    <a:pt x="3927" y="563"/>
                  </a:lnTo>
                  <a:lnTo>
                    <a:pt x="3986" y="702"/>
                  </a:lnTo>
                  <a:lnTo>
                    <a:pt x="4037" y="845"/>
                  </a:lnTo>
                  <a:lnTo>
                    <a:pt x="4081" y="988"/>
                  </a:lnTo>
                  <a:lnTo>
                    <a:pt x="4119" y="1134"/>
                  </a:lnTo>
                  <a:lnTo>
                    <a:pt x="4149" y="1281"/>
                  </a:lnTo>
                  <a:lnTo>
                    <a:pt x="4171" y="1432"/>
                  </a:lnTo>
                  <a:lnTo>
                    <a:pt x="4187" y="1583"/>
                  </a:lnTo>
                  <a:lnTo>
                    <a:pt x="4193" y="1737"/>
                  </a:lnTo>
                  <a:lnTo>
                    <a:pt x="4193" y="1893"/>
                  </a:lnTo>
                  <a:lnTo>
                    <a:pt x="4184" y="2049"/>
                  </a:lnTo>
                  <a:lnTo>
                    <a:pt x="4171" y="2201"/>
                  </a:lnTo>
                  <a:lnTo>
                    <a:pt x="4152" y="2353"/>
                  </a:lnTo>
                  <a:lnTo>
                    <a:pt x="4127" y="2501"/>
                  </a:lnTo>
                  <a:lnTo>
                    <a:pt x="4095" y="2647"/>
                  </a:lnTo>
                  <a:lnTo>
                    <a:pt x="4059" y="2790"/>
                  </a:lnTo>
                  <a:lnTo>
                    <a:pt x="4015" y="2932"/>
                  </a:lnTo>
                  <a:lnTo>
                    <a:pt x="3965" y="3071"/>
                  </a:lnTo>
                  <a:lnTo>
                    <a:pt x="3910" y="3206"/>
                  </a:lnTo>
                  <a:lnTo>
                    <a:pt x="3847" y="3339"/>
                  </a:lnTo>
                  <a:lnTo>
                    <a:pt x="3777" y="3470"/>
                  </a:lnTo>
                  <a:lnTo>
                    <a:pt x="3700" y="3597"/>
                  </a:lnTo>
                  <a:lnTo>
                    <a:pt x="3616" y="3722"/>
                  </a:lnTo>
                  <a:lnTo>
                    <a:pt x="3526" y="3843"/>
                  </a:lnTo>
                  <a:lnTo>
                    <a:pt x="3465" y="3920"/>
                  </a:lnTo>
                  <a:lnTo>
                    <a:pt x="3402" y="3994"/>
                  </a:lnTo>
                  <a:lnTo>
                    <a:pt x="3333" y="4064"/>
                  </a:lnTo>
                  <a:lnTo>
                    <a:pt x="3237" y="4161"/>
                  </a:lnTo>
                  <a:lnTo>
                    <a:pt x="3142" y="4247"/>
                  </a:lnTo>
                  <a:lnTo>
                    <a:pt x="3043" y="4329"/>
                  </a:lnTo>
                  <a:lnTo>
                    <a:pt x="2939" y="4405"/>
                  </a:lnTo>
                  <a:lnTo>
                    <a:pt x="2834" y="4475"/>
                  </a:lnTo>
                  <a:lnTo>
                    <a:pt x="2726" y="4540"/>
                  </a:lnTo>
                  <a:lnTo>
                    <a:pt x="2614" y="4600"/>
                  </a:lnTo>
                  <a:lnTo>
                    <a:pt x="2498" y="4656"/>
                  </a:lnTo>
                  <a:lnTo>
                    <a:pt x="2382" y="4707"/>
                  </a:lnTo>
                  <a:lnTo>
                    <a:pt x="2262" y="4753"/>
                  </a:lnTo>
                  <a:lnTo>
                    <a:pt x="2139" y="4794"/>
                  </a:lnTo>
                  <a:lnTo>
                    <a:pt x="2116" y="4800"/>
                  </a:lnTo>
                  <a:lnTo>
                    <a:pt x="2091" y="4800"/>
                  </a:lnTo>
                  <a:lnTo>
                    <a:pt x="2065" y="4796"/>
                  </a:lnTo>
                  <a:lnTo>
                    <a:pt x="2040" y="4790"/>
                  </a:lnTo>
                  <a:lnTo>
                    <a:pt x="1894" y="4737"/>
                  </a:lnTo>
                  <a:lnTo>
                    <a:pt x="1753" y="4679"/>
                  </a:lnTo>
                  <a:lnTo>
                    <a:pt x="1615" y="4615"/>
                  </a:lnTo>
                  <a:lnTo>
                    <a:pt x="1485" y="4546"/>
                  </a:lnTo>
                  <a:lnTo>
                    <a:pt x="1360" y="4472"/>
                  </a:lnTo>
                  <a:lnTo>
                    <a:pt x="1240" y="4393"/>
                  </a:lnTo>
                  <a:lnTo>
                    <a:pt x="1126" y="4307"/>
                  </a:lnTo>
                  <a:lnTo>
                    <a:pt x="1017" y="4216"/>
                  </a:lnTo>
                  <a:lnTo>
                    <a:pt x="913" y="4121"/>
                  </a:lnTo>
                  <a:lnTo>
                    <a:pt x="815" y="4021"/>
                  </a:lnTo>
                  <a:lnTo>
                    <a:pt x="722" y="3914"/>
                  </a:lnTo>
                  <a:lnTo>
                    <a:pt x="634" y="3803"/>
                  </a:lnTo>
                  <a:lnTo>
                    <a:pt x="553" y="3686"/>
                  </a:lnTo>
                  <a:lnTo>
                    <a:pt x="475" y="3565"/>
                  </a:lnTo>
                  <a:lnTo>
                    <a:pt x="404" y="3438"/>
                  </a:lnTo>
                  <a:lnTo>
                    <a:pt x="338" y="3307"/>
                  </a:lnTo>
                  <a:lnTo>
                    <a:pt x="277" y="3170"/>
                  </a:lnTo>
                  <a:lnTo>
                    <a:pt x="221" y="3028"/>
                  </a:lnTo>
                  <a:lnTo>
                    <a:pt x="170" y="2881"/>
                  </a:lnTo>
                  <a:lnTo>
                    <a:pt x="119" y="2704"/>
                  </a:lnTo>
                  <a:lnTo>
                    <a:pt x="75" y="2529"/>
                  </a:lnTo>
                  <a:lnTo>
                    <a:pt x="43" y="2356"/>
                  </a:lnTo>
                  <a:lnTo>
                    <a:pt x="19" y="2182"/>
                  </a:lnTo>
                  <a:lnTo>
                    <a:pt x="5" y="2011"/>
                  </a:lnTo>
                  <a:lnTo>
                    <a:pt x="0" y="1840"/>
                  </a:lnTo>
                  <a:lnTo>
                    <a:pt x="4" y="1671"/>
                  </a:lnTo>
                  <a:lnTo>
                    <a:pt x="19" y="1502"/>
                  </a:lnTo>
                  <a:lnTo>
                    <a:pt x="40" y="1335"/>
                  </a:lnTo>
                  <a:lnTo>
                    <a:pt x="73" y="1169"/>
                  </a:lnTo>
                  <a:lnTo>
                    <a:pt x="113" y="1004"/>
                  </a:lnTo>
                  <a:lnTo>
                    <a:pt x="163" y="841"/>
                  </a:lnTo>
                  <a:lnTo>
                    <a:pt x="223" y="679"/>
                  </a:lnTo>
                  <a:lnTo>
                    <a:pt x="290" y="518"/>
                  </a:lnTo>
                  <a:lnTo>
                    <a:pt x="367" y="358"/>
                  </a:lnTo>
                  <a:lnTo>
                    <a:pt x="453" y="199"/>
                  </a:lnTo>
                  <a:lnTo>
                    <a:pt x="547" y="41"/>
                  </a:lnTo>
                  <a:lnTo>
                    <a:pt x="569" y="7"/>
                  </a:lnTo>
                  <a:lnTo>
                    <a:pt x="573" y="4"/>
                  </a:lnTo>
                  <a:lnTo>
                    <a:pt x="576" y="2"/>
                  </a:lnTo>
                  <a:lnTo>
                    <a:pt x="580" y="0"/>
                  </a:lnTo>
                  <a:lnTo>
                    <a:pt x="729" y="42"/>
                  </a:lnTo>
                  <a:lnTo>
                    <a:pt x="877" y="76"/>
                  </a:lnTo>
                  <a:lnTo>
                    <a:pt x="1026" y="101"/>
                  </a:lnTo>
                  <a:lnTo>
                    <a:pt x="1173" y="115"/>
                  </a:lnTo>
                  <a:lnTo>
                    <a:pt x="1320" y="123"/>
                  </a:lnTo>
                  <a:lnTo>
                    <a:pt x="1468" y="118"/>
                  </a:lnTo>
                  <a:lnTo>
                    <a:pt x="1615" y="105"/>
                  </a:lnTo>
                  <a:lnTo>
                    <a:pt x="1763" y="83"/>
                  </a:lnTo>
                  <a:lnTo>
                    <a:pt x="1910" y="50"/>
                  </a:lnTo>
                  <a:lnTo>
                    <a:pt x="2056" y="6"/>
                  </a:lnTo>
                  <a:lnTo>
                    <a:pt x="2084" y="2"/>
                  </a:lnTo>
                  <a:lnTo>
                    <a:pt x="2113" y="2"/>
                  </a:lnTo>
                  <a:lnTo>
                    <a:pt x="2139" y="7"/>
                  </a:lnTo>
                  <a:lnTo>
                    <a:pt x="2287" y="50"/>
                  </a:lnTo>
                  <a:lnTo>
                    <a:pt x="2434" y="82"/>
                  </a:lnTo>
                  <a:lnTo>
                    <a:pt x="2582" y="105"/>
                  </a:lnTo>
                  <a:lnTo>
                    <a:pt x="2728" y="118"/>
                  </a:lnTo>
                  <a:lnTo>
                    <a:pt x="2875" y="121"/>
                  </a:lnTo>
                  <a:lnTo>
                    <a:pt x="3022" y="115"/>
                  </a:lnTo>
                  <a:lnTo>
                    <a:pt x="3170" y="101"/>
                  </a:lnTo>
                  <a:lnTo>
                    <a:pt x="3319" y="76"/>
                  </a:lnTo>
                  <a:lnTo>
                    <a:pt x="3466" y="42"/>
                  </a:lnTo>
                  <a:lnTo>
                    <a:pt x="3615" y="0"/>
                  </a:lnTo>
                  <a:close/>
                </a:path>
              </a:pathLst>
            </a:custGeom>
            <a:noFill/>
            <a:ln w="28575">
              <a:solidFill>
                <a:schemeClr val="bg1"/>
              </a:solidFill>
              <a:prstDash val="solid"/>
              <a:round/>
              <a:headEnd/>
              <a:tailEnd/>
            </a:ln>
          </p:spPr>
          <p:txBody>
            <a:bodyPr vert="horz" wrap="square" lIns="93248" tIns="46624" rIns="93248" bIns="46624" numCol="1" anchor="t" anchorCtr="0" compatLnSpc="1">
              <a:prstTxWarp prst="textNoShape">
                <a:avLst/>
              </a:prstTxWarp>
            </a:bodyPr>
            <a:lstStyle/>
            <a:p>
              <a:pPr defTabSz="932504"/>
              <a:endParaRPr lang="en-US" sz="1836">
                <a:solidFill>
                  <a:prstClr val="black"/>
                </a:solidFill>
              </a:endParaRPr>
            </a:p>
          </p:txBody>
        </p:sp>
      </p:grpSp>
      <p:sp>
        <p:nvSpPr>
          <p:cNvPr id="24" name="Rectangle 7"/>
          <p:cNvSpPr>
            <a:spLocks noChangeArrowheads="1"/>
          </p:cNvSpPr>
          <p:nvPr/>
        </p:nvSpPr>
        <p:spPr bwMode="auto">
          <a:xfrm flipH="1">
            <a:off x="9246868" y="5392213"/>
            <a:ext cx="2125477" cy="46623"/>
          </a:xfrm>
          <a:prstGeom prst="rect">
            <a:avLst/>
          </a:prstGeom>
          <a:solidFill>
            <a:srgbClr val="0072C6"/>
          </a:solidFill>
          <a:ln w="44450">
            <a:noFill/>
            <a:miter lim="800000"/>
            <a:headEnd/>
            <a:tailEnd/>
          </a:ln>
          <a:extLst/>
        </p:spPr>
        <p:txBody>
          <a:bodyPr vert="horz" wrap="square" lIns="93248" tIns="46624" rIns="93248" bIns="46624" numCol="1" anchor="t" anchorCtr="0" compatLnSpc="1">
            <a:prstTxWarp prst="textNoShape">
              <a:avLst/>
            </a:prstTxWarp>
          </a:bodyPr>
          <a:lstStyle/>
          <a:p>
            <a:pPr defTabSz="932504"/>
            <a:endParaRPr lang="en-US" sz="1836">
              <a:solidFill>
                <a:prstClr val="black"/>
              </a:solidFill>
            </a:endParaRPr>
          </a:p>
        </p:txBody>
      </p:sp>
      <p:sp>
        <p:nvSpPr>
          <p:cNvPr id="25" name="Rectangle 43"/>
          <p:cNvSpPr>
            <a:spLocks noChangeArrowheads="1"/>
          </p:cNvSpPr>
          <p:nvPr/>
        </p:nvSpPr>
        <p:spPr bwMode="auto">
          <a:xfrm>
            <a:off x="11944763" y="6682632"/>
            <a:ext cx="390343" cy="31406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a:solidFill>
                <a:prstClr val="black"/>
              </a:solidFill>
            </a:endParaRPr>
          </a:p>
        </p:txBody>
      </p:sp>
      <p:sp>
        <p:nvSpPr>
          <p:cNvPr id="26" name="Freeform 62"/>
          <p:cNvSpPr>
            <a:spLocks/>
          </p:cNvSpPr>
          <p:nvPr/>
        </p:nvSpPr>
        <p:spPr bwMode="auto">
          <a:xfrm>
            <a:off x="10269255" y="4021608"/>
            <a:ext cx="609226" cy="399056"/>
          </a:xfrm>
          <a:custGeom>
            <a:avLst/>
            <a:gdLst>
              <a:gd name="T0" fmla="*/ 28 w 170"/>
              <a:gd name="T1" fmla="*/ 49 h 111"/>
              <a:gd name="T2" fmla="*/ 28 w 170"/>
              <a:gd name="T3" fmla="*/ 47 h 111"/>
              <a:gd name="T4" fmla="*/ 74 w 170"/>
              <a:gd name="T5" fmla="*/ 0 h 111"/>
              <a:gd name="T6" fmla="*/ 113 w 170"/>
              <a:gd name="T7" fmla="*/ 21 h 111"/>
              <a:gd name="T8" fmla="*/ 126 w 170"/>
              <a:gd name="T9" fmla="*/ 17 h 111"/>
              <a:gd name="T10" fmla="*/ 141 w 170"/>
              <a:gd name="T11" fmla="*/ 22 h 111"/>
              <a:gd name="T12" fmla="*/ 153 w 170"/>
              <a:gd name="T13" fmla="*/ 44 h 111"/>
              <a:gd name="T14" fmla="*/ 170 w 170"/>
              <a:gd name="T15" fmla="*/ 74 h 111"/>
              <a:gd name="T16" fmla="*/ 137 w 170"/>
              <a:gd name="T17" fmla="*/ 111 h 111"/>
              <a:gd name="T18" fmla="*/ 133 w 170"/>
              <a:gd name="T19" fmla="*/ 111 h 111"/>
              <a:gd name="T20" fmla="*/ 129 w 170"/>
              <a:gd name="T21" fmla="*/ 111 h 111"/>
              <a:gd name="T22" fmla="*/ 53 w 170"/>
              <a:gd name="T23" fmla="*/ 111 h 111"/>
              <a:gd name="T24" fmla="*/ 52 w 170"/>
              <a:gd name="T25" fmla="*/ 111 h 111"/>
              <a:gd name="T26" fmla="*/ 50 w 170"/>
              <a:gd name="T27" fmla="*/ 111 h 111"/>
              <a:gd name="T28" fmla="*/ 44 w 170"/>
              <a:gd name="T29" fmla="*/ 111 h 111"/>
              <a:gd name="T30" fmla="*/ 32 w 170"/>
              <a:gd name="T31" fmla="*/ 111 h 111"/>
              <a:gd name="T32" fmla="*/ 0 w 170"/>
              <a:gd name="T33" fmla="*/ 80 h 111"/>
              <a:gd name="T34" fmla="*/ 28 w 170"/>
              <a:gd name="T35" fmla="*/ 49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0" h="111">
                <a:moveTo>
                  <a:pt x="28" y="49"/>
                </a:moveTo>
                <a:cubicBezTo>
                  <a:pt x="28" y="48"/>
                  <a:pt x="28" y="47"/>
                  <a:pt x="28" y="47"/>
                </a:cubicBezTo>
                <a:cubicBezTo>
                  <a:pt x="28" y="21"/>
                  <a:pt x="48" y="0"/>
                  <a:pt x="74" y="0"/>
                </a:cubicBezTo>
                <a:cubicBezTo>
                  <a:pt x="91" y="0"/>
                  <a:pt x="105" y="8"/>
                  <a:pt x="113" y="21"/>
                </a:cubicBezTo>
                <a:cubicBezTo>
                  <a:pt x="117" y="19"/>
                  <a:pt x="121" y="17"/>
                  <a:pt x="126" y="17"/>
                </a:cubicBezTo>
                <a:cubicBezTo>
                  <a:pt x="132" y="17"/>
                  <a:pt x="137" y="19"/>
                  <a:pt x="141" y="22"/>
                </a:cubicBezTo>
                <a:cubicBezTo>
                  <a:pt x="148" y="27"/>
                  <a:pt x="153" y="35"/>
                  <a:pt x="153" y="44"/>
                </a:cubicBezTo>
                <a:cubicBezTo>
                  <a:pt x="163" y="50"/>
                  <a:pt x="170" y="62"/>
                  <a:pt x="170" y="74"/>
                </a:cubicBezTo>
                <a:cubicBezTo>
                  <a:pt x="170" y="93"/>
                  <a:pt x="156" y="109"/>
                  <a:pt x="137" y="111"/>
                </a:cubicBezTo>
                <a:cubicBezTo>
                  <a:pt x="136" y="111"/>
                  <a:pt x="134" y="111"/>
                  <a:pt x="133" y="111"/>
                </a:cubicBezTo>
                <a:cubicBezTo>
                  <a:pt x="132" y="111"/>
                  <a:pt x="131" y="111"/>
                  <a:pt x="129" y="111"/>
                </a:cubicBezTo>
                <a:cubicBezTo>
                  <a:pt x="112" y="111"/>
                  <a:pt x="72" y="111"/>
                  <a:pt x="53" y="111"/>
                </a:cubicBezTo>
                <a:cubicBezTo>
                  <a:pt x="53" y="111"/>
                  <a:pt x="52" y="111"/>
                  <a:pt x="52" y="111"/>
                </a:cubicBezTo>
                <a:cubicBezTo>
                  <a:pt x="50" y="111"/>
                  <a:pt x="50" y="111"/>
                  <a:pt x="50" y="111"/>
                </a:cubicBezTo>
                <a:cubicBezTo>
                  <a:pt x="49" y="111"/>
                  <a:pt x="46" y="111"/>
                  <a:pt x="44" y="111"/>
                </a:cubicBezTo>
                <a:cubicBezTo>
                  <a:pt x="32" y="111"/>
                  <a:pt x="32" y="111"/>
                  <a:pt x="32" y="111"/>
                </a:cubicBezTo>
                <a:cubicBezTo>
                  <a:pt x="14" y="111"/>
                  <a:pt x="0" y="97"/>
                  <a:pt x="0" y="80"/>
                </a:cubicBezTo>
                <a:cubicBezTo>
                  <a:pt x="0" y="64"/>
                  <a:pt x="12" y="51"/>
                  <a:pt x="28" y="49"/>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a:solidFill>
                <a:prstClr val="black"/>
              </a:solidFill>
            </a:endParaRPr>
          </a:p>
        </p:txBody>
      </p:sp>
      <p:sp>
        <p:nvSpPr>
          <p:cNvPr id="27" name="Rectangle 40"/>
          <p:cNvSpPr>
            <a:spLocks noChangeArrowheads="1"/>
          </p:cNvSpPr>
          <p:nvPr/>
        </p:nvSpPr>
        <p:spPr bwMode="auto">
          <a:xfrm>
            <a:off x="7973948" y="6389612"/>
            <a:ext cx="910739" cy="607086"/>
          </a:xfrm>
          <a:prstGeom prst="rect">
            <a:avLst/>
          </a:prstGeom>
          <a:solidFill>
            <a:srgbClr val="80B940"/>
          </a:solidFill>
          <a:ln>
            <a:noFill/>
          </a:ln>
          <a:extLst/>
        </p:spPr>
        <p:txBody>
          <a:bodyPr vert="horz" wrap="square" lIns="93248" tIns="46624" rIns="93248" bIns="46624" numCol="1" anchor="t" anchorCtr="0" compatLnSpc="1">
            <a:prstTxWarp prst="textNoShape">
              <a:avLst/>
            </a:prstTxWarp>
          </a:bodyPr>
          <a:lstStyle/>
          <a:p>
            <a:pPr defTabSz="932504"/>
            <a:endParaRPr lang="en-US" sz="1836">
              <a:solidFill>
                <a:prstClr val="black"/>
              </a:solidFill>
            </a:endParaRPr>
          </a:p>
        </p:txBody>
      </p:sp>
      <p:sp>
        <p:nvSpPr>
          <p:cNvPr id="28" name="Rectangle 32"/>
          <p:cNvSpPr>
            <a:spLocks noChangeArrowheads="1"/>
          </p:cNvSpPr>
          <p:nvPr/>
        </p:nvSpPr>
        <p:spPr bwMode="auto">
          <a:xfrm>
            <a:off x="8129215" y="6520964"/>
            <a:ext cx="259821" cy="473115"/>
          </a:xfrm>
          <a:prstGeom prst="rect">
            <a:avLst/>
          </a:prstGeom>
          <a:solidFill>
            <a:schemeClr val="bg1">
              <a:alpha val="32000"/>
            </a:schemeClr>
          </a:solidFill>
          <a:ln>
            <a:noFill/>
          </a:ln>
        </p:spPr>
        <p:txBody>
          <a:bodyPr vert="horz" wrap="square" lIns="93248" tIns="46624" rIns="93248" bIns="46624" numCol="1" anchor="t" anchorCtr="0" compatLnSpc="1">
            <a:prstTxWarp prst="textNoShape">
              <a:avLst/>
            </a:prstTxWarp>
          </a:bodyPr>
          <a:lstStyle/>
          <a:p>
            <a:pPr defTabSz="932504"/>
            <a:endParaRPr lang="en-US" sz="1836">
              <a:solidFill>
                <a:prstClr val="black"/>
              </a:solidFill>
            </a:endParaRPr>
          </a:p>
        </p:txBody>
      </p:sp>
      <p:sp>
        <p:nvSpPr>
          <p:cNvPr id="29" name="Rectangle 32"/>
          <p:cNvSpPr>
            <a:spLocks noChangeArrowheads="1"/>
          </p:cNvSpPr>
          <p:nvPr/>
        </p:nvSpPr>
        <p:spPr bwMode="auto">
          <a:xfrm>
            <a:off x="8469183" y="6520964"/>
            <a:ext cx="259821" cy="473115"/>
          </a:xfrm>
          <a:prstGeom prst="rect">
            <a:avLst/>
          </a:prstGeom>
          <a:solidFill>
            <a:schemeClr val="bg1">
              <a:alpha val="32000"/>
            </a:schemeClr>
          </a:solidFill>
          <a:ln>
            <a:noFill/>
          </a:ln>
        </p:spPr>
        <p:txBody>
          <a:bodyPr vert="horz" wrap="square" lIns="93248" tIns="46624" rIns="93248" bIns="46624" numCol="1" anchor="t" anchorCtr="0" compatLnSpc="1">
            <a:prstTxWarp prst="textNoShape">
              <a:avLst/>
            </a:prstTxWarp>
          </a:bodyPr>
          <a:lstStyle/>
          <a:p>
            <a:pPr defTabSz="932504"/>
            <a:endParaRPr lang="en-US" sz="1836">
              <a:solidFill>
                <a:prstClr val="black"/>
              </a:solidFill>
            </a:endParaRPr>
          </a:p>
        </p:txBody>
      </p:sp>
      <p:grpSp>
        <p:nvGrpSpPr>
          <p:cNvPr id="30" name="Group 29"/>
          <p:cNvGrpSpPr/>
          <p:nvPr/>
        </p:nvGrpSpPr>
        <p:grpSpPr>
          <a:xfrm>
            <a:off x="643514" y="3794676"/>
            <a:ext cx="2340080" cy="1527966"/>
            <a:chOff x="693738" y="4027901"/>
            <a:chExt cx="2294698" cy="1152776"/>
          </a:xfrm>
        </p:grpSpPr>
        <p:sp>
          <p:nvSpPr>
            <p:cNvPr id="31" name="TextBox 30"/>
            <p:cNvSpPr txBox="1"/>
            <p:nvPr/>
          </p:nvSpPr>
          <p:spPr>
            <a:xfrm>
              <a:off x="693738" y="4027901"/>
              <a:ext cx="2282824" cy="1152776"/>
            </a:xfrm>
            <a:prstGeom prst="rect">
              <a:avLst/>
            </a:prstGeom>
            <a:solidFill>
              <a:schemeClr val="bg1">
                <a:lumMod val="95000"/>
              </a:schemeClr>
            </a:solidFill>
          </p:spPr>
          <p:txBody>
            <a:bodyPr wrap="square" lIns="93248" tIns="139873" rIns="0" rtlCol="0">
              <a:noAutofit/>
            </a:bodyPr>
            <a:lstStyle/>
            <a:p>
              <a:pPr defTabSz="932504"/>
              <a:endParaRPr lang="en-US" sz="2856" kern="0">
                <a:solidFill>
                  <a:srgbClr val="FFFFFF"/>
                </a:solidFill>
                <a:latin typeface="Segoe UI Light"/>
              </a:endParaRPr>
            </a:p>
          </p:txBody>
        </p:sp>
        <p:sp>
          <p:nvSpPr>
            <p:cNvPr id="32" name="Rectangle 31"/>
            <p:cNvSpPr/>
            <p:nvPr/>
          </p:nvSpPr>
          <p:spPr>
            <a:xfrm>
              <a:off x="705613" y="4027991"/>
              <a:ext cx="2282823" cy="1037211"/>
            </a:xfrm>
            <a:prstGeom prst="rect">
              <a:avLst/>
            </a:prstGeom>
          </p:spPr>
          <p:txBody>
            <a:bodyPr wrap="square">
              <a:spAutoFit/>
            </a:bodyPr>
            <a:lstStyle/>
            <a:p>
              <a:pPr defTabSz="932504"/>
              <a:r>
                <a:rPr lang="en-US" sz="1632">
                  <a:solidFill>
                    <a:srgbClr val="44546A"/>
                  </a:solidFill>
                </a:rPr>
                <a:t>Segregates network access between customers, management systems &amp; the internet</a:t>
              </a:r>
            </a:p>
          </p:txBody>
        </p:sp>
      </p:grpSp>
      <p:grpSp>
        <p:nvGrpSpPr>
          <p:cNvPr id="33" name="Group 32"/>
          <p:cNvGrpSpPr/>
          <p:nvPr/>
        </p:nvGrpSpPr>
        <p:grpSpPr>
          <a:xfrm>
            <a:off x="2968669" y="3794676"/>
            <a:ext cx="2327972" cy="1527966"/>
            <a:chOff x="2973800" y="4027901"/>
            <a:chExt cx="2282824" cy="1220993"/>
          </a:xfrm>
        </p:grpSpPr>
        <p:sp>
          <p:nvSpPr>
            <p:cNvPr id="34" name="TextBox 33"/>
            <p:cNvSpPr txBox="1"/>
            <p:nvPr/>
          </p:nvSpPr>
          <p:spPr>
            <a:xfrm>
              <a:off x="2973800" y="4027901"/>
              <a:ext cx="2282824" cy="1220993"/>
            </a:xfrm>
            <a:prstGeom prst="rect">
              <a:avLst/>
            </a:prstGeom>
            <a:solidFill>
              <a:srgbClr val="E8E8E8"/>
            </a:solidFill>
          </p:spPr>
          <p:txBody>
            <a:bodyPr wrap="square" lIns="93248" tIns="139873" rIns="0" rtlCol="0">
              <a:noAutofit/>
            </a:bodyPr>
            <a:lstStyle/>
            <a:p>
              <a:pPr defTabSz="932504"/>
              <a:endParaRPr lang="en-US" sz="2856" kern="0">
                <a:solidFill>
                  <a:srgbClr val="FFFFFF"/>
                </a:solidFill>
                <a:latin typeface="Segoe UI Light"/>
              </a:endParaRPr>
            </a:p>
          </p:txBody>
        </p:sp>
        <p:sp>
          <p:nvSpPr>
            <p:cNvPr id="35" name="Rectangle 34"/>
            <p:cNvSpPr/>
            <p:nvPr/>
          </p:nvSpPr>
          <p:spPr>
            <a:xfrm>
              <a:off x="2984351" y="4027991"/>
              <a:ext cx="2260820" cy="689251"/>
            </a:xfrm>
            <a:prstGeom prst="rect">
              <a:avLst/>
            </a:prstGeom>
          </p:spPr>
          <p:txBody>
            <a:bodyPr wrap="square">
              <a:spAutoFit/>
            </a:bodyPr>
            <a:lstStyle/>
            <a:p>
              <a:pPr defTabSz="932504"/>
              <a:r>
                <a:rPr lang="en-US" sz="1632">
                  <a:solidFill>
                    <a:srgbClr val="44546A"/>
                  </a:solidFill>
                </a:rPr>
                <a:t>Connects cloud services using private IP addresses, subnets</a:t>
              </a:r>
            </a:p>
          </p:txBody>
        </p:sp>
      </p:grpSp>
      <p:grpSp>
        <p:nvGrpSpPr>
          <p:cNvPr id="36" name="Group 35"/>
          <p:cNvGrpSpPr/>
          <p:nvPr/>
        </p:nvGrpSpPr>
        <p:grpSpPr>
          <a:xfrm>
            <a:off x="5274899" y="3794797"/>
            <a:ext cx="2322342" cy="1532610"/>
            <a:chOff x="5186724" y="3730289"/>
            <a:chExt cx="2277303" cy="1502887"/>
          </a:xfrm>
        </p:grpSpPr>
        <p:sp>
          <p:nvSpPr>
            <p:cNvPr id="37" name="TextBox 36"/>
            <p:cNvSpPr txBox="1"/>
            <p:nvPr/>
          </p:nvSpPr>
          <p:spPr>
            <a:xfrm>
              <a:off x="5186724" y="3734843"/>
              <a:ext cx="2277303" cy="1498333"/>
            </a:xfrm>
            <a:prstGeom prst="rect">
              <a:avLst/>
            </a:prstGeom>
            <a:solidFill>
              <a:schemeClr val="bg1">
                <a:lumMod val="75000"/>
              </a:schemeClr>
            </a:solidFill>
          </p:spPr>
          <p:txBody>
            <a:bodyPr wrap="square" lIns="93248" tIns="139873" rIns="0" rtlCol="0">
              <a:noAutofit/>
            </a:bodyPr>
            <a:lstStyle/>
            <a:p>
              <a:pPr defTabSz="932504"/>
              <a:endParaRPr lang="en-US" sz="2856" kern="0">
                <a:solidFill>
                  <a:srgbClr val="FFFFFF"/>
                </a:solidFill>
                <a:latin typeface="Segoe UI Light"/>
              </a:endParaRPr>
            </a:p>
          </p:txBody>
        </p:sp>
        <p:sp>
          <p:nvSpPr>
            <p:cNvPr id="38" name="Rectangle 37"/>
            <p:cNvSpPr/>
            <p:nvPr/>
          </p:nvSpPr>
          <p:spPr>
            <a:xfrm>
              <a:off x="5254913" y="3730289"/>
              <a:ext cx="2206328" cy="1075693"/>
            </a:xfrm>
            <a:prstGeom prst="rect">
              <a:avLst/>
            </a:prstGeom>
          </p:spPr>
          <p:txBody>
            <a:bodyPr wrap="square">
              <a:spAutoFit/>
            </a:bodyPr>
            <a:lstStyle/>
            <a:p>
              <a:pPr defTabSz="932504"/>
              <a:r>
                <a:rPr lang="en-US" sz="1632" dirty="0">
                  <a:solidFill>
                    <a:srgbClr val="44546A"/>
                  </a:solidFill>
                </a:rPr>
                <a:t>Site-to-Site, Point-to-Site, and ExpressRoute help enable secure connect to Azure</a:t>
              </a:r>
            </a:p>
          </p:txBody>
        </p:sp>
      </p:grpSp>
      <p:sp>
        <p:nvSpPr>
          <p:cNvPr id="39" name="TextBox 38"/>
          <p:cNvSpPr txBox="1"/>
          <p:nvPr/>
        </p:nvSpPr>
        <p:spPr>
          <a:xfrm>
            <a:off x="2965855" y="1874171"/>
            <a:ext cx="2327972" cy="1930218"/>
          </a:xfrm>
          <a:prstGeom prst="rect">
            <a:avLst/>
          </a:prstGeom>
          <a:solidFill>
            <a:schemeClr val="accent1">
              <a:lumMod val="75000"/>
            </a:schemeClr>
          </a:solidFill>
        </p:spPr>
        <p:txBody>
          <a:bodyPr wrap="square" lIns="186497" tIns="139873" rIns="0" rtlCol="0">
            <a:noAutofit/>
          </a:bodyPr>
          <a:lstStyle/>
          <a:p>
            <a:pPr defTabSz="950774">
              <a:lnSpc>
                <a:spcPts val="3060"/>
              </a:lnSpc>
              <a:defRPr/>
            </a:pPr>
            <a:r>
              <a:rPr lang="en-US" sz="2856" kern="0" spc="-92">
                <a:solidFill>
                  <a:srgbClr val="FFFFFF"/>
                </a:solidFill>
                <a:latin typeface="Segoe UI Light"/>
              </a:rPr>
              <a:t>Virtual Networks</a:t>
            </a:r>
          </a:p>
        </p:txBody>
      </p:sp>
      <p:sp>
        <p:nvSpPr>
          <p:cNvPr id="40" name="TextBox 39"/>
          <p:cNvSpPr txBox="1"/>
          <p:nvPr/>
        </p:nvSpPr>
        <p:spPr>
          <a:xfrm>
            <a:off x="5268716" y="1874171"/>
            <a:ext cx="2327972" cy="1930218"/>
          </a:xfrm>
          <a:prstGeom prst="rect">
            <a:avLst/>
          </a:prstGeom>
          <a:solidFill>
            <a:schemeClr val="accent1">
              <a:lumMod val="50000"/>
            </a:schemeClr>
          </a:solidFill>
        </p:spPr>
        <p:txBody>
          <a:bodyPr wrap="square" lIns="186497" tIns="139873" rIns="0" rtlCol="0">
            <a:noAutofit/>
          </a:bodyPr>
          <a:lstStyle/>
          <a:p>
            <a:pPr defTabSz="950774">
              <a:lnSpc>
                <a:spcPts val="3060"/>
              </a:lnSpc>
              <a:defRPr/>
            </a:pPr>
            <a:r>
              <a:rPr lang="en-US" sz="2856" kern="0" spc="-51">
                <a:solidFill>
                  <a:srgbClr val="FFFFFF"/>
                </a:solidFill>
                <a:latin typeface="Segoe UI Light"/>
              </a:rPr>
              <a:t>Cloud to </a:t>
            </a:r>
            <a:br>
              <a:rPr lang="en-US" sz="2856" kern="0" spc="-51">
                <a:solidFill>
                  <a:srgbClr val="FFFFFF"/>
                </a:solidFill>
                <a:latin typeface="Segoe UI Light"/>
              </a:rPr>
            </a:br>
            <a:r>
              <a:rPr lang="en-US" sz="2856" kern="0" spc="-51">
                <a:solidFill>
                  <a:srgbClr val="FFFFFF"/>
                </a:solidFill>
                <a:latin typeface="Segoe UI Light"/>
              </a:rPr>
              <a:t>on-premises connections</a:t>
            </a:r>
          </a:p>
        </p:txBody>
      </p:sp>
      <p:sp>
        <p:nvSpPr>
          <p:cNvPr id="41" name="TextBox 40"/>
          <p:cNvSpPr txBox="1"/>
          <p:nvPr/>
        </p:nvSpPr>
        <p:spPr>
          <a:xfrm>
            <a:off x="637883" y="1874171"/>
            <a:ext cx="2327972" cy="1930218"/>
          </a:xfrm>
          <a:prstGeom prst="rect">
            <a:avLst/>
          </a:prstGeom>
          <a:solidFill>
            <a:schemeClr val="accent1"/>
          </a:solidFill>
        </p:spPr>
        <p:txBody>
          <a:bodyPr wrap="square" lIns="130547" tIns="139873" rIns="0" rtlCol="0">
            <a:noAutofit/>
          </a:bodyPr>
          <a:lstStyle>
            <a:defPPr>
              <a:defRPr lang="en-US"/>
            </a:defPPr>
            <a:lvl1pPr marR="0" lvl="0" indent="0" defTabSz="932316" fontAlgn="auto">
              <a:lnSpc>
                <a:spcPts val="3000"/>
              </a:lnSpc>
              <a:spcBef>
                <a:spcPts val="0"/>
              </a:spcBef>
              <a:spcAft>
                <a:spcPts val="0"/>
              </a:spcAft>
              <a:buClrTx/>
              <a:buSzTx/>
              <a:buFontTx/>
              <a:buNone/>
              <a:tabLst/>
              <a:defRPr kumimoji="0" sz="2800" b="0" i="0" u="none" strike="noStrike" kern="0" cap="none" spc="0" normalizeH="0" baseline="0">
                <a:ln>
                  <a:noFill/>
                </a:ln>
                <a:solidFill>
                  <a:srgbClr val="FFFFFF"/>
                </a:solidFill>
                <a:effectLst/>
                <a:uLnTx/>
                <a:uFillTx/>
                <a:latin typeface="Segoe UI Light"/>
              </a:defRPr>
            </a:lvl1pPr>
          </a:lstStyle>
          <a:p>
            <a:r>
              <a:rPr lang="en-US" sz="2856" spc="-51" dirty="0"/>
              <a:t>Network isolation</a:t>
            </a:r>
          </a:p>
        </p:txBody>
      </p:sp>
    </p:spTree>
    <p:extLst>
      <p:ext uri="{BB962C8B-B14F-4D97-AF65-F5344CB8AC3E}">
        <p14:creationId xmlns:p14="http://schemas.microsoft.com/office/powerpoint/2010/main" val="18197115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p:tgtEl>
                                          <p:spTgt spid="30"/>
                                        </p:tgtEl>
                                        <p:attrNameLst>
                                          <p:attrName>ppt_y</p:attrName>
                                        </p:attrNameLst>
                                      </p:cBhvr>
                                      <p:tavLst>
                                        <p:tav tm="0">
                                          <p:val>
                                            <p:strVal val="#ppt_y-#ppt_h*1.125000"/>
                                          </p:val>
                                        </p:tav>
                                        <p:tav tm="100000">
                                          <p:val>
                                            <p:strVal val="#ppt_y"/>
                                          </p:val>
                                        </p:tav>
                                      </p:tavLst>
                                    </p:anim>
                                    <p:animEffect transition="in" filter="wipe(down)">
                                      <p:cBhvr>
                                        <p:cTn id="8" dur="500"/>
                                        <p:tgtEl>
                                          <p:spTgt spid="30"/>
                                        </p:tgtEl>
                                      </p:cBhvr>
                                    </p:animEffect>
                                  </p:childTnLst>
                                </p:cTn>
                              </p:par>
                              <p:par>
                                <p:cTn id="9" presetID="12" presetClass="entr" presetSubtype="1" fill="hold" nodeType="withEffect">
                                  <p:stCondLst>
                                    <p:cond delay="25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p:tgtEl>
                                          <p:spTgt spid="33"/>
                                        </p:tgtEl>
                                        <p:attrNameLst>
                                          <p:attrName>ppt_y</p:attrName>
                                        </p:attrNameLst>
                                      </p:cBhvr>
                                      <p:tavLst>
                                        <p:tav tm="0">
                                          <p:val>
                                            <p:strVal val="#ppt_y-#ppt_h*1.125000"/>
                                          </p:val>
                                        </p:tav>
                                        <p:tav tm="100000">
                                          <p:val>
                                            <p:strVal val="#ppt_y"/>
                                          </p:val>
                                        </p:tav>
                                      </p:tavLst>
                                    </p:anim>
                                    <p:animEffect transition="in" filter="wipe(down)">
                                      <p:cBhvr>
                                        <p:cTn id="12" dur="500"/>
                                        <p:tgtEl>
                                          <p:spTgt spid="33"/>
                                        </p:tgtEl>
                                      </p:cBhvr>
                                    </p:animEffect>
                                  </p:childTnLst>
                                </p:cTn>
                              </p:par>
                              <p:par>
                                <p:cTn id="13" presetID="12" presetClass="entr" presetSubtype="1" fill="hold" nodeType="withEffect">
                                  <p:stCondLst>
                                    <p:cond delay="50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500"/>
                                        <p:tgtEl>
                                          <p:spTgt spid="36"/>
                                        </p:tgtEl>
                                        <p:attrNameLst>
                                          <p:attrName>ppt_y</p:attrName>
                                        </p:attrNameLst>
                                      </p:cBhvr>
                                      <p:tavLst>
                                        <p:tav tm="0">
                                          <p:val>
                                            <p:strVal val="#ppt_y-#ppt_h*1.125000"/>
                                          </p:val>
                                        </p:tav>
                                        <p:tav tm="100000">
                                          <p:val>
                                            <p:strVal val="#ppt_y"/>
                                          </p:val>
                                        </p:tav>
                                      </p:tavLst>
                                    </p:anim>
                                    <p:animEffect transition="in" filter="wipe(down)">
                                      <p:cBhvr>
                                        <p:cTn id="1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dirty="0"/>
              <a:t>Network Virtual Appliance models</a:t>
            </a:r>
          </a:p>
        </p:txBody>
      </p:sp>
      <p:graphicFrame>
        <p:nvGraphicFramePr>
          <p:cNvPr id="2" name="Diagram 1"/>
          <p:cNvGraphicFramePr/>
          <p:nvPr>
            <p:extLst/>
          </p:nvPr>
        </p:nvGraphicFramePr>
        <p:xfrm>
          <a:off x="654845" y="1188967"/>
          <a:ext cx="11125200" cy="55266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5026443"/>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dirty="0"/>
              <a:t>Network Virtual Appliance models</a:t>
            </a:r>
          </a:p>
        </p:txBody>
      </p:sp>
      <p:graphicFrame>
        <p:nvGraphicFramePr>
          <p:cNvPr id="2" name="Diagram 1"/>
          <p:cNvGraphicFramePr/>
          <p:nvPr>
            <p:extLst/>
          </p:nvPr>
        </p:nvGraphicFramePr>
        <p:xfrm>
          <a:off x="654845" y="1188967"/>
          <a:ext cx="11125200" cy="55266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06827532"/>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dirty="0"/>
              <a:t>Network Virtual Appliance models</a:t>
            </a:r>
          </a:p>
        </p:txBody>
      </p:sp>
      <p:graphicFrame>
        <p:nvGraphicFramePr>
          <p:cNvPr id="2" name="Diagram 1"/>
          <p:cNvGraphicFramePr/>
          <p:nvPr>
            <p:extLst/>
          </p:nvPr>
        </p:nvGraphicFramePr>
        <p:xfrm>
          <a:off x="654845" y="1188967"/>
          <a:ext cx="11125200" cy="55266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590830"/>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Application Firewall (</a:t>
            </a:r>
            <a:r>
              <a:rPr lang="en-US"/>
              <a:t>WAF)</a:t>
            </a:r>
            <a:endParaRPr lang="en-US" dirty="0"/>
          </a:p>
        </p:txBody>
      </p:sp>
      <p:sp>
        <p:nvSpPr>
          <p:cNvPr id="29" name="TextBox 28"/>
          <p:cNvSpPr txBox="1"/>
          <p:nvPr/>
        </p:nvSpPr>
        <p:spPr>
          <a:xfrm>
            <a:off x="378869" y="1375913"/>
            <a:ext cx="5844127" cy="6239089"/>
          </a:xfrm>
          <a:prstGeom prst="rect">
            <a:avLst/>
          </a:prstGeom>
          <a:noFill/>
        </p:spPr>
        <p:txBody>
          <a:bodyPr wrap="square" lIns="182828" tIns="146262" rIns="182828" bIns="146262" rtlCol="0">
            <a:noAutofit/>
          </a:bodyPr>
          <a:lstStyle/>
          <a:p>
            <a:pPr defTabSz="932324">
              <a:spcBef>
                <a:spcPct val="20000"/>
              </a:spcBef>
              <a:spcAft>
                <a:spcPts val="300"/>
              </a:spcAft>
              <a:buSzPct val="80000"/>
            </a:pPr>
            <a:r>
              <a:rPr lang="en-US" sz="3600" spc="-50" dirty="0">
                <a:solidFill>
                  <a:schemeClr val="tx2"/>
                </a:solidFill>
                <a:latin typeface="Segoe UI Light"/>
              </a:rPr>
              <a:t>Provisioning</a:t>
            </a:r>
            <a:endParaRPr lang="en-US" sz="3200" spc="-50" dirty="0">
              <a:solidFill>
                <a:schemeClr val="tx2"/>
              </a:solidFill>
              <a:latin typeface="Segoe UI Light"/>
            </a:endParaRPr>
          </a:p>
          <a:p>
            <a:pPr marL="342900" lvl="1" indent="-342900" defTabSz="932594">
              <a:lnSpc>
                <a:spcPct val="90000"/>
              </a:lnSpc>
              <a:spcBef>
                <a:spcPct val="20000"/>
              </a:spcBef>
              <a:buSzPct val="90000"/>
              <a:buFont typeface="Arial" panose="020B0604020202020204" pitchFamily="34" charset="0"/>
              <a:buChar char="•"/>
            </a:pPr>
            <a:r>
              <a:rPr lang="en-US" sz="2000" dirty="0">
                <a:gradFill>
                  <a:gsLst>
                    <a:gs pos="1250">
                      <a:schemeClr val="tx1"/>
                    </a:gs>
                    <a:gs pos="100000">
                      <a:schemeClr val="tx1"/>
                    </a:gs>
                  </a:gsLst>
                  <a:lin ang="5400000" scaled="0"/>
                </a:gradFill>
              </a:rPr>
              <a:t>WAF SKU for Application Gateway</a:t>
            </a:r>
          </a:p>
          <a:p>
            <a:pPr marL="342900" lvl="1" indent="-342900" defTabSz="932594">
              <a:lnSpc>
                <a:spcPct val="90000"/>
              </a:lnSpc>
              <a:spcBef>
                <a:spcPct val="20000"/>
              </a:spcBef>
              <a:buSzPct val="90000"/>
              <a:buFont typeface="Arial" panose="020B0604020202020204" pitchFamily="34" charset="0"/>
              <a:buChar char="•"/>
            </a:pPr>
            <a:r>
              <a:rPr lang="en-US" sz="2000" dirty="0">
                <a:gradFill>
                  <a:gsLst>
                    <a:gs pos="1250">
                      <a:schemeClr val="tx1"/>
                    </a:gs>
                    <a:gs pos="100000">
                      <a:schemeClr val="tx1"/>
                    </a:gs>
                  </a:gsLst>
                  <a:lin ang="5400000" scaled="0"/>
                </a:gradFill>
              </a:rPr>
              <a:t>Available for public and private endpoints</a:t>
            </a:r>
          </a:p>
          <a:p>
            <a:pPr defTabSz="932324">
              <a:spcBef>
                <a:spcPts val="1200"/>
              </a:spcBef>
              <a:spcAft>
                <a:spcPts val="300"/>
              </a:spcAft>
              <a:buSzPct val="80000"/>
            </a:pPr>
            <a:r>
              <a:rPr lang="en-US" sz="3200" spc="-50" dirty="0">
                <a:solidFill>
                  <a:schemeClr val="tx2"/>
                </a:solidFill>
                <a:latin typeface="Segoe UI Light"/>
              </a:rPr>
              <a:t>Detection and prevention modes</a:t>
            </a:r>
          </a:p>
          <a:p>
            <a:pPr defTabSz="932324">
              <a:spcBef>
                <a:spcPts val="1200"/>
              </a:spcBef>
              <a:spcAft>
                <a:spcPts val="300"/>
              </a:spcAft>
              <a:buSzPct val="80000"/>
            </a:pPr>
            <a:r>
              <a:rPr lang="en-US" sz="3600" spc="-50" dirty="0">
                <a:solidFill>
                  <a:schemeClr val="tx2"/>
                </a:solidFill>
                <a:latin typeface="Segoe UI Light"/>
              </a:rPr>
              <a:t>Real-time monitoring</a:t>
            </a:r>
          </a:p>
          <a:p>
            <a:pPr marL="342900" lvl="1" indent="-342900" defTabSz="932594">
              <a:lnSpc>
                <a:spcPct val="90000"/>
              </a:lnSpc>
              <a:spcBef>
                <a:spcPct val="20000"/>
              </a:spcBef>
              <a:buSzPct val="90000"/>
              <a:buFont typeface="Arial" panose="020B0604020202020204" pitchFamily="34" charset="0"/>
              <a:buChar char="•"/>
            </a:pPr>
            <a:r>
              <a:rPr lang="en-US" sz="2000" dirty="0">
                <a:gradFill>
                  <a:gsLst>
                    <a:gs pos="1250">
                      <a:schemeClr val="tx1"/>
                    </a:gs>
                    <a:gs pos="100000">
                      <a:schemeClr val="tx1"/>
                    </a:gs>
                  </a:gsLst>
                  <a:lin ang="5400000" scaled="0"/>
                </a:gradFill>
              </a:rPr>
              <a:t>WAF logs integrated with </a:t>
            </a:r>
            <a:r>
              <a:rPr lang="en-US" sz="2000">
                <a:gradFill>
                  <a:gsLst>
                    <a:gs pos="1250">
                      <a:schemeClr val="tx1"/>
                    </a:gs>
                    <a:gs pos="100000">
                      <a:schemeClr val="tx1"/>
                    </a:gs>
                  </a:gsLst>
                  <a:lin ang="5400000" scaled="0"/>
                </a:gradFill>
              </a:rPr>
              <a:t>Azure Monitor </a:t>
            </a:r>
            <a:endParaRPr lang="en-US" sz="2000" dirty="0">
              <a:gradFill>
                <a:gsLst>
                  <a:gs pos="1250">
                    <a:schemeClr val="tx1"/>
                  </a:gs>
                  <a:gs pos="100000">
                    <a:schemeClr val="tx1"/>
                  </a:gs>
                </a:gsLst>
                <a:lin ang="5400000" scaled="0"/>
              </a:gradFill>
            </a:endParaRPr>
          </a:p>
          <a:p>
            <a:pPr marL="342900" lvl="1" indent="-342900" defTabSz="932594">
              <a:lnSpc>
                <a:spcPct val="90000"/>
              </a:lnSpc>
              <a:spcBef>
                <a:spcPct val="20000"/>
              </a:spcBef>
              <a:buSzPct val="90000"/>
              <a:buFont typeface="Arial" panose="020B0604020202020204" pitchFamily="34" charset="0"/>
              <a:buChar char="•"/>
            </a:pPr>
            <a:r>
              <a:rPr lang="en-US" sz="2000" dirty="0">
                <a:gradFill>
                  <a:gsLst>
                    <a:gs pos="1250">
                      <a:schemeClr val="tx1"/>
                    </a:gs>
                    <a:gs pos="100000">
                      <a:schemeClr val="tx1"/>
                    </a:gs>
                  </a:gsLst>
                  <a:lin ang="5400000" scaled="0"/>
                </a:gradFill>
              </a:rPr>
              <a:t>Azure Security Center coming soon</a:t>
            </a:r>
          </a:p>
          <a:p>
            <a:pPr defTabSz="932324">
              <a:spcBef>
                <a:spcPts val="1200"/>
              </a:spcBef>
              <a:spcAft>
                <a:spcPts val="300"/>
              </a:spcAft>
              <a:buSzPct val="80000"/>
            </a:pPr>
            <a:r>
              <a:rPr lang="en-US" sz="3600" spc="-50" dirty="0">
                <a:solidFill>
                  <a:schemeClr val="tx2"/>
                </a:solidFill>
                <a:latin typeface="Segoe UI Light"/>
              </a:rPr>
              <a:t>Manage</a:t>
            </a:r>
            <a:endParaRPr lang="en-US" sz="3200" spc="-50" dirty="0">
              <a:solidFill>
                <a:schemeClr val="tx2"/>
              </a:solidFill>
              <a:latin typeface="Segoe UI Light"/>
            </a:endParaRPr>
          </a:p>
          <a:p>
            <a:pPr marL="342900" lvl="1" indent="-342900" defTabSz="932594">
              <a:lnSpc>
                <a:spcPct val="90000"/>
              </a:lnSpc>
              <a:spcBef>
                <a:spcPct val="20000"/>
              </a:spcBef>
              <a:buSzPct val="90000"/>
              <a:buFont typeface="Arial" panose="020B0604020202020204" pitchFamily="34" charset="0"/>
              <a:buChar char="•"/>
            </a:pPr>
            <a:r>
              <a:rPr lang="en-US" sz="2000" dirty="0">
                <a:gradFill>
                  <a:gsLst>
                    <a:gs pos="1250">
                      <a:schemeClr val="tx1"/>
                    </a:gs>
                    <a:gs pos="100000">
                      <a:schemeClr val="tx1"/>
                    </a:gs>
                  </a:gsLst>
                  <a:lin ang="5400000" scaled="0"/>
                </a:gradFill>
              </a:rPr>
              <a:t>Portal, PowerShell, SDK supported</a:t>
            </a:r>
          </a:p>
        </p:txBody>
      </p:sp>
      <p:grpSp>
        <p:nvGrpSpPr>
          <p:cNvPr id="4" name="Group 3"/>
          <p:cNvGrpSpPr/>
          <p:nvPr/>
        </p:nvGrpSpPr>
        <p:grpSpPr>
          <a:xfrm>
            <a:off x="5375408" y="1652810"/>
            <a:ext cx="5847041" cy="4997223"/>
            <a:chOff x="5375407" y="1101956"/>
            <a:chExt cx="6491574" cy="5548078"/>
          </a:xfrm>
        </p:grpSpPr>
        <p:cxnSp>
          <p:nvCxnSpPr>
            <p:cNvPr id="69" name="Connector: Elbow 68"/>
            <p:cNvCxnSpPr/>
            <p:nvPr/>
          </p:nvCxnSpPr>
          <p:spPr>
            <a:xfrm rot="5400000">
              <a:off x="6725974" y="4347740"/>
              <a:ext cx="1189393" cy="694606"/>
            </a:xfrm>
            <a:prstGeom prst="bentConnector3">
              <a:avLst/>
            </a:prstGeom>
            <a:ln w="762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70" name="Picture 6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68264" y="5311054"/>
              <a:ext cx="866303" cy="866303"/>
            </a:xfrm>
            <a:prstGeom prst="rect">
              <a:avLst/>
            </a:prstGeom>
          </p:spPr>
        </p:pic>
        <p:sp>
          <p:nvSpPr>
            <p:cNvPr id="71" name="TextBox 70"/>
            <p:cNvSpPr txBox="1"/>
            <p:nvPr/>
          </p:nvSpPr>
          <p:spPr>
            <a:xfrm>
              <a:off x="5375407" y="6089461"/>
              <a:ext cx="2652016" cy="560573"/>
            </a:xfrm>
            <a:prstGeom prst="rect">
              <a:avLst/>
            </a:prstGeom>
            <a:noFill/>
          </p:spPr>
          <p:txBody>
            <a:bodyPr wrap="none" lIns="186497" tIns="149198" rIns="186497" bIns="149198" rtlCol="0">
              <a:spAutoFit/>
            </a:bodyPr>
            <a:lstStyle/>
            <a:p>
              <a:pPr defTabSz="914309">
                <a:lnSpc>
                  <a:spcPct val="90000"/>
                </a:lnSpc>
                <a:spcAft>
                  <a:spcPts val="612"/>
                </a:spcAft>
                <a:defRPr/>
              </a:pPr>
              <a:r>
                <a:rPr lang="en-US" sz="1836" kern="0">
                  <a:solidFill>
                    <a:sysClr val="windowText" lastClr="000000"/>
                  </a:solidFill>
                </a:rPr>
                <a:t>Azure Security Center</a:t>
              </a:r>
            </a:p>
          </p:txBody>
        </p:sp>
        <p:cxnSp>
          <p:nvCxnSpPr>
            <p:cNvPr id="72" name="Connector: Elbow 71"/>
            <p:cNvCxnSpPr>
              <a:cxnSpLocks/>
            </p:cNvCxnSpPr>
            <p:nvPr/>
          </p:nvCxnSpPr>
          <p:spPr>
            <a:xfrm rot="16200000" flipH="1">
              <a:off x="8501378" y="4268009"/>
              <a:ext cx="1152257" cy="816930"/>
            </a:xfrm>
            <a:prstGeom prst="bentConnector3">
              <a:avLst>
                <a:gd name="adj1" fmla="val 50000"/>
              </a:avLst>
            </a:prstGeom>
            <a:ln w="762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8616931" y="6177357"/>
              <a:ext cx="1851834" cy="384773"/>
            </a:xfrm>
            <a:prstGeom prst="rect">
              <a:avLst/>
            </a:prstGeom>
          </p:spPr>
          <p:txBody>
            <a:bodyPr wrap="square">
              <a:spAutoFit/>
            </a:bodyPr>
            <a:lstStyle/>
            <a:p>
              <a:pPr defTabSz="914309">
                <a:lnSpc>
                  <a:spcPct val="90000"/>
                </a:lnSpc>
                <a:spcAft>
                  <a:spcPts val="612"/>
                </a:spcAft>
                <a:defRPr/>
              </a:pPr>
              <a:r>
                <a:rPr lang="en-US" sz="1836" kern="0" dirty="0">
                  <a:solidFill>
                    <a:sysClr val="windowText" lastClr="000000"/>
                  </a:solidFill>
                </a:rPr>
                <a:t>Azure Insights</a:t>
              </a:r>
            </a:p>
          </p:txBody>
        </p:sp>
        <p:cxnSp>
          <p:nvCxnSpPr>
            <p:cNvPr id="74" name="Straight Arrow Connector 73"/>
            <p:cNvCxnSpPr>
              <a:cxnSpLocks/>
              <a:stCxn id="77" idx="3"/>
            </p:cNvCxnSpPr>
            <p:nvPr/>
          </p:nvCxnSpPr>
          <p:spPr>
            <a:xfrm>
              <a:off x="9919123" y="5744206"/>
              <a:ext cx="930096" cy="0"/>
            </a:xfrm>
            <a:prstGeom prst="straightConnector1">
              <a:avLst/>
            </a:prstGeom>
            <a:ln w="76200">
              <a:solidFill>
                <a:schemeClr val="accent5"/>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75" name="Picture 7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000678" y="5285620"/>
              <a:ext cx="866303" cy="866303"/>
            </a:xfrm>
            <a:prstGeom prst="rect">
              <a:avLst/>
            </a:prstGeom>
          </p:spPr>
        </p:pic>
        <p:sp>
          <p:nvSpPr>
            <p:cNvPr id="76" name="Rectangle 75"/>
            <p:cNvSpPr/>
            <p:nvPr/>
          </p:nvSpPr>
          <p:spPr>
            <a:xfrm>
              <a:off x="10866018" y="6106307"/>
              <a:ext cx="1000963" cy="353424"/>
            </a:xfrm>
            <a:prstGeom prst="rect">
              <a:avLst/>
            </a:prstGeom>
          </p:spPr>
          <p:txBody>
            <a:bodyPr wrap="none">
              <a:spAutoFit/>
            </a:bodyPr>
            <a:lstStyle/>
            <a:p>
              <a:pPr defTabSz="914309">
                <a:lnSpc>
                  <a:spcPct val="90000"/>
                </a:lnSpc>
                <a:spcAft>
                  <a:spcPts val="612"/>
                </a:spcAft>
                <a:defRPr/>
              </a:pPr>
              <a:r>
                <a:rPr lang="en-US" sz="1836" kern="0" dirty="0">
                  <a:solidFill>
                    <a:sysClr val="windowText" lastClr="000000"/>
                  </a:solidFill>
                </a:rPr>
                <a:t>Storage</a:t>
              </a:r>
            </a:p>
          </p:txBody>
        </p:sp>
        <p:pic>
          <p:nvPicPr>
            <p:cNvPr id="77" name="Picture 76"/>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052820" y="5311054"/>
              <a:ext cx="866303" cy="866303"/>
            </a:xfrm>
            <a:prstGeom prst="rect">
              <a:avLst/>
            </a:prstGeom>
          </p:spPr>
        </p:pic>
        <p:sp>
          <p:nvSpPr>
            <p:cNvPr id="78" name="TextBox 77"/>
            <p:cNvSpPr txBox="1"/>
            <p:nvPr/>
          </p:nvSpPr>
          <p:spPr>
            <a:xfrm>
              <a:off x="6895848" y="4632363"/>
              <a:ext cx="910662" cy="527291"/>
            </a:xfrm>
            <a:prstGeom prst="rect">
              <a:avLst/>
            </a:prstGeom>
            <a:noFill/>
          </p:spPr>
          <p:txBody>
            <a:bodyPr wrap="none" lIns="186497" tIns="149198" rIns="186497" bIns="149198" rtlCol="0">
              <a:spAutoFit/>
            </a:bodyPr>
            <a:lstStyle/>
            <a:p>
              <a:pPr defTabSz="914309">
                <a:lnSpc>
                  <a:spcPct val="90000"/>
                </a:lnSpc>
                <a:spcAft>
                  <a:spcPts val="612"/>
                </a:spcAft>
                <a:defRPr/>
              </a:pPr>
              <a:r>
                <a:rPr lang="en-US" sz="1632" kern="0">
                  <a:gradFill>
                    <a:gsLst>
                      <a:gs pos="2917">
                        <a:schemeClr val="tx1"/>
                      </a:gs>
                      <a:gs pos="30000">
                        <a:schemeClr val="tx1"/>
                      </a:gs>
                    </a:gsLst>
                    <a:lin ang="5400000" scaled="0"/>
                  </a:gradFill>
                </a:rPr>
                <a:t>Alerts</a:t>
              </a:r>
            </a:p>
          </p:txBody>
        </p:sp>
        <p:sp>
          <p:nvSpPr>
            <p:cNvPr id="79" name="TextBox 78"/>
            <p:cNvSpPr txBox="1"/>
            <p:nvPr/>
          </p:nvSpPr>
          <p:spPr>
            <a:xfrm>
              <a:off x="8111786" y="4620462"/>
              <a:ext cx="1263105" cy="531802"/>
            </a:xfrm>
            <a:prstGeom prst="rect">
              <a:avLst/>
            </a:prstGeom>
            <a:noFill/>
          </p:spPr>
          <p:txBody>
            <a:bodyPr wrap="none" lIns="186497" tIns="149198" rIns="186497" bIns="149198" rtlCol="0">
              <a:spAutoFit/>
            </a:bodyPr>
            <a:lstStyle/>
            <a:p>
              <a:pPr defTabSz="914309">
                <a:lnSpc>
                  <a:spcPct val="90000"/>
                </a:lnSpc>
                <a:spcAft>
                  <a:spcPts val="612"/>
                </a:spcAft>
                <a:defRPr/>
              </a:pPr>
              <a:r>
                <a:rPr lang="en-US" sz="1632" kern="0">
                  <a:gradFill>
                    <a:gsLst>
                      <a:gs pos="2917">
                        <a:schemeClr val="tx1"/>
                      </a:gs>
                      <a:gs pos="30000">
                        <a:schemeClr val="tx1"/>
                      </a:gs>
                    </a:gsLst>
                    <a:lin ang="5400000" scaled="0"/>
                  </a:gradFill>
                </a:rPr>
                <a:t>WAF logs</a:t>
              </a:r>
            </a:p>
          </p:txBody>
        </p:sp>
        <p:cxnSp>
          <p:nvCxnSpPr>
            <p:cNvPr id="80" name="Connector: Elbow 79"/>
            <p:cNvCxnSpPr>
              <a:cxnSpLocks/>
            </p:cNvCxnSpPr>
            <p:nvPr/>
          </p:nvCxnSpPr>
          <p:spPr>
            <a:xfrm rot="5400000" flipH="1" flipV="1">
              <a:off x="5452517" y="3622553"/>
              <a:ext cx="2642179" cy="692195"/>
            </a:xfrm>
            <a:prstGeom prst="bentConnector2">
              <a:avLst/>
            </a:prstGeom>
            <a:ln w="76200">
              <a:solidFill>
                <a:schemeClr val="accent5"/>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1" name="Freeform 27"/>
            <p:cNvSpPr>
              <a:spLocks noChangeAspect="1"/>
            </p:cNvSpPr>
            <p:nvPr/>
          </p:nvSpPr>
          <p:spPr bwMode="black">
            <a:xfrm>
              <a:off x="11049350" y="1996772"/>
              <a:ext cx="572909" cy="476795"/>
            </a:xfrm>
            <a:custGeom>
              <a:avLst/>
              <a:gdLst/>
              <a:ahLst/>
              <a:cxnLst/>
              <a:rect l="l" t="t" r="r" b="b"/>
              <a:pathLst>
                <a:path w="4740335" h="4048081">
                  <a:moveTo>
                    <a:pt x="3683614" y="1098549"/>
                  </a:moveTo>
                  <a:cubicBezTo>
                    <a:pt x="3683654" y="1098549"/>
                    <a:pt x="3689354" y="1098549"/>
                    <a:pt x="4502870" y="1098549"/>
                  </a:cubicBezTo>
                  <a:cubicBezTo>
                    <a:pt x="4633477" y="1098549"/>
                    <a:pt x="4740335" y="1205183"/>
                    <a:pt x="4740335" y="1335514"/>
                  </a:cubicBezTo>
                  <a:cubicBezTo>
                    <a:pt x="4740335" y="1335569"/>
                    <a:pt x="4740335" y="1343335"/>
                    <a:pt x="4740335" y="2449249"/>
                  </a:cubicBezTo>
                  <a:cubicBezTo>
                    <a:pt x="4740335" y="2579580"/>
                    <a:pt x="4633477" y="2686214"/>
                    <a:pt x="4502870" y="2686214"/>
                  </a:cubicBezTo>
                  <a:cubicBezTo>
                    <a:pt x="4502870" y="2686253"/>
                    <a:pt x="4502870" y="2691777"/>
                    <a:pt x="4502870" y="3480046"/>
                  </a:cubicBezTo>
                  <a:cubicBezTo>
                    <a:pt x="4502870" y="3610377"/>
                    <a:pt x="4396011" y="3717011"/>
                    <a:pt x="4265405" y="3717011"/>
                  </a:cubicBezTo>
                  <a:cubicBezTo>
                    <a:pt x="4265376" y="3717011"/>
                    <a:pt x="4262133" y="3717011"/>
                    <a:pt x="3909206" y="3717011"/>
                  </a:cubicBezTo>
                  <a:cubicBezTo>
                    <a:pt x="3790473" y="3717011"/>
                    <a:pt x="3683614" y="3610377"/>
                    <a:pt x="3683614" y="3480046"/>
                  </a:cubicBezTo>
                  <a:cubicBezTo>
                    <a:pt x="3683614" y="3480010"/>
                    <a:pt x="3683614" y="3474701"/>
                    <a:pt x="3683614" y="2686214"/>
                  </a:cubicBezTo>
                  <a:cubicBezTo>
                    <a:pt x="3553008" y="2686214"/>
                    <a:pt x="3446148" y="2579580"/>
                    <a:pt x="3446148" y="2449249"/>
                  </a:cubicBezTo>
                  <a:cubicBezTo>
                    <a:pt x="3446148" y="2449192"/>
                    <a:pt x="3446148" y="2441288"/>
                    <a:pt x="3446148" y="1335514"/>
                  </a:cubicBezTo>
                  <a:cubicBezTo>
                    <a:pt x="3446148" y="1205183"/>
                    <a:pt x="3553008" y="1098549"/>
                    <a:pt x="3683614" y="1098549"/>
                  </a:cubicBezTo>
                  <a:close/>
                  <a:moveTo>
                    <a:pt x="236546" y="1098549"/>
                  </a:moveTo>
                  <a:cubicBezTo>
                    <a:pt x="236570" y="1098549"/>
                    <a:pt x="240947" y="1098549"/>
                    <a:pt x="1052628" y="1098549"/>
                  </a:cubicBezTo>
                  <a:cubicBezTo>
                    <a:pt x="1182728" y="1098549"/>
                    <a:pt x="1289174" y="1205183"/>
                    <a:pt x="1289174" y="1335514"/>
                  </a:cubicBezTo>
                  <a:cubicBezTo>
                    <a:pt x="1289174" y="1335532"/>
                    <a:pt x="1289174" y="1340039"/>
                    <a:pt x="1289174" y="2449249"/>
                  </a:cubicBezTo>
                  <a:cubicBezTo>
                    <a:pt x="1289174" y="2579580"/>
                    <a:pt x="1182728" y="2686214"/>
                    <a:pt x="1052628" y="2686214"/>
                  </a:cubicBezTo>
                  <a:cubicBezTo>
                    <a:pt x="1052628" y="2686235"/>
                    <a:pt x="1052628" y="2690268"/>
                    <a:pt x="1052628" y="3480046"/>
                  </a:cubicBezTo>
                  <a:cubicBezTo>
                    <a:pt x="1052628" y="3610377"/>
                    <a:pt x="946183" y="3717011"/>
                    <a:pt x="827910" y="3717011"/>
                  </a:cubicBezTo>
                  <a:cubicBezTo>
                    <a:pt x="827894" y="3717011"/>
                    <a:pt x="825508" y="3717011"/>
                    <a:pt x="473091" y="3717011"/>
                  </a:cubicBezTo>
                  <a:cubicBezTo>
                    <a:pt x="342991" y="3717011"/>
                    <a:pt x="236546" y="3610377"/>
                    <a:pt x="236546" y="3480046"/>
                  </a:cubicBezTo>
                  <a:cubicBezTo>
                    <a:pt x="236546" y="3480026"/>
                    <a:pt x="236546" y="3476021"/>
                    <a:pt x="236546" y="2686214"/>
                  </a:cubicBezTo>
                  <a:cubicBezTo>
                    <a:pt x="106446" y="2686214"/>
                    <a:pt x="0" y="2579580"/>
                    <a:pt x="0" y="2449249"/>
                  </a:cubicBezTo>
                  <a:cubicBezTo>
                    <a:pt x="0" y="2449230"/>
                    <a:pt x="0" y="2444630"/>
                    <a:pt x="0" y="1335514"/>
                  </a:cubicBezTo>
                  <a:cubicBezTo>
                    <a:pt x="0" y="1205183"/>
                    <a:pt x="106446" y="1098549"/>
                    <a:pt x="236546" y="1098549"/>
                  </a:cubicBezTo>
                  <a:close/>
                  <a:moveTo>
                    <a:pt x="1895194" y="993211"/>
                  </a:moveTo>
                  <a:cubicBezTo>
                    <a:pt x="1895245" y="993211"/>
                    <a:pt x="1902161" y="993211"/>
                    <a:pt x="2845141" y="993211"/>
                  </a:cubicBezTo>
                  <a:cubicBezTo>
                    <a:pt x="2999507" y="993211"/>
                    <a:pt x="3130125" y="1123457"/>
                    <a:pt x="3130125" y="1277385"/>
                  </a:cubicBezTo>
                  <a:cubicBezTo>
                    <a:pt x="3130125" y="1277420"/>
                    <a:pt x="3130125" y="1284134"/>
                    <a:pt x="3130125" y="2568008"/>
                  </a:cubicBezTo>
                  <a:cubicBezTo>
                    <a:pt x="3130125" y="2721936"/>
                    <a:pt x="2999507" y="2852182"/>
                    <a:pt x="2845141" y="2852182"/>
                  </a:cubicBezTo>
                  <a:cubicBezTo>
                    <a:pt x="2845141" y="2852231"/>
                    <a:pt x="2845141" y="2858826"/>
                    <a:pt x="2845141" y="3763907"/>
                  </a:cubicBezTo>
                  <a:cubicBezTo>
                    <a:pt x="2845141" y="3917835"/>
                    <a:pt x="2726398" y="4048081"/>
                    <a:pt x="2572031" y="4048081"/>
                  </a:cubicBezTo>
                  <a:cubicBezTo>
                    <a:pt x="2571992" y="4048081"/>
                    <a:pt x="2568051" y="4048081"/>
                    <a:pt x="2168304" y="4048081"/>
                  </a:cubicBezTo>
                  <a:cubicBezTo>
                    <a:pt x="2013937" y="4048081"/>
                    <a:pt x="1895194" y="3917835"/>
                    <a:pt x="1895194" y="3763907"/>
                  </a:cubicBezTo>
                  <a:cubicBezTo>
                    <a:pt x="1895194" y="3763858"/>
                    <a:pt x="1895194" y="3757193"/>
                    <a:pt x="1895194" y="2852182"/>
                  </a:cubicBezTo>
                  <a:cubicBezTo>
                    <a:pt x="1740828" y="2852182"/>
                    <a:pt x="1610210" y="2721936"/>
                    <a:pt x="1610210" y="2568008"/>
                  </a:cubicBezTo>
                  <a:cubicBezTo>
                    <a:pt x="1610210" y="2567966"/>
                    <a:pt x="1610210" y="2560581"/>
                    <a:pt x="1610210" y="1277385"/>
                  </a:cubicBezTo>
                  <a:cubicBezTo>
                    <a:pt x="1610210" y="1123457"/>
                    <a:pt x="1740828" y="993211"/>
                    <a:pt x="1895194" y="993211"/>
                  </a:cubicBezTo>
                  <a:close/>
                  <a:moveTo>
                    <a:pt x="4093246" y="245790"/>
                  </a:moveTo>
                  <a:cubicBezTo>
                    <a:pt x="4306565" y="245790"/>
                    <a:pt x="4479495" y="420965"/>
                    <a:pt x="4479495" y="637055"/>
                  </a:cubicBezTo>
                  <a:cubicBezTo>
                    <a:pt x="4479495" y="853145"/>
                    <a:pt x="4306565" y="1028320"/>
                    <a:pt x="4093246" y="1028320"/>
                  </a:cubicBezTo>
                  <a:cubicBezTo>
                    <a:pt x="3879927" y="1028320"/>
                    <a:pt x="3706997" y="853145"/>
                    <a:pt x="3706997" y="637055"/>
                  </a:cubicBezTo>
                  <a:cubicBezTo>
                    <a:pt x="3706997" y="420965"/>
                    <a:pt x="3879927" y="245790"/>
                    <a:pt x="4093246" y="245790"/>
                  </a:cubicBezTo>
                  <a:close/>
                  <a:moveTo>
                    <a:pt x="644584" y="245790"/>
                  </a:moveTo>
                  <a:cubicBezTo>
                    <a:pt x="856519" y="245790"/>
                    <a:pt x="1028326" y="420965"/>
                    <a:pt x="1028326" y="637055"/>
                  </a:cubicBezTo>
                  <a:cubicBezTo>
                    <a:pt x="1028326" y="853145"/>
                    <a:pt x="856519" y="1028320"/>
                    <a:pt x="644584" y="1028320"/>
                  </a:cubicBezTo>
                  <a:cubicBezTo>
                    <a:pt x="432649" y="1028320"/>
                    <a:pt x="260842" y="853145"/>
                    <a:pt x="260842" y="637055"/>
                  </a:cubicBezTo>
                  <a:cubicBezTo>
                    <a:pt x="260842" y="420965"/>
                    <a:pt x="432649" y="245790"/>
                    <a:pt x="644584" y="245790"/>
                  </a:cubicBezTo>
                  <a:close/>
                  <a:moveTo>
                    <a:pt x="2367657" y="0"/>
                  </a:moveTo>
                  <a:cubicBezTo>
                    <a:pt x="2616992" y="0"/>
                    <a:pt x="2819118" y="203249"/>
                    <a:pt x="2819118" y="453969"/>
                  </a:cubicBezTo>
                  <a:cubicBezTo>
                    <a:pt x="2819118" y="704689"/>
                    <a:pt x="2616992" y="907938"/>
                    <a:pt x="2367657" y="907938"/>
                  </a:cubicBezTo>
                  <a:cubicBezTo>
                    <a:pt x="2118322" y="907938"/>
                    <a:pt x="1916196" y="704689"/>
                    <a:pt x="1916196" y="453969"/>
                  </a:cubicBezTo>
                  <a:cubicBezTo>
                    <a:pt x="1916196" y="203249"/>
                    <a:pt x="2118322" y="0"/>
                    <a:pt x="2367657" y="0"/>
                  </a:cubicBezTo>
                  <a:close/>
                </a:path>
              </a:pathLst>
            </a:custGeom>
            <a:solidFill>
              <a:schemeClr val="tx1"/>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6470" tIns="149177" rIns="186470" bIns="14917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0751" fontAlgn="base">
                <a:lnSpc>
                  <a:spcPct val="90000"/>
                </a:lnSpc>
                <a:spcBef>
                  <a:spcPct val="0"/>
                </a:spcBef>
                <a:spcAft>
                  <a:spcPct val="0"/>
                </a:spcAft>
                <a:defRPr/>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82" name="TextBox 81"/>
            <p:cNvSpPr txBox="1"/>
            <p:nvPr/>
          </p:nvSpPr>
          <p:spPr>
            <a:xfrm rot="16200000">
              <a:off x="5372075" y="3735656"/>
              <a:ext cx="1647391" cy="531802"/>
            </a:xfrm>
            <a:prstGeom prst="rect">
              <a:avLst/>
            </a:prstGeom>
            <a:noFill/>
          </p:spPr>
          <p:txBody>
            <a:bodyPr wrap="none" lIns="186497" tIns="149198" rIns="186497" bIns="149198" rtlCol="0">
              <a:spAutoFit/>
            </a:bodyPr>
            <a:lstStyle/>
            <a:p>
              <a:pPr defTabSz="914309">
                <a:lnSpc>
                  <a:spcPct val="90000"/>
                </a:lnSpc>
                <a:spcAft>
                  <a:spcPts val="612"/>
                </a:spcAft>
                <a:defRPr/>
              </a:pPr>
              <a:r>
                <a:rPr lang="en-US" sz="1632" kern="0" dirty="0">
                  <a:gradFill>
                    <a:gsLst>
                      <a:gs pos="2917">
                        <a:schemeClr val="tx1"/>
                      </a:gs>
                      <a:gs pos="30000">
                        <a:schemeClr val="tx1"/>
                      </a:gs>
                    </a:gsLst>
                    <a:lin ang="5400000" scaled="0"/>
                  </a:gradFill>
                </a:rPr>
                <a:t>Recommends</a:t>
              </a:r>
            </a:p>
          </p:txBody>
        </p:sp>
        <p:cxnSp>
          <p:nvCxnSpPr>
            <p:cNvPr id="83" name="Straight Arrow Connector 82"/>
            <p:cNvCxnSpPr/>
            <p:nvPr/>
          </p:nvCxnSpPr>
          <p:spPr>
            <a:xfrm flipH="1">
              <a:off x="9273902" y="2235170"/>
              <a:ext cx="1728401" cy="7037"/>
            </a:xfrm>
            <a:prstGeom prst="straightConnector1">
              <a:avLst/>
            </a:prstGeom>
            <a:ln w="76200">
              <a:solidFill>
                <a:schemeClr val="accent5"/>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9798387" y="2120784"/>
              <a:ext cx="1465517" cy="527291"/>
            </a:xfrm>
            <a:prstGeom prst="rect">
              <a:avLst/>
            </a:prstGeom>
            <a:noFill/>
          </p:spPr>
          <p:txBody>
            <a:bodyPr wrap="square" lIns="186497" tIns="149198" rIns="186497" bIns="149198" rtlCol="0">
              <a:spAutoFit/>
            </a:bodyPr>
            <a:lstStyle/>
            <a:p>
              <a:pPr defTabSz="914309">
                <a:lnSpc>
                  <a:spcPct val="90000"/>
                </a:lnSpc>
                <a:spcAft>
                  <a:spcPts val="612"/>
                </a:spcAft>
                <a:defRPr/>
              </a:pPr>
              <a:r>
                <a:rPr lang="en-US" sz="1632" kern="0">
                  <a:gradFill>
                    <a:gsLst>
                      <a:gs pos="2917">
                        <a:schemeClr val="tx1"/>
                      </a:gs>
                      <a:gs pos="30000">
                        <a:schemeClr val="tx1"/>
                      </a:gs>
                    </a:gsLst>
                    <a:lin ang="5400000" scaled="0"/>
                  </a:gradFill>
                </a:rPr>
                <a:t>Portal</a:t>
              </a:r>
            </a:p>
          </p:txBody>
        </p:sp>
        <p:sp>
          <p:nvSpPr>
            <p:cNvPr id="85" name="Freeform 27"/>
            <p:cNvSpPr>
              <a:spLocks noChangeAspect="1"/>
            </p:cNvSpPr>
            <p:nvPr/>
          </p:nvSpPr>
          <p:spPr bwMode="black">
            <a:xfrm>
              <a:off x="11049015" y="2910987"/>
              <a:ext cx="572909" cy="476795"/>
            </a:xfrm>
            <a:custGeom>
              <a:avLst/>
              <a:gdLst/>
              <a:ahLst/>
              <a:cxnLst/>
              <a:rect l="l" t="t" r="r" b="b"/>
              <a:pathLst>
                <a:path w="4740335" h="4048081">
                  <a:moveTo>
                    <a:pt x="3683614" y="1098549"/>
                  </a:moveTo>
                  <a:cubicBezTo>
                    <a:pt x="3683654" y="1098549"/>
                    <a:pt x="3689354" y="1098549"/>
                    <a:pt x="4502870" y="1098549"/>
                  </a:cubicBezTo>
                  <a:cubicBezTo>
                    <a:pt x="4633477" y="1098549"/>
                    <a:pt x="4740335" y="1205183"/>
                    <a:pt x="4740335" y="1335514"/>
                  </a:cubicBezTo>
                  <a:cubicBezTo>
                    <a:pt x="4740335" y="1335569"/>
                    <a:pt x="4740335" y="1343335"/>
                    <a:pt x="4740335" y="2449249"/>
                  </a:cubicBezTo>
                  <a:cubicBezTo>
                    <a:pt x="4740335" y="2579580"/>
                    <a:pt x="4633477" y="2686214"/>
                    <a:pt x="4502870" y="2686214"/>
                  </a:cubicBezTo>
                  <a:cubicBezTo>
                    <a:pt x="4502870" y="2686253"/>
                    <a:pt x="4502870" y="2691777"/>
                    <a:pt x="4502870" y="3480046"/>
                  </a:cubicBezTo>
                  <a:cubicBezTo>
                    <a:pt x="4502870" y="3610377"/>
                    <a:pt x="4396011" y="3717011"/>
                    <a:pt x="4265405" y="3717011"/>
                  </a:cubicBezTo>
                  <a:cubicBezTo>
                    <a:pt x="4265376" y="3717011"/>
                    <a:pt x="4262133" y="3717011"/>
                    <a:pt x="3909206" y="3717011"/>
                  </a:cubicBezTo>
                  <a:cubicBezTo>
                    <a:pt x="3790473" y="3717011"/>
                    <a:pt x="3683614" y="3610377"/>
                    <a:pt x="3683614" y="3480046"/>
                  </a:cubicBezTo>
                  <a:cubicBezTo>
                    <a:pt x="3683614" y="3480010"/>
                    <a:pt x="3683614" y="3474701"/>
                    <a:pt x="3683614" y="2686214"/>
                  </a:cubicBezTo>
                  <a:cubicBezTo>
                    <a:pt x="3553008" y="2686214"/>
                    <a:pt x="3446148" y="2579580"/>
                    <a:pt x="3446148" y="2449249"/>
                  </a:cubicBezTo>
                  <a:cubicBezTo>
                    <a:pt x="3446148" y="2449192"/>
                    <a:pt x="3446148" y="2441288"/>
                    <a:pt x="3446148" y="1335514"/>
                  </a:cubicBezTo>
                  <a:cubicBezTo>
                    <a:pt x="3446148" y="1205183"/>
                    <a:pt x="3553008" y="1098549"/>
                    <a:pt x="3683614" y="1098549"/>
                  </a:cubicBezTo>
                  <a:close/>
                  <a:moveTo>
                    <a:pt x="236546" y="1098549"/>
                  </a:moveTo>
                  <a:cubicBezTo>
                    <a:pt x="236570" y="1098549"/>
                    <a:pt x="240947" y="1098549"/>
                    <a:pt x="1052628" y="1098549"/>
                  </a:cubicBezTo>
                  <a:cubicBezTo>
                    <a:pt x="1182728" y="1098549"/>
                    <a:pt x="1289174" y="1205183"/>
                    <a:pt x="1289174" y="1335514"/>
                  </a:cubicBezTo>
                  <a:cubicBezTo>
                    <a:pt x="1289174" y="1335532"/>
                    <a:pt x="1289174" y="1340039"/>
                    <a:pt x="1289174" y="2449249"/>
                  </a:cubicBezTo>
                  <a:cubicBezTo>
                    <a:pt x="1289174" y="2579580"/>
                    <a:pt x="1182728" y="2686214"/>
                    <a:pt x="1052628" y="2686214"/>
                  </a:cubicBezTo>
                  <a:cubicBezTo>
                    <a:pt x="1052628" y="2686235"/>
                    <a:pt x="1052628" y="2690268"/>
                    <a:pt x="1052628" y="3480046"/>
                  </a:cubicBezTo>
                  <a:cubicBezTo>
                    <a:pt x="1052628" y="3610377"/>
                    <a:pt x="946183" y="3717011"/>
                    <a:pt x="827910" y="3717011"/>
                  </a:cubicBezTo>
                  <a:cubicBezTo>
                    <a:pt x="827894" y="3717011"/>
                    <a:pt x="825508" y="3717011"/>
                    <a:pt x="473091" y="3717011"/>
                  </a:cubicBezTo>
                  <a:cubicBezTo>
                    <a:pt x="342991" y="3717011"/>
                    <a:pt x="236546" y="3610377"/>
                    <a:pt x="236546" y="3480046"/>
                  </a:cubicBezTo>
                  <a:cubicBezTo>
                    <a:pt x="236546" y="3480026"/>
                    <a:pt x="236546" y="3476021"/>
                    <a:pt x="236546" y="2686214"/>
                  </a:cubicBezTo>
                  <a:cubicBezTo>
                    <a:pt x="106446" y="2686214"/>
                    <a:pt x="0" y="2579580"/>
                    <a:pt x="0" y="2449249"/>
                  </a:cubicBezTo>
                  <a:cubicBezTo>
                    <a:pt x="0" y="2449230"/>
                    <a:pt x="0" y="2444630"/>
                    <a:pt x="0" y="1335514"/>
                  </a:cubicBezTo>
                  <a:cubicBezTo>
                    <a:pt x="0" y="1205183"/>
                    <a:pt x="106446" y="1098549"/>
                    <a:pt x="236546" y="1098549"/>
                  </a:cubicBezTo>
                  <a:close/>
                  <a:moveTo>
                    <a:pt x="1895194" y="993211"/>
                  </a:moveTo>
                  <a:cubicBezTo>
                    <a:pt x="1895245" y="993211"/>
                    <a:pt x="1902161" y="993211"/>
                    <a:pt x="2845141" y="993211"/>
                  </a:cubicBezTo>
                  <a:cubicBezTo>
                    <a:pt x="2999507" y="993211"/>
                    <a:pt x="3130125" y="1123457"/>
                    <a:pt x="3130125" y="1277385"/>
                  </a:cubicBezTo>
                  <a:cubicBezTo>
                    <a:pt x="3130125" y="1277420"/>
                    <a:pt x="3130125" y="1284134"/>
                    <a:pt x="3130125" y="2568008"/>
                  </a:cubicBezTo>
                  <a:cubicBezTo>
                    <a:pt x="3130125" y="2721936"/>
                    <a:pt x="2999507" y="2852182"/>
                    <a:pt x="2845141" y="2852182"/>
                  </a:cubicBezTo>
                  <a:cubicBezTo>
                    <a:pt x="2845141" y="2852231"/>
                    <a:pt x="2845141" y="2858826"/>
                    <a:pt x="2845141" y="3763907"/>
                  </a:cubicBezTo>
                  <a:cubicBezTo>
                    <a:pt x="2845141" y="3917835"/>
                    <a:pt x="2726398" y="4048081"/>
                    <a:pt x="2572031" y="4048081"/>
                  </a:cubicBezTo>
                  <a:cubicBezTo>
                    <a:pt x="2571992" y="4048081"/>
                    <a:pt x="2568051" y="4048081"/>
                    <a:pt x="2168304" y="4048081"/>
                  </a:cubicBezTo>
                  <a:cubicBezTo>
                    <a:pt x="2013937" y="4048081"/>
                    <a:pt x="1895194" y="3917835"/>
                    <a:pt x="1895194" y="3763907"/>
                  </a:cubicBezTo>
                  <a:cubicBezTo>
                    <a:pt x="1895194" y="3763858"/>
                    <a:pt x="1895194" y="3757193"/>
                    <a:pt x="1895194" y="2852182"/>
                  </a:cubicBezTo>
                  <a:cubicBezTo>
                    <a:pt x="1740828" y="2852182"/>
                    <a:pt x="1610210" y="2721936"/>
                    <a:pt x="1610210" y="2568008"/>
                  </a:cubicBezTo>
                  <a:cubicBezTo>
                    <a:pt x="1610210" y="2567966"/>
                    <a:pt x="1610210" y="2560581"/>
                    <a:pt x="1610210" y="1277385"/>
                  </a:cubicBezTo>
                  <a:cubicBezTo>
                    <a:pt x="1610210" y="1123457"/>
                    <a:pt x="1740828" y="993211"/>
                    <a:pt x="1895194" y="993211"/>
                  </a:cubicBezTo>
                  <a:close/>
                  <a:moveTo>
                    <a:pt x="4093246" y="245790"/>
                  </a:moveTo>
                  <a:cubicBezTo>
                    <a:pt x="4306565" y="245790"/>
                    <a:pt x="4479495" y="420965"/>
                    <a:pt x="4479495" y="637055"/>
                  </a:cubicBezTo>
                  <a:cubicBezTo>
                    <a:pt x="4479495" y="853145"/>
                    <a:pt x="4306565" y="1028320"/>
                    <a:pt x="4093246" y="1028320"/>
                  </a:cubicBezTo>
                  <a:cubicBezTo>
                    <a:pt x="3879927" y="1028320"/>
                    <a:pt x="3706997" y="853145"/>
                    <a:pt x="3706997" y="637055"/>
                  </a:cubicBezTo>
                  <a:cubicBezTo>
                    <a:pt x="3706997" y="420965"/>
                    <a:pt x="3879927" y="245790"/>
                    <a:pt x="4093246" y="245790"/>
                  </a:cubicBezTo>
                  <a:close/>
                  <a:moveTo>
                    <a:pt x="644584" y="245790"/>
                  </a:moveTo>
                  <a:cubicBezTo>
                    <a:pt x="856519" y="245790"/>
                    <a:pt x="1028326" y="420965"/>
                    <a:pt x="1028326" y="637055"/>
                  </a:cubicBezTo>
                  <a:cubicBezTo>
                    <a:pt x="1028326" y="853145"/>
                    <a:pt x="856519" y="1028320"/>
                    <a:pt x="644584" y="1028320"/>
                  </a:cubicBezTo>
                  <a:cubicBezTo>
                    <a:pt x="432649" y="1028320"/>
                    <a:pt x="260842" y="853145"/>
                    <a:pt x="260842" y="637055"/>
                  </a:cubicBezTo>
                  <a:cubicBezTo>
                    <a:pt x="260842" y="420965"/>
                    <a:pt x="432649" y="245790"/>
                    <a:pt x="644584" y="245790"/>
                  </a:cubicBezTo>
                  <a:close/>
                  <a:moveTo>
                    <a:pt x="2367657" y="0"/>
                  </a:moveTo>
                  <a:cubicBezTo>
                    <a:pt x="2616992" y="0"/>
                    <a:pt x="2819118" y="203249"/>
                    <a:pt x="2819118" y="453969"/>
                  </a:cubicBezTo>
                  <a:cubicBezTo>
                    <a:pt x="2819118" y="704689"/>
                    <a:pt x="2616992" y="907938"/>
                    <a:pt x="2367657" y="907938"/>
                  </a:cubicBezTo>
                  <a:cubicBezTo>
                    <a:pt x="2118322" y="907938"/>
                    <a:pt x="1916196" y="704689"/>
                    <a:pt x="1916196" y="453969"/>
                  </a:cubicBezTo>
                  <a:cubicBezTo>
                    <a:pt x="1916196" y="203249"/>
                    <a:pt x="2118322" y="0"/>
                    <a:pt x="2367657" y="0"/>
                  </a:cubicBezTo>
                  <a:close/>
                </a:path>
              </a:pathLst>
            </a:custGeom>
            <a:solidFill>
              <a:schemeClr val="tx1"/>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6470" tIns="149177" rIns="186470" bIns="14917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0751" fontAlgn="base">
                <a:lnSpc>
                  <a:spcPct val="90000"/>
                </a:lnSpc>
                <a:spcBef>
                  <a:spcPct val="0"/>
                </a:spcBef>
                <a:spcAft>
                  <a:spcPct val="0"/>
                </a:spcAft>
                <a:defRPr/>
              </a:pPr>
              <a:endParaRPr lang="en-US" sz="2448">
                <a:gradFill>
                  <a:gsLst>
                    <a:gs pos="0">
                      <a:srgbClr val="FFFFFF"/>
                    </a:gs>
                    <a:gs pos="100000">
                      <a:srgbClr val="FFFFFF"/>
                    </a:gs>
                  </a:gsLst>
                  <a:lin ang="5400000" scaled="0"/>
                </a:gradFill>
                <a:ea typeface="Segoe UI" pitchFamily="34" charset="0"/>
                <a:cs typeface="Segoe UI" pitchFamily="34" charset="0"/>
              </a:endParaRPr>
            </a:p>
          </p:txBody>
        </p:sp>
        <p:cxnSp>
          <p:nvCxnSpPr>
            <p:cNvPr id="86" name="Straight Arrow Connector 85"/>
            <p:cNvCxnSpPr/>
            <p:nvPr/>
          </p:nvCxnSpPr>
          <p:spPr>
            <a:xfrm flipH="1" flipV="1">
              <a:off x="9257723" y="3159398"/>
              <a:ext cx="1758343" cy="13476"/>
            </a:xfrm>
            <a:prstGeom prst="straightConnector1">
              <a:avLst/>
            </a:prstGeom>
            <a:ln w="76200">
              <a:solidFill>
                <a:schemeClr val="accent5"/>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9633064" y="3062544"/>
              <a:ext cx="1400813" cy="531802"/>
            </a:xfrm>
            <a:prstGeom prst="rect">
              <a:avLst/>
            </a:prstGeom>
            <a:noFill/>
          </p:spPr>
          <p:txBody>
            <a:bodyPr wrap="none" lIns="186497" tIns="149198" rIns="186497" bIns="149198" rtlCol="0">
              <a:spAutoFit/>
            </a:bodyPr>
            <a:lstStyle/>
            <a:p>
              <a:pPr defTabSz="914309">
                <a:lnSpc>
                  <a:spcPct val="90000"/>
                </a:lnSpc>
                <a:spcAft>
                  <a:spcPts val="612"/>
                </a:spcAft>
                <a:defRPr/>
              </a:pPr>
              <a:r>
                <a:rPr lang="en-US" sz="1632" kern="0">
                  <a:gradFill>
                    <a:gsLst>
                      <a:gs pos="2917">
                        <a:schemeClr val="tx1"/>
                      </a:gs>
                      <a:gs pos="30000">
                        <a:schemeClr val="tx1"/>
                      </a:gs>
                    </a:gsLst>
                    <a:lin ang="5400000" scaled="0"/>
                  </a:gradFill>
                </a:rPr>
                <a:t>PowerShell</a:t>
              </a:r>
            </a:p>
          </p:txBody>
        </p:sp>
        <p:cxnSp>
          <p:nvCxnSpPr>
            <p:cNvPr id="88" name="Straight Arrow Connector 87"/>
            <p:cNvCxnSpPr>
              <a:cxnSpLocks/>
            </p:cNvCxnSpPr>
            <p:nvPr/>
          </p:nvCxnSpPr>
          <p:spPr>
            <a:xfrm flipV="1">
              <a:off x="11335469" y="3403557"/>
              <a:ext cx="14137" cy="1849045"/>
            </a:xfrm>
            <a:prstGeom prst="straightConnector1">
              <a:avLst/>
            </a:prstGeom>
            <a:ln w="76200">
              <a:solidFill>
                <a:schemeClr val="accent5"/>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9" name="Rounded Rectangle 29"/>
            <p:cNvSpPr/>
            <p:nvPr/>
          </p:nvSpPr>
          <p:spPr>
            <a:xfrm>
              <a:off x="7170640" y="1101956"/>
              <a:ext cx="2076282" cy="2998390"/>
            </a:xfrm>
            <a:prstGeom prst="roundRect">
              <a:avLst>
                <a:gd name="adj" fmla="val 9414"/>
              </a:avLst>
            </a:prstGeom>
            <a:noFill/>
            <a:ln w="38100">
              <a:solidFill>
                <a:schemeClr val="accent6"/>
              </a:solidFill>
            </a:ln>
            <a:effectLst/>
          </p:spPr>
          <p:style>
            <a:lnRef idx="1">
              <a:schemeClr val="accent2"/>
            </a:lnRef>
            <a:fillRef idx="3">
              <a:schemeClr val="accent2"/>
            </a:fillRef>
            <a:effectRef idx="2">
              <a:schemeClr val="accent2"/>
            </a:effectRef>
            <a:fontRef idx="minor">
              <a:schemeClr val="lt1"/>
            </a:fontRef>
          </p:style>
          <p:txBody>
            <a:bodyPr rtlCol="0" anchor="t"/>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1">
                <a:defRPr/>
              </a:pPr>
              <a:r>
                <a:rPr lang="en-US" sz="1100" dirty="0">
                  <a:solidFill>
                    <a:schemeClr val="tx1">
                      <a:lumMod val="50000"/>
                    </a:schemeClr>
                  </a:solidFill>
                  <a:latin typeface="Segoe UI Semibold" panose="020B0702040204020203" pitchFamily="34" charset="0"/>
                  <a:cs typeface="Segoe UI Semibold" panose="020B0702040204020203" pitchFamily="34" charset="0"/>
                </a:rPr>
                <a:t>Application Gateway</a:t>
              </a:r>
            </a:p>
          </p:txBody>
        </p:sp>
        <p:grpSp>
          <p:nvGrpSpPr>
            <p:cNvPr id="90" name="Group 89"/>
            <p:cNvGrpSpPr/>
            <p:nvPr/>
          </p:nvGrpSpPr>
          <p:grpSpPr>
            <a:xfrm>
              <a:off x="7590294" y="1553055"/>
              <a:ext cx="1236969" cy="1255325"/>
              <a:chOff x="7703573" y="2636695"/>
              <a:chExt cx="1252539" cy="1337310"/>
            </a:xfrm>
          </p:grpSpPr>
          <p:pic>
            <p:nvPicPr>
              <p:cNvPr id="91" name="Picture 90"/>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rot="5400000">
                <a:off x="7942537" y="2397731"/>
                <a:ext cx="774612" cy="1252539"/>
              </a:xfrm>
              <a:prstGeom prst="rect">
                <a:avLst/>
              </a:prstGeom>
              <a:ln w="12700">
                <a:solidFill>
                  <a:srgbClr val="292929"/>
                </a:solidFill>
              </a:ln>
            </p:spPr>
          </p:pic>
          <p:sp>
            <p:nvSpPr>
              <p:cNvPr id="92" name="TextBox 91"/>
              <p:cNvSpPr txBox="1"/>
              <p:nvPr/>
            </p:nvSpPr>
            <p:spPr>
              <a:xfrm>
                <a:off x="7978260" y="3444401"/>
                <a:ext cx="933898" cy="529604"/>
              </a:xfrm>
              <a:prstGeom prst="rect">
                <a:avLst/>
              </a:prstGeom>
              <a:noFill/>
            </p:spPr>
            <p:txBody>
              <a:bodyPr wrap="square" lIns="182857" tIns="146285" rIns="182857" bIns="146285" rtlCol="0">
                <a:spAutoFit/>
              </a:bodyPr>
              <a:lstStyle/>
              <a:p>
                <a:pPr defTabSz="914309">
                  <a:lnSpc>
                    <a:spcPct val="90000"/>
                  </a:lnSpc>
                  <a:spcAft>
                    <a:spcPts val="600"/>
                  </a:spcAft>
                  <a:defRPr/>
                </a:pPr>
                <a:r>
                  <a:rPr lang="en-US" sz="1100" kern="0" dirty="0">
                    <a:solidFill>
                      <a:schemeClr val="tx1">
                        <a:lumMod val="50000"/>
                      </a:schemeClr>
                    </a:solidFill>
                    <a:latin typeface="Segoe UI Semibold" panose="020B0702040204020203" pitchFamily="34" charset="0"/>
                    <a:cs typeface="Segoe UI Semibold" panose="020B0702040204020203" pitchFamily="34" charset="0"/>
                  </a:rPr>
                  <a:t>WAF</a:t>
                </a:r>
              </a:p>
            </p:txBody>
          </p:sp>
        </p:grpSp>
        <p:pic>
          <p:nvPicPr>
            <p:cNvPr id="93" name="Picture 3" descr="image016"/>
            <p:cNvPicPr>
              <a:picLocks noChangeAspect="1" noChangeArrowheads="1"/>
            </p:cNvPicPr>
            <p:nvPr/>
          </p:nvPicPr>
          <p:blipFill>
            <a:blip r:embed="rId7" cstate="screen">
              <a:extLst>
                <a:ext uri="{BEBA8EAE-BF5A-486C-A8C5-ECC9F3942E4B}">
                  <a14:imgProps xmlns:a14="http://schemas.microsoft.com/office/drawing/2010/main">
                    <a14:imgLayer r:embed="rId8">
                      <a14:imgEffect>
                        <a14:backgroundRemoval t="9851" b="89851" l="9971" r="100000"/>
                      </a14:imgEffect>
                    </a14:imgLayer>
                  </a14:imgProps>
                </a:ext>
                <a:ext uri="{28A0092B-C50C-407E-A947-70E740481C1C}">
                  <a14:useLocalDpi xmlns:a14="http://schemas.microsoft.com/office/drawing/2010/main"/>
                </a:ext>
              </a:extLst>
            </a:blip>
            <a:srcRect/>
            <a:stretch>
              <a:fillRect/>
            </a:stretch>
          </p:blipFill>
          <p:spPr bwMode="auto">
            <a:xfrm rot="16200000">
              <a:off x="7579592" y="2671305"/>
              <a:ext cx="1289219" cy="1266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 name="TextBox 93"/>
            <p:cNvSpPr txBox="1"/>
            <p:nvPr/>
          </p:nvSpPr>
          <p:spPr>
            <a:xfrm>
              <a:off x="7853767" y="3564706"/>
              <a:ext cx="1054636" cy="497136"/>
            </a:xfrm>
            <a:prstGeom prst="rect">
              <a:avLst/>
            </a:prstGeom>
            <a:noFill/>
          </p:spPr>
          <p:txBody>
            <a:bodyPr wrap="square" lIns="182857" tIns="146285" rIns="182857" bIns="146285" rtlCol="0">
              <a:spAutoFit/>
            </a:bodyPr>
            <a:lstStyle/>
            <a:p>
              <a:pPr defTabSz="914309">
                <a:lnSpc>
                  <a:spcPct val="90000"/>
                </a:lnSpc>
                <a:spcAft>
                  <a:spcPts val="600"/>
                </a:spcAft>
                <a:defRPr/>
              </a:pPr>
              <a:r>
                <a:rPr lang="en-US" sz="1100" kern="0" dirty="0">
                  <a:solidFill>
                    <a:schemeClr val="tx1">
                      <a:lumMod val="50000"/>
                    </a:schemeClr>
                  </a:solidFill>
                  <a:latin typeface="Segoe UI Semibold" panose="020B0702040204020203" pitchFamily="34" charset="0"/>
                  <a:cs typeface="Segoe UI Semibold" panose="020B0702040204020203" pitchFamily="34" charset="0"/>
                </a:rPr>
                <a:t>L7 LB</a:t>
              </a:r>
            </a:p>
          </p:txBody>
        </p:sp>
      </p:grpSp>
    </p:spTree>
    <p:extLst>
      <p:ext uri="{BB962C8B-B14F-4D97-AF65-F5344CB8AC3E}">
        <p14:creationId xmlns:p14="http://schemas.microsoft.com/office/powerpoint/2010/main" val="1746607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66169" y="2989432"/>
            <a:ext cx="8927734" cy="2012859"/>
          </a:xfrm>
        </p:spPr>
        <p:txBody>
          <a:bodyPr/>
          <a:lstStyle/>
          <a:p>
            <a:r>
              <a:rPr lang="en-US" dirty="0"/>
              <a:t>Example approaches with Virtual Appliances</a:t>
            </a:r>
          </a:p>
        </p:txBody>
      </p:sp>
    </p:spTree>
    <p:extLst>
      <p:ext uri="{BB962C8B-B14F-4D97-AF65-F5344CB8AC3E}">
        <p14:creationId xmlns:p14="http://schemas.microsoft.com/office/powerpoint/2010/main" val="2019843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Example multi-NIC NVA scenarios</a:t>
            </a:r>
          </a:p>
        </p:txBody>
      </p:sp>
      <p:pic>
        <p:nvPicPr>
          <p:cNvPr id="19" name="Picture 18"/>
          <p:cNvPicPr>
            <a:picLocks noChangeAspect="1"/>
          </p:cNvPicPr>
          <p:nvPr/>
        </p:nvPicPr>
        <p:blipFill>
          <a:blip r:embed="rId3"/>
          <a:stretch>
            <a:fillRect/>
          </a:stretch>
        </p:blipFill>
        <p:spPr>
          <a:xfrm>
            <a:off x="494948" y="1287804"/>
            <a:ext cx="9120560" cy="4876800"/>
          </a:xfrm>
          <a:prstGeom prst="rect">
            <a:avLst/>
          </a:prstGeom>
        </p:spPr>
      </p:pic>
    </p:spTree>
    <p:extLst>
      <p:ext uri="{BB962C8B-B14F-4D97-AF65-F5344CB8AC3E}">
        <p14:creationId xmlns:p14="http://schemas.microsoft.com/office/powerpoint/2010/main" val="11439584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94949" y="1266394"/>
            <a:ext cx="10185133" cy="5027653"/>
          </a:xfrm>
          <a:prstGeom prst="rect">
            <a:avLst/>
          </a:prstGeom>
        </p:spPr>
      </p:pic>
      <p:sp>
        <p:nvSpPr>
          <p:cNvPr id="7" name="Title 6"/>
          <p:cNvSpPr>
            <a:spLocks noGrp="1"/>
          </p:cNvSpPr>
          <p:nvPr>
            <p:ph type="title"/>
          </p:nvPr>
        </p:nvSpPr>
        <p:spPr/>
        <p:txBody>
          <a:bodyPr/>
          <a:lstStyle/>
          <a:p>
            <a:r>
              <a:rPr lang="en-US" dirty="0"/>
              <a:t>Example multi-NIC NVA scenarios</a:t>
            </a:r>
          </a:p>
        </p:txBody>
      </p:sp>
    </p:spTree>
    <p:extLst>
      <p:ext uri="{BB962C8B-B14F-4D97-AF65-F5344CB8AC3E}">
        <p14:creationId xmlns:p14="http://schemas.microsoft.com/office/powerpoint/2010/main" val="34045527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72463" y="1265319"/>
            <a:ext cx="10391869" cy="5262897"/>
          </a:xfrm>
          <a:prstGeom prst="rect">
            <a:avLst/>
          </a:prstGeom>
        </p:spPr>
      </p:pic>
      <p:sp>
        <p:nvSpPr>
          <p:cNvPr id="7" name="Title 6"/>
          <p:cNvSpPr>
            <a:spLocks noGrp="1"/>
          </p:cNvSpPr>
          <p:nvPr>
            <p:ph type="title"/>
          </p:nvPr>
        </p:nvSpPr>
        <p:spPr/>
        <p:txBody>
          <a:bodyPr/>
          <a:lstStyle/>
          <a:p>
            <a:r>
              <a:rPr lang="en-US" dirty="0"/>
              <a:t>Example multi-NIC NVA scenarios</a:t>
            </a:r>
          </a:p>
        </p:txBody>
      </p:sp>
    </p:spTree>
    <p:extLst>
      <p:ext uri="{BB962C8B-B14F-4D97-AF65-F5344CB8AC3E}">
        <p14:creationId xmlns:p14="http://schemas.microsoft.com/office/powerpoint/2010/main" val="2975118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81209" y="1272814"/>
            <a:ext cx="10650982" cy="5262897"/>
          </a:xfrm>
          <a:prstGeom prst="rect">
            <a:avLst/>
          </a:prstGeom>
        </p:spPr>
      </p:pic>
      <p:sp>
        <p:nvSpPr>
          <p:cNvPr id="7" name="Title 6"/>
          <p:cNvSpPr>
            <a:spLocks noGrp="1"/>
          </p:cNvSpPr>
          <p:nvPr>
            <p:ph type="title"/>
          </p:nvPr>
        </p:nvSpPr>
        <p:spPr/>
        <p:txBody>
          <a:bodyPr/>
          <a:lstStyle/>
          <a:p>
            <a:r>
              <a:rPr lang="en-US" dirty="0"/>
              <a:t>Example multi-NIC NVA scenarios</a:t>
            </a:r>
          </a:p>
        </p:txBody>
      </p:sp>
    </p:spTree>
    <p:extLst>
      <p:ext uri="{BB962C8B-B14F-4D97-AF65-F5344CB8AC3E}">
        <p14:creationId xmlns:p14="http://schemas.microsoft.com/office/powerpoint/2010/main" val="30889489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Example multi-NIC NVA scenarios</a:t>
            </a:r>
          </a:p>
        </p:txBody>
      </p:sp>
      <p:pic>
        <p:nvPicPr>
          <p:cNvPr id="6" name="Picture 5"/>
          <p:cNvPicPr>
            <a:picLocks noChangeAspect="1"/>
          </p:cNvPicPr>
          <p:nvPr/>
        </p:nvPicPr>
        <p:blipFill>
          <a:blip r:embed="rId3"/>
          <a:stretch>
            <a:fillRect/>
          </a:stretch>
        </p:blipFill>
        <p:spPr>
          <a:xfrm>
            <a:off x="197644" y="1212853"/>
            <a:ext cx="11717455" cy="5473535"/>
          </a:xfrm>
          <a:prstGeom prst="rect">
            <a:avLst/>
          </a:prstGeom>
        </p:spPr>
      </p:pic>
    </p:spTree>
    <p:extLst>
      <p:ext uri="{BB962C8B-B14F-4D97-AF65-F5344CB8AC3E}">
        <p14:creationId xmlns:p14="http://schemas.microsoft.com/office/powerpoint/2010/main" val="1462321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
          <p:cNvSpPr txBox="1">
            <a:spLocks/>
          </p:cNvSpPr>
          <p:nvPr/>
        </p:nvSpPr>
        <p:spPr>
          <a:xfrm>
            <a:off x="8258489" y="1212851"/>
            <a:ext cx="3463819" cy="5408611"/>
          </a:xfrm>
          <a:prstGeom prst="rect">
            <a:avLst/>
          </a:prstGeom>
        </p:spPr>
        <p:txBody>
          <a:bodyPr/>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buNone/>
            </a:pPr>
            <a:r>
              <a:rPr lang="en-US" sz="2400" dirty="0">
                <a:solidFill>
                  <a:schemeClr val="tx2"/>
                </a:solidFill>
              </a:rPr>
              <a:t>Azure:</a:t>
            </a:r>
          </a:p>
          <a:p>
            <a:pPr marL="342900" lvl="1" indent="-342900"/>
            <a:r>
              <a:rPr lang="en-US" sz="1800" dirty="0"/>
              <a:t>Does not enable inbound internet access by default</a:t>
            </a:r>
          </a:p>
          <a:p>
            <a:pPr marL="342900" lvl="1" indent="-342900"/>
            <a:r>
              <a:rPr lang="en-US" sz="1800" dirty="0"/>
              <a:t>Enables access from the Internet and remote devices through Private IP addresses isolated from other customers</a:t>
            </a:r>
          </a:p>
          <a:p>
            <a:pPr marL="0" indent="0">
              <a:lnSpc>
                <a:spcPct val="114000"/>
              </a:lnSpc>
              <a:buNone/>
            </a:pPr>
            <a:r>
              <a:rPr lang="en-US" sz="2400" dirty="0">
                <a:solidFill>
                  <a:schemeClr val="tx2"/>
                </a:solidFill>
              </a:rPr>
              <a:t>Customer:</a:t>
            </a:r>
          </a:p>
          <a:p>
            <a:pPr marL="342900" lvl="1" indent="-342900"/>
            <a:r>
              <a:rPr lang="en-US" sz="1800" dirty="0"/>
              <a:t>Configure Network Security Group (NSG) endpoints for required access</a:t>
            </a:r>
          </a:p>
          <a:p>
            <a:pPr marL="342900" lvl="1" indent="-342900"/>
            <a:r>
              <a:rPr lang="en-US" sz="1800" dirty="0"/>
              <a:t>Creates connections to other cloud and on-premises resources</a:t>
            </a:r>
          </a:p>
          <a:p>
            <a:pPr marL="0" indent="0">
              <a:lnSpc>
                <a:spcPct val="114000"/>
              </a:lnSpc>
              <a:buNone/>
            </a:pPr>
            <a:endParaRPr lang="en-US" sz="1200" kern="0" dirty="0">
              <a:solidFill>
                <a:schemeClr val="tx1"/>
              </a:solidFill>
            </a:endParaRPr>
          </a:p>
        </p:txBody>
      </p:sp>
      <p:sp>
        <p:nvSpPr>
          <p:cNvPr id="10" name="Title 9"/>
          <p:cNvSpPr>
            <a:spLocks noGrp="1"/>
          </p:cNvSpPr>
          <p:nvPr>
            <p:ph type="title"/>
          </p:nvPr>
        </p:nvSpPr>
        <p:spPr/>
        <p:txBody>
          <a:bodyPr/>
          <a:lstStyle/>
          <a:p>
            <a:r>
              <a:rPr lang="en-US" dirty="0"/>
              <a:t>Network isolation</a:t>
            </a:r>
          </a:p>
        </p:txBody>
      </p:sp>
      <p:grpSp>
        <p:nvGrpSpPr>
          <p:cNvPr id="2" name="Group 1"/>
          <p:cNvGrpSpPr/>
          <p:nvPr/>
        </p:nvGrpSpPr>
        <p:grpSpPr>
          <a:xfrm>
            <a:off x="628587" y="1212851"/>
            <a:ext cx="7126781" cy="4021367"/>
            <a:chOff x="336279" y="1634965"/>
            <a:chExt cx="8035587" cy="4534171"/>
          </a:xfrm>
        </p:grpSpPr>
        <p:sp>
          <p:nvSpPr>
            <p:cNvPr id="6" name="Rectangle 5"/>
            <p:cNvSpPr/>
            <p:nvPr/>
          </p:nvSpPr>
          <p:spPr>
            <a:xfrm>
              <a:off x="1738778" y="2343809"/>
              <a:ext cx="6615880" cy="38253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a:solidFill>
                  <a:prstClr val="white"/>
                </a:solidFill>
              </a:endParaRPr>
            </a:p>
          </p:txBody>
        </p:sp>
        <p:sp>
          <p:nvSpPr>
            <p:cNvPr id="7" name="Rectangle 6"/>
            <p:cNvSpPr/>
            <p:nvPr/>
          </p:nvSpPr>
          <p:spPr>
            <a:xfrm>
              <a:off x="4824914" y="3444749"/>
              <a:ext cx="2993579" cy="24818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24" b="1">
                  <a:solidFill>
                    <a:srgbClr val="5B9BD5">
                      <a:lumMod val="50000"/>
                    </a:srgbClr>
                  </a:solidFill>
                </a:rPr>
                <a:t>Customer 2</a:t>
              </a:r>
            </a:p>
          </p:txBody>
        </p:sp>
        <p:grpSp>
          <p:nvGrpSpPr>
            <p:cNvPr id="8" name="Group 7"/>
            <p:cNvGrpSpPr/>
            <p:nvPr/>
          </p:nvGrpSpPr>
          <p:grpSpPr>
            <a:xfrm>
              <a:off x="4958337" y="3901467"/>
              <a:ext cx="1116729" cy="1488138"/>
              <a:chOff x="3026281" y="3816366"/>
              <a:chExt cx="838562" cy="1117456"/>
            </a:xfrm>
          </p:grpSpPr>
          <p:sp>
            <p:nvSpPr>
              <p:cNvPr id="11" name="Rounded Rectangle 47"/>
              <p:cNvSpPr/>
              <p:nvPr/>
            </p:nvSpPr>
            <p:spPr>
              <a:xfrm>
                <a:off x="3026281" y="3816366"/>
                <a:ext cx="838562" cy="1117456"/>
              </a:xfrm>
              <a:prstGeom prst="roundRect">
                <a:avLst>
                  <a:gd name="adj" fmla="val 3644"/>
                </a:avLst>
              </a:prstGeom>
              <a:solidFill>
                <a:schemeClr val="bg1">
                  <a:lumMod val="95000"/>
                </a:schemeClr>
              </a:solidFill>
              <a:ln w="28575" cap="rnd">
                <a:solidFill>
                  <a:schemeClr val="accent5"/>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a:solidFill>
                    <a:prstClr val="white"/>
                  </a:solidFill>
                </a:endParaRPr>
              </a:p>
            </p:txBody>
          </p:sp>
          <p:pic>
            <p:nvPicPr>
              <p:cNvPr id="13" name="Picture 12"/>
              <p:cNvPicPr>
                <a:picLocks noChangeAspect="1"/>
              </p:cNvPicPr>
              <p:nvPr/>
            </p:nvPicPr>
            <p:blipFill>
              <a:blip r:embed="rId3"/>
              <a:stretch>
                <a:fillRect/>
              </a:stretch>
            </p:blipFill>
            <p:spPr>
              <a:xfrm>
                <a:off x="3286169" y="3888974"/>
                <a:ext cx="318786" cy="292950"/>
              </a:xfrm>
              <a:prstGeom prst="rect">
                <a:avLst/>
              </a:prstGeom>
            </p:spPr>
          </p:pic>
          <p:pic>
            <p:nvPicPr>
              <p:cNvPr id="14" name="Picture 13"/>
              <p:cNvPicPr>
                <a:picLocks noChangeAspect="1"/>
              </p:cNvPicPr>
              <p:nvPr/>
            </p:nvPicPr>
            <p:blipFill>
              <a:blip r:embed="rId3"/>
              <a:stretch>
                <a:fillRect/>
              </a:stretch>
            </p:blipFill>
            <p:spPr>
              <a:xfrm>
                <a:off x="3286169" y="4245895"/>
                <a:ext cx="318786" cy="292950"/>
              </a:xfrm>
              <a:prstGeom prst="rect">
                <a:avLst/>
              </a:prstGeom>
            </p:spPr>
          </p:pic>
          <p:pic>
            <p:nvPicPr>
              <p:cNvPr id="15" name="Picture 14"/>
              <p:cNvPicPr>
                <a:picLocks noChangeAspect="1"/>
              </p:cNvPicPr>
              <p:nvPr/>
            </p:nvPicPr>
            <p:blipFill>
              <a:blip r:embed="rId3"/>
              <a:stretch>
                <a:fillRect/>
              </a:stretch>
            </p:blipFill>
            <p:spPr>
              <a:xfrm>
                <a:off x="3286169" y="4590970"/>
                <a:ext cx="318786" cy="292950"/>
              </a:xfrm>
              <a:prstGeom prst="rect">
                <a:avLst/>
              </a:prstGeom>
            </p:spPr>
          </p:pic>
        </p:grpSp>
        <p:grpSp>
          <p:nvGrpSpPr>
            <p:cNvPr id="16" name="Group 15"/>
            <p:cNvGrpSpPr/>
            <p:nvPr/>
          </p:nvGrpSpPr>
          <p:grpSpPr>
            <a:xfrm>
              <a:off x="6538468" y="3901467"/>
              <a:ext cx="1116729" cy="1488138"/>
              <a:chOff x="3026281" y="3816366"/>
              <a:chExt cx="838562" cy="1117456"/>
            </a:xfrm>
          </p:grpSpPr>
          <p:sp>
            <p:nvSpPr>
              <p:cNvPr id="17" name="Rounded Rectangle 43"/>
              <p:cNvSpPr/>
              <p:nvPr/>
            </p:nvSpPr>
            <p:spPr>
              <a:xfrm>
                <a:off x="3026281" y="3816366"/>
                <a:ext cx="838562" cy="1117456"/>
              </a:xfrm>
              <a:prstGeom prst="roundRect">
                <a:avLst>
                  <a:gd name="adj" fmla="val 3644"/>
                </a:avLst>
              </a:prstGeom>
              <a:solidFill>
                <a:schemeClr val="bg1">
                  <a:lumMod val="95000"/>
                </a:schemeClr>
              </a:solidFill>
              <a:ln w="28575" cap="rnd">
                <a:solidFill>
                  <a:schemeClr val="accent5"/>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a:solidFill>
                    <a:prstClr val="white"/>
                  </a:solidFill>
                </a:endParaRPr>
              </a:p>
            </p:txBody>
          </p:sp>
          <p:pic>
            <p:nvPicPr>
              <p:cNvPr id="18" name="Picture 17"/>
              <p:cNvPicPr>
                <a:picLocks noChangeAspect="1"/>
              </p:cNvPicPr>
              <p:nvPr/>
            </p:nvPicPr>
            <p:blipFill>
              <a:blip r:embed="rId3"/>
              <a:stretch>
                <a:fillRect/>
              </a:stretch>
            </p:blipFill>
            <p:spPr>
              <a:xfrm>
                <a:off x="3286169" y="3888974"/>
                <a:ext cx="318786" cy="292950"/>
              </a:xfrm>
              <a:prstGeom prst="rect">
                <a:avLst/>
              </a:prstGeom>
            </p:spPr>
          </p:pic>
          <p:pic>
            <p:nvPicPr>
              <p:cNvPr id="19" name="Picture 18"/>
              <p:cNvPicPr>
                <a:picLocks noChangeAspect="1"/>
              </p:cNvPicPr>
              <p:nvPr/>
            </p:nvPicPr>
            <p:blipFill>
              <a:blip r:embed="rId3"/>
              <a:stretch>
                <a:fillRect/>
              </a:stretch>
            </p:blipFill>
            <p:spPr>
              <a:xfrm>
                <a:off x="3286169" y="4245895"/>
                <a:ext cx="318786" cy="292950"/>
              </a:xfrm>
              <a:prstGeom prst="rect">
                <a:avLst/>
              </a:prstGeom>
            </p:spPr>
          </p:pic>
          <p:pic>
            <p:nvPicPr>
              <p:cNvPr id="20" name="Picture 19"/>
              <p:cNvPicPr>
                <a:picLocks noChangeAspect="1"/>
              </p:cNvPicPr>
              <p:nvPr/>
            </p:nvPicPr>
            <p:blipFill>
              <a:blip r:embed="rId3"/>
              <a:stretch>
                <a:fillRect/>
              </a:stretch>
            </p:blipFill>
            <p:spPr>
              <a:xfrm>
                <a:off x="3286169" y="4590970"/>
                <a:ext cx="318786" cy="292950"/>
              </a:xfrm>
              <a:prstGeom prst="rect">
                <a:avLst/>
              </a:prstGeom>
            </p:spPr>
          </p:pic>
        </p:grpSp>
        <p:sp>
          <p:nvSpPr>
            <p:cNvPr id="21" name="Rounded Rectangle 10"/>
            <p:cNvSpPr/>
            <p:nvPr/>
          </p:nvSpPr>
          <p:spPr>
            <a:xfrm>
              <a:off x="2187457" y="2718163"/>
              <a:ext cx="5794391" cy="3308862"/>
            </a:xfrm>
            <a:prstGeom prst="roundRect">
              <a:avLst>
                <a:gd name="adj" fmla="val 0"/>
              </a:avLst>
            </a:prstGeom>
            <a:noFill/>
            <a:ln w="19050" cap="rnd">
              <a:solidFill>
                <a:schemeClr val="accent1">
                  <a:lumMod val="5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a:solidFill>
                  <a:prstClr val="white"/>
                </a:solidFill>
                <a:latin typeface="Segoe UI Semibold" panose="020B0702040204020203" pitchFamily="34" charset="0"/>
              </a:endParaRPr>
            </a:p>
          </p:txBody>
        </p:sp>
        <p:sp>
          <p:nvSpPr>
            <p:cNvPr id="22" name="Rounded Rectangle 11"/>
            <p:cNvSpPr/>
            <p:nvPr/>
          </p:nvSpPr>
          <p:spPr>
            <a:xfrm>
              <a:off x="1755986" y="1634965"/>
              <a:ext cx="6615880" cy="630798"/>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ts val="1224"/>
                </a:lnSpc>
              </a:pPr>
              <a:r>
                <a:rPr lang="en-US" sz="1224" b="1">
                  <a:solidFill>
                    <a:srgbClr val="5B9BD5">
                      <a:lumMod val="50000"/>
                    </a:srgbClr>
                  </a:solidFill>
                </a:rPr>
                <a:t>INTERNET</a:t>
              </a:r>
            </a:p>
          </p:txBody>
        </p:sp>
        <p:sp>
          <p:nvSpPr>
            <p:cNvPr id="23" name="Rectangle 22"/>
            <p:cNvSpPr/>
            <p:nvPr/>
          </p:nvSpPr>
          <p:spPr>
            <a:xfrm>
              <a:off x="5544916" y="5462078"/>
              <a:ext cx="1601021" cy="4580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20" dirty="0">
                  <a:solidFill>
                    <a:schemeClr val="accent5"/>
                  </a:solidFill>
                  <a:latin typeface="Segoe UI Semibold" panose="020B0702040204020203" pitchFamily="34" charset="0"/>
                </a:rPr>
                <a:t>Isolated Virtual Networks</a:t>
              </a:r>
            </a:p>
          </p:txBody>
        </p:sp>
        <p:sp>
          <p:nvSpPr>
            <p:cNvPr id="24" name="Rectangle 23"/>
            <p:cNvSpPr/>
            <p:nvPr/>
          </p:nvSpPr>
          <p:spPr>
            <a:xfrm>
              <a:off x="2345208" y="3425259"/>
              <a:ext cx="2212604" cy="24818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24" b="1">
                  <a:solidFill>
                    <a:srgbClr val="5B9BD5">
                      <a:lumMod val="50000"/>
                    </a:srgbClr>
                  </a:solidFill>
                </a:rPr>
                <a:t>Customer 1</a:t>
              </a:r>
            </a:p>
          </p:txBody>
        </p:sp>
        <p:sp>
          <p:nvSpPr>
            <p:cNvPr id="25" name="Rectangle 24"/>
            <p:cNvSpPr/>
            <p:nvPr/>
          </p:nvSpPr>
          <p:spPr>
            <a:xfrm>
              <a:off x="2757659" y="5452568"/>
              <a:ext cx="1250213" cy="4580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20" dirty="0">
                  <a:solidFill>
                    <a:schemeClr val="accent5"/>
                  </a:solidFill>
                  <a:latin typeface="Segoe UI Semibold" panose="020B0702040204020203" pitchFamily="34" charset="0"/>
                </a:rPr>
                <a:t>Isolated Virtual Network</a:t>
              </a:r>
            </a:p>
          </p:txBody>
        </p:sp>
        <p:sp>
          <p:nvSpPr>
            <p:cNvPr id="26" name="TextBox 198"/>
            <p:cNvSpPr txBox="1"/>
            <p:nvPr/>
          </p:nvSpPr>
          <p:spPr>
            <a:xfrm>
              <a:off x="2842526" y="3710474"/>
              <a:ext cx="691482" cy="128030"/>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16">
                  <a:solidFill>
                    <a:prstClr val="black">
                      <a:lumMod val="75000"/>
                      <a:lumOff val="25000"/>
                    </a:prstClr>
                  </a:solidFill>
                  <a:latin typeface="Segoe UI Semibold" panose="020B0702040204020203" pitchFamily="34" charset="0"/>
                </a:rPr>
                <a:t>Deployment X</a:t>
              </a:r>
            </a:p>
          </p:txBody>
        </p:sp>
        <p:grpSp>
          <p:nvGrpSpPr>
            <p:cNvPr id="27" name="Group 26"/>
            <p:cNvGrpSpPr/>
            <p:nvPr/>
          </p:nvGrpSpPr>
          <p:grpSpPr>
            <a:xfrm>
              <a:off x="2836573" y="3901467"/>
              <a:ext cx="1116729" cy="1488138"/>
              <a:chOff x="3026281" y="3816366"/>
              <a:chExt cx="838562" cy="1117456"/>
            </a:xfrm>
          </p:grpSpPr>
          <p:sp>
            <p:nvSpPr>
              <p:cNvPr id="28" name="Rounded Rectangle 20"/>
              <p:cNvSpPr/>
              <p:nvPr/>
            </p:nvSpPr>
            <p:spPr>
              <a:xfrm>
                <a:off x="3026281" y="3816366"/>
                <a:ext cx="838562" cy="1117456"/>
              </a:xfrm>
              <a:prstGeom prst="roundRect">
                <a:avLst>
                  <a:gd name="adj" fmla="val 3644"/>
                </a:avLst>
              </a:prstGeom>
              <a:solidFill>
                <a:schemeClr val="bg1">
                  <a:lumMod val="95000"/>
                </a:schemeClr>
              </a:solidFill>
              <a:ln w="28575" cap="rnd">
                <a:solidFill>
                  <a:schemeClr val="accent5"/>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a:solidFill>
                    <a:prstClr val="white"/>
                  </a:solidFill>
                </a:endParaRPr>
              </a:p>
            </p:txBody>
          </p:sp>
          <p:pic>
            <p:nvPicPr>
              <p:cNvPr id="29" name="Picture 28"/>
              <p:cNvPicPr>
                <a:picLocks noChangeAspect="1"/>
              </p:cNvPicPr>
              <p:nvPr/>
            </p:nvPicPr>
            <p:blipFill>
              <a:blip r:embed="rId3"/>
              <a:stretch>
                <a:fillRect/>
              </a:stretch>
            </p:blipFill>
            <p:spPr>
              <a:xfrm>
                <a:off x="3286169" y="3888974"/>
                <a:ext cx="318786" cy="292950"/>
              </a:xfrm>
              <a:prstGeom prst="rect">
                <a:avLst/>
              </a:prstGeom>
            </p:spPr>
          </p:pic>
          <p:pic>
            <p:nvPicPr>
              <p:cNvPr id="30" name="Picture 29"/>
              <p:cNvPicPr>
                <a:picLocks noChangeAspect="1"/>
              </p:cNvPicPr>
              <p:nvPr/>
            </p:nvPicPr>
            <p:blipFill>
              <a:blip r:embed="rId3"/>
              <a:stretch>
                <a:fillRect/>
              </a:stretch>
            </p:blipFill>
            <p:spPr>
              <a:xfrm>
                <a:off x="3286169" y="4245895"/>
                <a:ext cx="318786" cy="292950"/>
              </a:xfrm>
              <a:prstGeom prst="rect">
                <a:avLst/>
              </a:prstGeom>
            </p:spPr>
          </p:pic>
          <p:pic>
            <p:nvPicPr>
              <p:cNvPr id="31" name="Picture 30"/>
              <p:cNvPicPr>
                <a:picLocks noChangeAspect="1"/>
              </p:cNvPicPr>
              <p:nvPr/>
            </p:nvPicPr>
            <p:blipFill>
              <a:blip r:embed="rId3"/>
              <a:stretch>
                <a:fillRect/>
              </a:stretch>
            </p:blipFill>
            <p:spPr>
              <a:xfrm>
                <a:off x="3286169" y="4590970"/>
                <a:ext cx="318786" cy="292950"/>
              </a:xfrm>
              <a:prstGeom prst="rect">
                <a:avLst/>
              </a:prstGeom>
            </p:spPr>
          </p:pic>
        </p:grpSp>
        <p:sp>
          <p:nvSpPr>
            <p:cNvPr id="32" name="TextBox 198"/>
            <p:cNvSpPr txBox="1"/>
            <p:nvPr/>
          </p:nvSpPr>
          <p:spPr>
            <a:xfrm>
              <a:off x="5003141" y="3730373"/>
              <a:ext cx="691482" cy="128030"/>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16">
                  <a:solidFill>
                    <a:prstClr val="black">
                      <a:lumMod val="75000"/>
                      <a:lumOff val="25000"/>
                    </a:prstClr>
                  </a:solidFill>
                  <a:latin typeface="Segoe UI Semibold" panose="020B0702040204020203" pitchFamily="34" charset="0"/>
                </a:rPr>
                <a:t>Deployment X</a:t>
              </a:r>
            </a:p>
          </p:txBody>
        </p:sp>
        <p:sp>
          <p:nvSpPr>
            <p:cNvPr id="33" name="TextBox 198"/>
            <p:cNvSpPr txBox="1"/>
            <p:nvPr/>
          </p:nvSpPr>
          <p:spPr>
            <a:xfrm>
              <a:off x="6548160" y="3722082"/>
              <a:ext cx="688212" cy="128030"/>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16">
                  <a:solidFill>
                    <a:prstClr val="black">
                      <a:lumMod val="75000"/>
                      <a:lumOff val="25000"/>
                    </a:prstClr>
                  </a:solidFill>
                  <a:latin typeface="Segoe UI Semibold" panose="020B0702040204020203" pitchFamily="34" charset="0"/>
                </a:rPr>
                <a:t>Deployment Y</a:t>
              </a:r>
            </a:p>
          </p:txBody>
        </p:sp>
        <p:grpSp>
          <p:nvGrpSpPr>
            <p:cNvPr id="34" name="Group 33"/>
            <p:cNvGrpSpPr/>
            <p:nvPr/>
          </p:nvGrpSpPr>
          <p:grpSpPr>
            <a:xfrm>
              <a:off x="407511" y="2278829"/>
              <a:ext cx="2573465" cy="1828532"/>
              <a:chOff x="417030" y="2234196"/>
              <a:chExt cx="2523557" cy="1793070"/>
            </a:xfrm>
          </p:grpSpPr>
          <p:sp>
            <p:nvSpPr>
              <p:cNvPr id="35" name="TextBox 152"/>
              <p:cNvSpPr txBox="1"/>
              <p:nvPr/>
            </p:nvSpPr>
            <p:spPr>
              <a:xfrm>
                <a:off x="487861" y="2832708"/>
                <a:ext cx="860364" cy="469103"/>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24" spc="-31">
                    <a:solidFill>
                      <a:srgbClr val="44546A"/>
                    </a:solidFill>
                    <a:latin typeface="Segoe UI Semibold" panose="020B0702040204020203" pitchFamily="34" charset="0"/>
                  </a:rPr>
                  <a:t>Portal</a:t>
                </a:r>
              </a:p>
              <a:p>
                <a:pPr algn="ctr"/>
                <a:r>
                  <a:rPr lang="en-US" sz="1224" spc="-31">
                    <a:solidFill>
                      <a:srgbClr val="44546A"/>
                    </a:solidFill>
                    <a:latin typeface="Segoe UI Semibold" panose="020B0702040204020203" pitchFamily="34" charset="0"/>
                  </a:rPr>
                  <a:t>Smart API</a:t>
                </a:r>
              </a:p>
            </p:txBody>
          </p:sp>
          <p:grpSp>
            <p:nvGrpSpPr>
              <p:cNvPr id="36" name="Group 35"/>
              <p:cNvGrpSpPr/>
              <p:nvPr/>
            </p:nvGrpSpPr>
            <p:grpSpPr>
              <a:xfrm>
                <a:off x="417030" y="2234196"/>
                <a:ext cx="2523557" cy="1793070"/>
                <a:chOff x="417030" y="2234196"/>
                <a:chExt cx="2523557" cy="1793070"/>
              </a:xfrm>
            </p:grpSpPr>
            <p:sp>
              <p:nvSpPr>
                <p:cNvPr id="37" name="TextBox 152"/>
                <p:cNvSpPr txBox="1"/>
                <p:nvPr/>
              </p:nvSpPr>
              <p:spPr>
                <a:xfrm>
                  <a:off x="465828" y="2234196"/>
                  <a:ext cx="926593" cy="518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24" spc="-31" dirty="0">
                      <a:solidFill>
                        <a:prstClr val="black">
                          <a:lumMod val="75000"/>
                          <a:lumOff val="25000"/>
                        </a:prstClr>
                      </a:solidFill>
                      <a:latin typeface="Segoe UI Semibold" panose="020B0702040204020203" pitchFamily="34" charset="0"/>
                    </a:rPr>
                    <a:t>Customer</a:t>
                  </a:r>
                </a:p>
                <a:p>
                  <a:pPr algn="ctr"/>
                  <a:r>
                    <a:rPr lang="en-US" sz="1224" spc="-31" dirty="0">
                      <a:solidFill>
                        <a:prstClr val="black">
                          <a:lumMod val="75000"/>
                          <a:lumOff val="25000"/>
                        </a:prstClr>
                      </a:solidFill>
                      <a:latin typeface="Segoe UI Semibold" panose="020B0702040204020203" pitchFamily="34" charset="0"/>
                    </a:rPr>
                    <a:t>admin</a:t>
                  </a:r>
                </a:p>
              </p:txBody>
            </p:sp>
            <p:cxnSp>
              <p:nvCxnSpPr>
                <p:cNvPr id="38" name="Straight Connector 37"/>
                <p:cNvCxnSpPr/>
                <p:nvPr/>
              </p:nvCxnSpPr>
              <p:spPr>
                <a:xfrm flipV="1">
                  <a:off x="930025" y="3400146"/>
                  <a:ext cx="5638" cy="627120"/>
                </a:xfrm>
                <a:prstGeom prst="line">
                  <a:avLst/>
                </a:prstGeom>
                <a:ln w="25400" cap="rnd">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29125" y="4027266"/>
                  <a:ext cx="2011462" cy="0"/>
                </a:xfrm>
                <a:prstGeom prst="straightConnector1">
                  <a:avLst/>
                </a:prstGeom>
                <a:ln w="25400" cap="rnd">
                  <a:solidFill>
                    <a:schemeClr val="accent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a:blip r:embed="rId4"/>
                <a:stretch>
                  <a:fillRect/>
                </a:stretch>
              </p:blipFill>
              <p:spPr>
                <a:xfrm>
                  <a:off x="417030" y="2685345"/>
                  <a:ext cx="1013888" cy="935312"/>
                </a:xfrm>
                <a:prstGeom prst="rect">
                  <a:avLst/>
                </a:prstGeom>
              </p:spPr>
            </p:pic>
          </p:grpSp>
        </p:grpSp>
        <p:cxnSp>
          <p:nvCxnSpPr>
            <p:cNvPr id="41" name="Straight Arrow Connector 40"/>
            <p:cNvCxnSpPr/>
            <p:nvPr/>
          </p:nvCxnSpPr>
          <p:spPr>
            <a:xfrm>
              <a:off x="5769133" y="4629058"/>
              <a:ext cx="1040544" cy="0"/>
            </a:xfrm>
            <a:prstGeom prst="straightConnector1">
              <a:avLst/>
            </a:prstGeom>
            <a:ln w="25400">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TextBox 152"/>
            <p:cNvSpPr txBox="1"/>
            <p:nvPr/>
          </p:nvSpPr>
          <p:spPr>
            <a:xfrm>
              <a:off x="5743240" y="4360324"/>
              <a:ext cx="1140843" cy="28109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20" b="1" dirty="0">
                  <a:solidFill>
                    <a:schemeClr val="accent6"/>
                  </a:solidFill>
                </a:rPr>
                <a:t>VNet to VNet</a:t>
              </a:r>
            </a:p>
          </p:txBody>
        </p:sp>
        <p:grpSp>
          <p:nvGrpSpPr>
            <p:cNvPr id="43" name="Group 42"/>
            <p:cNvGrpSpPr/>
            <p:nvPr/>
          </p:nvGrpSpPr>
          <p:grpSpPr>
            <a:xfrm>
              <a:off x="2345208" y="1758569"/>
              <a:ext cx="5536215" cy="2468302"/>
              <a:chOff x="2545749" y="1724027"/>
              <a:chExt cx="5428848" cy="2420432"/>
            </a:xfrm>
          </p:grpSpPr>
          <p:sp>
            <p:nvSpPr>
              <p:cNvPr id="44" name="Rounded Rectangle 62"/>
              <p:cNvSpPr/>
              <p:nvPr/>
            </p:nvSpPr>
            <p:spPr>
              <a:xfrm>
                <a:off x="2545749" y="2851979"/>
                <a:ext cx="5367138" cy="433177"/>
              </a:xfrm>
              <a:prstGeom prst="roundRect">
                <a:avLst>
                  <a:gd name="adj" fmla="val 0"/>
                </a:avLst>
              </a:prstGeom>
              <a:solidFill>
                <a:schemeClr val="accent1">
                  <a:lumMod val="50000"/>
                </a:schemeClr>
              </a:solidFill>
              <a:ln w="12700"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ts val="1122"/>
                  </a:lnSpc>
                </a:pPr>
                <a:r>
                  <a:rPr lang="en-US" sz="1071">
                    <a:solidFill>
                      <a:prstClr val="white"/>
                    </a:solidFill>
                    <a:latin typeface="Segoe UI Semibold" panose="020B0702040204020203" pitchFamily="34" charset="0"/>
                  </a:rPr>
                  <a:t>Cloud Access </a:t>
                </a:r>
              </a:p>
              <a:p>
                <a:pPr>
                  <a:lnSpc>
                    <a:spcPts val="1122"/>
                  </a:lnSpc>
                </a:pPr>
                <a:r>
                  <a:rPr lang="en-US" sz="1071">
                    <a:solidFill>
                      <a:prstClr val="white"/>
                    </a:solidFill>
                    <a:latin typeface="Segoe UI Semibold" panose="020B0702040204020203" pitchFamily="34" charset="0"/>
                  </a:rPr>
                  <a:t>Layer</a:t>
                </a:r>
              </a:p>
            </p:txBody>
          </p:sp>
          <p:sp>
            <p:nvSpPr>
              <p:cNvPr id="45" name="TextBox 173"/>
              <p:cNvSpPr txBox="1"/>
              <p:nvPr/>
            </p:nvSpPr>
            <p:spPr>
              <a:xfrm>
                <a:off x="3970731" y="2900622"/>
                <a:ext cx="1085802" cy="357308"/>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918"/>
                  </a:lnSpc>
                </a:pPr>
                <a:r>
                  <a:rPr lang="en-US" sz="918" spc="-31" dirty="0">
                    <a:solidFill>
                      <a:prstClr val="white"/>
                    </a:solidFill>
                  </a:rPr>
                  <a:t>Web endpoint (public access)</a:t>
                </a:r>
              </a:p>
            </p:txBody>
          </p:sp>
          <p:sp>
            <p:nvSpPr>
              <p:cNvPr id="46" name="TextBox 175"/>
              <p:cNvSpPr txBox="1"/>
              <p:nvPr/>
            </p:nvSpPr>
            <p:spPr>
              <a:xfrm>
                <a:off x="6362900" y="2836816"/>
                <a:ext cx="1129496" cy="48491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918"/>
                  </a:lnSpc>
                </a:pPr>
                <a:r>
                  <a:rPr lang="en-US" sz="918" spc="-31" dirty="0">
                    <a:solidFill>
                      <a:prstClr val="white"/>
                    </a:solidFill>
                  </a:rPr>
                  <a:t>RDP endpoint</a:t>
                </a:r>
              </a:p>
              <a:p>
                <a:pPr>
                  <a:lnSpc>
                    <a:spcPts val="918"/>
                  </a:lnSpc>
                </a:pPr>
                <a:r>
                  <a:rPr lang="en-US" sz="918" spc="-31" dirty="0">
                    <a:solidFill>
                      <a:prstClr val="white"/>
                    </a:solidFill>
                  </a:rPr>
                  <a:t>(password access)</a:t>
                </a:r>
              </a:p>
            </p:txBody>
          </p:sp>
          <p:sp>
            <p:nvSpPr>
              <p:cNvPr id="47" name="Octagon 46"/>
              <p:cNvSpPr/>
              <p:nvPr/>
            </p:nvSpPr>
            <p:spPr>
              <a:xfrm>
                <a:off x="3738631" y="2925217"/>
                <a:ext cx="276312" cy="276312"/>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a:solidFill>
                    <a:prstClr val="white"/>
                  </a:solidFill>
                  <a:latin typeface="Segoe UI Semibold" panose="020B0702040204020203" pitchFamily="34" charset="0"/>
                </a:endParaRPr>
              </a:p>
            </p:txBody>
          </p:sp>
          <p:sp>
            <p:nvSpPr>
              <p:cNvPr id="48" name="Octagon 47"/>
              <p:cNvSpPr/>
              <p:nvPr/>
            </p:nvSpPr>
            <p:spPr>
              <a:xfrm>
                <a:off x="7452917" y="2925217"/>
                <a:ext cx="276312" cy="276312"/>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a:solidFill>
                    <a:prstClr val="white"/>
                  </a:solidFill>
                  <a:latin typeface="Segoe UI Semibold" panose="020B0702040204020203" pitchFamily="34" charset="0"/>
                </a:endParaRPr>
              </a:p>
            </p:txBody>
          </p:sp>
          <p:cxnSp>
            <p:nvCxnSpPr>
              <p:cNvPr id="49" name="Straight Arrow Connector 48"/>
              <p:cNvCxnSpPr/>
              <p:nvPr/>
            </p:nvCxnSpPr>
            <p:spPr>
              <a:xfrm>
                <a:off x="3871474" y="2063274"/>
                <a:ext cx="0" cy="844957"/>
              </a:xfrm>
              <a:prstGeom prst="straightConnector1">
                <a:avLst/>
              </a:prstGeom>
              <a:ln w="25400" cap="rnd">
                <a:solidFill>
                  <a:schemeClr val="accent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7591058" y="2063274"/>
                <a:ext cx="0" cy="844957"/>
              </a:xfrm>
              <a:prstGeom prst="straightConnector1">
                <a:avLst/>
              </a:prstGeom>
              <a:ln w="25400" cap="rnd">
                <a:solidFill>
                  <a:schemeClr val="accent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3063975" y="1724027"/>
                <a:ext cx="4670035" cy="395740"/>
                <a:chOff x="3063975" y="1724027"/>
                <a:chExt cx="4670035" cy="395740"/>
              </a:xfrm>
            </p:grpSpPr>
            <p:sp>
              <p:nvSpPr>
                <p:cNvPr id="56" name="TextBox 152"/>
                <p:cNvSpPr txBox="1"/>
                <p:nvPr/>
              </p:nvSpPr>
              <p:spPr>
                <a:xfrm>
                  <a:off x="3063975" y="1778014"/>
                  <a:ext cx="572786" cy="280718"/>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24" spc="-31">
                      <a:solidFill>
                        <a:prstClr val="black">
                          <a:lumMod val="75000"/>
                          <a:lumOff val="25000"/>
                        </a:prstClr>
                      </a:solidFill>
                      <a:latin typeface="Segoe UI Semibold" panose="020B0702040204020203" pitchFamily="34" charset="0"/>
                    </a:rPr>
                    <a:t>Client</a:t>
                  </a:r>
                </a:p>
              </p:txBody>
            </p:sp>
            <p:pic>
              <p:nvPicPr>
                <p:cNvPr id="57" name="Picture 56"/>
                <p:cNvPicPr>
                  <a:picLocks noChangeAspect="1"/>
                </p:cNvPicPr>
                <p:nvPr/>
              </p:nvPicPr>
              <p:blipFill>
                <a:blip r:embed="rId5"/>
                <a:stretch>
                  <a:fillRect/>
                </a:stretch>
              </p:blipFill>
              <p:spPr>
                <a:xfrm>
                  <a:off x="3930422" y="1817918"/>
                  <a:ext cx="214065" cy="301849"/>
                </a:xfrm>
                <a:prstGeom prst="rect">
                  <a:avLst/>
                </a:prstGeom>
              </p:spPr>
            </p:pic>
            <p:pic>
              <p:nvPicPr>
                <p:cNvPr id="58" name="Picture 57"/>
                <p:cNvPicPr>
                  <a:picLocks noChangeAspect="1"/>
                </p:cNvPicPr>
                <p:nvPr/>
              </p:nvPicPr>
              <p:blipFill>
                <a:blip r:embed="rId6"/>
                <a:stretch>
                  <a:fillRect/>
                </a:stretch>
              </p:blipFill>
              <p:spPr>
                <a:xfrm>
                  <a:off x="3705882" y="1859383"/>
                  <a:ext cx="308795" cy="203891"/>
                </a:xfrm>
                <a:prstGeom prst="rect">
                  <a:avLst/>
                </a:prstGeom>
              </p:spPr>
            </p:pic>
            <p:pic>
              <p:nvPicPr>
                <p:cNvPr id="59" name="Picture 58"/>
                <p:cNvPicPr>
                  <a:picLocks noChangeAspect="1"/>
                </p:cNvPicPr>
                <p:nvPr/>
              </p:nvPicPr>
              <p:blipFill>
                <a:blip r:embed="rId4"/>
                <a:stretch>
                  <a:fillRect/>
                </a:stretch>
              </p:blipFill>
              <p:spPr>
                <a:xfrm>
                  <a:off x="3616331" y="1724027"/>
                  <a:ext cx="308544" cy="284632"/>
                </a:xfrm>
                <a:prstGeom prst="rect">
                  <a:avLst/>
                </a:prstGeom>
              </p:spPr>
            </p:pic>
            <p:sp>
              <p:nvSpPr>
                <p:cNvPr id="60" name="TextBox 154"/>
                <p:cNvSpPr txBox="1"/>
                <p:nvPr/>
              </p:nvSpPr>
              <p:spPr>
                <a:xfrm>
                  <a:off x="6880695" y="1778014"/>
                  <a:ext cx="572786" cy="280718"/>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24" spc="-31">
                      <a:solidFill>
                        <a:prstClr val="black">
                          <a:lumMod val="75000"/>
                          <a:lumOff val="25000"/>
                        </a:prstClr>
                      </a:solidFill>
                      <a:latin typeface="Segoe UI Semibold" panose="020B0702040204020203" pitchFamily="34" charset="0"/>
                    </a:rPr>
                    <a:t>Client</a:t>
                  </a:r>
                </a:p>
              </p:txBody>
            </p:sp>
            <p:pic>
              <p:nvPicPr>
                <p:cNvPr id="61" name="Picture 60"/>
                <p:cNvPicPr>
                  <a:picLocks noChangeAspect="1"/>
                </p:cNvPicPr>
                <p:nvPr/>
              </p:nvPicPr>
              <p:blipFill>
                <a:blip r:embed="rId4"/>
                <a:stretch>
                  <a:fillRect/>
                </a:stretch>
              </p:blipFill>
              <p:spPr>
                <a:xfrm>
                  <a:off x="7425466" y="1795694"/>
                  <a:ext cx="308544" cy="284632"/>
                </a:xfrm>
                <a:prstGeom prst="rect">
                  <a:avLst/>
                </a:prstGeom>
              </p:spPr>
            </p:pic>
          </p:grpSp>
          <p:sp>
            <p:nvSpPr>
              <p:cNvPr id="52" name="Octagon 51"/>
              <p:cNvSpPr/>
              <p:nvPr/>
            </p:nvSpPr>
            <p:spPr>
              <a:xfrm>
                <a:off x="7471730" y="3868147"/>
                <a:ext cx="276312" cy="276312"/>
              </a:xfrm>
              <a:prstGeom prst="octagon">
                <a:avLst/>
              </a:prstGeom>
              <a:solidFill>
                <a:schemeClr val="accent5"/>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a:solidFill>
                    <a:prstClr val="white"/>
                  </a:solidFill>
                  <a:latin typeface="Segoe UI Semibold" panose="020B0702040204020203" pitchFamily="34" charset="0"/>
                </a:endParaRPr>
              </a:p>
            </p:txBody>
          </p:sp>
          <p:sp>
            <p:nvSpPr>
              <p:cNvPr id="53" name="Arc 52"/>
              <p:cNvSpPr/>
              <p:nvPr/>
            </p:nvSpPr>
            <p:spPr>
              <a:xfrm>
                <a:off x="7472052" y="3064587"/>
                <a:ext cx="502545" cy="837559"/>
              </a:xfrm>
              <a:prstGeom prst="arc">
                <a:avLst>
                  <a:gd name="adj1" fmla="val 16200000"/>
                  <a:gd name="adj2" fmla="val 5230857"/>
                </a:avLst>
              </a:prstGeom>
              <a:ln w="25400" cap="rnd">
                <a:solidFill>
                  <a:schemeClr val="accent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836">
                  <a:solidFill>
                    <a:prstClr val="black"/>
                  </a:solidFill>
                </a:endParaRPr>
              </a:p>
            </p:txBody>
          </p:sp>
          <p:sp>
            <p:nvSpPr>
              <p:cNvPr id="54" name="Octagon 53"/>
              <p:cNvSpPr/>
              <p:nvPr/>
            </p:nvSpPr>
            <p:spPr>
              <a:xfrm>
                <a:off x="3743051" y="3868147"/>
                <a:ext cx="276312" cy="276312"/>
              </a:xfrm>
              <a:prstGeom prst="octagon">
                <a:avLst/>
              </a:prstGeom>
              <a:solidFill>
                <a:schemeClr val="accent5"/>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a:solidFill>
                    <a:prstClr val="white"/>
                  </a:solidFill>
                  <a:latin typeface="Segoe UI Semibold" panose="020B0702040204020203" pitchFamily="34" charset="0"/>
                </a:endParaRPr>
              </a:p>
            </p:txBody>
          </p:sp>
          <p:cxnSp>
            <p:nvCxnSpPr>
              <p:cNvPr id="55" name="Straight Arrow Connector 54"/>
              <p:cNvCxnSpPr/>
              <p:nvPr/>
            </p:nvCxnSpPr>
            <p:spPr>
              <a:xfrm>
                <a:off x="3871474" y="3169990"/>
                <a:ext cx="0" cy="844957"/>
              </a:xfrm>
              <a:prstGeom prst="straightConnector1">
                <a:avLst/>
              </a:prstGeom>
              <a:solidFill>
                <a:schemeClr val="accent5"/>
              </a:solidFill>
              <a:ln w="25400" cap="rnd">
                <a:solidFill>
                  <a:schemeClr val="accent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62" name="TextBox 165"/>
            <p:cNvSpPr txBox="1"/>
            <p:nvPr/>
          </p:nvSpPr>
          <p:spPr>
            <a:xfrm>
              <a:off x="1666479" y="4385575"/>
              <a:ext cx="462948" cy="2542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20" b="1">
                  <a:solidFill>
                    <a:srgbClr val="5B9BD5">
                      <a:lumMod val="50000"/>
                    </a:srgbClr>
                  </a:solidFill>
                </a:rPr>
                <a:t>VPN</a:t>
              </a:r>
            </a:p>
          </p:txBody>
        </p:sp>
        <p:grpSp>
          <p:nvGrpSpPr>
            <p:cNvPr id="63" name="Group 62"/>
            <p:cNvGrpSpPr/>
            <p:nvPr/>
          </p:nvGrpSpPr>
          <p:grpSpPr>
            <a:xfrm>
              <a:off x="336279" y="4449497"/>
              <a:ext cx="959124" cy="959124"/>
              <a:chOff x="2536162" y="4969433"/>
              <a:chExt cx="889279" cy="889279"/>
            </a:xfrm>
          </p:grpSpPr>
          <p:sp>
            <p:nvSpPr>
              <p:cNvPr id="64" name="Oval 63"/>
              <p:cNvSpPr/>
              <p:nvPr/>
            </p:nvSpPr>
            <p:spPr>
              <a:xfrm>
                <a:off x="2536162" y="4969433"/>
                <a:ext cx="889279" cy="88927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a:solidFill>
                    <a:prstClr val="white"/>
                  </a:solidFill>
                  <a:latin typeface="Segoe UI Semibold" panose="020B0702040204020203" pitchFamily="34" charset="0"/>
                </a:endParaRPr>
              </a:p>
            </p:txBody>
          </p:sp>
          <p:pic>
            <p:nvPicPr>
              <p:cNvPr id="65" name="Picture 64"/>
              <p:cNvPicPr>
                <a:picLocks noChangeAspect="1"/>
              </p:cNvPicPr>
              <p:nvPr/>
            </p:nvPicPr>
            <p:blipFill>
              <a:blip r:embed="rId7"/>
              <a:stretch>
                <a:fillRect/>
              </a:stretch>
            </p:blipFill>
            <p:spPr>
              <a:xfrm>
                <a:off x="2663605" y="5189974"/>
                <a:ext cx="294587" cy="457284"/>
              </a:xfrm>
              <a:prstGeom prst="rect">
                <a:avLst/>
              </a:prstGeom>
            </p:spPr>
          </p:pic>
          <p:pic>
            <p:nvPicPr>
              <p:cNvPr id="66" name="Picture 65"/>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2995121" y="5392799"/>
                <a:ext cx="264522" cy="268765"/>
              </a:xfrm>
              <a:prstGeom prst="rect">
                <a:avLst/>
              </a:prstGeom>
            </p:spPr>
          </p:pic>
          <p:sp>
            <p:nvSpPr>
              <p:cNvPr id="67" name="TextBox 171"/>
              <p:cNvSpPr txBox="1"/>
              <p:nvPr/>
            </p:nvSpPr>
            <p:spPr>
              <a:xfrm>
                <a:off x="2869389" y="5140466"/>
                <a:ext cx="506717" cy="23571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20" spc="-31">
                    <a:solidFill>
                      <a:prstClr val="black">
                        <a:lumMod val="75000"/>
                        <a:lumOff val="25000"/>
                      </a:prstClr>
                    </a:solidFill>
                    <a:latin typeface="Segoe UI Semibold" panose="020B0702040204020203" pitchFamily="34" charset="0"/>
                  </a:rPr>
                  <a:t>Corp 1</a:t>
                </a:r>
              </a:p>
            </p:txBody>
          </p:sp>
        </p:grpSp>
        <p:cxnSp>
          <p:nvCxnSpPr>
            <p:cNvPr id="68" name="Straight Connector 67"/>
            <p:cNvCxnSpPr/>
            <p:nvPr/>
          </p:nvCxnSpPr>
          <p:spPr>
            <a:xfrm>
              <a:off x="1208330" y="4661613"/>
              <a:ext cx="1772647" cy="0"/>
            </a:xfrm>
            <a:prstGeom prst="line">
              <a:avLst/>
            </a:prstGeom>
            <a:ln w="25400" cap="rnd">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Slide Number Placeholder 5"/>
            <p:cNvSpPr txBox="1">
              <a:spLocks/>
            </p:cNvSpPr>
            <p:nvPr/>
          </p:nvSpPr>
          <p:spPr>
            <a:xfrm>
              <a:off x="5464626" y="2501970"/>
              <a:ext cx="1474721" cy="372346"/>
            </a:xfrm>
            <a:prstGeom prst="rect">
              <a:avLst/>
            </a:prstGeom>
            <a:solidFill>
              <a:schemeClr val="bg1">
                <a:lumMod val="95000"/>
              </a:schemeClr>
            </a:solidFill>
          </p:spPr>
          <p:txBody>
            <a:bodyPr vert="horz" lIns="93248" tIns="46624" rIns="93248" bIns="46624"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28">
                  <a:solidFill>
                    <a:srgbClr val="1F4E79"/>
                  </a:solidFill>
                  <a:latin typeface="Segoe UI"/>
                </a:rPr>
                <a:t>Microsoft Azure</a:t>
              </a:r>
            </a:p>
          </p:txBody>
        </p:sp>
      </p:grpSp>
    </p:spTree>
    <p:extLst>
      <p:ext uri="{BB962C8B-B14F-4D97-AF65-F5344CB8AC3E}">
        <p14:creationId xmlns:p14="http://schemas.microsoft.com/office/powerpoint/2010/main" val="292210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Example multi-NIC NVA scenarios</a:t>
            </a:r>
          </a:p>
        </p:txBody>
      </p:sp>
      <p:pic>
        <p:nvPicPr>
          <p:cNvPr id="4" name="Picture 3"/>
          <p:cNvPicPr>
            <a:picLocks noChangeAspect="1"/>
          </p:cNvPicPr>
          <p:nvPr/>
        </p:nvPicPr>
        <p:blipFill>
          <a:blip r:embed="rId3"/>
          <a:stretch>
            <a:fillRect/>
          </a:stretch>
        </p:blipFill>
        <p:spPr>
          <a:xfrm>
            <a:off x="1569244" y="1363662"/>
            <a:ext cx="9296400" cy="5508116"/>
          </a:xfrm>
          <a:prstGeom prst="rect">
            <a:avLst/>
          </a:prstGeom>
        </p:spPr>
      </p:pic>
    </p:spTree>
    <p:extLst>
      <p:ext uri="{BB962C8B-B14F-4D97-AF65-F5344CB8AC3E}">
        <p14:creationId xmlns:p14="http://schemas.microsoft.com/office/powerpoint/2010/main" val="24873811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Example multi-NIC NVA scenarios</a:t>
            </a:r>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19440" y="1212853"/>
            <a:ext cx="6590829" cy="5275226"/>
          </a:xfrm>
          <a:prstGeom prst="rect">
            <a:avLst/>
          </a:prstGeom>
        </p:spPr>
      </p:pic>
    </p:spTree>
    <p:extLst>
      <p:ext uri="{BB962C8B-B14F-4D97-AF65-F5344CB8AC3E}">
        <p14:creationId xmlns:p14="http://schemas.microsoft.com/office/powerpoint/2010/main" val="39747401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168" y="1212851"/>
            <a:ext cx="11702553" cy="2511457"/>
          </a:xfrm>
        </p:spPr>
        <p:txBody>
          <a:bodyPr/>
          <a:lstStyle/>
          <a:p>
            <a:r>
              <a:rPr lang="en-US" dirty="0"/>
              <a:t>NSGs are required</a:t>
            </a:r>
          </a:p>
          <a:p>
            <a:r>
              <a:rPr lang="en-US" dirty="0"/>
              <a:t>Certificates for SSL/TLS termination</a:t>
            </a:r>
          </a:p>
          <a:p>
            <a:r>
              <a:rPr lang="en-US" dirty="0"/>
              <a:t>RBAC design for management of the security objects</a:t>
            </a:r>
          </a:p>
          <a:p>
            <a:r>
              <a:rPr lang="en-US" dirty="0"/>
              <a:t>Hybrid IaaS and PaaS solutions</a:t>
            </a:r>
          </a:p>
        </p:txBody>
      </p:sp>
      <p:sp>
        <p:nvSpPr>
          <p:cNvPr id="3" name="Title 2"/>
          <p:cNvSpPr>
            <a:spLocks noGrp="1"/>
          </p:cNvSpPr>
          <p:nvPr>
            <p:ph type="title"/>
          </p:nvPr>
        </p:nvSpPr>
        <p:spPr/>
        <p:txBody>
          <a:bodyPr/>
          <a:lstStyle/>
          <a:p>
            <a:r>
              <a:rPr lang="en-US" dirty="0"/>
              <a:t>Other considerations</a:t>
            </a:r>
          </a:p>
        </p:txBody>
      </p:sp>
    </p:spTree>
    <p:extLst>
      <p:ext uri="{BB962C8B-B14F-4D97-AF65-F5344CB8AC3E}">
        <p14:creationId xmlns:p14="http://schemas.microsoft.com/office/powerpoint/2010/main" val="2796093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66169" y="2989432"/>
            <a:ext cx="8927734" cy="2012859"/>
          </a:xfrm>
        </p:spPr>
        <p:txBody>
          <a:bodyPr/>
          <a:lstStyle/>
          <a:p>
            <a:r>
              <a:rPr lang="en-US" dirty="0"/>
              <a:t>Example approaches with Azure security</a:t>
            </a:r>
          </a:p>
        </p:txBody>
      </p:sp>
    </p:spTree>
    <p:extLst>
      <p:ext uri="{BB962C8B-B14F-4D97-AF65-F5344CB8AC3E}">
        <p14:creationId xmlns:p14="http://schemas.microsoft.com/office/powerpoint/2010/main" val="21751102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Securing </a:t>
            </a:r>
            <a:r>
              <a:rPr lang="en-US" dirty="0" err="1"/>
              <a:t>VNet</a:t>
            </a:r>
            <a:r>
              <a:rPr lang="en-US" dirty="0"/>
              <a:t> inbound traffic – Azure VIP</a:t>
            </a:r>
            <a:endParaRPr lang="en-US" dirty="0">
              <a:solidFill>
                <a:schemeClr val="tx2"/>
              </a:solidFill>
            </a:endParaRPr>
          </a:p>
        </p:txBody>
      </p:sp>
      <p:sp>
        <p:nvSpPr>
          <p:cNvPr id="12" name="Text Placeholder 3"/>
          <p:cNvSpPr txBox="1">
            <a:spLocks/>
          </p:cNvSpPr>
          <p:nvPr/>
        </p:nvSpPr>
        <p:spPr>
          <a:xfrm>
            <a:off x="4627407" y="1211496"/>
            <a:ext cx="5470275" cy="2230853"/>
          </a:xfrm>
          <a:prstGeom prst="rect">
            <a:avLst/>
          </a:prstGeom>
        </p:spPr>
        <p:txBody>
          <a:bodyPr/>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defTabSz="932597">
              <a:lnSpc>
                <a:spcPct val="114000"/>
              </a:lnSpc>
              <a:spcBef>
                <a:spcPts val="204"/>
              </a:spcBef>
              <a:buClr>
                <a:schemeClr val="tx1"/>
              </a:buClr>
              <a:buSzPct val="100000"/>
              <a:buNone/>
              <a:defRPr/>
            </a:pPr>
            <a:endParaRPr lang="en-US" sz="1600" kern="0" dirty="0">
              <a:solidFill>
                <a:schemeClr val="tx1"/>
              </a:solidFill>
            </a:endParaRPr>
          </a:p>
          <a:p>
            <a:pPr marL="342900" lvl="1" indent="-342900">
              <a:defRPr/>
            </a:pPr>
            <a:r>
              <a:rPr lang="en-US" sz="2000" dirty="0"/>
              <a:t>NSG cannot be directly applied on Azure load balancer or VIP</a:t>
            </a:r>
          </a:p>
          <a:p>
            <a:pPr marL="342900" lvl="1" indent="-342900">
              <a:defRPr/>
            </a:pPr>
            <a:r>
              <a:rPr lang="en-US" sz="2000" dirty="0"/>
              <a:t>To filter inbound internet traffic on load-balanced endpoint, apply NSG on VM’s private port</a:t>
            </a:r>
          </a:p>
          <a:p>
            <a:pPr marL="342900" lvl="1" indent="-342900">
              <a:defRPr/>
            </a:pPr>
            <a:r>
              <a:rPr lang="en-US" sz="2000" dirty="0"/>
              <a:t>Sample inbound NSG rules for DMZ:</a:t>
            </a:r>
          </a:p>
        </p:txBody>
      </p:sp>
      <p:sp>
        <p:nvSpPr>
          <p:cNvPr id="5" name="Cloud 4"/>
          <p:cNvSpPr/>
          <p:nvPr/>
        </p:nvSpPr>
        <p:spPr bwMode="auto">
          <a:xfrm>
            <a:off x="1004551" y="1275407"/>
            <a:ext cx="1682916" cy="686616"/>
          </a:xfrm>
          <a:prstGeom prst="cloud">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5" rIns="0" bIns="146285" numCol="1" spcCol="0" rtlCol="0" fromWordArt="0" anchor="t" anchorCtr="0" forceAA="0" compatLnSpc="1">
            <a:prstTxWarp prst="textNoShape">
              <a:avLst/>
            </a:prstTxWarp>
            <a:noAutofit/>
          </a:bodyPr>
          <a:lstStyle/>
          <a:p>
            <a:pPr algn="ctr" defTabSz="932379" fontAlgn="base">
              <a:lnSpc>
                <a:spcPct val="90000"/>
              </a:lnSpc>
              <a:spcBef>
                <a:spcPct val="0"/>
              </a:spcBef>
              <a:spcAft>
                <a:spcPct val="0"/>
              </a:spcAft>
              <a:defRPr/>
            </a:pPr>
            <a:r>
              <a:rPr lang="en-US" sz="1600" dirty="0">
                <a:solidFill>
                  <a:schemeClr val="accent4"/>
                </a:solidFill>
                <a:latin typeface="Segoe UI Semibold" panose="020B0702040204020203" pitchFamily="34" charset="0"/>
                <a:ea typeface="Segoe UI" pitchFamily="34" charset="0"/>
                <a:cs typeface="Segoe UI Semibold" panose="020B0702040204020203" pitchFamily="34" charset="0"/>
              </a:rPr>
              <a:t>Internet</a:t>
            </a:r>
          </a:p>
        </p:txBody>
      </p:sp>
      <p:cxnSp>
        <p:nvCxnSpPr>
          <p:cNvPr id="6" name="Straight Arrow Connector 5"/>
          <p:cNvCxnSpPr/>
          <p:nvPr/>
        </p:nvCxnSpPr>
        <p:spPr>
          <a:xfrm flipH="1">
            <a:off x="1795043" y="1961933"/>
            <a:ext cx="16019" cy="35481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auto">
          <a:xfrm>
            <a:off x="117762" y="2673505"/>
            <a:ext cx="4001004" cy="2907847"/>
          </a:xfrm>
          <a:prstGeom prst="rect">
            <a:avLst/>
          </a:prstGeom>
          <a:noFill/>
          <a:ln w="38100">
            <a:solidFill>
              <a:schemeClr val="tx1"/>
            </a:solidFill>
            <a:prstDash val="lgDashDot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endParaRPr lang="en-US" sz="2000">
              <a:gradFill>
                <a:gsLst>
                  <a:gs pos="0">
                    <a:srgbClr val="FFFFFF"/>
                  </a:gs>
                  <a:gs pos="100000">
                    <a:srgbClr val="FFFFFF"/>
                  </a:gs>
                </a:gsLst>
                <a:lin ang="5400000" scaled="0"/>
              </a:gradFill>
              <a:latin typeface="Segoe UI"/>
            </a:endParaRPr>
          </a:p>
        </p:txBody>
      </p:sp>
      <p:sp>
        <p:nvSpPr>
          <p:cNvPr id="8" name="TextBox 7"/>
          <p:cNvSpPr txBox="1"/>
          <p:nvPr/>
        </p:nvSpPr>
        <p:spPr>
          <a:xfrm>
            <a:off x="673667" y="4765848"/>
            <a:ext cx="5068862" cy="815504"/>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600" dirty="0">
                <a:solidFill>
                  <a:schemeClr val="accent1"/>
                </a:solidFill>
                <a:latin typeface="Segoe UI Semibold" panose="020B0702040204020203" pitchFamily="34" charset="0"/>
                <a:cs typeface="Segoe UI Semibold" panose="020B0702040204020203" pitchFamily="34" charset="0"/>
              </a:rPr>
              <a:t>VIRTUAL NETWORK</a:t>
            </a:r>
          </a:p>
          <a:p>
            <a:pPr defTabSz="932649">
              <a:lnSpc>
                <a:spcPct val="90000"/>
              </a:lnSpc>
              <a:spcAft>
                <a:spcPts val="600"/>
              </a:spcAft>
              <a:defRPr/>
            </a:pPr>
            <a:r>
              <a:rPr lang="en-US" sz="1600" dirty="0">
                <a:solidFill>
                  <a:schemeClr val="accent1"/>
                </a:solidFill>
                <a:latin typeface="Segoe UI Semibold" panose="020B0702040204020203" pitchFamily="34" charset="0"/>
                <a:cs typeface="Segoe UI Semibold" panose="020B0702040204020203" pitchFamily="34" charset="0"/>
              </a:rPr>
              <a:t>(10.0.0.0/16)</a:t>
            </a:r>
          </a:p>
        </p:txBody>
      </p:sp>
      <p:pic>
        <p:nvPicPr>
          <p:cNvPr id="11" name="Picture 10"/>
          <p:cNvPicPr>
            <a:picLocks noChangeAspect="1"/>
          </p:cNvPicPr>
          <p:nvPr/>
        </p:nvPicPr>
        <p:blipFill>
          <a:blip r:embed="rId3" cstate="screen">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1452986" y="2326923"/>
            <a:ext cx="726373" cy="726373"/>
          </a:xfrm>
          <a:prstGeom prst="rect">
            <a:avLst/>
          </a:prstGeom>
        </p:spPr>
      </p:pic>
      <p:sp>
        <p:nvSpPr>
          <p:cNvPr id="13" name="TextBox 12"/>
          <p:cNvSpPr txBox="1"/>
          <p:nvPr/>
        </p:nvSpPr>
        <p:spPr>
          <a:xfrm>
            <a:off x="499522" y="2187915"/>
            <a:ext cx="1291851" cy="544695"/>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dirty="0">
                <a:solidFill>
                  <a:schemeClr val="accent1"/>
                </a:solidFill>
                <a:latin typeface="Segoe UI"/>
              </a:rPr>
              <a:t>Azure LB</a:t>
            </a:r>
          </a:p>
        </p:txBody>
      </p:sp>
      <p:sp>
        <p:nvSpPr>
          <p:cNvPr id="14" name="Rectangle 13"/>
          <p:cNvSpPr/>
          <p:nvPr/>
        </p:nvSpPr>
        <p:spPr bwMode="auto">
          <a:xfrm>
            <a:off x="491173" y="3197324"/>
            <a:ext cx="2639777" cy="1429158"/>
          </a:xfrm>
          <a:prstGeom prst="rect">
            <a:avLst/>
          </a:prstGeom>
          <a:noFill/>
          <a:ln w="38100">
            <a:solidFill>
              <a:schemeClr val="accent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endParaRPr lang="en-US" sz="2000">
              <a:solidFill>
                <a:schemeClr val="accent1"/>
              </a:solidFill>
              <a:latin typeface="Segoe UI"/>
            </a:endParaRPr>
          </a:p>
        </p:txBody>
      </p:sp>
      <p:sp>
        <p:nvSpPr>
          <p:cNvPr id="15" name="TextBox 14"/>
          <p:cNvSpPr txBox="1"/>
          <p:nvPr/>
        </p:nvSpPr>
        <p:spPr>
          <a:xfrm>
            <a:off x="491174" y="4236973"/>
            <a:ext cx="3021975" cy="489303"/>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400" dirty="0" err="1">
                <a:solidFill>
                  <a:schemeClr val="accent1"/>
                </a:solidFill>
                <a:latin typeface="Segoe UI"/>
              </a:rPr>
              <a:t>FrontEnd</a:t>
            </a:r>
            <a:r>
              <a:rPr lang="en-US" sz="1400" dirty="0">
                <a:solidFill>
                  <a:schemeClr val="accent1"/>
                </a:solidFill>
                <a:latin typeface="Segoe UI"/>
              </a:rPr>
              <a:t> Subnet (10.0.1.0/24)</a:t>
            </a:r>
          </a:p>
        </p:txBody>
      </p:sp>
      <p:sp>
        <p:nvSpPr>
          <p:cNvPr id="16" name="TextBox 15"/>
          <p:cNvSpPr txBox="1"/>
          <p:nvPr/>
        </p:nvSpPr>
        <p:spPr>
          <a:xfrm>
            <a:off x="2487316" y="2786547"/>
            <a:ext cx="1523805" cy="516999"/>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600" dirty="0">
                <a:solidFill>
                  <a:schemeClr val="accent1"/>
                </a:solidFill>
                <a:latin typeface="Segoe UI"/>
              </a:rPr>
              <a:t>DMZ</a:t>
            </a:r>
          </a:p>
        </p:txBody>
      </p:sp>
      <p:grpSp>
        <p:nvGrpSpPr>
          <p:cNvPr id="17" name="Group 16"/>
          <p:cNvGrpSpPr/>
          <p:nvPr/>
        </p:nvGrpSpPr>
        <p:grpSpPr>
          <a:xfrm>
            <a:off x="3012681" y="3370383"/>
            <a:ext cx="1106086" cy="516999"/>
            <a:chOff x="1591608" y="4067014"/>
            <a:chExt cx="1106227" cy="517065"/>
          </a:xfrm>
        </p:grpSpPr>
        <p:grpSp>
          <p:nvGrpSpPr>
            <p:cNvPr id="18" name="Group 17"/>
            <p:cNvGrpSpPr/>
            <p:nvPr/>
          </p:nvGrpSpPr>
          <p:grpSpPr>
            <a:xfrm>
              <a:off x="1591608" y="4089545"/>
              <a:ext cx="390887" cy="475706"/>
              <a:chOff x="11439383" y="926102"/>
              <a:chExt cx="390887" cy="475706"/>
            </a:xfrm>
          </p:grpSpPr>
          <p:sp>
            <p:nvSpPr>
              <p:cNvPr id="20" name="Rectangle 19"/>
              <p:cNvSpPr/>
              <p:nvPr/>
            </p:nvSpPr>
            <p:spPr bwMode="auto">
              <a:xfrm>
                <a:off x="11552619" y="1163955"/>
                <a:ext cx="228218" cy="200992"/>
              </a:xfrm>
              <a:prstGeom prst="rect">
                <a:avLst/>
              </a:prstGeom>
              <a:solidFill>
                <a:srgbClr val="3C3C3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05" fontAlgn="base">
                  <a:spcBef>
                    <a:spcPct val="0"/>
                  </a:spcBef>
                  <a:spcAft>
                    <a:spcPct val="0"/>
                  </a:spcAft>
                  <a:defRPr/>
                </a:pPr>
                <a:endParaRPr lang="en-US" sz="2000">
                  <a:solidFill>
                    <a:schemeClr val="accent1"/>
                  </a:solidFill>
                  <a:latin typeface="Segoe UI"/>
                </a:endParaRPr>
              </a:p>
            </p:txBody>
          </p:sp>
          <p:sp>
            <p:nvSpPr>
              <p:cNvPr id="21" name="Freeform 23"/>
              <p:cNvSpPr>
                <a:spLocks noChangeAspect="1" noEditPoints="1"/>
              </p:cNvSpPr>
              <p:nvPr/>
            </p:nvSpPr>
            <p:spPr bwMode="auto">
              <a:xfrm>
                <a:off x="11439383" y="926102"/>
                <a:ext cx="390887" cy="475706"/>
              </a:xfrm>
              <a:custGeom>
                <a:avLst/>
                <a:gdLst>
                  <a:gd name="T0" fmla="*/ 592 w 603"/>
                  <a:gd name="T1" fmla="*/ 304 h 734"/>
                  <a:gd name="T2" fmla="*/ 540 w 603"/>
                  <a:gd name="T3" fmla="*/ 304 h 734"/>
                  <a:gd name="T4" fmla="*/ 540 w 603"/>
                  <a:gd name="T5" fmla="*/ 217 h 734"/>
                  <a:gd name="T6" fmla="*/ 301 w 603"/>
                  <a:gd name="T7" fmla="*/ 0 h 734"/>
                  <a:gd name="T8" fmla="*/ 63 w 603"/>
                  <a:gd name="T9" fmla="*/ 217 h 734"/>
                  <a:gd name="T10" fmla="*/ 63 w 603"/>
                  <a:gd name="T11" fmla="*/ 304 h 734"/>
                  <a:gd name="T12" fmla="*/ 11 w 603"/>
                  <a:gd name="T13" fmla="*/ 304 h 734"/>
                  <a:gd name="T14" fmla="*/ 0 w 603"/>
                  <a:gd name="T15" fmla="*/ 315 h 734"/>
                  <a:gd name="T16" fmla="*/ 0 w 603"/>
                  <a:gd name="T17" fmla="*/ 723 h 734"/>
                  <a:gd name="T18" fmla="*/ 11 w 603"/>
                  <a:gd name="T19" fmla="*/ 734 h 734"/>
                  <a:gd name="T20" fmla="*/ 592 w 603"/>
                  <a:gd name="T21" fmla="*/ 734 h 734"/>
                  <a:gd name="T22" fmla="*/ 603 w 603"/>
                  <a:gd name="T23" fmla="*/ 723 h 734"/>
                  <a:gd name="T24" fmla="*/ 603 w 603"/>
                  <a:gd name="T25" fmla="*/ 315 h 734"/>
                  <a:gd name="T26" fmla="*/ 592 w 603"/>
                  <a:gd name="T27" fmla="*/ 304 h 734"/>
                  <a:gd name="T28" fmla="*/ 323 w 603"/>
                  <a:gd name="T29" fmla="*/ 494 h 734"/>
                  <a:gd name="T30" fmla="*/ 323 w 603"/>
                  <a:gd name="T31" fmla="*/ 612 h 734"/>
                  <a:gd name="T32" fmla="*/ 307 w 603"/>
                  <a:gd name="T33" fmla="*/ 628 h 734"/>
                  <a:gd name="T34" fmla="*/ 296 w 603"/>
                  <a:gd name="T35" fmla="*/ 628 h 734"/>
                  <a:gd name="T36" fmla="*/ 279 w 603"/>
                  <a:gd name="T37" fmla="*/ 612 h 734"/>
                  <a:gd name="T38" fmla="*/ 279 w 603"/>
                  <a:gd name="T39" fmla="*/ 494 h 734"/>
                  <a:gd name="T40" fmla="*/ 257 w 603"/>
                  <a:gd name="T41" fmla="*/ 455 h 734"/>
                  <a:gd name="T42" fmla="*/ 301 w 603"/>
                  <a:gd name="T43" fmla="*/ 410 h 734"/>
                  <a:gd name="T44" fmla="*/ 346 w 603"/>
                  <a:gd name="T45" fmla="*/ 455 h 734"/>
                  <a:gd name="T46" fmla="*/ 323 w 603"/>
                  <a:gd name="T47" fmla="*/ 494 h 734"/>
                  <a:gd name="T48" fmla="*/ 479 w 603"/>
                  <a:gd name="T49" fmla="*/ 304 h 734"/>
                  <a:gd name="T50" fmla="*/ 124 w 603"/>
                  <a:gd name="T51" fmla="*/ 304 h 734"/>
                  <a:gd name="T52" fmla="*/ 124 w 603"/>
                  <a:gd name="T53" fmla="*/ 217 h 734"/>
                  <a:gd name="T54" fmla="*/ 301 w 603"/>
                  <a:gd name="T55" fmla="*/ 61 h 734"/>
                  <a:gd name="T56" fmla="*/ 479 w 603"/>
                  <a:gd name="T57" fmla="*/ 217 h 734"/>
                  <a:gd name="T58" fmla="*/ 479 w 603"/>
                  <a:gd name="T59" fmla="*/ 30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3" h="734">
                    <a:moveTo>
                      <a:pt x="592" y="304"/>
                    </a:moveTo>
                    <a:cubicBezTo>
                      <a:pt x="540" y="304"/>
                      <a:pt x="540" y="304"/>
                      <a:pt x="540" y="304"/>
                    </a:cubicBezTo>
                    <a:cubicBezTo>
                      <a:pt x="540" y="217"/>
                      <a:pt x="540" y="217"/>
                      <a:pt x="540" y="217"/>
                    </a:cubicBezTo>
                    <a:cubicBezTo>
                      <a:pt x="540" y="97"/>
                      <a:pt x="433" y="0"/>
                      <a:pt x="301" y="0"/>
                    </a:cubicBezTo>
                    <a:cubicBezTo>
                      <a:pt x="170" y="0"/>
                      <a:pt x="63" y="97"/>
                      <a:pt x="63" y="217"/>
                    </a:cubicBezTo>
                    <a:cubicBezTo>
                      <a:pt x="63" y="304"/>
                      <a:pt x="63" y="304"/>
                      <a:pt x="63" y="304"/>
                    </a:cubicBezTo>
                    <a:cubicBezTo>
                      <a:pt x="11" y="304"/>
                      <a:pt x="11" y="304"/>
                      <a:pt x="11" y="304"/>
                    </a:cubicBezTo>
                    <a:cubicBezTo>
                      <a:pt x="5" y="304"/>
                      <a:pt x="0" y="309"/>
                      <a:pt x="0" y="315"/>
                    </a:cubicBezTo>
                    <a:cubicBezTo>
                      <a:pt x="0" y="723"/>
                      <a:pt x="0" y="723"/>
                      <a:pt x="0" y="723"/>
                    </a:cubicBezTo>
                    <a:cubicBezTo>
                      <a:pt x="0" y="729"/>
                      <a:pt x="5" y="734"/>
                      <a:pt x="11" y="734"/>
                    </a:cubicBezTo>
                    <a:cubicBezTo>
                      <a:pt x="592" y="734"/>
                      <a:pt x="592" y="734"/>
                      <a:pt x="592" y="734"/>
                    </a:cubicBezTo>
                    <a:cubicBezTo>
                      <a:pt x="598" y="734"/>
                      <a:pt x="603" y="729"/>
                      <a:pt x="603" y="723"/>
                    </a:cubicBezTo>
                    <a:cubicBezTo>
                      <a:pt x="603" y="315"/>
                      <a:pt x="603" y="315"/>
                      <a:pt x="603" y="315"/>
                    </a:cubicBezTo>
                    <a:cubicBezTo>
                      <a:pt x="603" y="309"/>
                      <a:pt x="598" y="304"/>
                      <a:pt x="592" y="304"/>
                    </a:cubicBezTo>
                    <a:close/>
                    <a:moveTo>
                      <a:pt x="323" y="494"/>
                    </a:moveTo>
                    <a:cubicBezTo>
                      <a:pt x="323" y="612"/>
                      <a:pt x="323" y="612"/>
                      <a:pt x="323" y="612"/>
                    </a:cubicBezTo>
                    <a:cubicBezTo>
                      <a:pt x="323" y="621"/>
                      <a:pt x="316" y="628"/>
                      <a:pt x="307" y="628"/>
                    </a:cubicBezTo>
                    <a:cubicBezTo>
                      <a:pt x="296" y="628"/>
                      <a:pt x="296" y="628"/>
                      <a:pt x="296" y="628"/>
                    </a:cubicBezTo>
                    <a:cubicBezTo>
                      <a:pt x="287" y="628"/>
                      <a:pt x="279" y="621"/>
                      <a:pt x="279" y="612"/>
                    </a:cubicBezTo>
                    <a:cubicBezTo>
                      <a:pt x="279" y="494"/>
                      <a:pt x="279" y="494"/>
                      <a:pt x="279" y="494"/>
                    </a:cubicBezTo>
                    <a:cubicBezTo>
                      <a:pt x="266" y="486"/>
                      <a:pt x="257" y="471"/>
                      <a:pt x="257" y="455"/>
                    </a:cubicBezTo>
                    <a:cubicBezTo>
                      <a:pt x="257" y="430"/>
                      <a:pt x="277" y="410"/>
                      <a:pt x="301" y="410"/>
                    </a:cubicBezTo>
                    <a:cubicBezTo>
                      <a:pt x="326" y="410"/>
                      <a:pt x="346" y="430"/>
                      <a:pt x="346" y="455"/>
                    </a:cubicBezTo>
                    <a:cubicBezTo>
                      <a:pt x="346" y="471"/>
                      <a:pt x="337" y="486"/>
                      <a:pt x="323" y="494"/>
                    </a:cubicBezTo>
                    <a:close/>
                    <a:moveTo>
                      <a:pt x="479" y="304"/>
                    </a:moveTo>
                    <a:cubicBezTo>
                      <a:pt x="124" y="304"/>
                      <a:pt x="124" y="304"/>
                      <a:pt x="124" y="304"/>
                    </a:cubicBezTo>
                    <a:cubicBezTo>
                      <a:pt x="124" y="217"/>
                      <a:pt x="124" y="217"/>
                      <a:pt x="124" y="217"/>
                    </a:cubicBezTo>
                    <a:cubicBezTo>
                      <a:pt x="124" y="131"/>
                      <a:pt x="204" y="61"/>
                      <a:pt x="301" y="61"/>
                    </a:cubicBezTo>
                    <a:cubicBezTo>
                      <a:pt x="399" y="61"/>
                      <a:pt x="479" y="131"/>
                      <a:pt x="479" y="217"/>
                    </a:cubicBezTo>
                    <a:lnTo>
                      <a:pt x="479" y="304"/>
                    </a:lnTo>
                    <a:close/>
                  </a:path>
                </a:pathLst>
              </a:custGeom>
              <a:solidFill>
                <a:srgbClr val="FFC000"/>
              </a:solidFill>
              <a:ln>
                <a:noFill/>
              </a:ln>
              <a:extLst/>
            </p:spPr>
            <p:txBody>
              <a:bodyPr vert="horz" wrap="square" lIns="91428" tIns="45714" rIns="91428" bIns="45714" numCol="1" anchor="t" anchorCtr="0" compatLnSpc="1">
                <a:prstTxWarp prst="textNoShape">
                  <a:avLst/>
                </a:prstTxWarp>
              </a:bodyPr>
              <a:lstStyle/>
              <a:p>
                <a:pPr defTabSz="932649">
                  <a:defRPr/>
                </a:pPr>
                <a:endParaRPr lang="en-US" dirty="0">
                  <a:solidFill>
                    <a:schemeClr val="accent1"/>
                  </a:solidFill>
                  <a:latin typeface="Segoe UI"/>
                </a:endParaRPr>
              </a:p>
            </p:txBody>
          </p:sp>
        </p:grpSp>
        <p:sp>
          <p:nvSpPr>
            <p:cNvPr id="19" name="TextBox 18"/>
            <p:cNvSpPr txBox="1"/>
            <p:nvPr/>
          </p:nvSpPr>
          <p:spPr>
            <a:xfrm>
              <a:off x="1828177" y="4067014"/>
              <a:ext cx="869658" cy="517065"/>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600" dirty="0">
                  <a:solidFill>
                    <a:schemeClr val="accent1"/>
                  </a:solidFill>
                  <a:latin typeface="Segoe UI Semibold" panose="020B0702040204020203" pitchFamily="34" charset="0"/>
                  <a:cs typeface="Segoe UI Semibold" panose="020B0702040204020203" pitchFamily="34" charset="0"/>
                </a:rPr>
                <a:t>NSG</a:t>
              </a:r>
            </a:p>
          </p:txBody>
        </p:sp>
      </p:grpSp>
      <p:graphicFrame>
        <p:nvGraphicFramePr>
          <p:cNvPr id="29" name="Table 36"/>
          <p:cNvGraphicFramePr>
            <a:graphicFrameLocks noGrp="1"/>
          </p:cNvGraphicFramePr>
          <p:nvPr>
            <p:extLst/>
          </p:nvPr>
        </p:nvGraphicFramePr>
        <p:xfrm>
          <a:off x="4627407" y="3619728"/>
          <a:ext cx="7490297" cy="1752447"/>
        </p:xfrm>
        <a:graphic>
          <a:graphicData uri="http://schemas.openxmlformats.org/drawingml/2006/table">
            <a:tbl>
              <a:tblPr firstRow="1" bandRow="1">
                <a:tableStyleId>{7DF18680-E054-41AD-8BC1-D1AEF772440D}</a:tableStyleId>
              </a:tblPr>
              <a:tblGrid>
                <a:gridCol w="1070042">
                  <a:extLst>
                    <a:ext uri="{9D8B030D-6E8A-4147-A177-3AD203B41FA5}">
                      <a16:colId xmlns:a16="http://schemas.microsoft.com/office/drawing/2014/main" val="20000"/>
                    </a:ext>
                  </a:extLst>
                </a:gridCol>
                <a:gridCol w="1070042">
                  <a:extLst>
                    <a:ext uri="{9D8B030D-6E8A-4147-A177-3AD203B41FA5}">
                      <a16:colId xmlns:a16="http://schemas.microsoft.com/office/drawing/2014/main" val="20001"/>
                    </a:ext>
                  </a:extLst>
                </a:gridCol>
                <a:gridCol w="1270412">
                  <a:extLst>
                    <a:ext uri="{9D8B030D-6E8A-4147-A177-3AD203B41FA5}">
                      <a16:colId xmlns:a16="http://schemas.microsoft.com/office/drawing/2014/main" val="20002"/>
                    </a:ext>
                  </a:extLst>
                </a:gridCol>
                <a:gridCol w="1008311">
                  <a:extLst>
                    <a:ext uri="{9D8B030D-6E8A-4147-A177-3AD203B41FA5}">
                      <a16:colId xmlns:a16="http://schemas.microsoft.com/office/drawing/2014/main" val="20003"/>
                    </a:ext>
                  </a:extLst>
                </a:gridCol>
                <a:gridCol w="909912">
                  <a:extLst>
                    <a:ext uri="{9D8B030D-6E8A-4147-A177-3AD203B41FA5}">
                      <a16:colId xmlns:a16="http://schemas.microsoft.com/office/drawing/2014/main" val="20004"/>
                    </a:ext>
                  </a:extLst>
                </a:gridCol>
                <a:gridCol w="895917">
                  <a:extLst>
                    <a:ext uri="{9D8B030D-6E8A-4147-A177-3AD203B41FA5}">
                      <a16:colId xmlns:a16="http://schemas.microsoft.com/office/drawing/2014/main" val="20005"/>
                    </a:ext>
                  </a:extLst>
                </a:gridCol>
                <a:gridCol w="1265661">
                  <a:extLst>
                    <a:ext uri="{9D8B030D-6E8A-4147-A177-3AD203B41FA5}">
                      <a16:colId xmlns:a16="http://schemas.microsoft.com/office/drawing/2014/main" val="20006"/>
                    </a:ext>
                  </a:extLst>
                </a:gridCol>
              </a:tblGrid>
              <a:tr h="640068">
                <a:tc>
                  <a:txBody>
                    <a:bodyPr/>
                    <a:lstStyle/>
                    <a:p>
                      <a:r>
                        <a:rPr lang="en-US" sz="1800" b="0" dirty="0">
                          <a:latin typeface="Segoe UI Semibold" panose="020B0702040204020203" pitchFamily="34" charset="0"/>
                          <a:cs typeface="Segoe UI Semibold" panose="020B0702040204020203" pitchFamily="34" charset="0"/>
                        </a:rPr>
                        <a:t>Priority</a:t>
                      </a:r>
                    </a:p>
                  </a:txBody>
                  <a:tcPr marL="91428" marR="91428" marT="45714" marB="45714">
                    <a:solidFill>
                      <a:schemeClr val="accent1"/>
                    </a:solidFill>
                  </a:tcPr>
                </a:tc>
                <a:tc>
                  <a:txBody>
                    <a:bodyPr/>
                    <a:lstStyle/>
                    <a:p>
                      <a:r>
                        <a:rPr lang="en-US" sz="1800" b="0">
                          <a:latin typeface="Segoe UI Semibold" panose="020B0702040204020203" pitchFamily="34" charset="0"/>
                          <a:cs typeface="Segoe UI Semibold" panose="020B0702040204020203" pitchFamily="34" charset="0"/>
                        </a:rPr>
                        <a:t>Access</a:t>
                      </a:r>
                      <a:endParaRPr lang="en-US" sz="1800" b="0" dirty="0">
                        <a:latin typeface="Segoe UI Semibold" panose="020B0702040204020203" pitchFamily="34" charset="0"/>
                        <a:cs typeface="Segoe UI Semibold" panose="020B0702040204020203" pitchFamily="34" charset="0"/>
                      </a:endParaRPr>
                    </a:p>
                  </a:txBody>
                  <a:tcPr marL="91428" marR="91428" marT="45714" marB="45714">
                    <a:solidFill>
                      <a:schemeClr val="accent1"/>
                    </a:solidFill>
                  </a:tcPr>
                </a:tc>
                <a:tc>
                  <a:txBody>
                    <a:bodyPr/>
                    <a:lstStyle/>
                    <a:p>
                      <a:r>
                        <a:rPr lang="en-US" sz="1800" b="0" dirty="0" err="1">
                          <a:latin typeface="Segoe UI Semibold" panose="020B0702040204020203" pitchFamily="34" charset="0"/>
                          <a:cs typeface="Segoe UI Semibold" panose="020B0702040204020203" pitchFamily="34" charset="0"/>
                        </a:rPr>
                        <a:t>SrcIP</a:t>
                      </a:r>
                      <a:endParaRPr lang="en-US" sz="1800" b="0" dirty="0">
                        <a:latin typeface="Segoe UI Semibold" panose="020B0702040204020203" pitchFamily="34" charset="0"/>
                        <a:cs typeface="Segoe UI Semibold" panose="020B0702040204020203" pitchFamily="34" charset="0"/>
                      </a:endParaRPr>
                    </a:p>
                  </a:txBody>
                  <a:tcPr marL="91428" marR="91428" marT="45714" marB="45714">
                    <a:solidFill>
                      <a:schemeClr val="accent1"/>
                    </a:solidFill>
                  </a:tcPr>
                </a:tc>
                <a:tc>
                  <a:txBody>
                    <a:bodyPr/>
                    <a:lstStyle/>
                    <a:p>
                      <a:r>
                        <a:rPr lang="en-US" sz="1800" b="0" dirty="0" err="1">
                          <a:latin typeface="Segoe UI Semibold" panose="020B0702040204020203" pitchFamily="34" charset="0"/>
                          <a:cs typeface="Segoe UI Semibold" panose="020B0702040204020203" pitchFamily="34" charset="0"/>
                        </a:rPr>
                        <a:t>SrcPort</a:t>
                      </a:r>
                      <a:endParaRPr lang="en-US" sz="1800" b="0" dirty="0">
                        <a:latin typeface="Segoe UI Semibold" panose="020B0702040204020203" pitchFamily="34" charset="0"/>
                        <a:cs typeface="Segoe UI Semibold" panose="020B0702040204020203" pitchFamily="34" charset="0"/>
                      </a:endParaRPr>
                    </a:p>
                  </a:txBody>
                  <a:tcPr marL="91428" marR="91428" marT="45714" marB="45714">
                    <a:solidFill>
                      <a:schemeClr val="accent1"/>
                    </a:solidFill>
                  </a:tcPr>
                </a:tc>
                <a:tc>
                  <a:txBody>
                    <a:bodyPr/>
                    <a:lstStyle/>
                    <a:p>
                      <a:r>
                        <a:rPr lang="en-US" sz="1800" b="0" dirty="0" err="1">
                          <a:latin typeface="Segoe UI Semibold" panose="020B0702040204020203" pitchFamily="34" charset="0"/>
                          <a:cs typeface="Segoe UI Semibold" panose="020B0702040204020203" pitchFamily="34" charset="0"/>
                        </a:rPr>
                        <a:t>DestIP</a:t>
                      </a:r>
                      <a:endParaRPr lang="en-US" sz="1800" b="0" dirty="0">
                        <a:latin typeface="Segoe UI Semibold" panose="020B0702040204020203" pitchFamily="34" charset="0"/>
                        <a:cs typeface="Segoe UI Semibold" panose="020B0702040204020203" pitchFamily="34" charset="0"/>
                      </a:endParaRPr>
                    </a:p>
                  </a:txBody>
                  <a:tcPr marL="91428" marR="91428" marT="45714" marB="45714">
                    <a:solidFill>
                      <a:schemeClr val="accent1"/>
                    </a:solidFill>
                  </a:tcPr>
                </a:tc>
                <a:tc>
                  <a:txBody>
                    <a:bodyPr/>
                    <a:lstStyle/>
                    <a:p>
                      <a:r>
                        <a:rPr lang="en-US" sz="1800" b="0" dirty="0">
                          <a:latin typeface="Segoe UI Semibold" panose="020B0702040204020203" pitchFamily="34" charset="0"/>
                          <a:cs typeface="Segoe UI Semibold" panose="020B0702040204020203" pitchFamily="34" charset="0"/>
                        </a:rPr>
                        <a:t>Dest</a:t>
                      </a:r>
                      <a:r>
                        <a:rPr lang="en-US" sz="1800" b="0" baseline="0" dirty="0">
                          <a:latin typeface="Segoe UI Semibold" panose="020B0702040204020203" pitchFamily="34" charset="0"/>
                          <a:cs typeface="Segoe UI Semibold" panose="020B0702040204020203" pitchFamily="34" charset="0"/>
                        </a:rPr>
                        <a:t> Port</a:t>
                      </a:r>
                      <a:endParaRPr lang="en-US" sz="1800" b="0" dirty="0">
                        <a:latin typeface="Segoe UI Semibold" panose="020B0702040204020203" pitchFamily="34" charset="0"/>
                        <a:cs typeface="Segoe UI Semibold" panose="020B0702040204020203" pitchFamily="34" charset="0"/>
                      </a:endParaRPr>
                    </a:p>
                  </a:txBody>
                  <a:tcPr marL="91428" marR="91428" marT="45714" marB="45714">
                    <a:solidFill>
                      <a:schemeClr val="accent1"/>
                    </a:solidFill>
                  </a:tcPr>
                </a:tc>
                <a:tc>
                  <a:txBody>
                    <a:bodyPr/>
                    <a:lstStyle/>
                    <a:p>
                      <a:r>
                        <a:rPr lang="en-US" sz="1800" b="0" dirty="0">
                          <a:latin typeface="Segoe UI Semibold" panose="020B0702040204020203" pitchFamily="34" charset="0"/>
                          <a:cs typeface="Segoe UI Semibold" panose="020B0702040204020203" pitchFamily="34" charset="0"/>
                        </a:rPr>
                        <a:t>Protocol</a:t>
                      </a:r>
                    </a:p>
                  </a:txBody>
                  <a:tcPr marL="91428" marR="91428" marT="45714" marB="45714">
                    <a:solidFill>
                      <a:schemeClr val="accent1"/>
                    </a:solidFill>
                  </a:tcPr>
                </a:tc>
                <a:extLst>
                  <a:ext uri="{0D108BD9-81ED-4DB2-BD59-A6C34878D82A}">
                    <a16:rowId xmlns:a16="http://schemas.microsoft.com/office/drawing/2014/main" val="10000"/>
                  </a:ext>
                </a:extLst>
              </a:tr>
              <a:tr h="370793">
                <a:tc>
                  <a:txBody>
                    <a:bodyPr/>
                    <a:lstStyle/>
                    <a:p>
                      <a:r>
                        <a:rPr lang="en-US" sz="1800"/>
                        <a:t>100</a:t>
                      </a:r>
                      <a:endParaRPr lang="en-US" sz="1800" dirty="0"/>
                    </a:p>
                  </a:txBody>
                  <a:tcPr marL="91428" marR="91428" marT="45714" marB="45714">
                    <a:solidFill>
                      <a:schemeClr val="accent1">
                        <a:lumMod val="40000"/>
                        <a:lumOff val="60000"/>
                      </a:schemeClr>
                    </a:solidFill>
                  </a:tcPr>
                </a:tc>
                <a:tc>
                  <a:txBody>
                    <a:bodyPr/>
                    <a:lstStyle/>
                    <a:p>
                      <a:r>
                        <a:rPr lang="en-US" sz="1800"/>
                        <a:t>Deny</a:t>
                      </a:r>
                      <a:endParaRPr lang="en-US" sz="1800" dirty="0"/>
                    </a:p>
                  </a:txBody>
                  <a:tcPr marL="91428" marR="91428" marT="45714" marB="45714">
                    <a:solidFill>
                      <a:schemeClr val="accent1">
                        <a:lumMod val="40000"/>
                        <a:lumOff val="60000"/>
                      </a:schemeClr>
                    </a:solidFill>
                  </a:tcPr>
                </a:tc>
                <a:tc>
                  <a:txBody>
                    <a:bodyPr/>
                    <a:lstStyle/>
                    <a:p>
                      <a:r>
                        <a:rPr lang="en-US" sz="1800" dirty="0"/>
                        <a:t>INTERNET</a:t>
                      </a:r>
                    </a:p>
                  </a:txBody>
                  <a:tcPr marL="91428" marR="91428" marT="45714" marB="45714">
                    <a:solidFill>
                      <a:schemeClr val="accent1">
                        <a:lumMod val="40000"/>
                        <a:lumOff val="60000"/>
                      </a:schemeClr>
                    </a:solidFill>
                  </a:tcPr>
                </a:tc>
                <a:tc>
                  <a:txBody>
                    <a:bodyPr/>
                    <a:lstStyle/>
                    <a:p>
                      <a:r>
                        <a:rPr lang="en-US" sz="1800"/>
                        <a:t>*</a:t>
                      </a:r>
                      <a:endParaRPr lang="en-US" sz="1800" dirty="0"/>
                    </a:p>
                  </a:txBody>
                  <a:tcPr marL="91428" marR="91428" marT="45714" marB="45714">
                    <a:solidFill>
                      <a:schemeClr val="accent1">
                        <a:lumMod val="40000"/>
                        <a:lumOff val="60000"/>
                      </a:schemeClr>
                    </a:solidFill>
                  </a:tcPr>
                </a:tc>
                <a:tc>
                  <a:txBody>
                    <a:bodyPr/>
                    <a:lstStyle/>
                    <a:p>
                      <a:r>
                        <a:rPr lang="en-US" sz="1800"/>
                        <a:t>DIP1</a:t>
                      </a:r>
                      <a:endParaRPr lang="en-US" sz="1800" dirty="0"/>
                    </a:p>
                  </a:txBody>
                  <a:tcPr marL="91428" marR="91428" marT="45714" marB="45714">
                    <a:solidFill>
                      <a:schemeClr val="accent1">
                        <a:lumMod val="40000"/>
                        <a:lumOff val="60000"/>
                      </a:schemeClr>
                    </a:solidFill>
                  </a:tcPr>
                </a:tc>
                <a:tc>
                  <a:txBody>
                    <a:bodyPr/>
                    <a:lstStyle/>
                    <a:p>
                      <a:r>
                        <a:rPr lang="en-US" sz="1800"/>
                        <a:t>80</a:t>
                      </a:r>
                      <a:endParaRPr lang="en-US" sz="1800" dirty="0"/>
                    </a:p>
                  </a:txBody>
                  <a:tcPr marL="91428" marR="91428" marT="45714" marB="45714">
                    <a:solidFill>
                      <a:schemeClr val="accent1">
                        <a:lumMod val="40000"/>
                        <a:lumOff val="60000"/>
                      </a:schemeClr>
                    </a:solidFill>
                  </a:tcPr>
                </a:tc>
                <a:tc>
                  <a:txBody>
                    <a:bodyPr/>
                    <a:lstStyle/>
                    <a:p>
                      <a:r>
                        <a:rPr lang="en-US" sz="1800" dirty="0"/>
                        <a:t>TCP</a:t>
                      </a:r>
                    </a:p>
                  </a:txBody>
                  <a:tcPr marL="91428" marR="91428" marT="45714" marB="45714">
                    <a:solidFill>
                      <a:schemeClr val="accent1">
                        <a:lumMod val="40000"/>
                        <a:lumOff val="60000"/>
                      </a:schemeClr>
                    </a:solidFill>
                  </a:tcPr>
                </a:tc>
                <a:extLst>
                  <a:ext uri="{0D108BD9-81ED-4DB2-BD59-A6C34878D82A}">
                    <a16:rowId xmlns:a16="http://schemas.microsoft.com/office/drawing/2014/main" val="10001"/>
                  </a:ext>
                </a:extLst>
              </a:tr>
              <a:tr h="370793">
                <a:tc>
                  <a:txBody>
                    <a:bodyPr/>
                    <a:lstStyle/>
                    <a:p>
                      <a:r>
                        <a:rPr lang="en-US" sz="1800"/>
                        <a:t>200</a:t>
                      </a:r>
                    </a:p>
                  </a:txBody>
                  <a:tcPr marL="91428" marR="91428" marT="45714" marB="45714">
                    <a:solidFill>
                      <a:schemeClr val="accent1">
                        <a:lumMod val="20000"/>
                        <a:lumOff val="80000"/>
                      </a:schemeClr>
                    </a:solidFill>
                  </a:tcPr>
                </a:tc>
                <a:tc>
                  <a:txBody>
                    <a:bodyPr/>
                    <a:lstStyle/>
                    <a:p>
                      <a:r>
                        <a:rPr lang="en-US" sz="1800"/>
                        <a:t>Allow</a:t>
                      </a:r>
                    </a:p>
                  </a:txBody>
                  <a:tcPr marL="91428" marR="91428" marT="45714" marB="45714">
                    <a:solidFill>
                      <a:schemeClr val="accent1">
                        <a:lumMod val="20000"/>
                        <a:lumOff val="80000"/>
                      </a:schemeClr>
                    </a:solidFill>
                  </a:tcPr>
                </a:tc>
                <a:tc>
                  <a:txBody>
                    <a:bodyPr/>
                    <a:lstStyle/>
                    <a:p>
                      <a:r>
                        <a:rPr lang="en-US" sz="1800"/>
                        <a:t>INTERNET</a:t>
                      </a:r>
                      <a:endParaRPr lang="en-US" sz="1800" dirty="0"/>
                    </a:p>
                  </a:txBody>
                  <a:tcPr marL="91428" marR="91428" marT="45714" marB="45714">
                    <a:solidFill>
                      <a:schemeClr val="accent1">
                        <a:lumMod val="20000"/>
                        <a:lumOff val="80000"/>
                      </a:schemeClr>
                    </a:solidFill>
                  </a:tcPr>
                </a:tc>
                <a:tc>
                  <a:txBody>
                    <a:bodyPr/>
                    <a:lstStyle/>
                    <a:p>
                      <a:r>
                        <a:rPr lang="en-US" sz="1800"/>
                        <a:t>*</a:t>
                      </a:r>
                    </a:p>
                  </a:txBody>
                  <a:tcPr marL="91428" marR="91428" marT="45714" marB="45714">
                    <a:solidFill>
                      <a:schemeClr val="accent1">
                        <a:lumMod val="20000"/>
                        <a:lumOff val="80000"/>
                      </a:schemeClr>
                    </a:solidFill>
                  </a:tcPr>
                </a:tc>
                <a:tc>
                  <a:txBody>
                    <a:bodyPr/>
                    <a:lstStyle/>
                    <a:p>
                      <a:r>
                        <a:rPr lang="en-US" sz="1800"/>
                        <a:t>*</a:t>
                      </a:r>
                    </a:p>
                  </a:txBody>
                  <a:tcPr marL="91428" marR="91428" marT="45714" marB="45714">
                    <a:solidFill>
                      <a:schemeClr val="accent1">
                        <a:lumMod val="20000"/>
                        <a:lumOff val="80000"/>
                      </a:schemeClr>
                    </a:solidFill>
                  </a:tcPr>
                </a:tc>
                <a:tc>
                  <a:txBody>
                    <a:bodyPr/>
                    <a:lstStyle/>
                    <a:p>
                      <a:r>
                        <a:rPr lang="en-US" sz="1800"/>
                        <a:t>80 </a:t>
                      </a:r>
                    </a:p>
                  </a:txBody>
                  <a:tcPr marL="91428" marR="91428" marT="45714" marB="45714">
                    <a:solidFill>
                      <a:schemeClr val="accent1">
                        <a:lumMod val="20000"/>
                        <a:lumOff val="80000"/>
                      </a:schemeClr>
                    </a:solidFill>
                  </a:tcPr>
                </a:tc>
                <a:tc>
                  <a:txBody>
                    <a:bodyPr/>
                    <a:lstStyle/>
                    <a:p>
                      <a:r>
                        <a:rPr lang="en-US" sz="1800" dirty="0"/>
                        <a:t>TCP</a:t>
                      </a:r>
                    </a:p>
                  </a:txBody>
                  <a:tcPr marL="91428" marR="91428" marT="45714" marB="45714">
                    <a:solidFill>
                      <a:schemeClr val="accent1">
                        <a:lumMod val="20000"/>
                        <a:lumOff val="80000"/>
                      </a:schemeClr>
                    </a:solidFill>
                  </a:tcPr>
                </a:tc>
                <a:extLst>
                  <a:ext uri="{0D108BD9-81ED-4DB2-BD59-A6C34878D82A}">
                    <a16:rowId xmlns:a16="http://schemas.microsoft.com/office/drawing/2014/main" val="1706612180"/>
                  </a:ext>
                </a:extLst>
              </a:tr>
              <a:tr h="370793">
                <a:tc>
                  <a:txBody>
                    <a:bodyPr/>
                    <a:lstStyle/>
                    <a:p>
                      <a:r>
                        <a:rPr lang="en-US" sz="1800"/>
                        <a:t>300</a:t>
                      </a:r>
                      <a:endParaRPr lang="en-US" sz="1800" dirty="0"/>
                    </a:p>
                  </a:txBody>
                  <a:tcPr marL="91428" marR="91428" marT="45714" marB="45714">
                    <a:solidFill>
                      <a:schemeClr val="accent1">
                        <a:lumMod val="40000"/>
                        <a:lumOff val="60000"/>
                      </a:schemeClr>
                    </a:solidFill>
                  </a:tcPr>
                </a:tc>
                <a:tc>
                  <a:txBody>
                    <a:bodyPr/>
                    <a:lstStyle/>
                    <a:p>
                      <a:r>
                        <a:rPr lang="en-US" sz="1800"/>
                        <a:t>Deny</a:t>
                      </a:r>
                      <a:endParaRPr lang="en-US" sz="1800" dirty="0"/>
                    </a:p>
                  </a:txBody>
                  <a:tcPr marL="91428" marR="91428" marT="45714" marB="45714">
                    <a:solidFill>
                      <a:schemeClr val="accent1">
                        <a:lumMod val="40000"/>
                        <a:lumOff val="60000"/>
                      </a:schemeClr>
                    </a:solidFill>
                  </a:tcPr>
                </a:tc>
                <a:tc>
                  <a:txBody>
                    <a:bodyPr/>
                    <a:lstStyle/>
                    <a:p>
                      <a:r>
                        <a:rPr lang="en-US" sz="1800"/>
                        <a:t>INTERNET</a:t>
                      </a:r>
                      <a:endParaRPr lang="en-US" sz="1800" dirty="0"/>
                    </a:p>
                  </a:txBody>
                  <a:tcPr marL="91428" marR="91428" marT="45714" marB="45714">
                    <a:solidFill>
                      <a:schemeClr val="accent1">
                        <a:lumMod val="40000"/>
                        <a:lumOff val="60000"/>
                      </a:schemeClr>
                    </a:solidFill>
                  </a:tcPr>
                </a:tc>
                <a:tc>
                  <a:txBody>
                    <a:bodyPr/>
                    <a:lstStyle/>
                    <a:p>
                      <a:r>
                        <a:rPr lang="en-US" sz="1800"/>
                        <a:t>*</a:t>
                      </a:r>
                      <a:endParaRPr lang="en-US" sz="1800" dirty="0"/>
                    </a:p>
                  </a:txBody>
                  <a:tcPr marL="91428" marR="91428" marT="45714" marB="45714">
                    <a:solidFill>
                      <a:schemeClr val="accent1">
                        <a:lumMod val="40000"/>
                        <a:lumOff val="60000"/>
                      </a:schemeClr>
                    </a:solidFill>
                  </a:tcPr>
                </a:tc>
                <a:tc>
                  <a:txBody>
                    <a:bodyPr/>
                    <a:lstStyle/>
                    <a:p>
                      <a:r>
                        <a:rPr lang="en-US" sz="1800"/>
                        <a:t>*</a:t>
                      </a:r>
                      <a:endParaRPr lang="en-US" sz="1800" dirty="0"/>
                    </a:p>
                  </a:txBody>
                  <a:tcPr marL="91428" marR="91428" marT="45714" marB="45714">
                    <a:solidFill>
                      <a:schemeClr val="accent1">
                        <a:lumMod val="40000"/>
                        <a:lumOff val="60000"/>
                      </a:schemeClr>
                    </a:solidFill>
                  </a:tcPr>
                </a:tc>
                <a:tc>
                  <a:txBody>
                    <a:bodyPr/>
                    <a:lstStyle/>
                    <a:p>
                      <a:r>
                        <a:rPr lang="en-US" sz="1800"/>
                        <a:t>*</a:t>
                      </a:r>
                      <a:endParaRPr lang="en-US" sz="1800" dirty="0"/>
                    </a:p>
                  </a:txBody>
                  <a:tcPr marL="91428" marR="91428" marT="45714" marB="45714">
                    <a:solidFill>
                      <a:schemeClr val="accent1">
                        <a:lumMod val="40000"/>
                        <a:lumOff val="60000"/>
                      </a:schemeClr>
                    </a:solidFill>
                  </a:tcPr>
                </a:tc>
                <a:tc>
                  <a:txBody>
                    <a:bodyPr/>
                    <a:lstStyle/>
                    <a:p>
                      <a:r>
                        <a:rPr lang="en-US" sz="1800" dirty="0"/>
                        <a:t>TCP</a:t>
                      </a:r>
                    </a:p>
                  </a:txBody>
                  <a:tcPr marL="91428" marR="91428" marT="45714" marB="45714">
                    <a:solidFill>
                      <a:schemeClr val="accent1">
                        <a:lumMod val="40000"/>
                        <a:lumOff val="60000"/>
                      </a:schemeClr>
                    </a:solidFill>
                  </a:tcPr>
                </a:tc>
                <a:extLst>
                  <a:ext uri="{0D108BD9-81ED-4DB2-BD59-A6C34878D82A}">
                    <a16:rowId xmlns:a16="http://schemas.microsoft.com/office/drawing/2014/main" val="10002"/>
                  </a:ext>
                </a:extLst>
              </a:tr>
            </a:tbl>
          </a:graphicData>
        </a:graphic>
      </p:graphicFrame>
      <p:sp>
        <p:nvSpPr>
          <p:cNvPr id="30" name="TextBox 29"/>
          <p:cNvSpPr txBox="1"/>
          <p:nvPr/>
        </p:nvSpPr>
        <p:spPr>
          <a:xfrm>
            <a:off x="1825262" y="2190008"/>
            <a:ext cx="1461129" cy="544695"/>
          </a:xfrm>
          <a:prstGeom prst="rect">
            <a:avLst/>
          </a:prstGeom>
          <a:noFill/>
        </p:spPr>
        <p:txBody>
          <a:bodyPr wrap="square" lIns="182857" tIns="146285" rIns="182857" bIns="146285" rtlCol="0" anchor="t">
            <a:spAutoFit/>
          </a:bodyPr>
          <a:lstStyle/>
          <a:p>
            <a:pPr defTabSz="932649">
              <a:lnSpc>
                <a:spcPct val="90000"/>
              </a:lnSpc>
              <a:spcAft>
                <a:spcPts val="600"/>
              </a:spcAft>
              <a:defRPr/>
            </a:pPr>
            <a:r>
              <a:rPr lang="en-US" dirty="0">
                <a:solidFill>
                  <a:schemeClr val="accent1"/>
                </a:solidFill>
                <a:latin typeface="Segoe UI Semibold" panose="020B0702040204020203" pitchFamily="34" charset="0"/>
                <a:cs typeface="Segoe UI Semibold" panose="020B0702040204020203" pitchFamily="34" charset="0"/>
              </a:rPr>
              <a:t>VIP:1234</a:t>
            </a:r>
          </a:p>
        </p:txBody>
      </p:sp>
      <p:sp>
        <p:nvSpPr>
          <p:cNvPr id="31" name="TextBox 30"/>
          <p:cNvSpPr txBox="1"/>
          <p:nvPr/>
        </p:nvSpPr>
        <p:spPr>
          <a:xfrm>
            <a:off x="1869722" y="3260275"/>
            <a:ext cx="1471334" cy="461606"/>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200">
                <a:solidFill>
                  <a:schemeClr val="accent1"/>
                </a:solidFill>
                <a:latin typeface="Segoe UI Semibold" panose="020B0702040204020203" pitchFamily="34" charset="0"/>
                <a:cs typeface="Segoe UI Semibold" panose="020B0702040204020203" pitchFamily="34" charset="0"/>
              </a:rPr>
              <a:t>DIP2:80</a:t>
            </a:r>
          </a:p>
        </p:txBody>
      </p:sp>
      <p:sp>
        <p:nvSpPr>
          <p:cNvPr id="32" name="TextBox 31"/>
          <p:cNvSpPr txBox="1"/>
          <p:nvPr/>
        </p:nvSpPr>
        <p:spPr>
          <a:xfrm>
            <a:off x="444781" y="3121308"/>
            <a:ext cx="1471334" cy="461606"/>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200" dirty="0">
                <a:solidFill>
                  <a:schemeClr val="accent1"/>
                </a:solidFill>
                <a:latin typeface="Segoe UI Semibold" panose="020B0702040204020203" pitchFamily="34" charset="0"/>
                <a:cs typeface="Segoe UI Semibold" panose="020B0702040204020203" pitchFamily="34" charset="0"/>
              </a:rPr>
              <a:t>DIP1:80</a:t>
            </a:r>
          </a:p>
        </p:txBody>
      </p:sp>
      <p:grpSp>
        <p:nvGrpSpPr>
          <p:cNvPr id="40" name="Group 39"/>
          <p:cNvGrpSpPr/>
          <p:nvPr/>
        </p:nvGrpSpPr>
        <p:grpSpPr>
          <a:xfrm>
            <a:off x="1004551" y="3331987"/>
            <a:ext cx="1423631" cy="865413"/>
            <a:chOff x="6959350" y="2346724"/>
            <a:chExt cx="1372677" cy="1121810"/>
          </a:xfrm>
        </p:grpSpPr>
        <p:grpSp>
          <p:nvGrpSpPr>
            <p:cNvPr id="41" name="Group 9"/>
            <p:cNvGrpSpPr>
              <a:grpSpLocks noChangeAspect="1"/>
            </p:cNvGrpSpPr>
            <p:nvPr/>
          </p:nvGrpSpPr>
          <p:grpSpPr>
            <a:xfrm>
              <a:off x="6959350" y="2346724"/>
              <a:ext cx="714864" cy="929784"/>
              <a:chOff x="4084637" y="3766765"/>
              <a:chExt cx="490104" cy="637451"/>
            </a:xfrm>
          </p:grpSpPr>
          <p:pic>
            <p:nvPicPr>
              <p:cNvPr id="45" name="Picture 2"/>
              <p:cNvPicPr>
                <a:picLocks noChangeAspect="1" noChangeArrowheads="1"/>
              </p:cNvPicPr>
              <p:nvPr/>
            </p:nvPicPr>
            <p:blipFill>
              <a:blip r:embed="rId4" cstate="print">
                <a:clrChange>
                  <a:clrFrom>
                    <a:srgbClr val="4EB1E4"/>
                  </a:clrFrom>
                  <a:clrTo>
                    <a:srgbClr val="4EB1E4">
                      <a:alpha val="0"/>
                    </a:srgbClr>
                  </a:clrTo>
                </a:clrChange>
                <a:duotone>
                  <a:prstClr val="black"/>
                  <a:schemeClr val="accent2">
                    <a:tint val="45000"/>
                    <a:satMod val="400000"/>
                  </a:schemeClr>
                </a:duotone>
                <a:extLst>
                  <a:ext uri="{28A0092B-C50C-407E-A947-70E740481C1C}">
                    <a14:useLocalDpi xmlns:a14="http://schemas.microsoft.com/office/drawing/2010/main"/>
                  </a:ext>
                </a:extLst>
              </a:blip>
              <a:srcRect/>
              <a:stretch>
                <a:fillRect/>
              </a:stretch>
            </p:blipFill>
            <p:spPr bwMode="auto">
              <a:xfrm>
                <a:off x="4326078" y="4146885"/>
                <a:ext cx="248663" cy="2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6" descr="\\magnum\Projects\Microsoft\Cloud Power FY12\Design\Icons\PNGs\Server_2.png"/>
              <p:cNvPicPr>
                <a:picLocks noChangeAspect="1" noChangeArrowheads="1"/>
              </p:cNvPicPr>
              <p:nvPr/>
            </p:nvPicPr>
            <p:blipFill rotWithShape="1">
              <a:blip r:embed="rId5" cstate="screen">
                <a:duotone>
                  <a:prstClr val="black"/>
                  <a:schemeClr val="accent2">
                    <a:tint val="45000"/>
                    <a:satMod val="400000"/>
                  </a:schemeClr>
                </a:duotone>
                <a:extLst>
                  <a:ext uri="{28A0092B-C50C-407E-A947-70E740481C1C}">
                    <a14:useLocalDpi xmlns:a14="http://schemas.microsoft.com/office/drawing/2010/main"/>
                  </a:ext>
                </a:extLst>
              </a:blip>
              <a:srcRect/>
              <a:stretch/>
            </p:blipFill>
            <p:spPr bwMode="auto">
              <a:xfrm>
                <a:off x="4084637" y="3766765"/>
                <a:ext cx="318183" cy="637451"/>
              </a:xfrm>
              <a:prstGeom prst="rect">
                <a:avLst/>
              </a:prstGeom>
              <a:noFill/>
            </p:spPr>
          </p:pic>
        </p:grpSp>
        <p:grpSp>
          <p:nvGrpSpPr>
            <p:cNvPr id="42" name="Group 9"/>
            <p:cNvGrpSpPr>
              <a:grpSpLocks noChangeAspect="1"/>
            </p:cNvGrpSpPr>
            <p:nvPr/>
          </p:nvGrpSpPr>
          <p:grpSpPr>
            <a:xfrm>
              <a:off x="7617163" y="2538750"/>
              <a:ext cx="714864" cy="929784"/>
              <a:chOff x="4084637" y="3766765"/>
              <a:chExt cx="490104" cy="637451"/>
            </a:xfrm>
          </p:grpSpPr>
          <p:pic>
            <p:nvPicPr>
              <p:cNvPr id="43" name="Picture 2"/>
              <p:cNvPicPr>
                <a:picLocks noChangeAspect="1" noChangeArrowheads="1"/>
              </p:cNvPicPr>
              <p:nvPr/>
            </p:nvPicPr>
            <p:blipFill>
              <a:blip r:embed="rId4" cstate="print">
                <a:clrChange>
                  <a:clrFrom>
                    <a:srgbClr val="4EB1E4"/>
                  </a:clrFrom>
                  <a:clrTo>
                    <a:srgbClr val="4EB1E4">
                      <a:alpha val="0"/>
                    </a:srgbClr>
                  </a:clrTo>
                </a:clrChange>
                <a:duotone>
                  <a:prstClr val="black"/>
                  <a:schemeClr val="accent2">
                    <a:tint val="45000"/>
                    <a:satMod val="400000"/>
                  </a:schemeClr>
                </a:duotone>
                <a:extLst>
                  <a:ext uri="{28A0092B-C50C-407E-A947-70E740481C1C}">
                    <a14:useLocalDpi xmlns:a14="http://schemas.microsoft.com/office/drawing/2010/main"/>
                  </a:ext>
                </a:extLst>
              </a:blip>
              <a:srcRect/>
              <a:stretch>
                <a:fillRect/>
              </a:stretch>
            </p:blipFill>
            <p:spPr bwMode="auto">
              <a:xfrm>
                <a:off x="4326078" y="4146885"/>
                <a:ext cx="248663" cy="2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6" descr="\\magnum\Projects\Microsoft\Cloud Power FY12\Design\Icons\PNGs\Server_2.png"/>
              <p:cNvPicPr>
                <a:picLocks noChangeAspect="1" noChangeArrowheads="1"/>
              </p:cNvPicPr>
              <p:nvPr/>
            </p:nvPicPr>
            <p:blipFill rotWithShape="1">
              <a:blip r:embed="rId5" cstate="screen">
                <a:duotone>
                  <a:prstClr val="black"/>
                  <a:schemeClr val="accent2">
                    <a:tint val="45000"/>
                    <a:satMod val="400000"/>
                  </a:schemeClr>
                </a:duotone>
                <a:extLst>
                  <a:ext uri="{28A0092B-C50C-407E-A947-70E740481C1C}">
                    <a14:useLocalDpi xmlns:a14="http://schemas.microsoft.com/office/drawing/2010/main"/>
                  </a:ext>
                </a:extLst>
              </a:blip>
              <a:srcRect/>
              <a:stretch/>
            </p:blipFill>
            <p:spPr bwMode="auto">
              <a:xfrm>
                <a:off x="4084637" y="3766765"/>
                <a:ext cx="318183" cy="637451"/>
              </a:xfrm>
              <a:prstGeom prst="rect">
                <a:avLst/>
              </a:prstGeom>
              <a:noFill/>
            </p:spPr>
          </p:pic>
        </p:grpSp>
      </p:grpSp>
    </p:spTree>
    <p:extLst>
      <p:ext uri="{BB962C8B-B14F-4D97-AF65-F5344CB8AC3E}">
        <p14:creationId xmlns:p14="http://schemas.microsoft.com/office/powerpoint/2010/main" val="23556414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Securing </a:t>
            </a:r>
            <a:r>
              <a:rPr lang="en-US" dirty="0" err="1"/>
              <a:t>VNet</a:t>
            </a:r>
            <a:r>
              <a:rPr lang="en-US" dirty="0"/>
              <a:t> inbound traffic – Public IPs</a:t>
            </a:r>
            <a:endParaRPr lang="en-US" dirty="0">
              <a:solidFill>
                <a:schemeClr val="tx2"/>
              </a:solidFill>
            </a:endParaRPr>
          </a:p>
        </p:txBody>
      </p:sp>
      <p:sp>
        <p:nvSpPr>
          <p:cNvPr id="12" name="Text Placeholder 3"/>
          <p:cNvSpPr txBox="1">
            <a:spLocks/>
          </p:cNvSpPr>
          <p:nvPr/>
        </p:nvSpPr>
        <p:spPr>
          <a:xfrm>
            <a:off x="4627406" y="1275407"/>
            <a:ext cx="5470275" cy="6014156"/>
          </a:xfrm>
          <a:prstGeom prst="rect">
            <a:avLst/>
          </a:prstGeom>
        </p:spPr>
        <p:txBody>
          <a:bodyPr/>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a:defRPr/>
            </a:pPr>
            <a:r>
              <a:rPr lang="en-US" sz="1800" dirty="0"/>
              <a:t>Public IP on a NIC opens all ports to Internet</a:t>
            </a:r>
          </a:p>
          <a:p>
            <a:pPr marL="342900" lvl="1" indent="-342900">
              <a:defRPr/>
            </a:pPr>
            <a:r>
              <a:rPr lang="en-US" sz="1800" dirty="0"/>
              <a:t>Access restricted via NSG</a:t>
            </a:r>
          </a:p>
          <a:p>
            <a:pPr marL="567261" lvl="2" indent="-342900">
              <a:defRPr/>
            </a:pPr>
            <a:r>
              <a:rPr lang="en-US" sz="1600" dirty="0"/>
              <a:t>Default NSG rule blocks all inbound traffic </a:t>
            </a:r>
          </a:p>
          <a:p>
            <a:pPr marL="567261" lvl="2" indent="-342900">
              <a:defRPr/>
            </a:pPr>
            <a:r>
              <a:rPr lang="en-US" sz="1600" dirty="0"/>
              <a:t>Required ports should be opened via NSG rules</a:t>
            </a:r>
          </a:p>
          <a:p>
            <a:pPr marL="508524" lvl="2" indent="-284163" defTabSz="932597">
              <a:lnSpc>
                <a:spcPct val="114000"/>
              </a:lnSpc>
              <a:spcBef>
                <a:spcPts val="204"/>
              </a:spcBef>
              <a:buClr>
                <a:schemeClr val="tx1"/>
              </a:buClr>
              <a:buSzPct val="100000"/>
              <a:defRPr/>
            </a:pPr>
            <a:endParaRPr lang="en-US" sz="1600" kern="0" dirty="0">
              <a:solidFill>
                <a:schemeClr val="tx1"/>
              </a:solidFill>
            </a:endParaRPr>
          </a:p>
          <a:p>
            <a:pPr marL="508524" lvl="2" indent="-284163" defTabSz="932597">
              <a:lnSpc>
                <a:spcPct val="114000"/>
              </a:lnSpc>
              <a:spcBef>
                <a:spcPts val="204"/>
              </a:spcBef>
              <a:buClr>
                <a:schemeClr val="tx1"/>
              </a:buClr>
              <a:buSzPct val="100000"/>
              <a:defRPr/>
            </a:pPr>
            <a:endParaRPr lang="en-US" sz="1600" kern="0" dirty="0">
              <a:solidFill>
                <a:schemeClr val="tx1"/>
              </a:solidFill>
            </a:endParaRPr>
          </a:p>
          <a:p>
            <a:pPr marL="284163" lvl="1" indent="-284163" defTabSz="932597">
              <a:lnSpc>
                <a:spcPct val="114000"/>
              </a:lnSpc>
              <a:spcBef>
                <a:spcPts val="204"/>
              </a:spcBef>
              <a:buClr>
                <a:schemeClr val="tx1"/>
              </a:buClr>
              <a:buSzPct val="100000"/>
              <a:defRPr/>
            </a:pPr>
            <a:endParaRPr lang="en-US" sz="1600" kern="0" dirty="0">
              <a:solidFill>
                <a:schemeClr val="tx1"/>
              </a:solidFill>
            </a:endParaRPr>
          </a:p>
          <a:p>
            <a:pPr marL="284163" lvl="1" indent="-284163" defTabSz="932597">
              <a:lnSpc>
                <a:spcPct val="114000"/>
              </a:lnSpc>
              <a:spcBef>
                <a:spcPts val="204"/>
              </a:spcBef>
              <a:buClr>
                <a:schemeClr val="tx1"/>
              </a:buClr>
              <a:buSzPct val="100000"/>
              <a:defRPr/>
            </a:pPr>
            <a:endParaRPr lang="en-US" sz="1600" kern="0" dirty="0">
              <a:solidFill>
                <a:schemeClr val="tx1"/>
              </a:solidFill>
            </a:endParaRPr>
          </a:p>
          <a:p>
            <a:pPr marL="284163" lvl="1" indent="-284163" defTabSz="932597">
              <a:lnSpc>
                <a:spcPct val="114000"/>
              </a:lnSpc>
              <a:spcBef>
                <a:spcPts val="204"/>
              </a:spcBef>
              <a:buClr>
                <a:schemeClr val="tx1"/>
              </a:buClr>
              <a:buSzPct val="100000"/>
              <a:defRPr/>
            </a:pPr>
            <a:endParaRPr lang="en-US" sz="1600" kern="0" dirty="0">
              <a:solidFill>
                <a:schemeClr val="tx1"/>
              </a:solidFill>
            </a:endParaRPr>
          </a:p>
          <a:p>
            <a:pPr marL="284163" lvl="1" indent="-284163" defTabSz="932597">
              <a:lnSpc>
                <a:spcPct val="114000"/>
              </a:lnSpc>
              <a:spcBef>
                <a:spcPts val="204"/>
              </a:spcBef>
              <a:buClr>
                <a:schemeClr val="tx1"/>
              </a:buClr>
              <a:buSzPct val="100000"/>
              <a:defRPr/>
            </a:pPr>
            <a:endParaRPr lang="en-US" sz="1600" kern="0" dirty="0">
              <a:solidFill>
                <a:schemeClr val="tx1"/>
              </a:solidFill>
            </a:endParaRPr>
          </a:p>
          <a:p>
            <a:pPr marL="284163" lvl="1" indent="-284163" defTabSz="932597">
              <a:lnSpc>
                <a:spcPct val="114000"/>
              </a:lnSpc>
              <a:spcBef>
                <a:spcPts val="204"/>
              </a:spcBef>
              <a:buClr>
                <a:schemeClr val="tx1"/>
              </a:buClr>
              <a:buSzPct val="100000"/>
              <a:defRPr/>
            </a:pPr>
            <a:r>
              <a:rPr lang="en-US" sz="1800" dirty="0"/>
              <a:t>ARM portal: </a:t>
            </a:r>
            <a:endParaRPr lang="en-US" sz="2000" dirty="0"/>
          </a:p>
          <a:p>
            <a:pPr marL="567261" lvl="2" indent="-342900">
              <a:defRPr/>
            </a:pPr>
            <a:r>
              <a:rPr lang="en-US" sz="1600" dirty="0"/>
              <a:t>VMs get a public IP and NSG, by default</a:t>
            </a:r>
          </a:p>
          <a:p>
            <a:pPr marL="567261" lvl="2" indent="-342900">
              <a:defRPr/>
            </a:pPr>
            <a:r>
              <a:rPr lang="en-US" sz="1600" dirty="0"/>
              <a:t>Portal adds NSG rules to open RDP\SSH for connectivity</a:t>
            </a:r>
          </a:p>
          <a:p>
            <a:pPr marL="567261" lvl="2" indent="-342900">
              <a:defRPr/>
            </a:pPr>
            <a:r>
              <a:rPr lang="en-US" sz="1600" dirty="0"/>
              <a:t>Additional ports should be opened via NSG rules</a:t>
            </a:r>
          </a:p>
          <a:p>
            <a:pPr marL="342900" lvl="1" indent="-342900">
              <a:defRPr/>
            </a:pPr>
            <a:r>
              <a:rPr lang="en-US" sz="1800" dirty="0"/>
              <a:t>ARM PowerShell</a:t>
            </a:r>
          </a:p>
          <a:p>
            <a:pPr marL="567261" lvl="2" indent="-342900">
              <a:defRPr/>
            </a:pPr>
            <a:r>
              <a:rPr lang="en-US" sz="1600" dirty="0"/>
              <a:t>VM gets no public IP or NSG, by default</a:t>
            </a:r>
          </a:p>
          <a:p>
            <a:pPr marL="567261" lvl="2" indent="-342900">
              <a:defRPr/>
            </a:pPr>
            <a:r>
              <a:rPr lang="en-US" sz="1600" dirty="0"/>
              <a:t>Manually add the Public IP and NSG + Rules</a:t>
            </a:r>
          </a:p>
          <a:p>
            <a:pPr marL="284163" lvl="1" indent="-284163" defTabSz="932597">
              <a:lnSpc>
                <a:spcPct val="114000"/>
              </a:lnSpc>
              <a:spcBef>
                <a:spcPts val="204"/>
              </a:spcBef>
              <a:buClr>
                <a:schemeClr val="tx1"/>
              </a:buClr>
              <a:buSzPct val="100000"/>
              <a:defRPr/>
            </a:pPr>
            <a:endParaRPr lang="en-US" sz="1600" kern="0" dirty="0">
              <a:solidFill>
                <a:schemeClr val="tx1"/>
              </a:solidFill>
            </a:endParaRPr>
          </a:p>
          <a:p>
            <a:pPr marL="284163" lvl="1" indent="-284163" defTabSz="932597">
              <a:lnSpc>
                <a:spcPct val="114000"/>
              </a:lnSpc>
              <a:spcBef>
                <a:spcPts val="204"/>
              </a:spcBef>
              <a:buClr>
                <a:schemeClr val="tx1"/>
              </a:buClr>
              <a:buSzPct val="100000"/>
              <a:defRPr/>
            </a:pPr>
            <a:endParaRPr lang="en-US" sz="1600" kern="0" dirty="0">
              <a:solidFill>
                <a:schemeClr val="tx1"/>
              </a:solidFill>
            </a:endParaRPr>
          </a:p>
          <a:p>
            <a:pPr marL="284163" lvl="1" indent="-284163" defTabSz="932597">
              <a:lnSpc>
                <a:spcPct val="114000"/>
              </a:lnSpc>
              <a:spcBef>
                <a:spcPts val="204"/>
              </a:spcBef>
              <a:buClr>
                <a:schemeClr val="tx1"/>
              </a:buClr>
              <a:buSzPct val="100000"/>
              <a:defRPr/>
            </a:pPr>
            <a:endParaRPr lang="en-US" sz="1600" kern="0" dirty="0">
              <a:solidFill>
                <a:schemeClr val="tx1"/>
              </a:solidFill>
            </a:endParaRPr>
          </a:p>
          <a:p>
            <a:pPr marL="284163" lvl="1" indent="-284163" defTabSz="932597">
              <a:lnSpc>
                <a:spcPct val="114000"/>
              </a:lnSpc>
              <a:spcBef>
                <a:spcPts val="204"/>
              </a:spcBef>
              <a:buClr>
                <a:schemeClr val="tx1"/>
              </a:buClr>
              <a:buSzPct val="100000"/>
              <a:defRPr/>
            </a:pPr>
            <a:endParaRPr lang="en-US" sz="1600" kern="0" dirty="0">
              <a:solidFill>
                <a:schemeClr val="tx1"/>
              </a:solidFill>
            </a:endParaRPr>
          </a:p>
          <a:p>
            <a:pPr marL="284163" lvl="1" indent="-284163" defTabSz="932597">
              <a:lnSpc>
                <a:spcPct val="114000"/>
              </a:lnSpc>
              <a:spcBef>
                <a:spcPts val="204"/>
              </a:spcBef>
              <a:buClr>
                <a:schemeClr val="tx1"/>
              </a:buClr>
              <a:buSzPct val="100000"/>
              <a:defRPr/>
            </a:pPr>
            <a:endParaRPr lang="en-US" sz="1600" kern="0" dirty="0">
              <a:solidFill>
                <a:schemeClr val="tx1"/>
              </a:solidFill>
            </a:endParaRPr>
          </a:p>
        </p:txBody>
      </p:sp>
      <p:graphicFrame>
        <p:nvGraphicFramePr>
          <p:cNvPr id="33" name="Table 16"/>
          <p:cNvGraphicFramePr>
            <a:graphicFrameLocks noGrp="1"/>
          </p:cNvGraphicFramePr>
          <p:nvPr>
            <p:extLst/>
          </p:nvPr>
        </p:nvGraphicFramePr>
        <p:xfrm>
          <a:off x="4627405" y="2628406"/>
          <a:ext cx="7490297" cy="1529009"/>
        </p:xfrm>
        <a:graphic>
          <a:graphicData uri="http://schemas.openxmlformats.org/drawingml/2006/table">
            <a:tbl>
              <a:tblPr firstRow="1" bandRow="1">
                <a:tableStyleId>{7DF18680-E054-41AD-8BC1-D1AEF772440D}</a:tableStyleId>
              </a:tblPr>
              <a:tblGrid>
                <a:gridCol w="1068855">
                  <a:extLst>
                    <a:ext uri="{9D8B030D-6E8A-4147-A177-3AD203B41FA5}">
                      <a16:colId xmlns:a16="http://schemas.microsoft.com/office/drawing/2014/main" val="20000"/>
                    </a:ext>
                  </a:extLst>
                </a:gridCol>
                <a:gridCol w="1064302">
                  <a:extLst>
                    <a:ext uri="{9D8B030D-6E8A-4147-A177-3AD203B41FA5}">
                      <a16:colId xmlns:a16="http://schemas.microsoft.com/office/drawing/2014/main" val="20001"/>
                    </a:ext>
                  </a:extLst>
                </a:gridCol>
                <a:gridCol w="1289154">
                  <a:extLst>
                    <a:ext uri="{9D8B030D-6E8A-4147-A177-3AD203B41FA5}">
                      <a16:colId xmlns:a16="http://schemas.microsoft.com/office/drawing/2014/main" val="20002"/>
                    </a:ext>
                  </a:extLst>
                </a:gridCol>
                <a:gridCol w="981856">
                  <a:extLst>
                    <a:ext uri="{9D8B030D-6E8A-4147-A177-3AD203B41FA5}">
                      <a16:colId xmlns:a16="http://schemas.microsoft.com/office/drawing/2014/main" val="20003"/>
                    </a:ext>
                  </a:extLst>
                </a:gridCol>
                <a:gridCol w="929390">
                  <a:extLst>
                    <a:ext uri="{9D8B030D-6E8A-4147-A177-3AD203B41FA5}">
                      <a16:colId xmlns:a16="http://schemas.microsoft.com/office/drawing/2014/main" val="20004"/>
                    </a:ext>
                  </a:extLst>
                </a:gridCol>
                <a:gridCol w="891078">
                  <a:extLst>
                    <a:ext uri="{9D8B030D-6E8A-4147-A177-3AD203B41FA5}">
                      <a16:colId xmlns:a16="http://schemas.microsoft.com/office/drawing/2014/main" val="20005"/>
                    </a:ext>
                  </a:extLst>
                </a:gridCol>
                <a:gridCol w="1265662">
                  <a:extLst>
                    <a:ext uri="{9D8B030D-6E8A-4147-A177-3AD203B41FA5}">
                      <a16:colId xmlns:a16="http://schemas.microsoft.com/office/drawing/2014/main" val="20006"/>
                    </a:ext>
                  </a:extLst>
                </a:gridCol>
              </a:tblGrid>
              <a:tr h="518148">
                <a:tc>
                  <a:txBody>
                    <a:bodyPr/>
                    <a:lstStyle/>
                    <a:p>
                      <a:r>
                        <a:rPr lang="en-US" sz="1800" b="0">
                          <a:latin typeface="Segoe UI Semibold" panose="020B0702040204020203" pitchFamily="34" charset="0"/>
                          <a:cs typeface="Segoe UI Semibold" panose="020B0702040204020203" pitchFamily="34" charset="0"/>
                        </a:rPr>
                        <a:t>Priority</a:t>
                      </a:r>
                      <a:endParaRPr lang="en-US" sz="1800" b="0" dirty="0">
                        <a:latin typeface="Segoe UI Semibold" panose="020B0702040204020203" pitchFamily="34" charset="0"/>
                        <a:cs typeface="Segoe UI Semibold" panose="020B0702040204020203" pitchFamily="34" charset="0"/>
                      </a:endParaRPr>
                    </a:p>
                  </a:txBody>
                  <a:tcPr marL="91428" marR="91428" marT="45714" marB="45714">
                    <a:solidFill>
                      <a:schemeClr val="accent1"/>
                    </a:solidFill>
                  </a:tcPr>
                </a:tc>
                <a:tc>
                  <a:txBody>
                    <a:bodyPr/>
                    <a:lstStyle/>
                    <a:p>
                      <a:r>
                        <a:rPr lang="en-US" sz="1800" b="0" dirty="0">
                          <a:latin typeface="Segoe UI Semibold" panose="020B0702040204020203" pitchFamily="34" charset="0"/>
                          <a:cs typeface="Segoe UI Semibold" panose="020B0702040204020203" pitchFamily="34" charset="0"/>
                        </a:rPr>
                        <a:t>Access</a:t>
                      </a:r>
                    </a:p>
                  </a:txBody>
                  <a:tcPr marL="91428" marR="91428" marT="45714" marB="45714">
                    <a:solidFill>
                      <a:schemeClr val="accent1"/>
                    </a:solidFill>
                  </a:tcPr>
                </a:tc>
                <a:tc>
                  <a:txBody>
                    <a:bodyPr/>
                    <a:lstStyle/>
                    <a:p>
                      <a:r>
                        <a:rPr lang="en-US" sz="1800" b="0" dirty="0" err="1">
                          <a:latin typeface="Segoe UI Semibold" panose="020B0702040204020203" pitchFamily="34" charset="0"/>
                          <a:cs typeface="Segoe UI Semibold" panose="020B0702040204020203" pitchFamily="34" charset="0"/>
                        </a:rPr>
                        <a:t>SrcIP</a:t>
                      </a:r>
                      <a:endParaRPr lang="en-US" sz="1800" b="0" dirty="0">
                        <a:latin typeface="Segoe UI Semibold" panose="020B0702040204020203" pitchFamily="34" charset="0"/>
                        <a:cs typeface="Segoe UI Semibold" panose="020B0702040204020203" pitchFamily="34" charset="0"/>
                      </a:endParaRPr>
                    </a:p>
                  </a:txBody>
                  <a:tcPr marL="91428" marR="91428" marT="45714" marB="45714">
                    <a:solidFill>
                      <a:schemeClr val="accent1"/>
                    </a:solidFill>
                  </a:tcPr>
                </a:tc>
                <a:tc>
                  <a:txBody>
                    <a:bodyPr/>
                    <a:lstStyle/>
                    <a:p>
                      <a:r>
                        <a:rPr lang="en-US" sz="1800" b="0" dirty="0" err="1">
                          <a:latin typeface="Segoe UI Semibold" panose="020B0702040204020203" pitchFamily="34" charset="0"/>
                          <a:cs typeface="Segoe UI Semibold" panose="020B0702040204020203" pitchFamily="34" charset="0"/>
                        </a:rPr>
                        <a:t>SrcPort</a:t>
                      </a:r>
                      <a:endParaRPr lang="en-US" sz="1800" b="0" dirty="0">
                        <a:latin typeface="Segoe UI Semibold" panose="020B0702040204020203" pitchFamily="34" charset="0"/>
                        <a:cs typeface="Segoe UI Semibold" panose="020B0702040204020203" pitchFamily="34" charset="0"/>
                      </a:endParaRPr>
                    </a:p>
                  </a:txBody>
                  <a:tcPr marL="91428" marR="91428" marT="45714" marB="45714">
                    <a:solidFill>
                      <a:schemeClr val="accent1"/>
                    </a:solidFill>
                  </a:tcPr>
                </a:tc>
                <a:tc>
                  <a:txBody>
                    <a:bodyPr/>
                    <a:lstStyle/>
                    <a:p>
                      <a:r>
                        <a:rPr lang="en-US" sz="1800" b="0" dirty="0" err="1">
                          <a:latin typeface="Segoe UI Semibold" panose="020B0702040204020203" pitchFamily="34" charset="0"/>
                          <a:cs typeface="Segoe UI Semibold" panose="020B0702040204020203" pitchFamily="34" charset="0"/>
                        </a:rPr>
                        <a:t>DestIP</a:t>
                      </a:r>
                      <a:endParaRPr lang="en-US" sz="1800" b="0" dirty="0">
                        <a:latin typeface="Segoe UI Semibold" panose="020B0702040204020203" pitchFamily="34" charset="0"/>
                        <a:cs typeface="Segoe UI Semibold" panose="020B0702040204020203" pitchFamily="34" charset="0"/>
                      </a:endParaRPr>
                    </a:p>
                  </a:txBody>
                  <a:tcPr marL="91428" marR="91428" marT="45714" marB="45714">
                    <a:solidFill>
                      <a:schemeClr val="accent1"/>
                    </a:solidFill>
                  </a:tcPr>
                </a:tc>
                <a:tc>
                  <a:txBody>
                    <a:bodyPr/>
                    <a:lstStyle/>
                    <a:p>
                      <a:r>
                        <a:rPr lang="en-US" sz="1800" b="0" dirty="0">
                          <a:latin typeface="Segoe UI Semibold" panose="020B0702040204020203" pitchFamily="34" charset="0"/>
                          <a:cs typeface="Segoe UI Semibold" panose="020B0702040204020203" pitchFamily="34" charset="0"/>
                        </a:rPr>
                        <a:t>Dest</a:t>
                      </a:r>
                      <a:r>
                        <a:rPr lang="en-US" sz="1800" b="0" baseline="0" dirty="0">
                          <a:latin typeface="Segoe UI Semibold" panose="020B0702040204020203" pitchFamily="34" charset="0"/>
                          <a:cs typeface="Segoe UI Semibold" panose="020B0702040204020203" pitchFamily="34" charset="0"/>
                        </a:rPr>
                        <a:t> Port</a:t>
                      </a:r>
                      <a:endParaRPr lang="en-US" sz="1800" b="0" dirty="0">
                        <a:latin typeface="Segoe UI Semibold" panose="020B0702040204020203" pitchFamily="34" charset="0"/>
                        <a:cs typeface="Segoe UI Semibold" panose="020B0702040204020203" pitchFamily="34" charset="0"/>
                      </a:endParaRPr>
                    </a:p>
                  </a:txBody>
                  <a:tcPr marL="91428" marR="91428" marT="45714" marB="45714">
                    <a:solidFill>
                      <a:schemeClr val="accent1"/>
                    </a:solidFill>
                  </a:tcPr>
                </a:tc>
                <a:tc>
                  <a:txBody>
                    <a:bodyPr/>
                    <a:lstStyle/>
                    <a:p>
                      <a:r>
                        <a:rPr lang="en-US" sz="1800" b="0" dirty="0">
                          <a:latin typeface="Segoe UI Semibold" panose="020B0702040204020203" pitchFamily="34" charset="0"/>
                          <a:cs typeface="Segoe UI Semibold" panose="020B0702040204020203" pitchFamily="34" charset="0"/>
                        </a:rPr>
                        <a:t>Protocol</a:t>
                      </a:r>
                    </a:p>
                  </a:txBody>
                  <a:tcPr marL="91428" marR="91428" marT="45714" marB="45714">
                    <a:solidFill>
                      <a:schemeClr val="accent1"/>
                    </a:solidFill>
                  </a:tcPr>
                </a:tc>
                <a:extLst>
                  <a:ext uri="{0D108BD9-81ED-4DB2-BD59-A6C34878D82A}">
                    <a16:rowId xmlns:a16="http://schemas.microsoft.com/office/drawing/2014/main" val="10000"/>
                  </a:ext>
                </a:extLst>
              </a:tr>
              <a:tr h="370793">
                <a:tc>
                  <a:txBody>
                    <a:bodyPr/>
                    <a:lstStyle/>
                    <a:p>
                      <a:r>
                        <a:rPr lang="en-US" sz="1400"/>
                        <a:t>100</a:t>
                      </a:r>
                      <a:endParaRPr lang="en-US" sz="1400" dirty="0"/>
                    </a:p>
                  </a:txBody>
                  <a:tcPr marL="91428" marR="91428" marT="45714" marB="45714">
                    <a:solidFill>
                      <a:schemeClr val="accent1">
                        <a:lumMod val="40000"/>
                        <a:lumOff val="60000"/>
                      </a:schemeClr>
                    </a:solidFill>
                  </a:tcPr>
                </a:tc>
                <a:tc>
                  <a:txBody>
                    <a:bodyPr/>
                    <a:lstStyle/>
                    <a:p>
                      <a:r>
                        <a:rPr lang="en-US" sz="1400"/>
                        <a:t>Allow</a:t>
                      </a:r>
                      <a:endParaRPr lang="en-US" sz="1400" dirty="0"/>
                    </a:p>
                  </a:txBody>
                  <a:tcPr marL="91428" marR="91428" marT="45714" marB="45714">
                    <a:solidFill>
                      <a:schemeClr val="accent1">
                        <a:lumMod val="40000"/>
                        <a:lumOff val="60000"/>
                      </a:schemeClr>
                    </a:solidFill>
                  </a:tcPr>
                </a:tc>
                <a:tc>
                  <a:txBody>
                    <a:bodyPr/>
                    <a:lstStyle/>
                    <a:p>
                      <a:r>
                        <a:rPr lang="en-US" sz="1400" dirty="0"/>
                        <a:t>INTERNET</a:t>
                      </a:r>
                    </a:p>
                  </a:txBody>
                  <a:tcPr marL="91428" marR="91428" marT="45714" marB="45714">
                    <a:solidFill>
                      <a:schemeClr val="accent1">
                        <a:lumMod val="40000"/>
                        <a:lumOff val="60000"/>
                      </a:schemeClr>
                    </a:solidFill>
                  </a:tcPr>
                </a:tc>
                <a:tc>
                  <a:txBody>
                    <a:bodyPr/>
                    <a:lstStyle/>
                    <a:p>
                      <a:r>
                        <a:rPr lang="en-US" sz="1400"/>
                        <a:t>*</a:t>
                      </a:r>
                      <a:endParaRPr lang="en-US" sz="1400" dirty="0"/>
                    </a:p>
                  </a:txBody>
                  <a:tcPr marL="91428" marR="91428" marT="45714" marB="45714">
                    <a:solidFill>
                      <a:schemeClr val="accent1">
                        <a:lumMod val="40000"/>
                        <a:lumOff val="60000"/>
                      </a:schemeClr>
                    </a:solidFill>
                  </a:tcPr>
                </a:tc>
                <a:tc>
                  <a:txBody>
                    <a:bodyPr/>
                    <a:lstStyle/>
                    <a:p>
                      <a:r>
                        <a:rPr lang="en-US" sz="1400"/>
                        <a:t>*</a:t>
                      </a:r>
                      <a:endParaRPr lang="en-US" sz="1400" dirty="0"/>
                    </a:p>
                  </a:txBody>
                  <a:tcPr marL="91428" marR="91428" marT="45714" marB="45714">
                    <a:solidFill>
                      <a:schemeClr val="accent1">
                        <a:lumMod val="40000"/>
                        <a:lumOff val="60000"/>
                      </a:schemeClr>
                    </a:solidFill>
                  </a:tcPr>
                </a:tc>
                <a:tc>
                  <a:txBody>
                    <a:bodyPr/>
                    <a:lstStyle/>
                    <a:p>
                      <a:r>
                        <a:rPr lang="en-US" sz="1400"/>
                        <a:t>3389</a:t>
                      </a:r>
                      <a:endParaRPr lang="en-US" sz="1400" dirty="0"/>
                    </a:p>
                  </a:txBody>
                  <a:tcPr marL="91428" marR="91428" marT="45714" marB="45714">
                    <a:solidFill>
                      <a:schemeClr val="accent1">
                        <a:lumMod val="40000"/>
                        <a:lumOff val="60000"/>
                      </a:schemeClr>
                    </a:solidFill>
                  </a:tcPr>
                </a:tc>
                <a:tc>
                  <a:txBody>
                    <a:bodyPr/>
                    <a:lstStyle/>
                    <a:p>
                      <a:r>
                        <a:rPr lang="en-US" sz="1400" dirty="0"/>
                        <a:t>TCP</a:t>
                      </a:r>
                    </a:p>
                  </a:txBody>
                  <a:tcPr marL="91428" marR="91428" marT="45714" marB="45714">
                    <a:solidFill>
                      <a:schemeClr val="accent1">
                        <a:lumMod val="40000"/>
                        <a:lumOff val="60000"/>
                      </a:schemeClr>
                    </a:solidFill>
                  </a:tcPr>
                </a:tc>
                <a:extLst>
                  <a:ext uri="{0D108BD9-81ED-4DB2-BD59-A6C34878D82A}">
                    <a16:rowId xmlns:a16="http://schemas.microsoft.com/office/drawing/2014/main" val="10001"/>
                  </a:ext>
                </a:extLst>
              </a:tr>
              <a:tr h="518148">
                <a:tc>
                  <a:txBody>
                    <a:bodyPr/>
                    <a:lstStyle/>
                    <a:p>
                      <a:r>
                        <a:rPr lang="en-US" sz="1400"/>
                        <a:t>65500</a:t>
                      </a:r>
                    </a:p>
                    <a:p>
                      <a:r>
                        <a:rPr lang="en-US" sz="1400"/>
                        <a:t>(Default)</a:t>
                      </a:r>
                      <a:endParaRPr lang="en-US" sz="1400" dirty="0"/>
                    </a:p>
                  </a:txBody>
                  <a:tcPr marL="91428" marR="91428" marT="45714" marB="45714">
                    <a:solidFill>
                      <a:schemeClr val="accent1">
                        <a:lumMod val="20000"/>
                        <a:lumOff val="80000"/>
                      </a:schemeClr>
                    </a:solidFill>
                  </a:tcPr>
                </a:tc>
                <a:tc>
                  <a:txBody>
                    <a:bodyPr/>
                    <a:lstStyle/>
                    <a:p>
                      <a:r>
                        <a:rPr lang="en-US" sz="1400"/>
                        <a:t>Deny</a:t>
                      </a:r>
                      <a:endParaRPr lang="en-US" sz="1400" dirty="0"/>
                    </a:p>
                  </a:txBody>
                  <a:tcPr marL="91428" marR="91428" marT="45714" marB="45714">
                    <a:solidFill>
                      <a:schemeClr val="accent1">
                        <a:lumMod val="20000"/>
                        <a:lumOff val="80000"/>
                      </a:schemeClr>
                    </a:solidFill>
                  </a:tcPr>
                </a:tc>
                <a:tc>
                  <a:txBody>
                    <a:bodyPr/>
                    <a:lstStyle/>
                    <a:p>
                      <a:r>
                        <a:rPr lang="en-US" sz="1400" dirty="0"/>
                        <a:t>INTERNET</a:t>
                      </a:r>
                    </a:p>
                  </a:txBody>
                  <a:tcPr marL="91428" marR="91428" marT="45714" marB="45714">
                    <a:solidFill>
                      <a:schemeClr val="accent1">
                        <a:lumMod val="20000"/>
                        <a:lumOff val="80000"/>
                      </a:schemeClr>
                    </a:solidFill>
                  </a:tcPr>
                </a:tc>
                <a:tc>
                  <a:txBody>
                    <a:bodyPr/>
                    <a:lstStyle/>
                    <a:p>
                      <a:r>
                        <a:rPr lang="en-US" sz="1400"/>
                        <a:t>*</a:t>
                      </a:r>
                      <a:endParaRPr lang="en-US" sz="1400" dirty="0"/>
                    </a:p>
                  </a:txBody>
                  <a:tcPr marL="91428" marR="91428" marT="45714" marB="45714">
                    <a:solidFill>
                      <a:schemeClr val="accent1">
                        <a:lumMod val="20000"/>
                        <a:lumOff val="80000"/>
                      </a:schemeClr>
                    </a:solidFill>
                  </a:tcPr>
                </a:tc>
                <a:tc>
                  <a:txBody>
                    <a:bodyPr/>
                    <a:lstStyle/>
                    <a:p>
                      <a:r>
                        <a:rPr lang="en-US" sz="1400"/>
                        <a:t>*</a:t>
                      </a:r>
                      <a:endParaRPr lang="en-US" sz="1400" dirty="0"/>
                    </a:p>
                  </a:txBody>
                  <a:tcPr marL="91428" marR="91428" marT="45714" marB="45714">
                    <a:solidFill>
                      <a:schemeClr val="accent1">
                        <a:lumMod val="20000"/>
                        <a:lumOff val="80000"/>
                      </a:schemeClr>
                    </a:solidFill>
                  </a:tcPr>
                </a:tc>
                <a:tc>
                  <a:txBody>
                    <a:bodyPr/>
                    <a:lstStyle/>
                    <a:p>
                      <a:r>
                        <a:rPr lang="en-US" sz="1400" dirty="0"/>
                        <a:t>*</a:t>
                      </a:r>
                    </a:p>
                  </a:txBody>
                  <a:tcPr marL="91428" marR="91428" marT="45714" marB="45714">
                    <a:solidFill>
                      <a:schemeClr val="accent1">
                        <a:lumMod val="20000"/>
                        <a:lumOff val="80000"/>
                      </a:schemeClr>
                    </a:solidFill>
                  </a:tcPr>
                </a:tc>
                <a:tc>
                  <a:txBody>
                    <a:bodyPr/>
                    <a:lstStyle/>
                    <a:p>
                      <a:r>
                        <a:rPr lang="en-US" sz="1400" dirty="0"/>
                        <a:t>*</a:t>
                      </a:r>
                    </a:p>
                  </a:txBody>
                  <a:tcPr marL="91428" marR="91428" marT="45714" marB="45714">
                    <a:solidFill>
                      <a:schemeClr val="accent1">
                        <a:lumMod val="20000"/>
                        <a:lumOff val="80000"/>
                      </a:schemeClr>
                    </a:solidFill>
                  </a:tcPr>
                </a:tc>
                <a:extLst>
                  <a:ext uri="{0D108BD9-81ED-4DB2-BD59-A6C34878D82A}">
                    <a16:rowId xmlns:a16="http://schemas.microsoft.com/office/drawing/2014/main" val="10002"/>
                  </a:ext>
                </a:extLst>
              </a:tr>
            </a:tbl>
          </a:graphicData>
        </a:graphic>
      </p:graphicFrame>
      <p:sp>
        <p:nvSpPr>
          <p:cNvPr id="34" name="Rounded Rectangle 14"/>
          <p:cNvSpPr/>
          <p:nvPr/>
        </p:nvSpPr>
        <p:spPr bwMode="auto">
          <a:xfrm>
            <a:off x="603146" y="2383436"/>
            <a:ext cx="2438089" cy="4200211"/>
          </a:xfrm>
          <a:prstGeom prst="roundRect">
            <a:avLst/>
          </a:prstGeom>
          <a:noFill/>
          <a:ln w="25400">
            <a:solidFill>
              <a:schemeClr val="tx1"/>
            </a:solidFill>
            <a:prstDash val="lgDashDot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endParaRPr lang="en-US"/>
          </a:p>
        </p:txBody>
      </p:sp>
      <p:sp>
        <p:nvSpPr>
          <p:cNvPr id="35" name="Rounded Rectangle 2"/>
          <p:cNvSpPr/>
          <p:nvPr/>
        </p:nvSpPr>
        <p:spPr bwMode="auto">
          <a:xfrm>
            <a:off x="984098" y="4258410"/>
            <a:ext cx="1371425" cy="1142854"/>
          </a:xfrm>
          <a:prstGeom prst="roundRect">
            <a:avLst/>
          </a:prstGeom>
          <a:noFill/>
          <a:ln w="25400">
            <a:solidFill>
              <a:schemeClr val="accent1"/>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r>
              <a:rPr lang="en-US" sz="1600" dirty="0">
                <a:solidFill>
                  <a:schemeClr val="accent1"/>
                </a:solidFill>
                <a:latin typeface="Segoe UI Semibold" panose="020B0702040204020203" pitchFamily="34" charset="0"/>
                <a:cs typeface="Segoe UI Semibold" panose="020B0702040204020203" pitchFamily="34" charset="0"/>
              </a:rPr>
              <a:t>Azure VM</a:t>
            </a:r>
          </a:p>
        </p:txBody>
      </p:sp>
      <p:cxnSp>
        <p:nvCxnSpPr>
          <p:cNvPr id="36" name="Straight Connector 35"/>
          <p:cNvCxnSpPr>
            <a:stCxn id="35" idx="0"/>
          </p:cNvCxnSpPr>
          <p:nvPr/>
        </p:nvCxnSpPr>
        <p:spPr>
          <a:xfrm flipV="1">
            <a:off x="1669810" y="3840797"/>
            <a:ext cx="0" cy="417614"/>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7" name="Rounded Rectangle 13"/>
          <p:cNvSpPr/>
          <p:nvPr/>
        </p:nvSpPr>
        <p:spPr bwMode="auto">
          <a:xfrm>
            <a:off x="1136478" y="3383655"/>
            <a:ext cx="1066664" cy="380951"/>
          </a:xfrm>
          <a:prstGeom prst="roundRect">
            <a:avLst/>
          </a:prstGeom>
          <a:noFill/>
          <a:ln w="25400">
            <a:solidFill>
              <a:schemeClr val="accent1"/>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r>
              <a:rPr lang="en-US" sz="1600" dirty="0">
                <a:solidFill>
                  <a:schemeClr val="accent1"/>
                </a:solidFill>
                <a:latin typeface="Segoe UI Semibold" panose="020B0702040204020203" pitchFamily="34" charset="0"/>
                <a:cs typeface="Segoe UI Semibold" panose="020B0702040204020203" pitchFamily="34" charset="0"/>
              </a:rPr>
              <a:t>Public IP</a:t>
            </a:r>
          </a:p>
        </p:txBody>
      </p:sp>
      <p:grpSp>
        <p:nvGrpSpPr>
          <p:cNvPr id="38" name="Group 37"/>
          <p:cNvGrpSpPr/>
          <p:nvPr/>
        </p:nvGrpSpPr>
        <p:grpSpPr>
          <a:xfrm>
            <a:off x="2069147" y="3948959"/>
            <a:ext cx="1106086" cy="498173"/>
            <a:chOff x="1591608" y="4067014"/>
            <a:chExt cx="1106227" cy="498237"/>
          </a:xfrm>
        </p:grpSpPr>
        <p:grpSp>
          <p:nvGrpSpPr>
            <p:cNvPr id="39" name="Group 38"/>
            <p:cNvGrpSpPr/>
            <p:nvPr/>
          </p:nvGrpSpPr>
          <p:grpSpPr>
            <a:xfrm>
              <a:off x="1591608" y="4089545"/>
              <a:ext cx="390887" cy="475706"/>
              <a:chOff x="11439383" y="926102"/>
              <a:chExt cx="390887" cy="475706"/>
            </a:xfrm>
          </p:grpSpPr>
          <p:sp>
            <p:nvSpPr>
              <p:cNvPr id="48" name="Rectangle 47"/>
              <p:cNvSpPr/>
              <p:nvPr/>
            </p:nvSpPr>
            <p:spPr bwMode="auto">
              <a:xfrm>
                <a:off x="11552619" y="1163955"/>
                <a:ext cx="228218" cy="200992"/>
              </a:xfrm>
              <a:prstGeom prst="rect">
                <a:avLst/>
              </a:prstGeom>
              <a:solidFill>
                <a:srgbClr val="3C3C3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05" fontAlgn="base">
                  <a:spcBef>
                    <a:spcPct val="0"/>
                  </a:spcBef>
                  <a:spcAft>
                    <a:spcPct val="0"/>
                  </a:spcAft>
                  <a:defRPr/>
                </a:pPr>
                <a:endParaRPr lang="en-US" sz="2000">
                  <a:solidFill>
                    <a:schemeClr val="accent1"/>
                  </a:solidFill>
                  <a:latin typeface="Segoe UI Semibold" panose="020B0702040204020203" pitchFamily="34" charset="0"/>
                  <a:cs typeface="Segoe UI Semibold" panose="020B0702040204020203" pitchFamily="34" charset="0"/>
                </a:endParaRPr>
              </a:p>
            </p:txBody>
          </p:sp>
          <p:sp>
            <p:nvSpPr>
              <p:cNvPr id="49" name="Freeform 23"/>
              <p:cNvSpPr>
                <a:spLocks noChangeAspect="1" noEditPoints="1"/>
              </p:cNvSpPr>
              <p:nvPr/>
            </p:nvSpPr>
            <p:spPr bwMode="auto">
              <a:xfrm>
                <a:off x="11439383" y="926102"/>
                <a:ext cx="390887" cy="475706"/>
              </a:xfrm>
              <a:custGeom>
                <a:avLst/>
                <a:gdLst>
                  <a:gd name="T0" fmla="*/ 592 w 603"/>
                  <a:gd name="T1" fmla="*/ 304 h 734"/>
                  <a:gd name="T2" fmla="*/ 540 w 603"/>
                  <a:gd name="T3" fmla="*/ 304 h 734"/>
                  <a:gd name="T4" fmla="*/ 540 w 603"/>
                  <a:gd name="T5" fmla="*/ 217 h 734"/>
                  <a:gd name="T6" fmla="*/ 301 w 603"/>
                  <a:gd name="T7" fmla="*/ 0 h 734"/>
                  <a:gd name="T8" fmla="*/ 63 w 603"/>
                  <a:gd name="T9" fmla="*/ 217 h 734"/>
                  <a:gd name="T10" fmla="*/ 63 w 603"/>
                  <a:gd name="T11" fmla="*/ 304 h 734"/>
                  <a:gd name="T12" fmla="*/ 11 w 603"/>
                  <a:gd name="T13" fmla="*/ 304 h 734"/>
                  <a:gd name="T14" fmla="*/ 0 w 603"/>
                  <a:gd name="T15" fmla="*/ 315 h 734"/>
                  <a:gd name="T16" fmla="*/ 0 w 603"/>
                  <a:gd name="T17" fmla="*/ 723 h 734"/>
                  <a:gd name="T18" fmla="*/ 11 w 603"/>
                  <a:gd name="T19" fmla="*/ 734 h 734"/>
                  <a:gd name="T20" fmla="*/ 592 w 603"/>
                  <a:gd name="T21" fmla="*/ 734 h 734"/>
                  <a:gd name="T22" fmla="*/ 603 w 603"/>
                  <a:gd name="T23" fmla="*/ 723 h 734"/>
                  <a:gd name="T24" fmla="*/ 603 w 603"/>
                  <a:gd name="T25" fmla="*/ 315 h 734"/>
                  <a:gd name="T26" fmla="*/ 592 w 603"/>
                  <a:gd name="T27" fmla="*/ 304 h 734"/>
                  <a:gd name="T28" fmla="*/ 323 w 603"/>
                  <a:gd name="T29" fmla="*/ 494 h 734"/>
                  <a:gd name="T30" fmla="*/ 323 w 603"/>
                  <a:gd name="T31" fmla="*/ 612 h 734"/>
                  <a:gd name="T32" fmla="*/ 307 w 603"/>
                  <a:gd name="T33" fmla="*/ 628 h 734"/>
                  <a:gd name="T34" fmla="*/ 296 w 603"/>
                  <a:gd name="T35" fmla="*/ 628 h 734"/>
                  <a:gd name="T36" fmla="*/ 279 w 603"/>
                  <a:gd name="T37" fmla="*/ 612 h 734"/>
                  <a:gd name="T38" fmla="*/ 279 w 603"/>
                  <a:gd name="T39" fmla="*/ 494 h 734"/>
                  <a:gd name="T40" fmla="*/ 257 w 603"/>
                  <a:gd name="T41" fmla="*/ 455 h 734"/>
                  <a:gd name="T42" fmla="*/ 301 w 603"/>
                  <a:gd name="T43" fmla="*/ 410 h 734"/>
                  <a:gd name="T44" fmla="*/ 346 w 603"/>
                  <a:gd name="T45" fmla="*/ 455 h 734"/>
                  <a:gd name="T46" fmla="*/ 323 w 603"/>
                  <a:gd name="T47" fmla="*/ 494 h 734"/>
                  <a:gd name="T48" fmla="*/ 479 w 603"/>
                  <a:gd name="T49" fmla="*/ 304 h 734"/>
                  <a:gd name="T50" fmla="*/ 124 w 603"/>
                  <a:gd name="T51" fmla="*/ 304 h 734"/>
                  <a:gd name="T52" fmla="*/ 124 w 603"/>
                  <a:gd name="T53" fmla="*/ 217 h 734"/>
                  <a:gd name="T54" fmla="*/ 301 w 603"/>
                  <a:gd name="T55" fmla="*/ 61 h 734"/>
                  <a:gd name="T56" fmla="*/ 479 w 603"/>
                  <a:gd name="T57" fmla="*/ 217 h 734"/>
                  <a:gd name="T58" fmla="*/ 479 w 603"/>
                  <a:gd name="T59" fmla="*/ 30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3" h="734">
                    <a:moveTo>
                      <a:pt x="592" y="304"/>
                    </a:moveTo>
                    <a:cubicBezTo>
                      <a:pt x="540" y="304"/>
                      <a:pt x="540" y="304"/>
                      <a:pt x="540" y="304"/>
                    </a:cubicBezTo>
                    <a:cubicBezTo>
                      <a:pt x="540" y="217"/>
                      <a:pt x="540" y="217"/>
                      <a:pt x="540" y="217"/>
                    </a:cubicBezTo>
                    <a:cubicBezTo>
                      <a:pt x="540" y="97"/>
                      <a:pt x="433" y="0"/>
                      <a:pt x="301" y="0"/>
                    </a:cubicBezTo>
                    <a:cubicBezTo>
                      <a:pt x="170" y="0"/>
                      <a:pt x="63" y="97"/>
                      <a:pt x="63" y="217"/>
                    </a:cubicBezTo>
                    <a:cubicBezTo>
                      <a:pt x="63" y="304"/>
                      <a:pt x="63" y="304"/>
                      <a:pt x="63" y="304"/>
                    </a:cubicBezTo>
                    <a:cubicBezTo>
                      <a:pt x="11" y="304"/>
                      <a:pt x="11" y="304"/>
                      <a:pt x="11" y="304"/>
                    </a:cubicBezTo>
                    <a:cubicBezTo>
                      <a:pt x="5" y="304"/>
                      <a:pt x="0" y="309"/>
                      <a:pt x="0" y="315"/>
                    </a:cubicBezTo>
                    <a:cubicBezTo>
                      <a:pt x="0" y="723"/>
                      <a:pt x="0" y="723"/>
                      <a:pt x="0" y="723"/>
                    </a:cubicBezTo>
                    <a:cubicBezTo>
                      <a:pt x="0" y="729"/>
                      <a:pt x="5" y="734"/>
                      <a:pt x="11" y="734"/>
                    </a:cubicBezTo>
                    <a:cubicBezTo>
                      <a:pt x="592" y="734"/>
                      <a:pt x="592" y="734"/>
                      <a:pt x="592" y="734"/>
                    </a:cubicBezTo>
                    <a:cubicBezTo>
                      <a:pt x="598" y="734"/>
                      <a:pt x="603" y="729"/>
                      <a:pt x="603" y="723"/>
                    </a:cubicBezTo>
                    <a:cubicBezTo>
                      <a:pt x="603" y="315"/>
                      <a:pt x="603" y="315"/>
                      <a:pt x="603" y="315"/>
                    </a:cubicBezTo>
                    <a:cubicBezTo>
                      <a:pt x="603" y="309"/>
                      <a:pt x="598" y="304"/>
                      <a:pt x="592" y="304"/>
                    </a:cubicBezTo>
                    <a:close/>
                    <a:moveTo>
                      <a:pt x="323" y="494"/>
                    </a:moveTo>
                    <a:cubicBezTo>
                      <a:pt x="323" y="612"/>
                      <a:pt x="323" y="612"/>
                      <a:pt x="323" y="612"/>
                    </a:cubicBezTo>
                    <a:cubicBezTo>
                      <a:pt x="323" y="621"/>
                      <a:pt x="316" y="628"/>
                      <a:pt x="307" y="628"/>
                    </a:cubicBezTo>
                    <a:cubicBezTo>
                      <a:pt x="296" y="628"/>
                      <a:pt x="296" y="628"/>
                      <a:pt x="296" y="628"/>
                    </a:cubicBezTo>
                    <a:cubicBezTo>
                      <a:pt x="287" y="628"/>
                      <a:pt x="279" y="621"/>
                      <a:pt x="279" y="612"/>
                    </a:cubicBezTo>
                    <a:cubicBezTo>
                      <a:pt x="279" y="494"/>
                      <a:pt x="279" y="494"/>
                      <a:pt x="279" y="494"/>
                    </a:cubicBezTo>
                    <a:cubicBezTo>
                      <a:pt x="266" y="486"/>
                      <a:pt x="257" y="471"/>
                      <a:pt x="257" y="455"/>
                    </a:cubicBezTo>
                    <a:cubicBezTo>
                      <a:pt x="257" y="430"/>
                      <a:pt x="277" y="410"/>
                      <a:pt x="301" y="410"/>
                    </a:cubicBezTo>
                    <a:cubicBezTo>
                      <a:pt x="326" y="410"/>
                      <a:pt x="346" y="430"/>
                      <a:pt x="346" y="455"/>
                    </a:cubicBezTo>
                    <a:cubicBezTo>
                      <a:pt x="346" y="471"/>
                      <a:pt x="337" y="486"/>
                      <a:pt x="323" y="494"/>
                    </a:cubicBezTo>
                    <a:close/>
                    <a:moveTo>
                      <a:pt x="479" y="304"/>
                    </a:moveTo>
                    <a:cubicBezTo>
                      <a:pt x="124" y="304"/>
                      <a:pt x="124" y="304"/>
                      <a:pt x="124" y="304"/>
                    </a:cubicBezTo>
                    <a:cubicBezTo>
                      <a:pt x="124" y="217"/>
                      <a:pt x="124" y="217"/>
                      <a:pt x="124" y="217"/>
                    </a:cubicBezTo>
                    <a:cubicBezTo>
                      <a:pt x="124" y="131"/>
                      <a:pt x="204" y="61"/>
                      <a:pt x="301" y="61"/>
                    </a:cubicBezTo>
                    <a:cubicBezTo>
                      <a:pt x="399" y="61"/>
                      <a:pt x="479" y="131"/>
                      <a:pt x="479" y="217"/>
                    </a:cubicBezTo>
                    <a:lnTo>
                      <a:pt x="479" y="304"/>
                    </a:lnTo>
                    <a:close/>
                  </a:path>
                </a:pathLst>
              </a:custGeom>
              <a:solidFill>
                <a:srgbClr val="FFB900"/>
              </a:solidFill>
              <a:ln>
                <a:noFill/>
              </a:ln>
              <a:extLst/>
            </p:spPr>
            <p:txBody>
              <a:bodyPr vert="horz" wrap="square" lIns="91428" tIns="45714" rIns="91428" bIns="45714" numCol="1" anchor="t" anchorCtr="0" compatLnSpc="1">
                <a:prstTxWarp prst="textNoShape">
                  <a:avLst/>
                </a:prstTxWarp>
              </a:bodyPr>
              <a:lstStyle/>
              <a:p>
                <a:pPr defTabSz="932649">
                  <a:defRPr/>
                </a:pPr>
                <a:endParaRPr lang="en-US">
                  <a:solidFill>
                    <a:schemeClr val="accent1"/>
                  </a:solidFill>
                  <a:latin typeface="Segoe UI Semibold" panose="020B0702040204020203" pitchFamily="34" charset="0"/>
                  <a:cs typeface="Segoe UI Semibold" panose="020B0702040204020203" pitchFamily="34" charset="0"/>
                </a:endParaRPr>
              </a:p>
            </p:txBody>
          </p:sp>
        </p:grpSp>
        <p:sp>
          <p:nvSpPr>
            <p:cNvPr id="47" name="TextBox 46"/>
            <p:cNvSpPr txBox="1"/>
            <p:nvPr/>
          </p:nvSpPr>
          <p:spPr>
            <a:xfrm>
              <a:off x="1828177" y="4067014"/>
              <a:ext cx="869658" cy="489388"/>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400" dirty="0">
                  <a:solidFill>
                    <a:schemeClr val="accent1"/>
                  </a:solidFill>
                  <a:latin typeface="Segoe UI Semibold" panose="020B0702040204020203" pitchFamily="34" charset="0"/>
                  <a:cs typeface="Segoe UI Semibold" panose="020B0702040204020203" pitchFamily="34" charset="0"/>
                </a:rPr>
                <a:t>NSG</a:t>
              </a:r>
              <a:endParaRPr lang="en-US" sz="1600" dirty="0">
                <a:solidFill>
                  <a:schemeClr val="accent1"/>
                </a:solidFill>
                <a:latin typeface="Segoe UI Semibold" panose="020B0702040204020203" pitchFamily="34" charset="0"/>
                <a:cs typeface="Segoe UI Semibold" panose="020B0702040204020203" pitchFamily="34" charset="0"/>
              </a:endParaRPr>
            </a:p>
          </p:txBody>
        </p:sp>
      </p:grpSp>
      <p:sp>
        <p:nvSpPr>
          <p:cNvPr id="50" name="TextBox 49"/>
          <p:cNvSpPr txBox="1"/>
          <p:nvPr/>
        </p:nvSpPr>
        <p:spPr>
          <a:xfrm>
            <a:off x="1078672" y="5751204"/>
            <a:ext cx="1676186" cy="517026"/>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600" dirty="0">
                <a:solidFill>
                  <a:schemeClr val="accent1"/>
                </a:solidFill>
                <a:latin typeface="Segoe UI Semibold" panose="020B0702040204020203" pitchFamily="34" charset="0"/>
                <a:cs typeface="Segoe UI Semibold" panose="020B0702040204020203" pitchFamily="34" charset="0"/>
              </a:rPr>
              <a:t>Subnet</a:t>
            </a:r>
            <a:endParaRPr lang="en-US" sz="2000" dirty="0">
              <a:solidFill>
                <a:schemeClr val="accent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8218838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Securing </a:t>
            </a:r>
            <a:r>
              <a:rPr lang="en-US" dirty="0" err="1"/>
              <a:t>VNet</a:t>
            </a:r>
            <a:r>
              <a:rPr lang="en-US" dirty="0"/>
              <a:t> inbound traffic – On-</a:t>
            </a:r>
            <a:r>
              <a:rPr lang="en-US" dirty="0" err="1"/>
              <a:t>prem</a:t>
            </a:r>
            <a:r>
              <a:rPr lang="en-US" dirty="0"/>
              <a:t> or private IPs</a:t>
            </a:r>
            <a:endParaRPr lang="en-US" dirty="0">
              <a:solidFill>
                <a:schemeClr val="tx2"/>
              </a:solidFill>
            </a:endParaRPr>
          </a:p>
        </p:txBody>
      </p:sp>
      <p:sp>
        <p:nvSpPr>
          <p:cNvPr id="16" name="Text Placeholder 3"/>
          <p:cNvSpPr txBox="1">
            <a:spLocks/>
          </p:cNvSpPr>
          <p:nvPr/>
        </p:nvSpPr>
        <p:spPr>
          <a:xfrm>
            <a:off x="4593699" y="1992160"/>
            <a:ext cx="7679519" cy="2414187"/>
          </a:xfrm>
          <a:prstGeom prst="rect">
            <a:avLst/>
          </a:prstGeom>
        </p:spPr>
        <p:txBody>
          <a:bodyPr/>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defTabSz="932597">
              <a:lnSpc>
                <a:spcPct val="114000"/>
              </a:lnSpc>
              <a:spcBef>
                <a:spcPts val="204"/>
              </a:spcBef>
              <a:buClr>
                <a:schemeClr val="tx1"/>
              </a:buClr>
              <a:buSzPct val="100000"/>
              <a:buNone/>
              <a:defRPr/>
            </a:pPr>
            <a:endParaRPr lang="en-US" sz="1800" dirty="0">
              <a:solidFill>
                <a:schemeClr val="tx2"/>
              </a:solidFill>
              <a:latin typeface="+mj-lt"/>
            </a:endParaRPr>
          </a:p>
          <a:p>
            <a:pPr marL="342900" lvl="1" indent="-342900">
              <a:defRPr/>
            </a:pPr>
            <a:r>
              <a:rPr lang="en-US" sz="1800" dirty="0"/>
              <a:t>Default NSG rule to allow all inbound traffic via VPN Gateway</a:t>
            </a:r>
          </a:p>
          <a:p>
            <a:pPr marL="342900" lvl="1" indent="-342900">
              <a:defRPr/>
            </a:pPr>
            <a:r>
              <a:rPr lang="en-US" sz="1800" dirty="0"/>
              <a:t>Traffic from specific </a:t>
            </a:r>
            <a:r>
              <a:rPr lang="en-US" sz="1800" dirty="0" err="1"/>
              <a:t>VNets</a:t>
            </a:r>
            <a:r>
              <a:rPr lang="en-US" sz="1800" dirty="0"/>
              <a:t> (on-</a:t>
            </a:r>
            <a:r>
              <a:rPr lang="en-US" sz="1800" dirty="0" err="1"/>
              <a:t>prem</a:t>
            </a:r>
            <a:r>
              <a:rPr lang="en-US" sz="1800" dirty="0"/>
              <a:t> or Azure) could be restricted via NSG rules</a:t>
            </a:r>
          </a:p>
          <a:p>
            <a:pPr marL="508524" lvl="2" indent="-284163" defTabSz="932597">
              <a:lnSpc>
                <a:spcPct val="114000"/>
              </a:lnSpc>
              <a:spcBef>
                <a:spcPts val="204"/>
              </a:spcBef>
              <a:buClr>
                <a:schemeClr val="tx1"/>
              </a:buClr>
              <a:buSzPct val="100000"/>
              <a:defRPr/>
            </a:pPr>
            <a:r>
              <a:rPr lang="en-US" sz="1600" dirty="0"/>
              <a:t>Source IP : Originating subnet\VM\NIC </a:t>
            </a:r>
            <a:endParaRPr lang="en-US" sz="2000" dirty="0"/>
          </a:p>
          <a:p>
            <a:pPr marL="508524" lvl="2" indent="-284163" defTabSz="932597">
              <a:lnSpc>
                <a:spcPct val="114000"/>
              </a:lnSpc>
              <a:spcBef>
                <a:spcPts val="204"/>
              </a:spcBef>
              <a:buClr>
                <a:schemeClr val="tx1"/>
              </a:buClr>
              <a:buSzPct val="100000"/>
              <a:defRPr/>
            </a:pPr>
            <a:r>
              <a:rPr lang="en-US" sz="1600" dirty="0"/>
              <a:t>Gateway subnet CIDR should not be use</a:t>
            </a:r>
            <a:r>
              <a:rPr lang="en-US" sz="1600" kern="0" dirty="0">
                <a:solidFill>
                  <a:schemeClr val="tx1"/>
                </a:solidFill>
              </a:rPr>
              <a:t>d </a:t>
            </a:r>
          </a:p>
          <a:p>
            <a:pPr marL="342900" lvl="1" indent="-342900">
              <a:defRPr/>
            </a:pPr>
            <a:r>
              <a:rPr lang="en-US" sz="1800" dirty="0"/>
              <a:t>Sample NSG associated with Subnet1(SB_NSG):</a:t>
            </a:r>
          </a:p>
        </p:txBody>
      </p:sp>
      <p:graphicFrame>
        <p:nvGraphicFramePr>
          <p:cNvPr id="27" name="Table 41"/>
          <p:cNvGraphicFramePr>
            <a:graphicFrameLocks noGrp="1"/>
          </p:cNvGraphicFramePr>
          <p:nvPr>
            <p:extLst/>
          </p:nvPr>
        </p:nvGraphicFramePr>
        <p:xfrm>
          <a:off x="4627404" y="4285589"/>
          <a:ext cx="7490297" cy="1742369"/>
        </p:xfrm>
        <a:graphic>
          <a:graphicData uri="http://schemas.openxmlformats.org/drawingml/2006/table">
            <a:tbl>
              <a:tblPr firstRow="1" bandRow="1">
                <a:tableStyleId>{7DF18680-E054-41AD-8BC1-D1AEF772440D}</a:tableStyleId>
              </a:tblPr>
              <a:tblGrid>
                <a:gridCol w="1081902">
                  <a:extLst>
                    <a:ext uri="{9D8B030D-6E8A-4147-A177-3AD203B41FA5}">
                      <a16:colId xmlns:a16="http://schemas.microsoft.com/office/drawing/2014/main" val="20000"/>
                    </a:ext>
                  </a:extLst>
                </a:gridCol>
                <a:gridCol w="1115697">
                  <a:extLst>
                    <a:ext uri="{9D8B030D-6E8A-4147-A177-3AD203B41FA5}">
                      <a16:colId xmlns:a16="http://schemas.microsoft.com/office/drawing/2014/main" val="20001"/>
                    </a:ext>
                  </a:extLst>
                </a:gridCol>
                <a:gridCol w="1224715">
                  <a:extLst>
                    <a:ext uri="{9D8B030D-6E8A-4147-A177-3AD203B41FA5}">
                      <a16:colId xmlns:a16="http://schemas.microsoft.com/office/drawing/2014/main" val="20002"/>
                    </a:ext>
                  </a:extLst>
                </a:gridCol>
                <a:gridCol w="1008115">
                  <a:extLst>
                    <a:ext uri="{9D8B030D-6E8A-4147-A177-3AD203B41FA5}">
                      <a16:colId xmlns:a16="http://schemas.microsoft.com/office/drawing/2014/main" val="20003"/>
                    </a:ext>
                  </a:extLst>
                </a:gridCol>
                <a:gridCol w="895636">
                  <a:extLst>
                    <a:ext uri="{9D8B030D-6E8A-4147-A177-3AD203B41FA5}">
                      <a16:colId xmlns:a16="http://schemas.microsoft.com/office/drawing/2014/main" val="20004"/>
                    </a:ext>
                  </a:extLst>
                </a:gridCol>
                <a:gridCol w="899410">
                  <a:extLst>
                    <a:ext uri="{9D8B030D-6E8A-4147-A177-3AD203B41FA5}">
                      <a16:colId xmlns:a16="http://schemas.microsoft.com/office/drawing/2014/main" val="20005"/>
                    </a:ext>
                  </a:extLst>
                </a:gridCol>
                <a:gridCol w="1264822">
                  <a:extLst>
                    <a:ext uri="{9D8B030D-6E8A-4147-A177-3AD203B41FA5}">
                      <a16:colId xmlns:a16="http://schemas.microsoft.com/office/drawing/2014/main" val="20006"/>
                    </a:ext>
                  </a:extLst>
                </a:gridCol>
              </a:tblGrid>
              <a:tr h="518148">
                <a:tc>
                  <a:txBody>
                    <a:bodyPr/>
                    <a:lstStyle/>
                    <a:p>
                      <a:r>
                        <a:rPr lang="en-US" sz="1800" b="0" dirty="0">
                          <a:latin typeface="Segoe UI Semibold" panose="020B0702040204020203" pitchFamily="34" charset="0"/>
                          <a:cs typeface="Segoe UI Semibold" panose="020B0702040204020203" pitchFamily="34" charset="0"/>
                        </a:rPr>
                        <a:t>Priority</a:t>
                      </a:r>
                    </a:p>
                  </a:txBody>
                  <a:tcPr marL="91428" marR="91428" marT="45714" marB="45714">
                    <a:solidFill>
                      <a:schemeClr val="accent1"/>
                    </a:solidFill>
                  </a:tcPr>
                </a:tc>
                <a:tc>
                  <a:txBody>
                    <a:bodyPr/>
                    <a:lstStyle/>
                    <a:p>
                      <a:r>
                        <a:rPr lang="en-US" sz="1800" b="0">
                          <a:latin typeface="Segoe UI Semibold" panose="020B0702040204020203" pitchFamily="34" charset="0"/>
                          <a:cs typeface="Segoe UI Semibold" panose="020B0702040204020203" pitchFamily="34" charset="0"/>
                        </a:rPr>
                        <a:t>Access</a:t>
                      </a:r>
                      <a:endParaRPr lang="en-US" sz="1800" b="0" dirty="0">
                        <a:latin typeface="Segoe UI Semibold" panose="020B0702040204020203" pitchFamily="34" charset="0"/>
                        <a:cs typeface="Segoe UI Semibold" panose="020B0702040204020203" pitchFamily="34" charset="0"/>
                      </a:endParaRPr>
                    </a:p>
                  </a:txBody>
                  <a:tcPr marL="91428" marR="91428" marT="45714" marB="45714">
                    <a:solidFill>
                      <a:schemeClr val="accent1"/>
                    </a:solidFill>
                  </a:tcPr>
                </a:tc>
                <a:tc>
                  <a:txBody>
                    <a:bodyPr/>
                    <a:lstStyle/>
                    <a:p>
                      <a:r>
                        <a:rPr lang="en-US" sz="1800" b="0" dirty="0" err="1">
                          <a:latin typeface="Segoe UI Semibold" panose="020B0702040204020203" pitchFamily="34" charset="0"/>
                          <a:cs typeface="Segoe UI Semibold" panose="020B0702040204020203" pitchFamily="34" charset="0"/>
                        </a:rPr>
                        <a:t>SrcIP</a:t>
                      </a:r>
                      <a:endParaRPr lang="en-US" sz="1800" b="0" dirty="0">
                        <a:latin typeface="Segoe UI Semibold" panose="020B0702040204020203" pitchFamily="34" charset="0"/>
                        <a:cs typeface="Segoe UI Semibold" panose="020B0702040204020203" pitchFamily="34" charset="0"/>
                      </a:endParaRPr>
                    </a:p>
                  </a:txBody>
                  <a:tcPr marL="91428" marR="91428" marT="45714" marB="45714">
                    <a:solidFill>
                      <a:schemeClr val="accent1"/>
                    </a:solidFill>
                  </a:tcPr>
                </a:tc>
                <a:tc>
                  <a:txBody>
                    <a:bodyPr/>
                    <a:lstStyle/>
                    <a:p>
                      <a:r>
                        <a:rPr lang="en-US" sz="1800" b="0" dirty="0" err="1">
                          <a:latin typeface="Segoe UI Semibold" panose="020B0702040204020203" pitchFamily="34" charset="0"/>
                          <a:cs typeface="Segoe UI Semibold" panose="020B0702040204020203" pitchFamily="34" charset="0"/>
                        </a:rPr>
                        <a:t>SrcPort</a:t>
                      </a:r>
                      <a:endParaRPr lang="en-US" sz="1800" b="0" dirty="0">
                        <a:latin typeface="Segoe UI Semibold" panose="020B0702040204020203" pitchFamily="34" charset="0"/>
                        <a:cs typeface="Segoe UI Semibold" panose="020B0702040204020203" pitchFamily="34" charset="0"/>
                      </a:endParaRPr>
                    </a:p>
                  </a:txBody>
                  <a:tcPr marL="91428" marR="91428" marT="45714" marB="45714">
                    <a:solidFill>
                      <a:schemeClr val="accent1"/>
                    </a:solidFill>
                  </a:tcPr>
                </a:tc>
                <a:tc>
                  <a:txBody>
                    <a:bodyPr/>
                    <a:lstStyle/>
                    <a:p>
                      <a:r>
                        <a:rPr lang="en-US" sz="1800" b="0" dirty="0" err="1">
                          <a:latin typeface="Segoe UI Semibold" panose="020B0702040204020203" pitchFamily="34" charset="0"/>
                          <a:cs typeface="Segoe UI Semibold" panose="020B0702040204020203" pitchFamily="34" charset="0"/>
                        </a:rPr>
                        <a:t>DestIP</a:t>
                      </a:r>
                      <a:endParaRPr lang="en-US" sz="1800" b="0" dirty="0">
                        <a:latin typeface="Segoe UI Semibold" panose="020B0702040204020203" pitchFamily="34" charset="0"/>
                        <a:cs typeface="Segoe UI Semibold" panose="020B0702040204020203" pitchFamily="34" charset="0"/>
                      </a:endParaRPr>
                    </a:p>
                  </a:txBody>
                  <a:tcPr marL="91428" marR="91428" marT="45714" marB="45714">
                    <a:solidFill>
                      <a:schemeClr val="accent1"/>
                    </a:solidFill>
                  </a:tcPr>
                </a:tc>
                <a:tc>
                  <a:txBody>
                    <a:bodyPr/>
                    <a:lstStyle/>
                    <a:p>
                      <a:r>
                        <a:rPr lang="en-US" sz="1800" b="0" dirty="0">
                          <a:latin typeface="Segoe UI Semibold" panose="020B0702040204020203" pitchFamily="34" charset="0"/>
                          <a:cs typeface="Segoe UI Semibold" panose="020B0702040204020203" pitchFamily="34" charset="0"/>
                        </a:rPr>
                        <a:t>Dest</a:t>
                      </a:r>
                      <a:r>
                        <a:rPr lang="en-US" sz="1800" b="0" baseline="0" dirty="0">
                          <a:latin typeface="Segoe UI Semibold" panose="020B0702040204020203" pitchFamily="34" charset="0"/>
                          <a:cs typeface="Segoe UI Semibold" panose="020B0702040204020203" pitchFamily="34" charset="0"/>
                        </a:rPr>
                        <a:t> Port</a:t>
                      </a:r>
                      <a:endParaRPr lang="en-US" sz="1800" b="0" dirty="0">
                        <a:latin typeface="Segoe UI Semibold" panose="020B0702040204020203" pitchFamily="34" charset="0"/>
                        <a:cs typeface="Segoe UI Semibold" panose="020B0702040204020203" pitchFamily="34" charset="0"/>
                      </a:endParaRPr>
                    </a:p>
                  </a:txBody>
                  <a:tcPr marL="91428" marR="91428" marT="45714" marB="45714">
                    <a:solidFill>
                      <a:schemeClr val="accent1"/>
                    </a:solidFill>
                  </a:tcPr>
                </a:tc>
                <a:tc>
                  <a:txBody>
                    <a:bodyPr/>
                    <a:lstStyle/>
                    <a:p>
                      <a:r>
                        <a:rPr lang="en-US" sz="1800" b="0" dirty="0">
                          <a:latin typeface="Segoe UI Semibold" panose="020B0702040204020203" pitchFamily="34" charset="0"/>
                          <a:cs typeface="Segoe UI Semibold" panose="020B0702040204020203" pitchFamily="34" charset="0"/>
                        </a:rPr>
                        <a:t>Protocol</a:t>
                      </a:r>
                    </a:p>
                  </a:txBody>
                  <a:tcPr marL="91428" marR="91428" marT="45714" marB="45714">
                    <a:solidFill>
                      <a:schemeClr val="accent1"/>
                    </a:solidFill>
                  </a:tcPr>
                </a:tc>
                <a:extLst>
                  <a:ext uri="{0D108BD9-81ED-4DB2-BD59-A6C34878D82A}">
                    <a16:rowId xmlns:a16="http://schemas.microsoft.com/office/drawing/2014/main" val="10000"/>
                  </a:ext>
                </a:extLst>
              </a:tr>
              <a:tr h="370793">
                <a:tc>
                  <a:txBody>
                    <a:bodyPr/>
                    <a:lstStyle/>
                    <a:p>
                      <a:r>
                        <a:rPr lang="en-US" sz="1400"/>
                        <a:t>100</a:t>
                      </a:r>
                      <a:endParaRPr lang="en-US" sz="1400" dirty="0"/>
                    </a:p>
                  </a:txBody>
                  <a:tcPr marL="91428" marR="91428" marT="45714" marB="45714">
                    <a:solidFill>
                      <a:schemeClr val="accent1">
                        <a:lumMod val="40000"/>
                        <a:lumOff val="60000"/>
                      </a:schemeClr>
                    </a:solidFill>
                  </a:tcPr>
                </a:tc>
                <a:tc>
                  <a:txBody>
                    <a:bodyPr/>
                    <a:lstStyle/>
                    <a:p>
                      <a:r>
                        <a:rPr lang="en-US" sz="1400"/>
                        <a:t>Deny</a:t>
                      </a:r>
                      <a:endParaRPr lang="en-US" sz="1400" dirty="0"/>
                    </a:p>
                  </a:txBody>
                  <a:tcPr marL="91428" marR="91428" marT="45714" marB="45714">
                    <a:solidFill>
                      <a:schemeClr val="accent1">
                        <a:lumMod val="40000"/>
                        <a:lumOff val="60000"/>
                      </a:schemeClr>
                    </a:solidFill>
                  </a:tcPr>
                </a:tc>
                <a:tc>
                  <a:txBody>
                    <a:bodyPr/>
                    <a:lstStyle/>
                    <a:p>
                      <a:r>
                        <a:rPr lang="en-US" sz="1400"/>
                        <a:t>10.1.0.0/16</a:t>
                      </a:r>
                      <a:endParaRPr lang="en-US" sz="1400" dirty="0"/>
                    </a:p>
                  </a:txBody>
                  <a:tcPr marL="91428" marR="91428" marT="45714" marB="45714">
                    <a:solidFill>
                      <a:schemeClr val="accent1">
                        <a:lumMod val="40000"/>
                        <a:lumOff val="60000"/>
                      </a:schemeClr>
                    </a:solidFill>
                  </a:tcPr>
                </a:tc>
                <a:tc>
                  <a:txBody>
                    <a:bodyPr/>
                    <a:lstStyle/>
                    <a:p>
                      <a:r>
                        <a:rPr lang="en-US" sz="1400"/>
                        <a:t>*</a:t>
                      </a:r>
                      <a:endParaRPr lang="en-US" sz="1400" dirty="0"/>
                    </a:p>
                  </a:txBody>
                  <a:tcPr marL="91428" marR="91428" marT="45714" marB="45714">
                    <a:solidFill>
                      <a:schemeClr val="accent1">
                        <a:lumMod val="40000"/>
                        <a:lumOff val="60000"/>
                      </a:schemeClr>
                    </a:solidFill>
                  </a:tcPr>
                </a:tc>
                <a:tc>
                  <a:txBody>
                    <a:bodyPr/>
                    <a:lstStyle/>
                    <a:p>
                      <a:r>
                        <a:rPr lang="en-US" sz="1400"/>
                        <a:t>*</a:t>
                      </a:r>
                      <a:endParaRPr lang="en-US" sz="1400" dirty="0"/>
                    </a:p>
                  </a:txBody>
                  <a:tcPr marL="91428" marR="91428" marT="45714" marB="45714">
                    <a:solidFill>
                      <a:schemeClr val="accent1">
                        <a:lumMod val="40000"/>
                        <a:lumOff val="60000"/>
                      </a:schemeClr>
                    </a:solidFill>
                  </a:tcPr>
                </a:tc>
                <a:tc>
                  <a:txBody>
                    <a:bodyPr/>
                    <a:lstStyle/>
                    <a:p>
                      <a:r>
                        <a:rPr lang="en-US" sz="1400"/>
                        <a:t>3389</a:t>
                      </a:r>
                      <a:endParaRPr lang="en-US" sz="1400" dirty="0"/>
                    </a:p>
                  </a:txBody>
                  <a:tcPr marL="91428" marR="91428" marT="45714" marB="45714">
                    <a:solidFill>
                      <a:schemeClr val="accent1">
                        <a:lumMod val="40000"/>
                        <a:lumOff val="60000"/>
                      </a:schemeClr>
                    </a:solidFill>
                  </a:tcPr>
                </a:tc>
                <a:tc>
                  <a:txBody>
                    <a:bodyPr/>
                    <a:lstStyle/>
                    <a:p>
                      <a:r>
                        <a:rPr lang="en-US" sz="1400" dirty="0"/>
                        <a:t>TCP</a:t>
                      </a:r>
                    </a:p>
                  </a:txBody>
                  <a:tcPr marL="91428" marR="91428" marT="45714" marB="45714">
                    <a:solidFill>
                      <a:schemeClr val="accent1">
                        <a:lumMod val="40000"/>
                        <a:lumOff val="60000"/>
                      </a:schemeClr>
                    </a:solidFill>
                  </a:tcPr>
                </a:tc>
                <a:extLst>
                  <a:ext uri="{0D108BD9-81ED-4DB2-BD59-A6C34878D82A}">
                    <a16:rowId xmlns:a16="http://schemas.microsoft.com/office/drawing/2014/main" val="10001"/>
                  </a:ext>
                </a:extLst>
              </a:tr>
              <a:tr h="518148">
                <a:tc>
                  <a:txBody>
                    <a:bodyPr/>
                    <a:lstStyle/>
                    <a:p>
                      <a:r>
                        <a:rPr lang="en-US" sz="1400"/>
                        <a:t>65000</a:t>
                      </a:r>
                    </a:p>
                    <a:p>
                      <a:r>
                        <a:rPr lang="en-US" sz="1400"/>
                        <a:t>(Default)</a:t>
                      </a:r>
                      <a:endParaRPr lang="en-US" sz="1400" dirty="0"/>
                    </a:p>
                  </a:txBody>
                  <a:tcPr marL="91428" marR="91428" marT="45714" marB="45714">
                    <a:solidFill>
                      <a:schemeClr val="accent1">
                        <a:lumMod val="20000"/>
                        <a:lumOff val="80000"/>
                      </a:schemeClr>
                    </a:solidFill>
                  </a:tcPr>
                </a:tc>
                <a:tc>
                  <a:txBody>
                    <a:bodyPr/>
                    <a:lstStyle/>
                    <a:p>
                      <a:r>
                        <a:rPr lang="en-US" sz="1400"/>
                        <a:t>Allow</a:t>
                      </a:r>
                      <a:endParaRPr lang="en-US" sz="1400" dirty="0"/>
                    </a:p>
                  </a:txBody>
                  <a:tcPr marL="91428" marR="91428" marT="45714" marB="45714">
                    <a:solidFill>
                      <a:schemeClr val="accent1">
                        <a:lumMod val="20000"/>
                        <a:lumOff val="80000"/>
                      </a:schemeClr>
                    </a:solidFill>
                  </a:tcPr>
                </a:tc>
                <a:tc>
                  <a:txBody>
                    <a:bodyPr/>
                    <a:lstStyle/>
                    <a:p>
                      <a:r>
                        <a:rPr lang="en-US" sz="1400"/>
                        <a:t>VIRTUAL_NETWORK</a:t>
                      </a:r>
                      <a:endParaRPr lang="en-US" sz="1400" dirty="0"/>
                    </a:p>
                  </a:txBody>
                  <a:tcPr marL="91428" marR="91428" marT="45714" marB="45714">
                    <a:solidFill>
                      <a:schemeClr val="accent1">
                        <a:lumMod val="20000"/>
                        <a:lumOff val="80000"/>
                      </a:schemeClr>
                    </a:solidFill>
                  </a:tcPr>
                </a:tc>
                <a:tc>
                  <a:txBody>
                    <a:bodyPr/>
                    <a:lstStyle/>
                    <a:p>
                      <a:r>
                        <a:rPr lang="en-US" sz="1400"/>
                        <a:t>*</a:t>
                      </a:r>
                      <a:endParaRPr lang="en-US" sz="1400" dirty="0"/>
                    </a:p>
                  </a:txBody>
                  <a:tcPr marL="91428" marR="91428" marT="45714" marB="45714">
                    <a:solidFill>
                      <a:schemeClr val="accent1">
                        <a:lumMod val="20000"/>
                        <a:lumOff val="80000"/>
                      </a:schemeClr>
                    </a:solidFill>
                  </a:tcPr>
                </a:tc>
                <a:tc>
                  <a:txBody>
                    <a:bodyPr/>
                    <a:lstStyle/>
                    <a:p>
                      <a:r>
                        <a:rPr lang="en-US" sz="1400"/>
                        <a:t>VIRTUAL_NETWORK</a:t>
                      </a:r>
                      <a:endParaRPr lang="en-US" sz="1400" dirty="0"/>
                    </a:p>
                  </a:txBody>
                  <a:tcPr marL="91428" marR="91428" marT="45714" marB="45714">
                    <a:solidFill>
                      <a:schemeClr val="accent1">
                        <a:lumMod val="20000"/>
                        <a:lumOff val="80000"/>
                      </a:schemeClr>
                    </a:solidFill>
                  </a:tcPr>
                </a:tc>
                <a:tc>
                  <a:txBody>
                    <a:bodyPr/>
                    <a:lstStyle/>
                    <a:p>
                      <a:r>
                        <a:rPr lang="en-US" sz="1400"/>
                        <a:t>*</a:t>
                      </a:r>
                      <a:endParaRPr lang="en-US" sz="1400" dirty="0"/>
                    </a:p>
                  </a:txBody>
                  <a:tcPr marL="91428" marR="91428" marT="45714" marB="45714">
                    <a:solidFill>
                      <a:schemeClr val="accent1">
                        <a:lumMod val="20000"/>
                        <a:lumOff val="80000"/>
                      </a:schemeClr>
                    </a:solidFill>
                  </a:tcPr>
                </a:tc>
                <a:tc>
                  <a:txBody>
                    <a:bodyPr/>
                    <a:lstStyle/>
                    <a:p>
                      <a:r>
                        <a:rPr lang="en-US" sz="1400" dirty="0"/>
                        <a:t>*</a:t>
                      </a:r>
                    </a:p>
                  </a:txBody>
                  <a:tcPr marL="91428" marR="91428" marT="45714" marB="45714">
                    <a:solidFill>
                      <a:schemeClr val="accent1">
                        <a:lumMod val="20000"/>
                        <a:lumOff val="80000"/>
                      </a:schemeClr>
                    </a:solidFill>
                  </a:tcPr>
                </a:tc>
                <a:extLst>
                  <a:ext uri="{0D108BD9-81ED-4DB2-BD59-A6C34878D82A}">
                    <a16:rowId xmlns:a16="http://schemas.microsoft.com/office/drawing/2014/main" val="10002"/>
                  </a:ext>
                </a:extLst>
              </a:tr>
            </a:tbl>
          </a:graphicData>
        </a:graphic>
      </p:graphicFrame>
      <p:grpSp>
        <p:nvGrpSpPr>
          <p:cNvPr id="2" name="Group 1"/>
          <p:cNvGrpSpPr/>
          <p:nvPr/>
        </p:nvGrpSpPr>
        <p:grpSpPr>
          <a:xfrm>
            <a:off x="573279" y="1676413"/>
            <a:ext cx="3937975" cy="4351545"/>
            <a:chOff x="159419" y="801372"/>
            <a:chExt cx="5113314" cy="5650321"/>
          </a:xfrm>
        </p:grpSpPr>
        <p:sp>
          <p:nvSpPr>
            <p:cNvPr id="28" name="Rectangle 27"/>
            <p:cNvSpPr/>
            <p:nvPr/>
          </p:nvSpPr>
          <p:spPr bwMode="auto">
            <a:xfrm>
              <a:off x="159419" y="1354975"/>
              <a:ext cx="3037500" cy="5096718"/>
            </a:xfrm>
            <a:prstGeom prst="rect">
              <a:avLst/>
            </a:prstGeom>
            <a:noFill/>
            <a:ln w="25400">
              <a:solidFill>
                <a:schemeClr val="tx1"/>
              </a:solidFill>
              <a:prstDash val="lgDashDot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endParaRPr lang="en-US" sz="2000">
                <a:gradFill>
                  <a:gsLst>
                    <a:gs pos="0">
                      <a:srgbClr val="FFFFFF"/>
                    </a:gs>
                    <a:gs pos="100000">
                      <a:srgbClr val="FFFFFF"/>
                    </a:gs>
                  </a:gsLst>
                  <a:lin ang="5400000" scaled="0"/>
                </a:gradFill>
                <a:latin typeface="Segoe UI"/>
              </a:endParaRPr>
            </a:p>
          </p:txBody>
        </p:sp>
        <p:sp>
          <p:nvSpPr>
            <p:cNvPr id="29" name="Rectangle 28"/>
            <p:cNvSpPr/>
            <p:nvPr/>
          </p:nvSpPr>
          <p:spPr bwMode="auto">
            <a:xfrm>
              <a:off x="243491" y="3985646"/>
              <a:ext cx="2103787" cy="1429158"/>
            </a:xfrm>
            <a:prstGeom prst="rect">
              <a:avLst/>
            </a:prstGeom>
            <a:noFill/>
            <a:ln w="25400">
              <a:solidFill>
                <a:schemeClr val="accent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endParaRPr lang="en-US" sz="2000">
                <a:gradFill>
                  <a:gsLst>
                    <a:gs pos="0">
                      <a:srgbClr val="FFFFFF"/>
                    </a:gs>
                    <a:gs pos="100000">
                      <a:srgbClr val="FFFFFF"/>
                    </a:gs>
                  </a:gsLst>
                  <a:lin ang="5400000" scaled="0"/>
                </a:gradFill>
                <a:latin typeface="Segoe UI"/>
              </a:endParaRPr>
            </a:p>
          </p:txBody>
        </p:sp>
        <p:grpSp>
          <p:nvGrpSpPr>
            <p:cNvPr id="30" name="Group 29"/>
            <p:cNvGrpSpPr/>
            <p:nvPr/>
          </p:nvGrpSpPr>
          <p:grpSpPr>
            <a:xfrm>
              <a:off x="2186198" y="3987879"/>
              <a:ext cx="1247367" cy="725005"/>
              <a:chOff x="1645803" y="4327397"/>
              <a:chExt cx="1075554" cy="725097"/>
            </a:xfrm>
          </p:grpSpPr>
          <p:sp>
            <p:nvSpPr>
              <p:cNvPr id="40" name="Rectangle 39"/>
              <p:cNvSpPr/>
              <p:nvPr/>
            </p:nvSpPr>
            <p:spPr bwMode="auto">
              <a:xfrm>
                <a:off x="1704844" y="4327397"/>
                <a:ext cx="228218" cy="200992"/>
              </a:xfrm>
              <a:prstGeom prst="rect">
                <a:avLst/>
              </a:prstGeom>
              <a:solidFill>
                <a:srgbClr val="3C3C3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05" fontAlgn="base">
                  <a:spcBef>
                    <a:spcPct val="0"/>
                  </a:spcBef>
                  <a:spcAft>
                    <a:spcPct val="0"/>
                  </a:spcAft>
                  <a:defRPr/>
                </a:pPr>
                <a:endParaRPr lang="en-US" sz="2000">
                  <a:gradFill>
                    <a:gsLst>
                      <a:gs pos="16814">
                        <a:srgbClr val="FFFFFF"/>
                      </a:gs>
                      <a:gs pos="46000">
                        <a:srgbClr val="FFFFFF"/>
                      </a:gs>
                    </a:gsLst>
                    <a:lin ang="5400000" scaled="0"/>
                  </a:gradFill>
                  <a:latin typeface="Segoe UI"/>
                </a:endParaRPr>
              </a:p>
            </p:txBody>
          </p:sp>
          <p:sp>
            <p:nvSpPr>
              <p:cNvPr id="32" name="TextBox 31"/>
              <p:cNvSpPr txBox="1"/>
              <p:nvPr/>
            </p:nvSpPr>
            <p:spPr>
              <a:xfrm>
                <a:off x="1645803" y="4453013"/>
                <a:ext cx="1075554" cy="599481"/>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200">
                    <a:solidFill>
                      <a:schemeClr val="accent1"/>
                    </a:solidFill>
                    <a:latin typeface="Segoe UI Semibold" panose="020B0702040204020203" pitchFamily="34" charset="0"/>
                    <a:cs typeface="Segoe UI Semibold" panose="020B0702040204020203" pitchFamily="34" charset="0"/>
                  </a:rPr>
                  <a:t>SB_NSG</a:t>
                </a:r>
              </a:p>
            </p:txBody>
          </p:sp>
        </p:grpSp>
        <p:sp>
          <p:nvSpPr>
            <p:cNvPr id="42" name="TextBox 41"/>
            <p:cNvSpPr txBox="1"/>
            <p:nvPr/>
          </p:nvSpPr>
          <p:spPr>
            <a:xfrm>
              <a:off x="174943" y="4903691"/>
              <a:ext cx="3021976" cy="599404"/>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200" dirty="0">
                  <a:solidFill>
                    <a:schemeClr val="accent1"/>
                  </a:solidFill>
                  <a:latin typeface="Segoe UI"/>
                </a:rPr>
                <a:t>Subnet1(10.0.1.0/24)</a:t>
              </a:r>
            </a:p>
          </p:txBody>
        </p:sp>
        <p:grpSp>
          <p:nvGrpSpPr>
            <p:cNvPr id="43" name="Group 42"/>
            <p:cNvGrpSpPr/>
            <p:nvPr/>
          </p:nvGrpSpPr>
          <p:grpSpPr>
            <a:xfrm>
              <a:off x="562535" y="4153127"/>
              <a:ext cx="1423631" cy="865413"/>
              <a:chOff x="6959350" y="2346724"/>
              <a:chExt cx="1372677" cy="1121810"/>
            </a:xfrm>
          </p:grpSpPr>
          <p:grpSp>
            <p:nvGrpSpPr>
              <p:cNvPr id="44" name="Group 9"/>
              <p:cNvGrpSpPr>
                <a:grpSpLocks noChangeAspect="1"/>
              </p:cNvGrpSpPr>
              <p:nvPr/>
            </p:nvGrpSpPr>
            <p:grpSpPr>
              <a:xfrm>
                <a:off x="6959350" y="2346724"/>
                <a:ext cx="714864" cy="929784"/>
                <a:chOff x="4084637" y="3766765"/>
                <a:chExt cx="490104" cy="637451"/>
              </a:xfrm>
            </p:grpSpPr>
            <p:pic>
              <p:nvPicPr>
                <p:cNvPr id="52" name="Picture 2"/>
                <p:cNvPicPr>
                  <a:picLocks noChangeAspect="1" noChangeArrowheads="1"/>
                </p:cNvPicPr>
                <p:nvPr/>
              </p:nvPicPr>
              <p:blipFill>
                <a:blip r:embed="rId3" cstate="screen">
                  <a:clrChange>
                    <a:clrFrom>
                      <a:srgbClr val="4EB1E4"/>
                    </a:clrFrom>
                    <a:clrTo>
                      <a:srgbClr val="4EB1E4">
                        <a:alpha val="0"/>
                      </a:srgbClr>
                    </a:clrTo>
                  </a:clrChange>
                  <a:duotone>
                    <a:prstClr val="black"/>
                    <a:schemeClr val="accent2">
                      <a:tint val="45000"/>
                      <a:satMod val="400000"/>
                    </a:schemeClr>
                  </a:duotone>
                  <a:extLst>
                    <a:ext uri="{28A0092B-C50C-407E-A947-70E740481C1C}">
                      <a14:useLocalDpi xmlns:a14="http://schemas.microsoft.com/office/drawing/2010/main"/>
                    </a:ext>
                  </a:extLst>
                </a:blip>
                <a:srcRect/>
                <a:stretch>
                  <a:fillRect/>
                </a:stretch>
              </p:blipFill>
              <p:spPr bwMode="auto">
                <a:xfrm>
                  <a:off x="4326078" y="4146885"/>
                  <a:ext cx="248663" cy="2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6" descr="\\magnum\Projects\Microsoft\Cloud Power FY12\Design\Icons\PNGs\Server_2.png"/>
                <p:cNvPicPr>
                  <a:picLocks noChangeAspect="1" noChangeArrowheads="1"/>
                </p:cNvPicPr>
                <p:nvPr/>
              </p:nvPicPr>
              <p:blipFill rotWithShape="1">
                <a:blip r:embed="rId4" cstate="screen">
                  <a:duotone>
                    <a:prstClr val="black"/>
                    <a:schemeClr val="accent2">
                      <a:tint val="45000"/>
                      <a:satMod val="400000"/>
                    </a:schemeClr>
                  </a:duotone>
                  <a:extLst>
                    <a:ext uri="{28A0092B-C50C-407E-A947-70E740481C1C}">
                      <a14:useLocalDpi xmlns:a14="http://schemas.microsoft.com/office/drawing/2010/main"/>
                    </a:ext>
                  </a:extLst>
                </a:blip>
                <a:srcRect/>
                <a:stretch/>
              </p:blipFill>
              <p:spPr bwMode="auto">
                <a:xfrm>
                  <a:off x="4084637" y="3766765"/>
                  <a:ext cx="318183" cy="637451"/>
                </a:xfrm>
                <a:prstGeom prst="rect">
                  <a:avLst/>
                </a:prstGeom>
                <a:noFill/>
              </p:spPr>
            </p:pic>
          </p:grpSp>
          <p:grpSp>
            <p:nvGrpSpPr>
              <p:cNvPr id="45" name="Group 9"/>
              <p:cNvGrpSpPr>
                <a:grpSpLocks noChangeAspect="1"/>
              </p:cNvGrpSpPr>
              <p:nvPr/>
            </p:nvGrpSpPr>
            <p:grpSpPr>
              <a:xfrm>
                <a:off x="7617163" y="2538750"/>
                <a:ext cx="714864" cy="929784"/>
                <a:chOff x="4084637" y="3766765"/>
                <a:chExt cx="490104" cy="637451"/>
              </a:xfrm>
            </p:grpSpPr>
            <p:pic>
              <p:nvPicPr>
                <p:cNvPr id="46" name="Picture 2"/>
                <p:cNvPicPr>
                  <a:picLocks noChangeAspect="1" noChangeArrowheads="1"/>
                </p:cNvPicPr>
                <p:nvPr/>
              </p:nvPicPr>
              <p:blipFill>
                <a:blip r:embed="rId3" cstate="screen">
                  <a:clrChange>
                    <a:clrFrom>
                      <a:srgbClr val="4EB1E4"/>
                    </a:clrFrom>
                    <a:clrTo>
                      <a:srgbClr val="4EB1E4">
                        <a:alpha val="0"/>
                      </a:srgbClr>
                    </a:clrTo>
                  </a:clrChange>
                  <a:duotone>
                    <a:prstClr val="black"/>
                    <a:schemeClr val="accent2">
                      <a:tint val="45000"/>
                      <a:satMod val="400000"/>
                    </a:schemeClr>
                  </a:duotone>
                  <a:extLst>
                    <a:ext uri="{28A0092B-C50C-407E-A947-70E740481C1C}">
                      <a14:useLocalDpi xmlns:a14="http://schemas.microsoft.com/office/drawing/2010/main"/>
                    </a:ext>
                  </a:extLst>
                </a:blip>
                <a:srcRect/>
                <a:stretch>
                  <a:fillRect/>
                </a:stretch>
              </p:blipFill>
              <p:spPr bwMode="auto">
                <a:xfrm>
                  <a:off x="4326078" y="4146885"/>
                  <a:ext cx="248663" cy="2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6" descr="\\magnum\Projects\Microsoft\Cloud Power FY12\Design\Icons\PNGs\Server_2.png"/>
                <p:cNvPicPr>
                  <a:picLocks noChangeAspect="1" noChangeArrowheads="1"/>
                </p:cNvPicPr>
                <p:nvPr/>
              </p:nvPicPr>
              <p:blipFill rotWithShape="1">
                <a:blip r:embed="rId4" cstate="screen">
                  <a:duotone>
                    <a:prstClr val="black"/>
                    <a:schemeClr val="accent2">
                      <a:tint val="45000"/>
                      <a:satMod val="400000"/>
                    </a:schemeClr>
                  </a:duotone>
                  <a:extLst>
                    <a:ext uri="{28A0092B-C50C-407E-A947-70E740481C1C}">
                      <a14:useLocalDpi xmlns:a14="http://schemas.microsoft.com/office/drawing/2010/main"/>
                    </a:ext>
                  </a:extLst>
                </a:blip>
                <a:srcRect/>
                <a:stretch/>
              </p:blipFill>
              <p:spPr bwMode="auto">
                <a:xfrm>
                  <a:off x="4084637" y="3766765"/>
                  <a:ext cx="318183" cy="637451"/>
                </a:xfrm>
                <a:prstGeom prst="rect">
                  <a:avLst/>
                </a:prstGeom>
                <a:noFill/>
              </p:spPr>
            </p:pic>
          </p:grpSp>
        </p:grpSp>
        <p:sp>
          <p:nvSpPr>
            <p:cNvPr id="54" name="Rectangle 53"/>
            <p:cNvSpPr/>
            <p:nvPr/>
          </p:nvSpPr>
          <p:spPr bwMode="auto">
            <a:xfrm>
              <a:off x="1854227" y="2167707"/>
              <a:ext cx="2403669" cy="1429157"/>
            </a:xfrm>
            <a:prstGeom prst="rect">
              <a:avLst/>
            </a:prstGeom>
            <a:solidFill>
              <a:schemeClr val="bg1"/>
            </a:solidFill>
            <a:ln w="25400">
              <a:solidFill>
                <a:schemeClr val="accent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55" name="TextBox 54"/>
            <p:cNvSpPr txBox="1"/>
            <p:nvPr/>
          </p:nvSpPr>
          <p:spPr>
            <a:xfrm>
              <a:off x="1854228" y="2747430"/>
              <a:ext cx="2553549" cy="815209"/>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200" dirty="0">
                  <a:solidFill>
                    <a:schemeClr val="accent1"/>
                  </a:solidFill>
                  <a:latin typeface="Segoe UI"/>
                </a:rPr>
                <a:t>Gateway Subnet(10.0.2.0/24)</a:t>
              </a:r>
            </a:p>
          </p:txBody>
        </p:sp>
        <p:grpSp>
          <p:nvGrpSpPr>
            <p:cNvPr id="56" name="Group 55"/>
            <p:cNvGrpSpPr/>
            <p:nvPr/>
          </p:nvGrpSpPr>
          <p:grpSpPr>
            <a:xfrm>
              <a:off x="2228264" y="2155423"/>
              <a:ext cx="1423593" cy="865413"/>
              <a:chOff x="6856137" y="2346724"/>
              <a:chExt cx="1372639" cy="1121810"/>
            </a:xfrm>
          </p:grpSpPr>
          <p:grpSp>
            <p:nvGrpSpPr>
              <p:cNvPr id="57" name="Group 9"/>
              <p:cNvGrpSpPr>
                <a:grpSpLocks noChangeAspect="1"/>
              </p:cNvGrpSpPr>
              <p:nvPr/>
            </p:nvGrpSpPr>
            <p:grpSpPr>
              <a:xfrm>
                <a:off x="6856137" y="2346724"/>
                <a:ext cx="714839" cy="929784"/>
                <a:chOff x="4013869" y="3766765"/>
                <a:chExt cx="490086" cy="637451"/>
              </a:xfrm>
            </p:grpSpPr>
            <p:pic>
              <p:nvPicPr>
                <p:cNvPr id="61" name="Picture 2"/>
                <p:cNvPicPr>
                  <a:picLocks noChangeAspect="1" noChangeArrowheads="1"/>
                </p:cNvPicPr>
                <p:nvPr/>
              </p:nvPicPr>
              <p:blipFill>
                <a:blip r:embed="rId3" cstate="screen">
                  <a:clrChange>
                    <a:clrFrom>
                      <a:srgbClr val="4EB1E4"/>
                    </a:clrFrom>
                    <a:clrTo>
                      <a:srgbClr val="4EB1E4">
                        <a:alpha val="0"/>
                      </a:srgbClr>
                    </a:clrTo>
                  </a:clrChange>
                  <a:duotone>
                    <a:prstClr val="black"/>
                    <a:schemeClr val="accent2">
                      <a:tint val="45000"/>
                      <a:satMod val="400000"/>
                    </a:schemeClr>
                  </a:duotone>
                  <a:extLst>
                    <a:ext uri="{28A0092B-C50C-407E-A947-70E740481C1C}">
                      <a14:useLocalDpi xmlns:a14="http://schemas.microsoft.com/office/drawing/2010/main"/>
                    </a:ext>
                  </a:extLst>
                </a:blip>
                <a:srcRect/>
                <a:stretch>
                  <a:fillRect/>
                </a:stretch>
              </p:blipFill>
              <p:spPr bwMode="auto">
                <a:xfrm>
                  <a:off x="4255292" y="4146885"/>
                  <a:ext cx="248663" cy="225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6" descr="\\magnum\Projects\Microsoft\Cloud Power FY12\Design\Icons\PNGs\Server_2.png"/>
                <p:cNvPicPr>
                  <a:picLocks noChangeAspect="1" noChangeArrowheads="1"/>
                </p:cNvPicPr>
                <p:nvPr/>
              </p:nvPicPr>
              <p:blipFill rotWithShape="1">
                <a:blip r:embed="rId4" cstate="screen">
                  <a:duotone>
                    <a:prstClr val="black"/>
                    <a:schemeClr val="accent2">
                      <a:tint val="45000"/>
                      <a:satMod val="400000"/>
                    </a:schemeClr>
                  </a:duotone>
                  <a:extLst>
                    <a:ext uri="{28A0092B-C50C-407E-A947-70E740481C1C}">
                      <a14:useLocalDpi xmlns:a14="http://schemas.microsoft.com/office/drawing/2010/main"/>
                    </a:ext>
                  </a:extLst>
                </a:blip>
                <a:srcRect/>
                <a:stretch/>
              </p:blipFill>
              <p:spPr bwMode="auto">
                <a:xfrm>
                  <a:off x="4013869" y="3766765"/>
                  <a:ext cx="318183" cy="637451"/>
                </a:xfrm>
                <a:prstGeom prst="rect">
                  <a:avLst/>
                </a:prstGeom>
                <a:noFill/>
              </p:spPr>
            </p:pic>
          </p:grpSp>
          <p:grpSp>
            <p:nvGrpSpPr>
              <p:cNvPr id="58" name="Group 9"/>
              <p:cNvGrpSpPr>
                <a:grpSpLocks noChangeAspect="1"/>
              </p:cNvGrpSpPr>
              <p:nvPr/>
            </p:nvGrpSpPr>
            <p:grpSpPr>
              <a:xfrm>
                <a:off x="7513938" y="2538750"/>
                <a:ext cx="714838" cy="929784"/>
                <a:chOff x="4013868" y="3766765"/>
                <a:chExt cx="490086" cy="637451"/>
              </a:xfrm>
            </p:grpSpPr>
            <p:pic>
              <p:nvPicPr>
                <p:cNvPr id="59" name="Picture 2"/>
                <p:cNvPicPr>
                  <a:picLocks noChangeAspect="1" noChangeArrowheads="1"/>
                </p:cNvPicPr>
                <p:nvPr/>
              </p:nvPicPr>
              <p:blipFill>
                <a:blip r:embed="rId3" cstate="screen">
                  <a:clrChange>
                    <a:clrFrom>
                      <a:srgbClr val="4EB1E4"/>
                    </a:clrFrom>
                    <a:clrTo>
                      <a:srgbClr val="4EB1E4">
                        <a:alpha val="0"/>
                      </a:srgbClr>
                    </a:clrTo>
                  </a:clrChange>
                  <a:duotone>
                    <a:prstClr val="black"/>
                    <a:schemeClr val="accent2">
                      <a:tint val="45000"/>
                      <a:satMod val="400000"/>
                    </a:schemeClr>
                  </a:duotone>
                  <a:extLst>
                    <a:ext uri="{28A0092B-C50C-407E-A947-70E740481C1C}">
                      <a14:useLocalDpi xmlns:a14="http://schemas.microsoft.com/office/drawing/2010/main"/>
                    </a:ext>
                  </a:extLst>
                </a:blip>
                <a:srcRect/>
                <a:stretch>
                  <a:fillRect/>
                </a:stretch>
              </p:blipFill>
              <p:spPr bwMode="auto">
                <a:xfrm>
                  <a:off x="4255291" y="4146885"/>
                  <a:ext cx="248663" cy="225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6" descr="\\magnum\Projects\Microsoft\Cloud Power FY12\Design\Icons\PNGs\Server_2.png"/>
                <p:cNvPicPr>
                  <a:picLocks noChangeAspect="1" noChangeArrowheads="1"/>
                </p:cNvPicPr>
                <p:nvPr/>
              </p:nvPicPr>
              <p:blipFill rotWithShape="1">
                <a:blip r:embed="rId4" cstate="screen">
                  <a:duotone>
                    <a:prstClr val="black"/>
                    <a:schemeClr val="accent2">
                      <a:tint val="45000"/>
                      <a:satMod val="400000"/>
                    </a:schemeClr>
                  </a:duotone>
                  <a:extLst>
                    <a:ext uri="{28A0092B-C50C-407E-A947-70E740481C1C}">
                      <a14:useLocalDpi xmlns:a14="http://schemas.microsoft.com/office/drawing/2010/main"/>
                    </a:ext>
                  </a:extLst>
                </a:blip>
                <a:srcRect/>
                <a:stretch/>
              </p:blipFill>
              <p:spPr bwMode="auto">
                <a:xfrm>
                  <a:off x="4013868" y="3766765"/>
                  <a:ext cx="318183" cy="637451"/>
                </a:xfrm>
                <a:prstGeom prst="rect">
                  <a:avLst/>
                </a:prstGeom>
                <a:noFill/>
              </p:spPr>
            </p:pic>
          </p:grpSp>
        </p:grpSp>
        <p:sp>
          <p:nvSpPr>
            <p:cNvPr id="63" name="Rounded Rectangle 44"/>
            <p:cNvSpPr/>
            <p:nvPr/>
          </p:nvSpPr>
          <p:spPr bwMode="auto">
            <a:xfrm>
              <a:off x="3362863" y="801372"/>
              <a:ext cx="1683508" cy="777581"/>
            </a:xfrm>
            <a:prstGeom prst="roundRect">
              <a:avLst/>
            </a:prstGeom>
            <a:solidFill>
              <a:schemeClr val="bg1"/>
            </a:solidFill>
            <a:ln w="25400">
              <a:solidFill>
                <a:schemeClr val="tx1"/>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r>
                <a:rPr lang="en-US" sz="1400" dirty="0">
                  <a:solidFill>
                    <a:schemeClr val="accent1"/>
                  </a:solidFill>
                  <a:latin typeface="Segoe UI"/>
                </a:rPr>
                <a:t>Azure (VNet-B)</a:t>
              </a:r>
            </a:p>
            <a:p>
              <a:pPr algn="ctr" defTabSz="932379" fontAlgn="base">
                <a:spcBef>
                  <a:spcPct val="0"/>
                </a:spcBef>
                <a:spcAft>
                  <a:spcPct val="0"/>
                </a:spcAft>
                <a:defRPr/>
              </a:pPr>
              <a:r>
                <a:rPr lang="en-US" sz="1400" dirty="0">
                  <a:solidFill>
                    <a:schemeClr val="accent1"/>
                  </a:solidFill>
                  <a:latin typeface="Segoe UI"/>
                </a:rPr>
                <a:t>(10.1.0.0/16)</a:t>
              </a:r>
            </a:p>
          </p:txBody>
        </p:sp>
        <p:sp>
          <p:nvSpPr>
            <p:cNvPr id="65" name="Left-Right Arrow 49"/>
            <p:cNvSpPr/>
            <p:nvPr/>
          </p:nvSpPr>
          <p:spPr bwMode="auto">
            <a:xfrm rot="18960446">
              <a:off x="4246044" y="2086066"/>
              <a:ext cx="504311" cy="323000"/>
            </a:xfrm>
            <a:prstGeom prst="leftRightArrow">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r>
                <a:rPr lang="en-US" sz="1100" dirty="0">
                  <a:solidFill>
                    <a:schemeClr val="bg1"/>
                  </a:solidFill>
                  <a:latin typeface="Segoe UI"/>
                </a:rPr>
                <a:t>S2S</a:t>
              </a:r>
              <a:endParaRPr lang="en-US" sz="1200" dirty="0">
                <a:solidFill>
                  <a:schemeClr val="bg1"/>
                </a:solidFill>
                <a:latin typeface="Segoe UI"/>
              </a:endParaRPr>
            </a:p>
          </p:txBody>
        </p:sp>
        <p:sp>
          <p:nvSpPr>
            <p:cNvPr id="66" name="Rounded Rectangle 51"/>
            <p:cNvSpPr/>
            <p:nvPr/>
          </p:nvSpPr>
          <p:spPr bwMode="auto">
            <a:xfrm>
              <a:off x="3479223" y="4659902"/>
              <a:ext cx="1486214" cy="801670"/>
            </a:xfrm>
            <a:prstGeom prst="roundRect">
              <a:avLst/>
            </a:prstGeom>
            <a:noFill/>
            <a:ln w="25400">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r>
                <a:rPr lang="en-US" sz="1200" dirty="0">
                  <a:solidFill>
                    <a:schemeClr val="accent1"/>
                  </a:solidFill>
                  <a:latin typeface="Segoe UI"/>
                </a:rPr>
                <a:t>On-</a:t>
              </a:r>
              <a:r>
                <a:rPr lang="en-US" sz="1200" dirty="0" err="1">
                  <a:solidFill>
                    <a:schemeClr val="accent1"/>
                  </a:solidFill>
                  <a:latin typeface="Segoe UI"/>
                </a:rPr>
                <a:t>prem</a:t>
              </a:r>
              <a:endParaRPr lang="en-US" sz="1200" dirty="0">
                <a:solidFill>
                  <a:schemeClr val="accent1"/>
                </a:solidFill>
                <a:latin typeface="Segoe UI"/>
              </a:endParaRPr>
            </a:p>
            <a:p>
              <a:pPr algn="ctr" defTabSz="932379" fontAlgn="base">
                <a:spcBef>
                  <a:spcPct val="0"/>
                </a:spcBef>
                <a:spcAft>
                  <a:spcPct val="0"/>
                </a:spcAft>
                <a:defRPr/>
              </a:pPr>
              <a:r>
                <a:rPr lang="en-US" sz="1200" dirty="0">
                  <a:solidFill>
                    <a:schemeClr val="accent1"/>
                  </a:solidFill>
                  <a:latin typeface="Segoe UI"/>
                </a:rPr>
                <a:t>(10.2.0.0/16)</a:t>
              </a:r>
            </a:p>
          </p:txBody>
        </p:sp>
        <p:sp>
          <p:nvSpPr>
            <p:cNvPr id="67" name="Rounded Rectangle 47"/>
            <p:cNvSpPr/>
            <p:nvPr/>
          </p:nvSpPr>
          <p:spPr bwMode="auto">
            <a:xfrm>
              <a:off x="4233813" y="4245169"/>
              <a:ext cx="671584" cy="523470"/>
            </a:xfrm>
            <a:prstGeom prst="roundRect">
              <a:avLst/>
            </a:prstGeom>
            <a:solidFill>
              <a:schemeClr val="bg1"/>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r>
                <a:rPr lang="en-US" sz="2000" dirty="0">
                  <a:solidFill>
                    <a:schemeClr val="accent1"/>
                  </a:solidFill>
                  <a:latin typeface="Segoe UI"/>
                </a:rPr>
                <a:t>GW</a:t>
              </a:r>
            </a:p>
          </p:txBody>
        </p:sp>
        <p:sp>
          <p:nvSpPr>
            <p:cNvPr id="68" name="Left-Right Arrow 55"/>
            <p:cNvSpPr/>
            <p:nvPr/>
          </p:nvSpPr>
          <p:spPr bwMode="auto">
            <a:xfrm rot="5400000">
              <a:off x="3478559" y="3942991"/>
              <a:ext cx="1032502" cy="340252"/>
            </a:xfrm>
            <a:prstGeom prst="leftRightArrow">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r>
                <a:rPr lang="en-US" sz="1000" dirty="0">
                  <a:solidFill>
                    <a:schemeClr val="bg1"/>
                  </a:solidFill>
                  <a:latin typeface="Segoe UI"/>
                </a:rPr>
                <a:t>S2S/ER</a:t>
              </a:r>
            </a:p>
          </p:txBody>
        </p:sp>
        <p:sp>
          <p:nvSpPr>
            <p:cNvPr id="69" name="Rounded Rectangle 47"/>
            <p:cNvSpPr/>
            <p:nvPr/>
          </p:nvSpPr>
          <p:spPr bwMode="auto">
            <a:xfrm>
              <a:off x="4601149" y="1504830"/>
              <a:ext cx="671584" cy="523470"/>
            </a:xfrm>
            <a:prstGeom prst="roundRect">
              <a:avLst/>
            </a:prstGeom>
            <a:solidFill>
              <a:schemeClr val="bg1"/>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r>
                <a:rPr lang="en-US" sz="2000" dirty="0">
                  <a:solidFill>
                    <a:schemeClr val="accent1"/>
                  </a:solidFill>
                  <a:latin typeface="Segoe UI"/>
                </a:rPr>
                <a:t>GW</a:t>
              </a:r>
            </a:p>
          </p:txBody>
        </p:sp>
      </p:grpSp>
      <p:sp>
        <p:nvSpPr>
          <p:cNvPr id="70" name="Freeform 23"/>
          <p:cNvSpPr>
            <a:spLocks noChangeAspect="1" noEditPoints="1"/>
          </p:cNvSpPr>
          <p:nvPr/>
        </p:nvSpPr>
        <p:spPr bwMode="auto">
          <a:xfrm>
            <a:off x="2086301" y="3868700"/>
            <a:ext cx="390837" cy="475645"/>
          </a:xfrm>
          <a:custGeom>
            <a:avLst/>
            <a:gdLst>
              <a:gd name="T0" fmla="*/ 592 w 603"/>
              <a:gd name="T1" fmla="*/ 304 h 734"/>
              <a:gd name="T2" fmla="*/ 540 w 603"/>
              <a:gd name="T3" fmla="*/ 304 h 734"/>
              <a:gd name="T4" fmla="*/ 540 w 603"/>
              <a:gd name="T5" fmla="*/ 217 h 734"/>
              <a:gd name="T6" fmla="*/ 301 w 603"/>
              <a:gd name="T7" fmla="*/ 0 h 734"/>
              <a:gd name="T8" fmla="*/ 63 w 603"/>
              <a:gd name="T9" fmla="*/ 217 h 734"/>
              <a:gd name="T10" fmla="*/ 63 w 603"/>
              <a:gd name="T11" fmla="*/ 304 h 734"/>
              <a:gd name="T12" fmla="*/ 11 w 603"/>
              <a:gd name="T13" fmla="*/ 304 h 734"/>
              <a:gd name="T14" fmla="*/ 0 w 603"/>
              <a:gd name="T15" fmla="*/ 315 h 734"/>
              <a:gd name="T16" fmla="*/ 0 w 603"/>
              <a:gd name="T17" fmla="*/ 723 h 734"/>
              <a:gd name="T18" fmla="*/ 11 w 603"/>
              <a:gd name="T19" fmla="*/ 734 h 734"/>
              <a:gd name="T20" fmla="*/ 592 w 603"/>
              <a:gd name="T21" fmla="*/ 734 h 734"/>
              <a:gd name="T22" fmla="*/ 603 w 603"/>
              <a:gd name="T23" fmla="*/ 723 h 734"/>
              <a:gd name="T24" fmla="*/ 603 w 603"/>
              <a:gd name="T25" fmla="*/ 315 h 734"/>
              <a:gd name="T26" fmla="*/ 592 w 603"/>
              <a:gd name="T27" fmla="*/ 304 h 734"/>
              <a:gd name="T28" fmla="*/ 323 w 603"/>
              <a:gd name="T29" fmla="*/ 494 h 734"/>
              <a:gd name="T30" fmla="*/ 323 w 603"/>
              <a:gd name="T31" fmla="*/ 612 h 734"/>
              <a:gd name="T32" fmla="*/ 307 w 603"/>
              <a:gd name="T33" fmla="*/ 628 h 734"/>
              <a:gd name="T34" fmla="*/ 296 w 603"/>
              <a:gd name="T35" fmla="*/ 628 h 734"/>
              <a:gd name="T36" fmla="*/ 279 w 603"/>
              <a:gd name="T37" fmla="*/ 612 h 734"/>
              <a:gd name="T38" fmla="*/ 279 w 603"/>
              <a:gd name="T39" fmla="*/ 494 h 734"/>
              <a:gd name="T40" fmla="*/ 257 w 603"/>
              <a:gd name="T41" fmla="*/ 455 h 734"/>
              <a:gd name="T42" fmla="*/ 301 w 603"/>
              <a:gd name="T43" fmla="*/ 410 h 734"/>
              <a:gd name="T44" fmla="*/ 346 w 603"/>
              <a:gd name="T45" fmla="*/ 455 h 734"/>
              <a:gd name="T46" fmla="*/ 323 w 603"/>
              <a:gd name="T47" fmla="*/ 494 h 734"/>
              <a:gd name="T48" fmla="*/ 479 w 603"/>
              <a:gd name="T49" fmla="*/ 304 h 734"/>
              <a:gd name="T50" fmla="*/ 124 w 603"/>
              <a:gd name="T51" fmla="*/ 304 h 734"/>
              <a:gd name="T52" fmla="*/ 124 w 603"/>
              <a:gd name="T53" fmla="*/ 217 h 734"/>
              <a:gd name="T54" fmla="*/ 301 w 603"/>
              <a:gd name="T55" fmla="*/ 61 h 734"/>
              <a:gd name="T56" fmla="*/ 479 w 603"/>
              <a:gd name="T57" fmla="*/ 217 h 734"/>
              <a:gd name="T58" fmla="*/ 479 w 603"/>
              <a:gd name="T59" fmla="*/ 30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3" h="734">
                <a:moveTo>
                  <a:pt x="592" y="304"/>
                </a:moveTo>
                <a:cubicBezTo>
                  <a:pt x="540" y="304"/>
                  <a:pt x="540" y="304"/>
                  <a:pt x="540" y="304"/>
                </a:cubicBezTo>
                <a:cubicBezTo>
                  <a:pt x="540" y="217"/>
                  <a:pt x="540" y="217"/>
                  <a:pt x="540" y="217"/>
                </a:cubicBezTo>
                <a:cubicBezTo>
                  <a:pt x="540" y="97"/>
                  <a:pt x="433" y="0"/>
                  <a:pt x="301" y="0"/>
                </a:cubicBezTo>
                <a:cubicBezTo>
                  <a:pt x="170" y="0"/>
                  <a:pt x="63" y="97"/>
                  <a:pt x="63" y="217"/>
                </a:cubicBezTo>
                <a:cubicBezTo>
                  <a:pt x="63" y="304"/>
                  <a:pt x="63" y="304"/>
                  <a:pt x="63" y="304"/>
                </a:cubicBezTo>
                <a:cubicBezTo>
                  <a:pt x="11" y="304"/>
                  <a:pt x="11" y="304"/>
                  <a:pt x="11" y="304"/>
                </a:cubicBezTo>
                <a:cubicBezTo>
                  <a:pt x="5" y="304"/>
                  <a:pt x="0" y="309"/>
                  <a:pt x="0" y="315"/>
                </a:cubicBezTo>
                <a:cubicBezTo>
                  <a:pt x="0" y="723"/>
                  <a:pt x="0" y="723"/>
                  <a:pt x="0" y="723"/>
                </a:cubicBezTo>
                <a:cubicBezTo>
                  <a:pt x="0" y="729"/>
                  <a:pt x="5" y="734"/>
                  <a:pt x="11" y="734"/>
                </a:cubicBezTo>
                <a:cubicBezTo>
                  <a:pt x="592" y="734"/>
                  <a:pt x="592" y="734"/>
                  <a:pt x="592" y="734"/>
                </a:cubicBezTo>
                <a:cubicBezTo>
                  <a:pt x="598" y="734"/>
                  <a:pt x="603" y="729"/>
                  <a:pt x="603" y="723"/>
                </a:cubicBezTo>
                <a:cubicBezTo>
                  <a:pt x="603" y="315"/>
                  <a:pt x="603" y="315"/>
                  <a:pt x="603" y="315"/>
                </a:cubicBezTo>
                <a:cubicBezTo>
                  <a:pt x="603" y="309"/>
                  <a:pt x="598" y="304"/>
                  <a:pt x="592" y="304"/>
                </a:cubicBezTo>
                <a:close/>
                <a:moveTo>
                  <a:pt x="323" y="494"/>
                </a:moveTo>
                <a:cubicBezTo>
                  <a:pt x="323" y="612"/>
                  <a:pt x="323" y="612"/>
                  <a:pt x="323" y="612"/>
                </a:cubicBezTo>
                <a:cubicBezTo>
                  <a:pt x="323" y="621"/>
                  <a:pt x="316" y="628"/>
                  <a:pt x="307" y="628"/>
                </a:cubicBezTo>
                <a:cubicBezTo>
                  <a:pt x="296" y="628"/>
                  <a:pt x="296" y="628"/>
                  <a:pt x="296" y="628"/>
                </a:cubicBezTo>
                <a:cubicBezTo>
                  <a:pt x="287" y="628"/>
                  <a:pt x="279" y="621"/>
                  <a:pt x="279" y="612"/>
                </a:cubicBezTo>
                <a:cubicBezTo>
                  <a:pt x="279" y="494"/>
                  <a:pt x="279" y="494"/>
                  <a:pt x="279" y="494"/>
                </a:cubicBezTo>
                <a:cubicBezTo>
                  <a:pt x="266" y="486"/>
                  <a:pt x="257" y="471"/>
                  <a:pt x="257" y="455"/>
                </a:cubicBezTo>
                <a:cubicBezTo>
                  <a:pt x="257" y="430"/>
                  <a:pt x="277" y="410"/>
                  <a:pt x="301" y="410"/>
                </a:cubicBezTo>
                <a:cubicBezTo>
                  <a:pt x="326" y="410"/>
                  <a:pt x="346" y="430"/>
                  <a:pt x="346" y="455"/>
                </a:cubicBezTo>
                <a:cubicBezTo>
                  <a:pt x="346" y="471"/>
                  <a:pt x="337" y="486"/>
                  <a:pt x="323" y="494"/>
                </a:cubicBezTo>
                <a:close/>
                <a:moveTo>
                  <a:pt x="479" y="304"/>
                </a:moveTo>
                <a:cubicBezTo>
                  <a:pt x="124" y="304"/>
                  <a:pt x="124" y="304"/>
                  <a:pt x="124" y="304"/>
                </a:cubicBezTo>
                <a:cubicBezTo>
                  <a:pt x="124" y="217"/>
                  <a:pt x="124" y="217"/>
                  <a:pt x="124" y="217"/>
                </a:cubicBezTo>
                <a:cubicBezTo>
                  <a:pt x="124" y="131"/>
                  <a:pt x="204" y="61"/>
                  <a:pt x="301" y="61"/>
                </a:cubicBezTo>
                <a:cubicBezTo>
                  <a:pt x="399" y="61"/>
                  <a:pt x="479" y="131"/>
                  <a:pt x="479" y="217"/>
                </a:cubicBezTo>
                <a:lnTo>
                  <a:pt x="479" y="304"/>
                </a:lnTo>
                <a:close/>
              </a:path>
            </a:pathLst>
          </a:custGeom>
          <a:solidFill>
            <a:srgbClr val="FFB900"/>
          </a:solidFill>
          <a:ln>
            <a:noFill/>
          </a:ln>
          <a:extLst/>
        </p:spPr>
        <p:txBody>
          <a:bodyPr vert="horz" wrap="square" lIns="91428" tIns="45714" rIns="91428" bIns="45714" numCol="1" anchor="t" anchorCtr="0" compatLnSpc="1">
            <a:prstTxWarp prst="textNoShape">
              <a:avLst/>
            </a:prstTxWarp>
          </a:bodyPr>
          <a:lstStyle/>
          <a:p>
            <a:pPr defTabSz="932649">
              <a:defRPr/>
            </a:pPr>
            <a:endParaRPr lang="en-US">
              <a:solidFill>
                <a:schemeClr val="accent1"/>
              </a:solidFill>
              <a:latin typeface="Segoe UI Semibold" panose="020B0702040204020203" pitchFamily="34" charset="0"/>
              <a:cs typeface="Segoe UI Semibold" panose="020B0702040204020203" pitchFamily="34" charset="0"/>
            </a:endParaRPr>
          </a:p>
        </p:txBody>
      </p:sp>
      <p:sp>
        <p:nvSpPr>
          <p:cNvPr id="71" name="TextBox 70"/>
          <p:cNvSpPr txBox="1"/>
          <p:nvPr/>
        </p:nvSpPr>
        <p:spPr>
          <a:xfrm>
            <a:off x="506265" y="5238969"/>
            <a:ext cx="5068862" cy="760170"/>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400" dirty="0">
                <a:solidFill>
                  <a:schemeClr val="accent1"/>
                </a:solidFill>
                <a:latin typeface="Segoe UI Semibold" panose="020B0702040204020203" pitchFamily="34" charset="0"/>
                <a:cs typeface="Segoe UI Semibold" panose="020B0702040204020203" pitchFamily="34" charset="0"/>
              </a:rPr>
              <a:t>VIRTUAL NETWORK</a:t>
            </a:r>
          </a:p>
          <a:p>
            <a:pPr defTabSz="932649">
              <a:lnSpc>
                <a:spcPct val="90000"/>
              </a:lnSpc>
              <a:spcAft>
                <a:spcPts val="600"/>
              </a:spcAft>
              <a:defRPr/>
            </a:pPr>
            <a:r>
              <a:rPr lang="en-US" sz="1400" dirty="0">
                <a:solidFill>
                  <a:schemeClr val="accent1"/>
                </a:solidFill>
                <a:latin typeface="Segoe UI Semibold" panose="020B0702040204020203" pitchFamily="34" charset="0"/>
                <a:cs typeface="Segoe UI Semibold" panose="020B0702040204020203" pitchFamily="34" charset="0"/>
              </a:rPr>
              <a:t>(10.0.0.0/16)</a:t>
            </a:r>
          </a:p>
        </p:txBody>
      </p:sp>
    </p:spTree>
    <p:extLst>
      <p:ext uri="{BB962C8B-B14F-4D97-AF65-F5344CB8AC3E}">
        <p14:creationId xmlns:p14="http://schemas.microsoft.com/office/powerpoint/2010/main" val="2851929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oup 9"/>
          <p:cNvGrpSpPr/>
          <p:nvPr/>
        </p:nvGrpSpPr>
        <p:grpSpPr>
          <a:xfrm>
            <a:off x="637082" y="1275407"/>
            <a:ext cx="5669218" cy="5303638"/>
            <a:chOff x="407331" y="932099"/>
            <a:chExt cx="6264531" cy="5860563"/>
          </a:xfrm>
        </p:grpSpPr>
        <p:sp>
          <p:nvSpPr>
            <p:cNvPr id="136" name="Rectangle 135"/>
            <p:cNvSpPr/>
            <p:nvPr/>
          </p:nvSpPr>
          <p:spPr bwMode="auto">
            <a:xfrm>
              <a:off x="543959" y="4686465"/>
              <a:ext cx="1976653" cy="1444079"/>
            </a:xfrm>
            <a:prstGeom prst="rect">
              <a:avLst/>
            </a:prstGeom>
            <a:noFill/>
            <a:ln w="25400">
              <a:solidFill>
                <a:schemeClr val="accent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endParaRPr lang="en-US" sz="2000">
                <a:gradFill>
                  <a:gsLst>
                    <a:gs pos="0">
                      <a:srgbClr val="FFFFFF"/>
                    </a:gs>
                    <a:gs pos="100000">
                      <a:srgbClr val="FFFFFF"/>
                    </a:gs>
                  </a:gsLst>
                  <a:lin ang="5400000" scaled="0"/>
                </a:gradFill>
                <a:latin typeface="Segoe UI"/>
              </a:endParaRPr>
            </a:p>
          </p:txBody>
        </p:sp>
        <p:cxnSp>
          <p:nvCxnSpPr>
            <p:cNvPr id="114" name="Straight Arrow Connector 113"/>
            <p:cNvCxnSpPr>
              <a:cxnSpLocks/>
            </p:cNvCxnSpPr>
            <p:nvPr/>
          </p:nvCxnSpPr>
          <p:spPr>
            <a:xfrm flipH="1">
              <a:off x="2736076" y="1617985"/>
              <a:ext cx="1" cy="47639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19" name="Group 118"/>
            <p:cNvGrpSpPr/>
            <p:nvPr/>
          </p:nvGrpSpPr>
          <p:grpSpPr>
            <a:xfrm>
              <a:off x="852746" y="4767230"/>
              <a:ext cx="1423631" cy="865413"/>
              <a:chOff x="6959350" y="2346724"/>
              <a:chExt cx="1372677" cy="1121810"/>
            </a:xfrm>
          </p:grpSpPr>
          <p:grpSp>
            <p:nvGrpSpPr>
              <p:cNvPr id="120" name="Group 9"/>
              <p:cNvGrpSpPr>
                <a:grpSpLocks noChangeAspect="1"/>
              </p:cNvGrpSpPr>
              <p:nvPr/>
            </p:nvGrpSpPr>
            <p:grpSpPr>
              <a:xfrm>
                <a:off x="6959350" y="2346724"/>
                <a:ext cx="714864" cy="929784"/>
                <a:chOff x="4084637" y="3766765"/>
                <a:chExt cx="490104" cy="637451"/>
              </a:xfrm>
            </p:grpSpPr>
            <p:pic>
              <p:nvPicPr>
                <p:cNvPr id="124" name="Picture 2"/>
                <p:cNvPicPr>
                  <a:picLocks noChangeAspect="1" noChangeArrowheads="1"/>
                </p:cNvPicPr>
                <p:nvPr/>
              </p:nvPicPr>
              <p:blipFill>
                <a:blip r:embed="rId3" cstate="screen">
                  <a:clrChange>
                    <a:clrFrom>
                      <a:srgbClr val="4EB1E4"/>
                    </a:clrFrom>
                    <a:clrTo>
                      <a:srgbClr val="4EB1E4">
                        <a:alpha val="0"/>
                      </a:srgbClr>
                    </a:clrTo>
                  </a:clrChange>
                  <a:duotone>
                    <a:prstClr val="black"/>
                    <a:schemeClr val="accent2">
                      <a:tint val="45000"/>
                      <a:satMod val="400000"/>
                    </a:schemeClr>
                  </a:duotone>
                  <a:extLst>
                    <a:ext uri="{28A0092B-C50C-407E-A947-70E740481C1C}">
                      <a14:useLocalDpi xmlns:a14="http://schemas.microsoft.com/office/drawing/2010/main"/>
                    </a:ext>
                  </a:extLst>
                </a:blip>
                <a:srcRect/>
                <a:stretch>
                  <a:fillRect/>
                </a:stretch>
              </p:blipFill>
              <p:spPr bwMode="auto">
                <a:xfrm>
                  <a:off x="4326078" y="4146885"/>
                  <a:ext cx="248663" cy="2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5" name="Picture 6" descr="\\magnum\Projects\Microsoft\Cloud Power FY12\Design\Icons\PNGs\Server_2.png"/>
                <p:cNvPicPr>
                  <a:picLocks noChangeAspect="1" noChangeArrowheads="1"/>
                </p:cNvPicPr>
                <p:nvPr/>
              </p:nvPicPr>
              <p:blipFill rotWithShape="1">
                <a:blip r:embed="rId4" cstate="screen">
                  <a:duotone>
                    <a:prstClr val="black"/>
                    <a:schemeClr val="accent2">
                      <a:tint val="45000"/>
                      <a:satMod val="400000"/>
                    </a:schemeClr>
                  </a:duotone>
                  <a:extLst>
                    <a:ext uri="{28A0092B-C50C-407E-A947-70E740481C1C}">
                      <a14:useLocalDpi xmlns:a14="http://schemas.microsoft.com/office/drawing/2010/main"/>
                    </a:ext>
                  </a:extLst>
                </a:blip>
                <a:srcRect/>
                <a:stretch/>
              </p:blipFill>
              <p:spPr bwMode="auto">
                <a:xfrm>
                  <a:off x="4084637" y="3766765"/>
                  <a:ext cx="318183" cy="637451"/>
                </a:xfrm>
                <a:prstGeom prst="rect">
                  <a:avLst/>
                </a:prstGeom>
                <a:noFill/>
              </p:spPr>
            </p:pic>
          </p:grpSp>
          <p:grpSp>
            <p:nvGrpSpPr>
              <p:cNvPr id="121" name="Group 9"/>
              <p:cNvGrpSpPr>
                <a:grpSpLocks noChangeAspect="1"/>
              </p:cNvGrpSpPr>
              <p:nvPr/>
            </p:nvGrpSpPr>
            <p:grpSpPr>
              <a:xfrm>
                <a:off x="7617163" y="2538750"/>
                <a:ext cx="714864" cy="929784"/>
                <a:chOff x="4084637" y="3766765"/>
                <a:chExt cx="490104" cy="637451"/>
              </a:xfrm>
            </p:grpSpPr>
            <p:pic>
              <p:nvPicPr>
                <p:cNvPr id="122" name="Picture 2"/>
                <p:cNvPicPr>
                  <a:picLocks noChangeAspect="1" noChangeArrowheads="1"/>
                </p:cNvPicPr>
                <p:nvPr/>
              </p:nvPicPr>
              <p:blipFill>
                <a:blip r:embed="rId3" cstate="screen">
                  <a:clrChange>
                    <a:clrFrom>
                      <a:srgbClr val="4EB1E4"/>
                    </a:clrFrom>
                    <a:clrTo>
                      <a:srgbClr val="4EB1E4">
                        <a:alpha val="0"/>
                      </a:srgbClr>
                    </a:clrTo>
                  </a:clrChange>
                  <a:duotone>
                    <a:prstClr val="black"/>
                    <a:schemeClr val="accent2">
                      <a:tint val="45000"/>
                      <a:satMod val="400000"/>
                    </a:schemeClr>
                  </a:duotone>
                  <a:extLst>
                    <a:ext uri="{28A0092B-C50C-407E-A947-70E740481C1C}">
                      <a14:useLocalDpi xmlns:a14="http://schemas.microsoft.com/office/drawing/2010/main"/>
                    </a:ext>
                  </a:extLst>
                </a:blip>
                <a:srcRect/>
                <a:stretch>
                  <a:fillRect/>
                </a:stretch>
              </p:blipFill>
              <p:spPr bwMode="auto">
                <a:xfrm>
                  <a:off x="4326078" y="4146885"/>
                  <a:ext cx="248663" cy="2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6" descr="\\magnum\Projects\Microsoft\Cloud Power FY12\Design\Icons\PNGs\Server_2.png"/>
                <p:cNvPicPr>
                  <a:picLocks noChangeAspect="1" noChangeArrowheads="1"/>
                </p:cNvPicPr>
                <p:nvPr/>
              </p:nvPicPr>
              <p:blipFill rotWithShape="1">
                <a:blip r:embed="rId4" cstate="screen">
                  <a:duotone>
                    <a:prstClr val="black"/>
                    <a:schemeClr val="accent2">
                      <a:tint val="45000"/>
                      <a:satMod val="400000"/>
                    </a:schemeClr>
                  </a:duotone>
                  <a:extLst>
                    <a:ext uri="{28A0092B-C50C-407E-A947-70E740481C1C}">
                      <a14:useLocalDpi xmlns:a14="http://schemas.microsoft.com/office/drawing/2010/main"/>
                    </a:ext>
                  </a:extLst>
                </a:blip>
                <a:srcRect/>
                <a:stretch/>
              </p:blipFill>
              <p:spPr bwMode="auto">
                <a:xfrm>
                  <a:off x="4084637" y="3766765"/>
                  <a:ext cx="318183" cy="637451"/>
                </a:xfrm>
                <a:prstGeom prst="rect">
                  <a:avLst/>
                </a:prstGeom>
                <a:noFill/>
              </p:spPr>
            </p:pic>
          </p:grpSp>
        </p:grpSp>
        <p:cxnSp>
          <p:nvCxnSpPr>
            <p:cNvPr id="13" name="Straight Connector 12"/>
            <p:cNvCxnSpPr>
              <a:cxnSpLocks/>
            </p:cNvCxnSpPr>
            <p:nvPr/>
          </p:nvCxnSpPr>
          <p:spPr>
            <a:xfrm flipV="1">
              <a:off x="996807" y="3181829"/>
              <a:ext cx="0" cy="1073272"/>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bwMode="auto">
            <a:xfrm>
              <a:off x="2864968" y="4702318"/>
              <a:ext cx="1975552" cy="1444079"/>
            </a:xfrm>
            <a:prstGeom prst="rect">
              <a:avLst/>
            </a:prstGeom>
            <a:noFill/>
            <a:ln w="25400">
              <a:solidFill>
                <a:schemeClr val="accent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endParaRPr lang="en-US" sz="2000">
                <a:gradFill>
                  <a:gsLst>
                    <a:gs pos="0">
                      <a:srgbClr val="FFFFFF"/>
                    </a:gs>
                    <a:gs pos="100000">
                      <a:srgbClr val="FFFFFF"/>
                    </a:gs>
                  </a:gsLst>
                  <a:lin ang="5400000" scaled="0"/>
                </a:gradFill>
                <a:latin typeface="Segoe UI"/>
              </a:endParaRPr>
            </a:p>
          </p:txBody>
        </p:sp>
        <p:sp>
          <p:nvSpPr>
            <p:cNvPr id="131" name="Cloud 130"/>
            <p:cNvSpPr/>
            <p:nvPr/>
          </p:nvSpPr>
          <p:spPr bwMode="auto">
            <a:xfrm>
              <a:off x="1894618" y="932099"/>
              <a:ext cx="1682916" cy="686616"/>
            </a:xfrm>
            <a:prstGeom prst="cloud">
              <a:avLst/>
            </a:prstGeom>
            <a:no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5" rIns="0" bIns="146285" numCol="1" spcCol="0" rtlCol="0" fromWordArt="0" anchor="t" anchorCtr="0" forceAA="0" compatLnSpc="1">
              <a:prstTxWarp prst="textNoShape">
                <a:avLst/>
              </a:prstTxWarp>
              <a:noAutofit/>
            </a:bodyPr>
            <a:lstStyle/>
            <a:p>
              <a:pPr algn="ctr" defTabSz="932379" fontAlgn="base">
                <a:lnSpc>
                  <a:spcPct val="90000"/>
                </a:lnSpc>
                <a:spcBef>
                  <a:spcPct val="0"/>
                </a:spcBef>
                <a:spcAft>
                  <a:spcPct val="0"/>
                </a:spcAft>
                <a:defRPr/>
              </a:pPr>
              <a:r>
                <a:rPr lang="en-US" sz="1600" dirty="0">
                  <a:solidFill>
                    <a:schemeClr val="accent4"/>
                  </a:solidFill>
                  <a:latin typeface="Segoe UI Semibold" panose="020B0702040204020203" pitchFamily="34" charset="0"/>
                  <a:ea typeface="Segoe UI" pitchFamily="34" charset="0"/>
                  <a:cs typeface="Segoe UI Semibold" panose="020B0702040204020203" pitchFamily="34" charset="0"/>
                </a:rPr>
                <a:t>Internet</a:t>
              </a:r>
            </a:p>
          </p:txBody>
        </p:sp>
        <p:sp>
          <p:nvSpPr>
            <p:cNvPr id="132" name="Rectangle 131"/>
            <p:cNvSpPr/>
            <p:nvPr/>
          </p:nvSpPr>
          <p:spPr bwMode="auto">
            <a:xfrm>
              <a:off x="407331" y="2370587"/>
              <a:ext cx="5012602" cy="4300717"/>
            </a:xfrm>
            <a:prstGeom prst="rect">
              <a:avLst/>
            </a:prstGeom>
            <a:noFill/>
            <a:ln w="25400">
              <a:solidFill>
                <a:schemeClr val="tx1"/>
              </a:solidFill>
              <a:prstDash val="lg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endParaRPr lang="en-US" sz="2000">
                <a:gradFill>
                  <a:gsLst>
                    <a:gs pos="0">
                      <a:srgbClr val="FFFFFF"/>
                    </a:gs>
                    <a:gs pos="100000">
                      <a:srgbClr val="FFFFFF"/>
                    </a:gs>
                  </a:gsLst>
                  <a:lin ang="5400000" scaled="0"/>
                </a:gradFill>
                <a:latin typeface="Segoe UI"/>
              </a:endParaRPr>
            </a:p>
          </p:txBody>
        </p:sp>
        <p:sp>
          <p:nvSpPr>
            <p:cNvPr id="133" name="TextBox 132"/>
            <p:cNvSpPr txBox="1"/>
            <p:nvPr/>
          </p:nvSpPr>
          <p:spPr>
            <a:xfrm>
              <a:off x="704096" y="6013885"/>
              <a:ext cx="5510624" cy="778777"/>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200" dirty="0">
                  <a:solidFill>
                    <a:schemeClr val="accent1"/>
                  </a:solidFill>
                  <a:latin typeface="Segoe UI Semibold" panose="020B0702040204020203" pitchFamily="34" charset="0"/>
                  <a:cs typeface="Segoe UI Semibold" panose="020B0702040204020203" pitchFamily="34" charset="0"/>
                </a:rPr>
                <a:t>VIRTUAL NETWORK</a:t>
              </a:r>
            </a:p>
            <a:p>
              <a:pPr defTabSz="932649">
                <a:lnSpc>
                  <a:spcPct val="90000"/>
                </a:lnSpc>
                <a:spcAft>
                  <a:spcPts val="600"/>
                </a:spcAft>
                <a:defRPr/>
              </a:pPr>
              <a:r>
                <a:rPr lang="en-US" sz="1200" dirty="0">
                  <a:solidFill>
                    <a:schemeClr val="accent1"/>
                  </a:solidFill>
                  <a:latin typeface="Segoe UI Semibold" panose="020B0702040204020203" pitchFamily="34" charset="0"/>
                  <a:cs typeface="Segoe UI Semibold" panose="020B0702040204020203" pitchFamily="34" charset="0"/>
                </a:rPr>
                <a:t>(10.0.0.0/16)</a:t>
              </a:r>
            </a:p>
          </p:txBody>
        </p:sp>
        <p:sp>
          <p:nvSpPr>
            <p:cNvPr id="138" name="Rectangle 137"/>
            <p:cNvSpPr/>
            <p:nvPr/>
          </p:nvSpPr>
          <p:spPr bwMode="auto">
            <a:xfrm>
              <a:off x="1663111" y="2799017"/>
              <a:ext cx="2111888" cy="1444079"/>
            </a:xfrm>
            <a:prstGeom prst="rect">
              <a:avLst/>
            </a:prstGeom>
            <a:noFill/>
            <a:ln w="25400">
              <a:solidFill>
                <a:schemeClr val="accent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endParaRPr lang="en-US" sz="2000">
                <a:gradFill>
                  <a:gsLst>
                    <a:gs pos="0">
                      <a:srgbClr val="FFFFFF"/>
                    </a:gs>
                    <a:gs pos="100000">
                      <a:srgbClr val="FFFFFF"/>
                    </a:gs>
                  </a:gsLst>
                  <a:lin ang="5400000" scaled="0"/>
                </a:gradFill>
                <a:latin typeface="Segoe UI"/>
              </a:endParaRPr>
            </a:p>
          </p:txBody>
        </p:sp>
        <p:pic>
          <p:nvPicPr>
            <p:cNvPr id="134" name="Picture 133"/>
            <p:cNvPicPr>
              <a:picLocks noChangeAspect="1"/>
            </p:cNvPicPr>
            <p:nvPr/>
          </p:nvPicPr>
          <p:blipFill>
            <a:blip r:embed="rId5" cstate="screen">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2383821" y="2083773"/>
              <a:ext cx="726373" cy="726373"/>
            </a:xfrm>
            <a:prstGeom prst="rect">
              <a:avLst/>
            </a:prstGeom>
          </p:spPr>
        </p:pic>
        <p:sp>
          <p:nvSpPr>
            <p:cNvPr id="135" name="TextBox 134"/>
            <p:cNvSpPr txBox="1"/>
            <p:nvPr/>
          </p:nvSpPr>
          <p:spPr>
            <a:xfrm>
              <a:off x="1283231" y="1973453"/>
              <a:ext cx="1291852" cy="571318"/>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600" dirty="0">
                  <a:solidFill>
                    <a:schemeClr val="accent1"/>
                  </a:solidFill>
                  <a:latin typeface="Segoe UI"/>
                </a:rPr>
                <a:t>Azure LB</a:t>
              </a:r>
            </a:p>
          </p:txBody>
        </p:sp>
        <p:cxnSp>
          <p:nvCxnSpPr>
            <p:cNvPr id="59" name="Straight Arrow Connector 58"/>
            <p:cNvCxnSpPr>
              <a:cxnSpLocks/>
            </p:cNvCxnSpPr>
            <p:nvPr/>
          </p:nvCxnSpPr>
          <p:spPr>
            <a:xfrm flipH="1">
              <a:off x="3291889" y="3181829"/>
              <a:ext cx="1088756" cy="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455102" y="5411828"/>
              <a:ext cx="3021975" cy="809385"/>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200" dirty="0">
                  <a:solidFill>
                    <a:schemeClr val="accent1"/>
                  </a:solidFill>
                  <a:latin typeface="Segoe UI"/>
                </a:rPr>
                <a:t>Front-end Subnet</a:t>
              </a:r>
            </a:p>
            <a:p>
              <a:pPr defTabSz="932649">
                <a:lnSpc>
                  <a:spcPct val="90000"/>
                </a:lnSpc>
                <a:spcAft>
                  <a:spcPts val="600"/>
                </a:spcAft>
                <a:defRPr/>
              </a:pPr>
              <a:r>
                <a:rPr lang="en-US" sz="1400" dirty="0">
                  <a:solidFill>
                    <a:schemeClr val="accent1"/>
                  </a:solidFill>
                  <a:latin typeface="Segoe UI"/>
                </a:rPr>
                <a:t> (</a:t>
              </a:r>
              <a:r>
                <a:rPr lang="en-US" sz="1200" dirty="0">
                  <a:solidFill>
                    <a:schemeClr val="accent1"/>
                  </a:solidFill>
                  <a:latin typeface="Segoe UI"/>
                </a:rPr>
                <a:t>10.0.1.0/24</a:t>
              </a:r>
              <a:r>
                <a:rPr lang="en-US" sz="1400" dirty="0">
                  <a:solidFill>
                    <a:schemeClr val="accent1"/>
                  </a:solidFill>
                  <a:latin typeface="Segoe UI"/>
                </a:rPr>
                <a:t>)</a:t>
              </a:r>
            </a:p>
          </p:txBody>
        </p:sp>
        <p:sp>
          <p:nvSpPr>
            <p:cNvPr id="139" name="TextBox 138"/>
            <p:cNvSpPr txBox="1"/>
            <p:nvPr/>
          </p:nvSpPr>
          <p:spPr>
            <a:xfrm>
              <a:off x="2763945" y="5424053"/>
              <a:ext cx="3021975" cy="778777"/>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200" dirty="0">
                  <a:solidFill>
                    <a:schemeClr val="accent1"/>
                  </a:solidFill>
                  <a:latin typeface="Segoe UI"/>
                </a:rPr>
                <a:t>Back-end Subnet</a:t>
              </a:r>
            </a:p>
            <a:p>
              <a:pPr defTabSz="932649">
                <a:lnSpc>
                  <a:spcPct val="90000"/>
                </a:lnSpc>
                <a:spcAft>
                  <a:spcPts val="600"/>
                </a:spcAft>
                <a:defRPr/>
              </a:pPr>
              <a:r>
                <a:rPr lang="en-US" sz="1200" dirty="0">
                  <a:solidFill>
                    <a:schemeClr val="accent1"/>
                  </a:solidFill>
                  <a:latin typeface="Segoe UI"/>
                </a:rPr>
                <a:t> (10.0.2.0/24)</a:t>
              </a:r>
            </a:p>
          </p:txBody>
        </p:sp>
        <p:grpSp>
          <p:nvGrpSpPr>
            <p:cNvPr id="140" name="Group 139"/>
            <p:cNvGrpSpPr/>
            <p:nvPr/>
          </p:nvGrpSpPr>
          <p:grpSpPr>
            <a:xfrm>
              <a:off x="3145095" y="4767230"/>
              <a:ext cx="1423631" cy="865413"/>
              <a:chOff x="6959350" y="2346724"/>
              <a:chExt cx="1372677" cy="1121810"/>
            </a:xfrm>
          </p:grpSpPr>
          <p:grpSp>
            <p:nvGrpSpPr>
              <p:cNvPr id="141" name="Group 9"/>
              <p:cNvGrpSpPr>
                <a:grpSpLocks noChangeAspect="1"/>
              </p:cNvGrpSpPr>
              <p:nvPr/>
            </p:nvGrpSpPr>
            <p:grpSpPr>
              <a:xfrm>
                <a:off x="6959350" y="2346724"/>
                <a:ext cx="714864" cy="929784"/>
                <a:chOff x="4084637" y="3766765"/>
                <a:chExt cx="490104" cy="637451"/>
              </a:xfrm>
            </p:grpSpPr>
            <p:pic>
              <p:nvPicPr>
                <p:cNvPr id="145" name="Picture 2"/>
                <p:cNvPicPr>
                  <a:picLocks noChangeAspect="1" noChangeArrowheads="1"/>
                </p:cNvPicPr>
                <p:nvPr/>
              </p:nvPicPr>
              <p:blipFill>
                <a:blip r:embed="rId3" cstate="screen">
                  <a:clrChange>
                    <a:clrFrom>
                      <a:srgbClr val="4EB1E4"/>
                    </a:clrFrom>
                    <a:clrTo>
                      <a:srgbClr val="4EB1E4">
                        <a:alpha val="0"/>
                      </a:srgbClr>
                    </a:clrTo>
                  </a:clrChange>
                  <a:duotone>
                    <a:prstClr val="black"/>
                    <a:schemeClr val="accent2">
                      <a:tint val="45000"/>
                      <a:satMod val="400000"/>
                    </a:schemeClr>
                  </a:duotone>
                  <a:extLst>
                    <a:ext uri="{28A0092B-C50C-407E-A947-70E740481C1C}">
                      <a14:useLocalDpi xmlns:a14="http://schemas.microsoft.com/office/drawing/2010/main"/>
                    </a:ext>
                  </a:extLst>
                </a:blip>
                <a:srcRect/>
                <a:stretch>
                  <a:fillRect/>
                </a:stretch>
              </p:blipFill>
              <p:spPr bwMode="auto">
                <a:xfrm>
                  <a:off x="4326078" y="4146885"/>
                  <a:ext cx="248663" cy="2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6" name="Picture 6" descr="\\magnum\Projects\Microsoft\Cloud Power FY12\Design\Icons\PNGs\Server_2.png"/>
                <p:cNvPicPr>
                  <a:picLocks noChangeAspect="1" noChangeArrowheads="1"/>
                </p:cNvPicPr>
                <p:nvPr/>
              </p:nvPicPr>
              <p:blipFill rotWithShape="1">
                <a:blip r:embed="rId4" cstate="screen">
                  <a:duotone>
                    <a:prstClr val="black"/>
                    <a:schemeClr val="accent2">
                      <a:tint val="45000"/>
                      <a:satMod val="400000"/>
                    </a:schemeClr>
                  </a:duotone>
                  <a:extLst>
                    <a:ext uri="{28A0092B-C50C-407E-A947-70E740481C1C}">
                      <a14:useLocalDpi xmlns:a14="http://schemas.microsoft.com/office/drawing/2010/main"/>
                    </a:ext>
                  </a:extLst>
                </a:blip>
                <a:srcRect/>
                <a:stretch/>
              </p:blipFill>
              <p:spPr bwMode="auto">
                <a:xfrm>
                  <a:off x="4084637" y="3766765"/>
                  <a:ext cx="318183" cy="637451"/>
                </a:xfrm>
                <a:prstGeom prst="rect">
                  <a:avLst/>
                </a:prstGeom>
                <a:noFill/>
              </p:spPr>
            </p:pic>
          </p:grpSp>
          <p:grpSp>
            <p:nvGrpSpPr>
              <p:cNvPr id="142" name="Group 9"/>
              <p:cNvGrpSpPr>
                <a:grpSpLocks noChangeAspect="1"/>
              </p:cNvGrpSpPr>
              <p:nvPr/>
            </p:nvGrpSpPr>
            <p:grpSpPr>
              <a:xfrm>
                <a:off x="7617163" y="2538750"/>
                <a:ext cx="714864" cy="929784"/>
                <a:chOff x="4084637" y="3766765"/>
                <a:chExt cx="490104" cy="637451"/>
              </a:xfrm>
            </p:grpSpPr>
            <p:pic>
              <p:nvPicPr>
                <p:cNvPr id="143" name="Picture 2"/>
                <p:cNvPicPr>
                  <a:picLocks noChangeAspect="1" noChangeArrowheads="1"/>
                </p:cNvPicPr>
                <p:nvPr/>
              </p:nvPicPr>
              <p:blipFill>
                <a:blip r:embed="rId3" cstate="screen">
                  <a:clrChange>
                    <a:clrFrom>
                      <a:srgbClr val="4EB1E4"/>
                    </a:clrFrom>
                    <a:clrTo>
                      <a:srgbClr val="4EB1E4">
                        <a:alpha val="0"/>
                      </a:srgbClr>
                    </a:clrTo>
                  </a:clrChange>
                  <a:duotone>
                    <a:prstClr val="black"/>
                    <a:schemeClr val="accent2">
                      <a:tint val="45000"/>
                      <a:satMod val="400000"/>
                    </a:schemeClr>
                  </a:duotone>
                  <a:extLst>
                    <a:ext uri="{28A0092B-C50C-407E-A947-70E740481C1C}">
                      <a14:useLocalDpi xmlns:a14="http://schemas.microsoft.com/office/drawing/2010/main"/>
                    </a:ext>
                  </a:extLst>
                </a:blip>
                <a:srcRect/>
                <a:stretch>
                  <a:fillRect/>
                </a:stretch>
              </p:blipFill>
              <p:spPr bwMode="auto">
                <a:xfrm>
                  <a:off x="4326078" y="4146885"/>
                  <a:ext cx="248663" cy="2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4" name="Picture 6" descr="\\magnum\Projects\Microsoft\Cloud Power FY12\Design\Icons\PNGs\Server_2.png"/>
                <p:cNvPicPr>
                  <a:picLocks noChangeAspect="1" noChangeArrowheads="1"/>
                </p:cNvPicPr>
                <p:nvPr/>
              </p:nvPicPr>
              <p:blipFill rotWithShape="1">
                <a:blip r:embed="rId4" cstate="screen">
                  <a:duotone>
                    <a:prstClr val="black"/>
                    <a:schemeClr val="accent2">
                      <a:tint val="45000"/>
                      <a:satMod val="400000"/>
                    </a:schemeClr>
                  </a:duotone>
                  <a:extLst>
                    <a:ext uri="{28A0092B-C50C-407E-A947-70E740481C1C}">
                      <a14:useLocalDpi xmlns:a14="http://schemas.microsoft.com/office/drawing/2010/main"/>
                    </a:ext>
                  </a:extLst>
                </a:blip>
                <a:srcRect/>
                <a:stretch/>
              </p:blipFill>
              <p:spPr bwMode="auto">
                <a:xfrm>
                  <a:off x="4084637" y="3766765"/>
                  <a:ext cx="318183" cy="637451"/>
                </a:xfrm>
                <a:prstGeom prst="rect">
                  <a:avLst/>
                </a:prstGeom>
                <a:noFill/>
              </p:spPr>
            </p:pic>
          </p:grpSp>
        </p:grpSp>
        <p:grpSp>
          <p:nvGrpSpPr>
            <p:cNvPr id="147" name="Group 146"/>
            <p:cNvGrpSpPr/>
            <p:nvPr/>
          </p:nvGrpSpPr>
          <p:grpSpPr>
            <a:xfrm>
              <a:off x="1875187" y="4296156"/>
              <a:ext cx="1106086" cy="516999"/>
              <a:chOff x="1591608" y="4067014"/>
              <a:chExt cx="1106227" cy="517065"/>
            </a:xfrm>
          </p:grpSpPr>
          <p:grpSp>
            <p:nvGrpSpPr>
              <p:cNvPr id="148" name="Group 147"/>
              <p:cNvGrpSpPr/>
              <p:nvPr/>
            </p:nvGrpSpPr>
            <p:grpSpPr>
              <a:xfrm>
                <a:off x="1591608" y="4089545"/>
                <a:ext cx="390887" cy="475706"/>
                <a:chOff x="11439383" y="926102"/>
                <a:chExt cx="390887" cy="475706"/>
              </a:xfrm>
            </p:grpSpPr>
            <p:sp>
              <p:nvSpPr>
                <p:cNvPr id="150" name="Rectangle 149"/>
                <p:cNvSpPr/>
                <p:nvPr/>
              </p:nvSpPr>
              <p:spPr bwMode="auto">
                <a:xfrm>
                  <a:off x="11552619" y="1163955"/>
                  <a:ext cx="228218" cy="200992"/>
                </a:xfrm>
                <a:prstGeom prst="rect">
                  <a:avLst/>
                </a:prstGeom>
                <a:solidFill>
                  <a:srgbClr val="3C3C3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05" fontAlgn="base">
                    <a:spcBef>
                      <a:spcPct val="0"/>
                    </a:spcBef>
                    <a:spcAft>
                      <a:spcPct val="0"/>
                    </a:spcAft>
                    <a:defRPr/>
                  </a:pPr>
                  <a:endParaRPr lang="en-US" sz="2000">
                    <a:gradFill>
                      <a:gsLst>
                        <a:gs pos="16814">
                          <a:srgbClr val="FFFFFF"/>
                        </a:gs>
                        <a:gs pos="46000">
                          <a:srgbClr val="FFFFFF"/>
                        </a:gs>
                      </a:gsLst>
                      <a:lin ang="5400000" scaled="0"/>
                    </a:gradFill>
                    <a:latin typeface="Segoe UI"/>
                  </a:endParaRPr>
                </a:p>
              </p:txBody>
            </p:sp>
            <p:sp>
              <p:nvSpPr>
                <p:cNvPr id="151" name="Freeform 23"/>
                <p:cNvSpPr>
                  <a:spLocks noChangeAspect="1" noEditPoints="1"/>
                </p:cNvSpPr>
                <p:nvPr/>
              </p:nvSpPr>
              <p:spPr bwMode="auto">
                <a:xfrm>
                  <a:off x="11439383" y="926102"/>
                  <a:ext cx="390887" cy="475706"/>
                </a:xfrm>
                <a:custGeom>
                  <a:avLst/>
                  <a:gdLst>
                    <a:gd name="T0" fmla="*/ 592 w 603"/>
                    <a:gd name="T1" fmla="*/ 304 h 734"/>
                    <a:gd name="T2" fmla="*/ 540 w 603"/>
                    <a:gd name="T3" fmla="*/ 304 h 734"/>
                    <a:gd name="T4" fmla="*/ 540 w 603"/>
                    <a:gd name="T5" fmla="*/ 217 h 734"/>
                    <a:gd name="T6" fmla="*/ 301 w 603"/>
                    <a:gd name="T7" fmla="*/ 0 h 734"/>
                    <a:gd name="T8" fmla="*/ 63 w 603"/>
                    <a:gd name="T9" fmla="*/ 217 h 734"/>
                    <a:gd name="T10" fmla="*/ 63 w 603"/>
                    <a:gd name="T11" fmla="*/ 304 h 734"/>
                    <a:gd name="T12" fmla="*/ 11 w 603"/>
                    <a:gd name="T13" fmla="*/ 304 h 734"/>
                    <a:gd name="T14" fmla="*/ 0 w 603"/>
                    <a:gd name="T15" fmla="*/ 315 h 734"/>
                    <a:gd name="T16" fmla="*/ 0 w 603"/>
                    <a:gd name="T17" fmla="*/ 723 h 734"/>
                    <a:gd name="T18" fmla="*/ 11 w 603"/>
                    <a:gd name="T19" fmla="*/ 734 h 734"/>
                    <a:gd name="T20" fmla="*/ 592 w 603"/>
                    <a:gd name="T21" fmla="*/ 734 h 734"/>
                    <a:gd name="T22" fmla="*/ 603 w 603"/>
                    <a:gd name="T23" fmla="*/ 723 h 734"/>
                    <a:gd name="T24" fmla="*/ 603 w 603"/>
                    <a:gd name="T25" fmla="*/ 315 h 734"/>
                    <a:gd name="T26" fmla="*/ 592 w 603"/>
                    <a:gd name="T27" fmla="*/ 304 h 734"/>
                    <a:gd name="T28" fmla="*/ 323 w 603"/>
                    <a:gd name="T29" fmla="*/ 494 h 734"/>
                    <a:gd name="T30" fmla="*/ 323 w 603"/>
                    <a:gd name="T31" fmla="*/ 612 h 734"/>
                    <a:gd name="T32" fmla="*/ 307 w 603"/>
                    <a:gd name="T33" fmla="*/ 628 h 734"/>
                    <a:gd name="T34" fmla="*/ 296 w 603"/>
                    <a:gd name="T35" fmla="*/ 628 h 734"/>
                    <a:gd name="T36" fmla="*/ 279 w 603"/>
                    <a:gd name="T37" fmla="*/ 612 h 734"/>
                    <a:gd name="T38" fmla="*/ 279 w 603"/>
                    <a:gd name="T39" fmla="*/ 494 h 734"/>
                    <a:gd name="T40" fmla="*/ 257 w 603"/>
                    <a:gd name="T41" fmla="*/ 455 h 734"/>
                    <a:gd name="T42" fmla="*/ 301 w 603"/>
                    <a:gd name="T43" fmla="*/ 410 h 734"/>
                    <a:gd name="T44" fmla="*/ 346 w 603"/>
                    <a:gd name="T45" fmla="*/ 455 h 734"/>
                    <a:gd name="T46" fmla="*/ 323 w 603"/>
                    <a:gd name="T47" fmla="*/ 494 h 734"/>
                    <a:gd name="T48" fmla="*/ 479 w 603"/>
                    <a:gd name="T49" fmla="*/ 304 h 734"/>
                    <a:gd name="T50" fmla="*/ 124 w 603"/>
                    <a:gd name="T51" fmla="*/ 304 h 734"/>
                    <a:gd name="T52" fmla="*/ 124 w 603"/>
                    <a:gd name="T53" fmla="*/ 217 h 734"/>
                    <a:gd name="T54" fmla="*/ 301 w 603"/>
                    <a:gd name="T55" fmla="*/ 61 h 734"/>
                    <a:gd name="T56" fmla="*/ 479 w 603"/>
                    <a:gd name="T57" fmla="*/ 217 h 734"/>
                    <a:gd name="T58" fmla="*/ 479 w 603"/>
                    <a:gd name="T59" fmla="*/ 30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3" h="734">
                      <a:moveTo>
                        <a:pt x="592" y="304"/>
                      </a:moveTo>
                      <a:cubicBezTo>
                        <a:pt x="540" y="304"/>
                        <a:pt x="540" y="304"/>
                        <a:pt x="540" y="304"/>
                      </a:cubicBezTo>
                      <a:cubicBezTo>
                        <a:pt x="540" y="217"/>
                        <a:pt x="540" y="217"/>
                        <a:pt x="540" y="217"/>
                      </a:cubicBezTo>
                      <a:cubicBezTo>
                        <a:pt x="540" y="97"/>
                        <a:pt x="433" y="0"/>
                        <a:pt x="301" y="0"/>
                      </a:cubicBezTo>
                      <a:cubicBezTo>
                        <a:pt x="170" y="0"/>
                        <a:pt x="63" y="97"/>
                        <a:pt x="63" y="217"/>
                      </a:cubicBezTo>
                      <a:cubicBezTo>
                        <a:pt x="63" y="304"/>
                        <a:pt x="63" y="304"/>
                        <a:pt x="63" y="304"/>
                      </a:cubicBezTo>
                      <a:cubicBezTo>
                        <a:pt x="11" y="304"/>
                        <a:pt x="11" y="304"/>
                        <a:pt x="11" y="304"/>
                      </a:cubicBezTo>
                      <a:cubicBezTo>
                        <a:pt x="5" y="304"/>
                        <a:pt x="0" y="309"/>
                        <a:pt x="0" y="315"/>
                      </a:cubicBezTo>
                      <a:cubicBezTo>
                        <a:pt x="0" y="723"/>
                        <a:pt x="0" y="723"/>
                        <a:pt x="0" y="723"/>
                      </a:cubicBezTo>
                      <a:cubicBezTo>
                        <a:pt x="0" y="729"/>
                        <a:pt x="5" y="734"/>
                        <a:pt x="11" y="734"/>
                      </a:cubicBezTo>
                      <a:cubicBezTo>
                        <a:pt x="592" y="734"/>
                        <a:pt x="592" y="734"/>
                        <a:pt x="592" y="734"/>
                      </a:cubicBezTo>
                      <a:cubicBezTo>
                        <a:pt x="598" y="734"/>
                        <a:pt x="603" y="729"/>
                        <a:pt x="603" y="723"/>
                      </a:cubicBezTo>
                      <a:cubicBezTo>
                        <a:pt x="603" y="315"/>
                        <a:pt x="603" y="315"/>
                        <a:pt x="603" y="315"/>
                      </a:cubicBezTo>
                      <a:cubicBezTo>
                        <a:pt x="603" y="309"/>
                        <a:pt x="598" y="304"/>
                        <a:pt x="592" y="304"/>
                      </a:cubicBezTo>
                      <a:close/>
                      <a:moveTo>
                        <a:pt x="323" y="494"/>
                      </a:moveTo>
                      <a:cubicBezTo>
                        <a:pt x="323" y="612"/>
                        <a:pt x="323" y="612"/>
                        <a:pt x="323" y="612"/>
                      </a:cubicBezTo>
                      <a:cubicBezTo>
                        <a:pt x="323" y="621"/>
                        <a:pt x="316" y="628"/>
                        <a:pt x="307" y="628"/>
                      </a:cubicBezTo>
                      <a:cubicBezTo>
                        <a:pt x="296" y="628"/>
                        <a:pt x="296" y="628"/>
                        <a:pt x="296" y="628"/>
                      </a:cubicBezTo>
                      <a:cubicBezTo>
                        <a:pt x="287" y="628"/>
                        <a:pt x="279" y="621"/>
                        <a:pt x="279" y="612"/>
                      </a:cubicBezTo>
                      <a:cubicBezTo>
                        <a:pt x="279" y="494"/>
                        <a:pt x="279" y="494"/>
                        <a:pt x="279" y="494"/>
                      </a:cubicBezTo>
                      <a:cubicBezTo>
                        <a:pt x="266" y="486"/>
                        <a:pt x="257" y="471"/>
                        <a:pt x="257" y="455"/>
                      </a:cubicBezTo>
                      <a:cubicBezTo>
                        <a:pt x="257" y="430"/>
                        <a:pt x="277" y="410"/>
                        <a:pt x="301" y="410"/>
                      </a:cubicBezTo>
                      <a:cubicBezTo>
                        <a:pt x="326" y="410"/>
                        <a:pt x="346" y="430"/>
                        <a:pt x="346" y="455"/>
                      </a:cubicBezTo>
                      <a:cubicBezTo>
                        <a:pt x="346" y="471"/>
                        <a:pt x="337" y="486"/>
                        <a:pt x="323" y="494"/>
                      </a:cubicBezTo>
                      <a:close/>
                      <a:moveTo>
                        <a:pt x="479" y="304"/>
                      </a:moveTo>
                      <a:cubicBezTo>
                        <a:pt x="124" y="304"/>
                        <a:pt x="124" y="304"/>
                        <a:pt x="124" y="304"/>
                      </a:cubicBezTo>
                      <a:cubicBezTo>
                        <a:pt x="124" y="217"/>
                        <a:pt x="124" y="217"/>
                        <a:pt x="124" y="217"/>
                      </a:cubicBezTo>
                      <a:cubicBezTo>
                        <a:pt x="124" y="131"/>
                        <a:pt x="204" y="61"/>
                        <a:pt x="301" y="61"/>
                      </a:cubicBezTo>
                      <a:cubicBezTo>
                        <a:pt x="399" y="61"/>
                        <a:pt x="479" y="131"/>
                        <a:pt x="479" y="217"/>
                      </a:cubicBezTo>
                      <a:lnTo>
                        <a:pt x="479" y="304"/>
                      </a:lnTo>
                      <a:close/>
                    </a:path>
                  </a:pathLst>
                </a:custGeom>
                <a:solidFill>
                  <a:srgbClr val="FFB900"/>
                </a:solidFill>
                <a:ln>
                  <a:noFill/>
                </a:ln>
                <a:extLst/>
              </p:spPr>
              <p:txBody>
                <a:bodyPr vert="horz" wrap="square" lIns="91428" tIns="45714" rIns="91428" bIns="45714" numCol="1" anchor="t" anchorCtr="0" compatLnSpc="1">
                  <a:prstTxWarp prst="textNoShape">
                    <a:avLst/>
                  </a:prstTxWarp>
                </a:bodyPr>
                <a:lstStyle/>
                <a:p>
                  <a:pPr defTabSz="932649">
                    <a:defRPr/>
                  </a:pPr>
                  <a:endParaRPr lang="en-US">
                    <a:solidFill>
                      <a:srgbClr val="FFFFFF"/>
                    </a:solidFill>
                    <a:latin typeface="Segoe UI"/>
                  </a:endParaRPr>
                </a:p>
              </p:txBody>
            </p:sp>
          </p:grpSp>
          <p:sp>
            <p:nvSpPr>
              <p:cNvPr id="149" name="TextBox 148"/>
              <p:cNvSpPr txBox="1"/>
              <p:nvPr/>
            </p:nvSpPr>
            <p:spPr>
              <a:xfrm>
                <a:off x="1828177" y="4067014"/>
                <a:ext cx="869658" cy="517065"/>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600" b="1">
                    <a:gradFill>
                      <a:gsLst>
                        <a:gs pos="2917">
                          <a:srgbClr val="FFFFFF"/>
                        </a:gs>
                        <a:gs pos="30000">
                          <a:srgbClr val="FFFFFF"/>
                        </a:gs>
                      </a:gsLst>
                      <a:lin ang="5400000" scaled="0"/>
                    </a:gradFill>
                    <a:latin typeface="Segoe UI"/>
                  </a:rPr>
                  <a:t>NSG</a:t>
                </a:r>
              </a:p>
            </p:txBody>
          </p:sp>
        </p:grpSp>
        <p:sp>
          <p:nvSpPr>
            <p:cNvPr id="152" name="Rounded Rectangle 151"/>
            <p:cNvSpPr/>
            <p:nvPr/>
          </p:nvSpPr>
          <p:spPr bwMode="auto">
            <a:xfrm>
              <a:off x="2111726" y="2994157"/>
              <a:ext cx="1180161" cy="435680"/>
            </a:xfrm>
            <a:prstGeom prst="roundRec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r>
                <a:rPr lang="en-US" sz="1200" dirty="0">
                  <a:gradFill>
                    <a:gsLst>
                      <a:gs pos="0">
                        <a:srgbClr val="FFFFFF"/>
                      </a:gs>
                      <a:gs pos="100000">
                        <a:srgbClr val="FFFFFF"/>
                      </a:gs>
                    </a:gsLst>
                    <a:lin ang="5400000" scaled="0"/>
                  </a:gradFill>
                  <a:latin typeface="Segoe UI"/>
                </a:rPr>
                <a:t>WAF</a:t>
              </a:r>
            </a:p>
            <a:p>
              <a:pPr algn="ctr" defTabSz="932379" fontAlgn="base">
                <a:spcBef>
                  <a:spcPct val="0"/>
                </a:spcBef>
                <a:spcAft>
                  <a:spcPct val="0"/>
                </a:spcAft>
                <a:defRPr/>
              </a:pPr>
              <a:r>
                <a:rPr lang="en-US" sz="1200" dirty="0">
                  <a:gradFill>
                    <a:gsLst>
                      <a:gs pos="0">
                        <a:srgbClr val="FFFFFF"/>
                      </a:gs>
                      <a:gs pos="100000">
                        <a:srgbClr val="FFFFFF"/>
                      </a:gs>
                    </a:gsLst>
                    <a:lin ang="5400000" scaled="0"/>
                  </a:gradFill>
                  <a:latin typeface="Segoe UI"/>
                </a:rPr>
                <a:t>10.0.0.4</a:t>
              </a:r>
            </a:p>
          </p:txBody>
        </p:sp>
        <p:grpSp>
          <p:nvGrpSpPr>
            <p:cNvPr id="153" name="Group 152"/>
            <p:cNvGrpSpPr/>
            <p:nvPr/>
          </p:nvGrpSpPr>
          <p:grpSpPr>
            <a:xfrm>
              <a:off x="3024491" y="4310427"/>
              <a:ext cx="1106086" cy="516999"/>
              <a:chOff x="1591608" y="4067014"/>
              <a:chExt cx="1106227" cy="517065"/>
            </a:xfrm>
          </p:grpSpPr>
          <p:grpSp>
            <p:nvGrpSpPr>
              <p:cNvPr id="154" name="Group 153"/>
              <p:cNvGrpSpPr/>
              <p:nvPr/>
            </p:nvGrpSpPr>
            <p:grpSpPr>
              <a:xfrm>
                <a:off x="1591608" y="4089545"/>
                <a:ext cx="390887" cy="475706"/>
                <a:chOff x="11439383" y="926102"/>
                <a:chExt cx="390887" cy="475706"/>
              </a:xfrm>
            </p:grpSpPr>
            <p:sp>
              <p:nvSpPr>
                <p:cNvPr id="156" name="Rectangle 155"/>
                <p:cNvSpPr/>
                <p:nvPr/>
              </p:nvSpPr>
              <p:spPr bwMode="auto">
                <a:xfrm>
                  <a:off x="11552619" y="1163955"/>
                  <a:ext cx="228218" cy="200992"/>
                </a:xfrm>
                <a:prstGeom prst="rect">
                  <a:avLst/>
                </a:prstGeom>
                <a:solidFill>
                  <a:srgbClr val="3C3C3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05" fontAlgn="base">
                    <a:spcBef>
                      <a:spcPct val="0"/>
                    </a:spcBef>
                    <a:spcAft>
                      <a:spcPct val="0"/>
                    </a:spcAft>
                    <a:defRPr/>
                  </a:pPr>
                  <a:endParaRPr lang="en-US" sz="2000">
                    <a:gradFill>
                      <a:gsLst>
                        <a:gs pos="16814">
                          <a:srgbClr val="FFFFFF"/>
                        </a:gs>
                        <a:gs pos="46000">
                          <a:srgbClr val="FFFFFF"/>
                        </a:gs>
                      </a:gsLst>
                      <a:lin ang="5400000" scaled="0"/>
                    </a:gradFill>
                    <a:latin typeface="Segoe UI"/>
                  </a:endParaRPr>
                </a:p>
              </p:txBody>
            </p:sp>
            <p:sp>
              <p:nvSpPr>
                <p:cNvPr id="157" name="Freeform 23"/>
                <p:cNvSpPr>
                  <a:spLocks noChangeAspect="1" noEditPoints="1"/>
                </p:cNvSpPr>
                <p:nvPr/>
              </p:nvSpPr>
              <p:spPr bwMode="auto">
                <a:xfrm>
                  <a:off x="11439383" y="926102"/>
                  <a:ext cx="390887" cy="475706"/>
                </a:xfrm>
                <a:custGeom>
                  <a:avLst/>
                  <a:gdLst>
                    <a:gd name="T0" fmla="*/ 592 w 603"/>
                    <a:gd name="T1" fmla="*/ 304 h 734"/>
                    <a:gd name="T2" fmla="*/ 540 w 603"/>
                    <a:gd name="T3" fmla="*/ 304 h 734"/>
                    <a:gd name="T4" fmla="*/ 540 w 603"/>
                    <a:gd name="T5" fmla="*/ 217 h 734"/>
                    <a:gd name="T6" fmla="*/ 301 w 603"/>
                    <a:gd name="T7" fmla="*/ 0 h 734"/>
                    <a:gd name="T8" fmla="*/ 63 w 603"/>
                    <a:gd name="T9" fmla="*/ 217 h 734"/>
                    <a:gd name="T10" fmla="*/ 63 w 603"/>
                    <a:gd name="T11" fmla="*/ 304 h 734"/>
                    <a:gd name="T12" fmla="*/ 11 w 603"/>
                    <a:gd name="T13" fmla="*/ 304 h 734"/>
                    <a:gd name="T14" fmla="*/ 0 w 603"/>
                    <a:gd name="T15" fmla="*/ 315 h 734"/>
                    <a:gd name="T16" fmla="*/ 0 w 603"/>
                    <a:gd name="T17" fmla="*/ 723 h 734"/>
                    <a:gd name="T18" fmla="*/ 11 w 603"/>
                    <a:gd name="T19" fmla="*/ 734 h 734"/>
                    <a:gd name="T20" fmla="*/ 592 w 603"/>
                    <a:gd name="T21" fmla="*/ 734 h 734"/>
                    <a:gd name="T22" fmla="*/ 603 w 603"/>
                    <a:gd name="T23" fmla="*/ 723 h 734"/>
                    <a:gd name="T24" fmla="*/ 603 w 603"/>
                    <a:gd name="T25" fmla="*/ 315 h 734"/>
                    <a:gd name="T26" fmla="*/ 592 w 603"/>
                    <a:gd name="T27" fmla="*/ 304 h 734"/>
                    <a:gd name="T28" fmla="*/ 323 w 603"/>
                    <a:gd name="T29" fmla="*/ 494 h 734"/>
                    <a:gd name="T30" fmla="*/ 323 w 603"/>
                    <a:gd name="T31" fmla="*/ 612 h 734"/>
                    <a:gd name="T32" fmla="*/ 307 w 603"/>
                    <a:gd name="T33" fmla="*/ 628 h 734"/>
                    <a:gd name="T34" fmla="*/ 296 w 603"/>
                    <a:gd name="T35" fmla="*/ 628 h 734"/>
                    <a:gd name="T36" fmla="*/ 279 w 603"/>
                    <a:gd name="T37" fmla="*/ 612 h 734"/>
                    <a:gd name="T38" fmla="*/ 279 w 603"/>
                    <a:gd name="T39" fmla="*/ 494 h 734"/>
                    <a:gd name="T40" fmla="*/ 257 w 603"/>
                    <a:gd name="T41" fmla="*/ 455 h 734"/>
                    <a:gd name="T42" fmla="*/ 301 w 603"/>
                    <a:gd name="T43" fmla="*/ 410 h 734"/>
                    <a:gd name="T44" fmla="*/ 346 w 603"/>
                    <a:gd name="T45" fmla="*/ 455 h 734"/>
                    <a:gd name="T46" fmla="*/ 323 w 603"/>
                    <a:gd name="T47" fmla="*/ 494 h 734"/>
                    <a:gd name="T48" fmla="*/ 479 w 603"/>
                    <a:gd name="T49" fmla="*/ 304 h 734"/>
                    <a:gd name="T50" fmla="*/ 124 w 603"/>
                    <a:gd name="T51" fmla="*/ 304 h 734"/>
                    <a:gd name="T52" fmla="*/ 124 w 603"/>
                    <a:gd name="T53" fmla="*/ 217 h 734"/>
                    <a:gd name="T54" fmla="*/ 301 w 603"/>
                    <a:gd name="T55" fmla="*/ 61 h 734"/>
                    <a:gd name="T56" fmla="*/ 479 w 603"/>
                    <a:gd name="T57" fmla="*/ 217 h 734"/>
                    <a:gd name="T58" fmla="*/ 479 w 603"/>
                    <a:gd name="T59" fmla="*/ 30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3" h="734">
                      <a:moveTo>
                        <a:pt x="592" y="304"/>
                      </a:moveTo>
                      <a:cubicBezTo>
                        <a:pt x="540" y="304"/>
                        <a:pt x="540" y="304"/>
                        <a:pt x="540" y="304"/>
                      </a:cubicBezTo>
                      <a:cubicBezTo>
                        <a:pt x="540" y="217"/>
                        <a:pt x="540" y="217"/>
                        <a:pt x="540" y="217"/>
                      </a:cubicBezTo>
                      <a:cubicBezTo>
                        <a:pt x="540" y="97"/>
                        <a:pt x="433" y="0"/>
                        <a:pt x="301" y="0"/>
                      </a:cubicBezTo>
                      <a:cubicBezTo>
                        <a:pt x="170" y="0"/>
                        <a:pt x="63" y="97"/>
                        <a:pt x="63" y="217"/>
                      </a:cubicBezTo>
                      <a:cubicBezTo>
                        <a:pt x="63" y="304"/>
                        <a:pt x="63" y="304"/>
                        <a:pt x="63" y="304"/>
                      </a:cubicBezTo>
                      <a:cubicBezTo>
                        <a:pt x="11" y="304"/>
                        <a:pt x="11" y="304"/>
                        <a:pt x="11" y="304"/>
                      </a:cubicBezTo>
                      <a:cubicBezTo>
                        <a:pt x="5" y="304"/>
                        <a:pt x="0" y="309"/>
                        <a:pt x="0" y="315"/>
                      </a:cubicBezTo>
                      <a:cubicBezTo>
                        <a:pt x="0" y="723"/>
                        <a:pt x="0" y="723"/>
                        <a:pt x="0" y="723"/>
                      </a:cubicBezTo>
                      <a:cubicBezTo>
                        <a:pt x="0" y="729"/>
                        <a:pt x="5" y="734"/>
                        <a:pt x="11" y="734"/>
                      </a:cubicBezTo>
                      <a:cubicBezTo>
                        <a:pt x="592" y="734"/>
                        <a:pt x="592" y="734"/>
                        <a:pt x="592" y="734"/>
                      </a:cubicBezTo>
                      <a:cubicBezTo>
                        <a:pt x="598" y="734"/>
                        <a:pt x="603" y="729"/>
                        <a:pt x="603" y="723"/>
                      </a:cubicBezTo>
                      <a:cubicBezTo>
                        <a:pt x="603" y="315"/>
                        <a:pt x="603" y="315"/>
                        <a:pt x="603" y="315"/>
                      </a:cubicBezTo>
                      <a:cubicBezTo>
                        <a:pt x="603" y="309"/>
                        <a:pt x="598" y="304"/>
                        <a:pt x="592" y="304"/>
                      </a:cubicBezTo>
                      <a:close/>
                      <a:moveTo>
                        <a:pt x="323" y="494"/>
                      </a:moveTo>
                      <a:cubicBezTo>
                        <a:pt x="323" y="612"/>
                        <a:pt x="323" y="612"/>
                        <a:pt x="323" y="612"/>
                      </a:cubicBezTo>
                      <a:cubicBezTo>
                        <a:pt x="323" y="621"/>
                        <a:pt x="316" y="628"/>
                        <a:pt x="307" y="628"/>
                      </a:cubicBezTo>
                      <a:cubicBezTo>
                        <a:pt x="296" y="628"/>
                        <a:pt x="296" y="628"/>
                        <a:pt x="296" y="628"/>
                      </a:cubicBezTo>
                      <a:cubicBezTo>
                        <a:pt x="287" y="628"/>
                        <a:pt x="279" y="621"/>
                        <a:pt x="279" y="612"/>
                      </a:cubicBezTo>
                      <a:cubicBezTo>
                        <a:pt x="279" y="494"/>
                        <a:pt x="279" y="494"/>
                        <a:pt x="279" y="494"/>
                      </a:cubicBezTo>
                      <a:cubicBezTo>
                        <a:pt x="266" y="486"/>
                        <a:pt x="257" y="471"/>
                        <a:pt x="257" y="455"/>
                      </a:cubicBezTo>
                      <a:cubicBezTo>
                        <a:pt x="257" y="430"/>
                        <a:pt x="277" y="410"/>
                        <a:pt x="301" y="410"/>
                      </a:cubicBezTo>
                      <a:cubicBezTo>
                        <a:pt x="326" y="410"/>
                        <a:pt x="346" y="430"/>
                        <a:pt x="346" y="455"/>
                      </a:cubicBezTo>
                      <a:cubicBezTo>
                        <a:pt x="346" y="471"/>
                        <a:pt x="337" y="486"/>
                        <a:pt x="323" y="494"/>
                      </a:cubicBezTo>
                      <a:close/>
                      <a:moveTo>
                        <a:pt x="479" y="304"/>
                      </a:moveTo>
                      <a:cubicBezTo>
                        <a:pt x="124" y="304"/>
                        <a:pt x="124" y="304"/>
                        <a:pt x="124" y="304"/>
                      </a:cubicBezTo>
                      <a:cubicBezTo>
                        <a:pt x="124" y="217"/>
                        <a:pt x="124" y="217"/>
                        <a:pt x="124" y="217"/>
                      </a:cubicBezTo>
                      <a:cubicBezTo>
                        <a:pt x="124" y="131"/>
                        <a:pt x="204" y="61"/>
                        <a:pt x="301" y="61"/>
                      </a:cubicBezTo>
                      <a:cubicBezTo>
                        <a:pt x="399" y="61"/>
                        <a:pt x="479" y="131"/>
                        <a:pt x="479" y="217"/>
                      </a:cubicBezTo>
                      <a:lnTo>
                        <a:pt x="479" y="304"/>
                      </a:lnTo>
                      <a:close/>
                    </a:path>
                  </a:pathLst>
                </a:custGeom>
                <a:solidFill>
                  <a:srgbClr val="FFB900"/>
                </a:solidFill>
                <a:ln>
                  <a:noFill/>
                </a:ln>
                <a:extLst/>
              </p:spPr>
              <p:txBody>
                <a:bodyPr vert="horz" wrap="square" lIns="91428" tIns="45714" rIns="91428" bIns="45714" numCol="1" anchor="t" anchorCtr="0" compatLnSpc="1">
                  <a:prstTxWarp prst="textNoShape">
                    <a:avLst/>
                  </a:prstTxWarp>
                </a:bodyPr>
                <a:lstStyle/>
                <a:p>
                  <a:pPr defTabSz="932649">
                    <a:defRPr/>
                  </a:pPr>
                  <a:endParaRPr lang="en-US">
                    <a:solidFill>
                      <a:srgbClr val="FFFFFF"/>
                    </a:solidFill>
                    <a:latin typeface="Segoe UI"/>
                  </a:endParaRPr>
                </a:p>
              </p:txBody>
            </p:sp>
          </p:grpSp>
          <p:sp>
            <p:nvSpPr>
              <p:cNvPr id="155" name="TextBox 154"/>
              <p:cNvSpPr txBox="1"/>
              <p:nvPr/>
            </p:nvSpPr>
            <p:spPr>
              <a:xfrm>
                <a:off x="1828177" y="4067014"/>
                <a:ext cx="869658" cy="517065"/>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600" b="1">
                    <a:gradFill>
                      <a:gsLst>
                        <a:gs pos="2917">
                          <a:srgbClr val="FFFFFF"/>
                        </a:gs>
                        <a:gs pos="30000">
                          <a:srgbClr val="FFFFFF"/>
                        </a:gs>
                      </a:gsLst>
                      <a:lin ang="5400000" scaled="0"/>
                    </a:gradFill>
                    <a:latin typeface="Segoe UI"/>
                  </a:rPr>
                  <a:t>NSG</a:t>
                </a:r>
              </a:p>
            </p:txBody>
          </p:sp>
        </p:grpSp>
        <p:sp>
          <p:nvSpPr>
            <p:cNvPr id="158" name="TextBox 157"/>
            <p:cNvSpPr txBox="1"/>
            <p:nvPr/>
          </p:nvSpPr>
          <p:spPr>
            <a:xfrm>
              <a:off x="1960180" y="3445739"/>
              <a:ext cx="3021975" cy="778777"/>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200" dirty="0">
                  <a:solidFill>
                    <a:srgbClr val="505050"/>
                  </a:solidFill>
                  <a:latin typeface="Segoe UI"/>
                </a:rPr>
                <a:t>Security Subnet</a:t>
              </a:r>
            </a:p>
            <a:p>
              <a:pPr defTabSz="932649">
                <a:lnSpc>
                  <a:spcPct val="90000"/>
                </a:lnSpc>
                <a:spcAft>
                  <a:spcPts val="600"/>
                </a:spcAft>
                <a:defRPr/>
              </a:pPr>
              <a:r>
                <a:rPr lang="en-US" sz="1200" dirty="0">
                  <a:solidFill>
                    <a:srgbClr val="505050"/>
                  </a:solidFill>
                  <a:latin typeface="Segoe UI"/>
                </a:rPr>
                <a:t> (10.0.0.0/24)</a:t>
              </a:r>
            </a:p>
          </p:txBody>
        </p:sp>
        <p:sp>
          <p:nvSpPr>
            <p:cNvPr id="159" name="Rounded Rectangle 158"/>
            <p:cNvSpPr/>
            <p:nvPr/>
          </p:nvSpPr>
          <p:spPr bwMode="auto">
            <a:xfrm>
              <a:off x="4051674" y="4349557"/>
              <a:ext cx="1233597" cy="453809"/>
            </a:xfrm>
            <a:prstGeom prst="roundRect">
              <a:avLst/>
            </a:prstGeom>
            <a:solidFill>
              <a:schemeClr val="bg1"/>
            </a:solidFill>
            <a:ln w="254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r>
                <a:rPr lang="en-US" sz="1100" dirty="0">
                  <a:solidFill>
                    <a:schemeClr val="accent1"/>
                  </a:solidFill>
                  <a:latin typeface="Segoe UI"/>
                </a:rPr>
                <a:t>Route Table:</a:t>
              </a:r>
            </a:p>
            <a:p>
              <a:pPr algn="ctr" defTabSz="932379" fontAlgn="base">
                <a:spcBef>
                  <a:spcPct val="0"/>
                </a:spcBef>
                <a:spcAft>
                  <a:spcPct val="0"/>
                </a:spcAft>
                <a:defRPr/>
              </a:pPr>
              <a:r>
                <a:rPr lang="en-US" sz="1100" dirty="0" err="1">
                  <a:solidFill>
                    <a:schemeClr val="accent1"/>
                  </a:solidFill>
                  <a:latin typeface="Segoe UI"/>
                </a:rPr>
                <a:t>NextHop</a:t>
              </a:r>
              <a:r>
                <a:rPr lang="en-US" sz="1100" dirty="0">
                  <a:solidFill>
                    <a:schemeClr val="accent1"/>
                  </a:solidFill>
                  <a:latin typeface="Segoe UI"/>
                </a:rPr>
                <a:t> 10.0.0.4</a:t>
              </a:r>
            </a:p>
          </p:txBody>
        </p:sp>
        <p:sp>
          <p:nvSpPr>
            <p:cNvPr id="160" name="Rounded Rectangle 159"/>
            <p:cNvSpPr/>
            <p:nvPr/>
          </p:nvSpPr>
          <p:spPr bwMode="auto">
            <a:xfrm>
              <a:off x="559051" y="4313421"/>
              <a:ext cx="1233597" cy="453809"/>
            </a:xfrm>
            <a:prstGeom prst="roundRect">
              <a:avLst/>
            </a:prstGeom>
            <a:solidFill>
              <a:schemeClr val="bg1"/>
            </a:solidFill>
            <a:ln w="254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r>
                <a:rPr lang="en-US" sz="1100" dirty="0">
                  <a:solidFill>
                    <a:schemeClr val="accent1"/>
                  </a:solidFill>
                  <a:latin typeface="Segoe UI"/>
                </a:rPr>
                <a:t>Route Table:</a:t>
              </a:r>
            </a:p>
            <a:p>
              <a:pPr algn="ctr" defTabSz="932379" fontAlgn="base">
                <a:spcBef>
                  <a:spcPct val="0"/>
                </a:spcBef>
                <a:spcAft>
                  <a:spcPct val="0"/>
                </a:spcAft>
                <a:defRPr/>
              </a:pPr>
              <a:r>
                <a:rPr lang="en-US" sz="1100" dirty="0" err="1">
                  <a:solidFill>
                    <a:schemeClr val="accent1"/>
                  </a:solidFill>
                  <a:latin typeface="Segoe UI"/>
                </a:rPr>
                <a:t>NextHop</a:t>
              </a:r>
              <a:r>
                <a:rPr lang="en-US" sz="1100" dirty="0">
                  <a:solidFill>
                    <a:schemeClr val="accent1"/>
                  </a:solidFill>
                  <a:latin typeface="Segoe UI"/>
                </a:rPr>
                <a:t> 10.0.0.4</a:t>
              </a:r>
            </a:p>
          </p:txBody>
        </p:sp>
        <p:cxnSp>
          <p:nvCxnSpPr>
            <p:cNvPr id="161" name="Straight Arrow Connector 160"/>
            <p:cNvCxnSpPr>
              <a:cxnSpLocks/>
            </p:cNvCxnSpPr>
            <p:nvPr/>
          </p:nvCxnSpPr>
          <p:spPr>
            <a:xfrm>
              <a:off x="996807" y="3181829"/>
              <a:ext cx="1019498" cy="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a:cxnSpLocks/>
            </p:cNvCxnSpPr>
            <p:nvPr/>
          </p:nvCxnSpPr>
          <p:spPr>
            <a:xfrm>
              <a:off x="4377145" y="3194772"/>
              <a:ext cx="1" cy="1114327"/>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a:cxnSpLocks/>
            </p:cNvCxnSpPr>
            <p:nvPr/>
          </p:nvCxnSpPr>
          <p:spPr bwMode="auto">
            <a:xfrm>
              <a:off x="5757579" y="3040121"/>
              <a:ext cx="914283" cy="914283"/>
            </a:xfrm>
            <a:prstGeom prst="straightConnector1">
              <a:avLst/>
            </a:prstGeom>
            <a:ln w="3175">
              <a:noFill/>
              <a:headEnd type="none"/>
              <a:tailEnd type="none"/>
            </a:ln>
          </p:spPr>
          <p:style>
            <a:lnRef idx="2">
              <a:schemeClr val="accent1">
                <a:shade val="50000"/>
              </a:schemeClr>
            </a:lnRef>
            <a:fillRef idx="1">
              <a:schemeClr val="accent1"/>
            </a:fillRef>
            <a:effectRef idx="0">
              <a:schemeClr val="accent1"/>
            </a:effectRef>
            <a:fontRef idx="minor">
              <a:schemeClr val="lt1"/>
            </a:fontRef>
          </p:style>
        </p:cxnSp>
      </p:grpSp>
      <p:sp>
        <p:nvSpPr>
          <p:cNvPr id="50" name="Text Placeholder 3"/>
          <p:cNvSpPr txBox="1">
            <a:spLocks/>
          </p:cNvSpPr>
          <p:nvPr/>
        </p:nvSpPr>
        <p:spPr>
          <a:xfrm>
            <a:off x="5832517" y="2156995"/>
            <a:ext cx="5530027" cy="3279983"/>
          </a:xfrm>
          <a:prstGeom prst="rect">
            <a:avLst/>
          </a:prstGeom>
        </p:spPr>
        <p:txBody>
          <a:bodyPr/>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defTabSz="932597">
              <a:lnSpc>
                <a:spcPct val="114000"/>
              </a:lnSpc>
              <a:spcBef>
                <a:spcPts val="204"/>
              </a:spcBef>
              <a:buClr>
                <a:schemeClr val="tx1"/>
              </a:buClr>
              <a:buSzPct val="100000"/>
              <a:buNone/>
              <a:defRPr/>
            </a:pPr>
            <a:endParaRPr lang="en-US" sz="1600" kern="0" dirty="0">
              <a:solidFill>
                <a:schemeClr val="tx1"/>
              </a:solidFill>
            </a:endParaRPr>
          </a:p>
          <a:p>
            <a:pPr marL="342900" lvl="1" indent="-342900">
              <a:defRPr/>
            </a:pPr>
            <a:r>
              <a:rPr lang="en-US" sz="1800" dirty="0"/>
              <a:t>Forward all outbound traffic to a NVA (say, 3rd party firewall) using UDR</a:t>
            </a:r>
          </a:p>
          <a:p>
            <a:pPr marL="342900" lvl="1" indent="-342900">
              <a:defRPr/>
            </a:pPr>
            <a:r>
              <a:rPr lang="en-US" sz="1800" dirty="0"/>
              <a:t>NVAs can also be used to filter out traffic within subnets</a:t>
            </a:r>
          </a:p>
          <a:p>
            <a:pPr marL="342900" lvl="1" indent="-342900">
              <a:defRPr/>
            </a:pPr>
            <a:r>
              <a:rPr lang="en-US" sz="1800" dirty="0"/>
              <a:t>Limitation: NVA could become single point of failure</a:t>
            </a:r>
          </a:p>
          <a:p>
            <a:pPr marL="342900" lvl="1" indent="-342900">
              <a:defRPr/>
            </a:pPr>
            <a:r>
              <a:rPr lang="en-US" sz="1800" dirty="0" err="1"/>
              <a:t>Gotcha</a:t>
            </a:r>
            <a:r>
              <a:rPr lang="en-US" sz="1800" dirty="0"/>
              <a:t>: </a:t>
            </a:r>
          </a:p>
          <a:p>
            <a:pPr marL="567261" lvl="2" indent="-342900">
              <a:defRPr/>
            </a:pPr>
            <a:r>
              <a:rPr lang="en-US" sz="1600" dirty="0"/>
              <a:t>Single NIC NVA should be deployed in a separate subnet from originating traffic. Deploying in the </a:t>
            </a:r>
            <a:br>
              <a:rPr lang="en-US" sz="1600" dirty="0"/>
            </a:br>
            <a:r>
              <a:rPr lang="en-US" sz="1600" dirty="0"/>
              <a:t>same subnet will cause an infinite loop.</a:t>
            </a:r>
          </a:p>
        </p:txBody>
      </p:sp>
      <p:sp>
        <p:nvSpPr>
          <p:cNvPr id="51" name="Title 9"/>
          <p:cNvSpPr txBox="1">
            <a:spLocks/>
          </p:cNvSpPr>
          <p:nvPr/>
        </p:nvSpPr>
        <p:spPr>
          <a:xfrm>
            <a:off x="366169" y="295278"/>
            <a:ext cx="11702551" cy="917575"/>
          </a:xfrm>
          <a:prstGeom prst="rect">
            <a:avLst/>
          </a:prstGeom>
        </p:spPr>
        <p:txBody>
          <a:bodyPr vert="horz" wrap="square" lIns="146304" tIns="91440" rIns="146304" bIns="91440" rtlCol="0" anchor="t">
            <a:noAutofit/>
          </a:bodyPr>
          <a:lstStyle>
            <a:lvl1pPr algn="l" defTabSz="932594" rtl="0" eaLnBrk="1" latinLnBrk="0" hangingPunct="1">
              <a:lnSpc>
                <a:spcPct val="90000"/>
              </a:lnSpc>
              <a:spcBef>
                <a:spcPct val="0"/>
              </a:spcBef>
              <a:buNone/>
              <a:defRPr lang="en-US" sz="4800" b="0" kern="1200" cap="none" spc="-101"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Securing </a:t>
            </a:r>
            <a:r>
              <a:rPr lang="en-US" dirty="0" err="1"/>
              <a:t>VNet</a:t>
            </a:r>
            <a:r>
              <a:rPr lang="en-US" dirty="0"/>
              <a:t> outbound traffic – NVAs\UDR</a:t>
            </a:r>
          </a:p>
        </p:txBody>
      </p:sp>
    </p:spTree>
    <p:extLst>
      <p:ext uri="{BB962C8B-B14F-4D97-AF65-F5344CB8AC3E}">
        <p14:creationId xmlns:p14="http://schemas.microsoft.com/office/powerpoint/2010/main" val="259916679"/>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 name="Title 9"/>
          <p:cNvSpPr txBox="1">
            <a:spLocks/>
          </p:cNvSpPr>
          <p:nvPr/>
        </p:nvSpPr>
        <p:spPr>
          <a:xfrm>
            <a:off x="366169" y="295278"/>
            <a:ext cx="11702551" cy="917575"/>
          </a:xfrm>
          <a:prstGeom prst="rect">
            <a:avLst/>
          </a:prstGeom>
        </p:spPr>
        <p:txBody>
          <a:bodyPr vert="horz" wrap="square" lIns="146304" tIns="91440" rIns="146304" bIns="91440" rtlCol="0" anchor="t">
            <a:noAutofit/>
          </a:bodyPr>
          <a:lstStyle>
            <a:lvl1pPr algn="l" defTabSz="932594" rtl="0" eaLnBrk="1" latinLnBrk="0" hangingPunct="1">
              <a:lnSpc>
                <a:spcPct val="90000"/>
              </a:lnSpc>
              <a:spcBef>
                <a:spcPct val="0"/>
              </a:spcBef>
              <a:buNone/>
              <a:defRPr lang="en-US" sz="4800" b="0" kern="1200" cap="none" spc="-101"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Securing </a:t>
            </a:r>
            <a:r>
              <a:rPr lang="en-US" dirty="0" err="1"/>
              <a:t>VNet</a:t>
            </a:r>
            <a:r>
              <a:rPr lang="en-US" dirty="0"/>
              <a:t> outbound traffic </a:t>
            </a:r>
          </a:p>
        </p:txBody>
      </p:sp>
      <p:sp>
        <p:nvSpPr>
          <p:cNvPr id="137" name="Text Placeholder 3"/>
          <p:cNvSpPr txBox="1">
            <a:spLocks/>
          </p:cNvSpPr>
          <p:nvPr/>
        </p:nvSpPr>
        <p:spPr>
          <a:xfrm>
            <a:off x="6962007" y="1275407"/>
            <a:ext cx="5060103" cy="4938016"/>
          </a:xfrm>
          <a:prstGeom prst="rect">
            <a:avLst/>
          </a:prstGeom>
        </p:spPr>
        <p:txBody>
          <a:bodyPr/>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defTabSz="932597">
              <a:lnSpc>
                <a:spcPct val="114000"/>
              </a:lnSpc>
              <a:spcBef>
                <a:spcPts val="204"/>
              </a:spcBef>
              <a:buClr>
                <a:schemeClr val="tx1"/>
              </a:buClr>
              <a:buSzPct val="100000"/>
              <a:buNone/>
              <a:defRPr/>
            </a:pPr>
            <a:r>
              <a:rPr lang="en-US" dirty="0">
                <a:solidFill>
                  <a:schemeClr val="tx2"/>
                </a:solidFill>
                <a:latin typeface="+mj-lt"/>
              </a:rPr>
              <a:t>Forced-tunneling S2S</a:t>
            </a:r>
            <a:endParaRPr lang="en-US" kern="0" dirty="0">
              <a:solidFill>
                <a:schemeClr val="tx2"/>
              </a:solidFill>
              <a:latin typeface="+mj-lt"/>
            </a:endParaRPr>
          </a:p>
          <a:p>
            <a:pPr marL="342900" lvl="1" indent="-342900">
              <a:defRPr/>
            </a:pPr>
            <a:r>
              <a:rPr lang="en-US" sz="1600" kern="0" dirty="0">
                <a:solidFill>
                  <a:schemeClr val="tx1"/>
                </a:solidFill>
              </a:rPr>
              <a:t>“</a:t>
            </a:r>
            <a:r>
              <a:rPr lang="en-US" sz="1800" dirty="0"/>
              <a:t>Force” or redirect customer Internet-bound traffic to an on-premises site. Can be done on a subnet basis</a:t>
            </a:r>
          </a:p>
          <a:p>
            <a:pPr marL="342900" lvl="1" indent="-342900">
              <a:defRPr/>
            </a:pPr>
            <a:endParaRPr lang="en-US" sz="1800" dirty="0"/>
          </a:p>
          <a:p>
            <a:pPr marL="342900" lvl="1" indent="-342900">
              <a:defRPr/>
            </a:pPr>
            <a:r>
              <a:rPr lang="en-US" sz="1800" dirty="0"/>
              <a:t>Auditing and inspecting outbound traffic from Azure</a:t>
            </a:r>
          </a:p>
          <a:p>
            <a:pPr marL="342900" lvl="1" indent="-342900">
              <a:defRPr/>
            </a:pPr>
            <a:endParaRPr lang="en-US" sz="1800" dirty="0"/>
          </a:p>
          <a:p>
            <a:pPr marL="342900" lvl="1" indent="-342900">
              <a:defRPr/>
            </a:pPr>
            <a:r>
              <a:rPr lang="en-US" sz="1800" dirty="0"/>
              <a:t>Limitation: Redirects all internet-bound traffic including Azure 1st party services(e.g., storage\SQL)</a:t>
            </a:r>
          </a:p>
          <a:p>
            <a:pPr marL="342900" lvl="1" indent="-342900">
              <a:defRPr/>
            </a:pPr>
            <a:endParaRPr lang="en-US" sz="1800" dirty="0"/>
          </a:p>
          <a:p>
            <a:pPr marL="342900" lvl="1" indent="-342900">
              <a:defRPr/>
            </a:pPr>
            <a:r>
              <a:rPr lang="en-US" sz="1800" dirty="0"/>
              <a:t>Solve with split-tunneling:</a:t>
            </a:r>
          </a:p>
          <a:p>
            <a:pPr marL="567261" lvl="2" indent="-342900">
              <a:defRPr/>
            </a:pPr>
            <a:r>
              <a:rPr lang="en-US" sz="1600" dirty="0"/>
              <a:t>Filter out 1st party traffic from going back to on-</a:t>
            </a:r>
            <a:r>
              <a:rPr lang="en-US" sz="1600" dirty="0" err="1"/>
              <a:t>prem</a:t>
            </a:r>
            <a:r>
              <a:rPr lang="en-US" sz="1600" dirty="0"/>
              <a:t> by whitelisting Azure IP ranges in UDR</a:t>
            </a:r>
            <a:endParaRPr lang="en-US" sz="1800" dirty="0"/>
          </a:p>
        </p:txBody>
      </p:sp>
      <p:grpSp>
        <p:nvGrpSpPr>
          <p:cNvPr id="14" name="Group 13"/>
          <p:cNvGrpSpPr/>
          <p:nvPr/>
        </p:nvGrpSpPr>
        <p:grpSpPr>
          <a:xfrm>
            <a:off x="637082" y="1275407"/>
            <a:ext cx="5928191" cy="5303638"/>
            <a:chOff x="637082" y="1275407"/>
            <a:chExt cx="5928191" cy="5303638"/>
          </a:xfrm>
        </p:grpSpPr>
        <p:grpSp>
          <p:nvGrpSpPr>
            <p:cNvPr id="173" name="Group 172"/>
            <p:cNvGrpSpPr/>
            <p:nvPr/>
          </p:nvGrpSpPr>
          <p:grpSpPr>
            <a:xfrm>
              <a:off x="637082" y="1275407"/>
              <a:ext cx="5669218" cy="5303638"/>
              <a:chOff x="407331" y="932099"/>
              <a:chExt cx="6264531" cy="5860563"/>
            </a:xfrm>
          </p:grpSpPr>
          <p:sp>
            <p:nvSpPr>
              <p:cNvPr id="174" name="Rectangle 173"/>
              <p:cNvSpPr/>
              <p:nvPr/>
            </p:nvSpPr>
            <p:spPr bwMode="auto">
              <a:xfrm>
                <a:off x="543959" y="4686465"/>
                <a:ext cx="1976653" cy="1444079"/>
              </a:xfrm>
              <a:prstGeom prst="rect">
                <a:avLst/>
              </a:prstGeom>
              <a:noFill/>
              <a:ln w="25400">
                <a:solidFill>
                  <a:schemeClr val="accent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endParaRPr lang="en-US" sz="2000">
                  <a:gradFill>
                    <a:gsLst>
                      <a:gs pos="0">
                        <a:srgbClr val="FFFFFF"/>
                      </a:gs>
                      <a:gs pos="100000">
                        <a:srgbClr val="FFFFFF"/>
                      </a:gs>
                    </a:gsLst>
                    <a:lin ang="5400000" scaled="0"/>
                  </a:gradFill>
                  <a:latin typeface="Segoe UI"/>
                </a:endParaRPr>
              </a:p>
            </p:txBody>
          </p:sp>
          <p:cxnSp>
            <p:nvCxnSpPr>
              <p:cNvPr id="175" name="Straight Arrow Connector 174"/>
              <p:cNvCxnSpPr>
                <a:cxnSpLocks/>
              </p:cNvCxnSpPr>
              <p:nvPr/>
            </p:nvCxnSpPr>
            <p:spPr>
              <a:xfrm flipH="1">
                <a:off x="2736076" y="1617985"/>
                <a:ext cx="1" cy="47639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76" name="Group 175"/>
              <p:cNvGrpSpPr/>
              <p:nvPr/>
            </p:nvGrpSpPr>
            <p:grpSpPr>
              <a:xfrm>
                <a:off x="852746" y="4767230"/>
                <a:ext cx="1423631" cy="865413"/>
                <a:chOff x="6959350" y="2346724"/>
                <a:chExt cx="1372677" cy="1121810"/>
              </a:xfrm>
            </p:grpSpPr>
            <p:grpSp>
              <p:nvGrpSpPr>
                <p:cNvPr id="211" name="Group 9"/>
                <p:cNvGrpSpPr>
                  <a:grpSpLocks noChangeAspect="1"/>
                </p:cNvGrpSpPr>
                <p:nvPr/>
              </p:nvGrpSpPr>
              <p:grpSpPr>
                <a:xfrm>
                  <a:off x="6959350" y="2346724"/>
                  <a:ext cx="714864" cy="929784"/>
                  <a:chOff x="4084637" y="3766765"/>
                  <a:chExt cx="490104" cy="637451"/>
                </a:xfrm>
              </p:grpSpPr>
              <p:pic>
                <p:nvPicPr>
                  <p:cNvPr id="215" name="Picture 2"/>
                  <p:cNvPicPr>
                    <a:picLocks noChangeAspect="1" noChangeArrowheads="1"/>
                  </p:cNvPicPr>
                  <p:nvPr/>
                </p:nvPicPr>
                <p:blipFill>
                  <a:blip r:embed="rId3" cstate="screen">
                    <a:clrChange>
                      <a:clrFrom>
                        <a:srgbClr val="4EB1E4"/>
                      </a:clrFrom>
                      <a:clrTo>
                        <a:srgbClr val="4EB1E4">
                          <a:alpha val="0"/>
                        </a:srgbClr>
                      </a:clrTo>
                    </a:clrChange>
                    <a:duotone>
                      <a:prstClr val="black"/>
                      <a:schemeClr val="accent2">
                        <a:tint val="45000"/>
                        <a:satMod val="400000"/>
                      </a:schemeClr>
                    </a:duotone>
                    <a:extLst>
                      <a:ext uri="{28A0092B-C50C-407E-A947-70E740481C1C}">
                        <a14:useLocalDpi xmlns:a14="http://schemas.microsoft.com/office/drawing/2010/main"/>
                      </a:ext>
                    </a:extLst>
                  </a:blip>
                  <a:srcRect/>
                  <a:stretch>
                    <a:fillRect/>
                  </a:stretch>
                </p:blipFill>
                <p:spPr bwMode="auto">
                  <a:xfrm>
                    <a:off x="4326078" y="4146885"/>
                    <a:ext cx="248663" cy="2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6" name="Picture 6" descr="\\magnum\Projects\Microsoft\Cloud Power FY12\Design\Icons\PNGs\Server_2.png"/>
                  <p:cNvPicPr>
                    <a:picLocks noChangeAspect="1" noChangeArrowheads="1"/>
                  </p:cNvPicPr>
                  <p:nvPr/>
                </p:nvPicPr>
                <p:blipFill rotWithShape="1">
                  <a:blip r:embed="rId4" cstate="screen">
                    <a:duotone>
                      <a:prstClr val="black"/>
                      <a:schemeClr val="accent2">
                        <a:tint val="45000"/>
                        <a:satMod val="400000"/>
                      </a:schemeClr>
                    </a:duotone>
                    <a:extLst>
                      <a:ext uri="{28A0092B-C50C-407E-A947-70E740481C1C}">
                        <a14:useLocalDpi xmlns:a14="http://schemas.microsoft.com/office/drawing/2010/main"/>
                      </a:ext>
                    </a:extLst>
                  </a:blip>
                  <a:srcRect/>
                  <a:stretch/>
                </p:blipFill>
                <p:spPr bwMode="auto">
                  <a:xfrm>
                    <a:off x="4084637" y="3766765"/>
                    <a:ext cx="318183" cy="637451"/>
                  </a:xfrm>
                  <a:prstGeom prst="rect">
                    <a:avLst/>
                  </a:prstGeom>
                  <a:noFill/>
                </p:spPr>
              </p:pic>
            </p:grpSp>
            <p:grpSp>
              <p:nvGrpSpPr>
                <p:cNvPr id="212" name="Group 9"/>
                <p:cNvGrpSpPr>
                  <a:grpSpLocks noChangeAspect="1"/>
                </p:cNvGrpSpPr>
                <p:nvPr/>
              </p:nvGrpSpPr>
              <p:grpSpPr>
                <a:xfrm>
                  <a:off x="7617163" y="2538750"/>
                  <a:ext cx="714864" cy="929784"/>
                  <a:chOff x="4084637" y="3766765"/>
                  <a:chExt cx="490104" cy="637451"/>
                </a:xfrm>
              </p:grpSpPr>
              <p:pic>
                <p:nvPicPr>
                  <p:cNvPr id="213" name="Picture 2"/>
                  <p:cNvPicPr>
                    <a:picLocks noChangeAspect="1" noChangeArrowheads="1"/>
                  </p:cNvPicPr>
                  <p:nvPr/>
                </p:nvPicPr>
                <p:blipFill>
                  <a:blip r:embed="rId3" cstate="screen">
                    <a:clrChange>
                      <a:clrFrom>
                        <a:srgbClr val="4EB1E4"/>
                      </a:clrFrom>
                      <a:clrTo>
                        <a:srgbClr val="4EB1E4">
                          <a:alpha val="0"/>
                        </a:srgbClr>
                      </a:clrTo>
                    </a:clrChange>
                    <a:duotone>
                      <a:prstClr val="black"/>
                      <a:schemeClr val="accent2">
                        <a:tint val="45000"/>
                        <a:satMod val="400000"/>
                      </a:schemeClr>
                    </a:duotone>
                    <a:extLst>
                      <a:ext uri="{28A0092B-C50C-407E-A947-70E740481C1C}">
                        <a14:useLocalDpi xmlns:a14="http://schemas.microsoft.com/office/drawing/2010/main"/>
                      </a:ext>
                    </a:extLst>
                  </a:blip>
                  <a:srcRect/>
                  <a:stretch>
                    <a:fillRect/>
                  </a:stretch>
                </p:blipFill>
                <p:spPr bwMode="auto">
                  <a:xfrm>
                    <a:off x="4326078" y="4146885"/>
                    <a:ext cx="248663" cy="2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4" name="Picture 6" descr="\\magnum\Projects\Microsoft\Cloud Power FY12\Design\Icons\PNGs\Server_2.png"/>
                  <p:cNvPicPr>
                    <a:picLocks noChangeAspect="1" noChangeArrowheads="1"/>
                  </p:cNvPicPr>
                  <p:nvPr/>
                </p:nvPicPr>
                <p:blipFill rotWithShape="1">
                  <a:blip r:embed="rId4" cstate="screen">
                    <a:duotone>
                      <a:prstClr val="black"/>
                      <a:schemeClr val="accent2">
                        <a:tint val="45000"/>
                        <a:satMod val="400000"/>
                      </a:schemeClr>
                    </a:duotone>
                    <a:extLst>
                      <a:ext uri="{28A0092B-C50C-407E-A947-70E740481C1C}">
                        <a14:useLocalDpi xmlns:a14="http://schemas.microsoft.com/office/drawing/2010/main"/>
                      </a:ext>
                    </a:extLst>
                  </a:blip>
                  <a:srcRect/>
                  <a:stretch/>
                </p:blipFill>
                <p:spPr bwMode="auto">
                  <a:xfrm>
                    <a:off x="4084637" y="3766765"/>
                    <a:ext cx="318183" cy="637451"/>
                  </a:xfrm>
                  <a:prstGeom prst="rect">
                    <a:avLst/>
                  </a:prstGeom>
                  <a:noFill/>
                </p:spPr>
              </p:pic>
            </p:grpSp>
          </p:grpSp>
          <p:cxnSp>
            <p:nvCxnSpPr>
              <p:cNvPr id="177" name="Straight Connector 176"/>
              <p:cNvCxnSpPr>
                <a:cxnSpLocks/>
              </p:cNvCxnSpPr>
              <p:nvPr/>
            </p:nvCxnSpPr>
            <p:spPr>
              <a:xfrm flipV="1">
                <a:off x="996807" y="3181829"/>
                <a:ext cx="0" cy="1073272"/>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8" name="Rectangle 177"/>
              <p:cNvSpPr/>
              <p:nvPr/>
            </p:nvSpPr>
            <p:spPr bwMode="auto">
              <a:xfrm>
                <a:off x="2864968" y="4702318"/>
                <a:ext cx="1975552" cy="1444079"/>
              </a:xfrm>
              <a:prstGeom prst="rect">
                <a:avLst/>
              </a:prstGeom>
              <a:noFill/>
              <a:ln w="25400">
                <a:solidFill>
                  <a:schemeClr val="accent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endParaRPr lang="en-US" sz="2000">
                  <a:gradFill>
                    <a:gsLst>
                      <a:gs pos="0">
                        <a:srgbClr val="FFFFFF"/>
                      </a:gs>
                      <a:gs pos="100000">
                        <a:srgbClr val="FFFFFF"/>
                      </a:gs>
                    </a:gsLst>
                    <a:lin ang="5400000" scaled="0"/>
                  </a:gradFill>
                  <a:latin typeface="Segoe UI"/>
                </a:endParaRPr>
              </a:p>
            </p:txBody>
          </p:sp>
          <p:sp>
            <p:nvSpPr>
              <p:cNvPr id="179" name="Cloud 178"/>
              <p:cNvSpPr/>
              <p:nvPr/>
            </p:nvSpPr>
            <p:spPr bwMode="auto">
              <a:xfrm>
                <a:off x="1894618" y="932099"/>
                <a:ext cx="1682916" cy="686616"/>
              </a:xfrm>
              <a:prstGeom prst="cloud">
                <a:avLst/>
              </a:prstGeom>
              <a:no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5" rIns="0" bIns="146285" numCol="1" spcCol="0" rtlCol="0" fromWordArt="0" anchor="t" anchorCtr="0" forceAA="0" compatLnSpc="1">
                <a:prstTxWarp prst="textNoShape">
                  <a:avLst/>
                </a:prstTxWarp>
                <a:noAutofit/>
              </a:bodyPr>
              <a:lstStyle/>
              <a:p>
                <a:pPr algn="ctr" defTabSz="932379" fontAlgn="base">
                  <a:lnSpc>
                    <a:spcPct val="90000"/>
                  </a:lnSpc>
                  <a:spcBef>
                    <a:spcPct val="0"/>
                  </a:spcBef>
                  <a:spcAft>
                    <a:spcPct val="0"/>
                  </a:spcAft>
                  <a:defRPr/>
                </a:pPr>
                <a:r>
                  <a:rPr lang="en-US" sz="1600" dirty="0">
                    <a:solidFill>
                      <a:schemeClr val="accent4"/>
                    </a:solidFill>
                    <a:latin typeface="Segoe UI Semibold" panose="020B0702040204020203" pitchFamily="34" charset="0"/>
                    <a:ea typeface="Segoe UI" pitchFamily="34" charset="0"/>
                    <a:cs typeface="Segoe UI Semibold" panose="020B0702040204020203" pitchFamily="34" charset="0"/>
                  </a:rPr>
                  <a:t>Internet</a:t>
                </a:r>
              </a:p>
            </p:txBody>
          </p:sp>
          <p:sp>
            <p:nvSpPr>
              <p:cNvPr id="180" name="Rectangle 179"/>
              <p:cNvSpPr/>
              <p:nvPr/>
            </p:nvSpPr>
            <p:spPr bwMode="auto">
              <a:xfrm>
                <a:off x="407331" y="2370587"/>
                <a:ext cx="5012602" cy="4300717"/>
              </a:xfrm>
              <a:prstGeom prst="rect">
                <a:avLst/>
              </a:prstGeom>
              <a:noFill/>
              <a:ln w="25400">
                <a:solidFill>
                  <a:schemeClr val="tx1"/>
                </a:solidFill>
                <a:prstDash val="lg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endParaRPr lang="en-US" sz="2000">
                  <a:gradFill>
                    <a:gsLst>
                      <a:gs pos="0">
                        <a:srgbClr val="FFFFFF"/>
                      </a:gs>
                      <a:gs pos="100000">
                        <a:srgbClr val="FFFFFF"/>
                      </a:gs>
                    </a:gsLst>
                    <a:lin ang="5400000" scaled="0"/>
                  </a:gradFill>
                  <a:latin typeface="Segoe UI"/>
                </a:endParaRPr>
              </a:p>
            </p:txBody>
          </p:sp>
          <p:sp>
            <p:nvSpPr>
              <p:cNvPr id="181" name="TextBox 180"/>
              <p:cNvSpPr txBox="1"/>
              <p:nvPr/>
            </p:nvSpPr>
            <p:spPr>
              <a:xfrm>
                <a:off x="704096" y="6013885"/>
                <a:ext cx="5510624" cy="778777"/>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200" dirty="0">
                    <a:solidFill>
                      <a:schemeClr val="accent1"/>
                    </a:solidFill>
                    <a:latin typeface="Segoe UI Semibold" panose="020B0702040204020203" pitchFamily="34" charset="0"/>
                    <a:cs typeface="Segoe UI Semibold" panose="020B0702040204020203" pitchFamily="34" charset="0"/>
                  </a:rPr>
                  <a:t>VIRTUAL NETWORK</a:t>
                </a:r>
              </a:p>
              <a:p>
                <a:pPr defTabSz="932649">
                  <a:lnSpc>
                    <a:spcPct val="90000"/>
                  </a:lnSpc>
                  <a:spcAft>
                    <a:spcPts val="600"/>
                  </a:spcAft>
                  <a:defRPr/>
                </a:pPr>
                <a:r>
                  <a:rPr lang="en-US" sz="1200" dirty="0">
                    <a:solidFill>
                      <a:schemeClr val="accent1"/>
                    </a:solidFill>
                    <a:latin typeface="Segoe UI Semibold" panose="020B0702040204020203" pitchFamily="34" charset="0"/>
                    <a:cs typeface="Segoe UI Semibold" panose="020B0702040204020203" pitchFamily="34" charset="0"/>
                  </a:rPr>
                  <a:t>(10.0.0.0/16)</a:t>
                </a:r>
              </a:p>
            </p:txBody>
          </p:sp>
          <p:sp>
            <p:nvSpPr>
              <p:cNvPr id="182" name="Rectangle 181"/>
              <p:cNvSpPr/>
              <p:nvPr/>
            </p:nvSpPr>
            <p:spPr bwMode="auto">
              <a:xfrm>
                <a:off x="1663111" y="2799017"/>
                <a:ext cx="2111888" cy="1444079"/>
              </a:xfrm>
              <a:prstGeom prst="rect">
                <a:avLst/>
              </a:prstGeom>
              <a:noFill/>
              <a:ln w="25400">
                <a:solidFill>
                  <a:schemeClr val="accent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endParaRPr lang="en-US" sz="2000">
                  <a:gradFill>
                    <a:gsLst>
                      <a:gs pos="0">
                        <a:srgbClr val="FFFFFF"/>
                      </a:gs>
                      <a:gs pos="100000">
                        <a:srgbClr val="FFFFFF"/>
                      </a:gs>
                    </a:gsLst>
                    <a:lin ang="5400000" scaled="0"/>
                  </a:gradFill>
                  <a:latin typeface="Segoe UI"/>
                </a:endParaRPr>
              </a:p>
            </p:txBody>
          </p:sp>
          <p:pic>
            <p:nvPicPr>
              <p:cNvPr id="183" name="Picture 182"/>
              <p:cNvPicPr>
                <a:picLocks noChangeAspect="1"/>
              </p:cNvPicPr>
              <p:nvPr/>
            </p:nvPicPr>
            <p:blipFill>
              <a:blip r:embed="rId5" cstate="screen">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2383821" y="2083773"/>
                <a:ext cx="726373" cy="726373"/>
              </a:xfrm>
              <a:prstGeom prst="rect">
                <a:avLst/>
              </a:prstGeom>
            </p:spPr>
          </p:pic>
          <p:sp>
            <p:nvSpPr>
              <p:cNvPr id="184" name="TextBox 183"/>
              <p:cNvSpPr txBox="1"/>
              <p:nvPr/>
            </p:nvSpPr>
            <p:spPr>
              <a:xfrm>
                <a:off x="1091141" y="1973453"/>
                <a:ext cx="1483942" cy="571318"/>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600">
                    <a:solidFill>
                      <a:schemeClr val="accent1"/>
                    </a:solidFill>
                    <a:latin typeface="Segoe UI"/>
                  </a:rPr>
                  <a:t>Azure LB</a:t>
                </a:r>
              </a:p>
            </p:txBody>
          </p:sp>
          <p:cxnSp>
            <p:nvCxnSpPr>
              <p:cNvPr id="185" name="Straight Arrow Connector 184"/>
              <p:cNvCxnSpPr>
                <a:cxnSpLocks/>
              </p:cNvCxnSpPr>
              <p:nvPr/>
            </p:nvCxnSpPr>
            <p:spPr>
              <a:xfrm flipH="1">
                <a:off x="3291889" y="3181829"/>
                <a:ext cx="1088756" cy="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455102" y="5411828"/>
                <a:ext cx="3021975" cy="809385"/>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200" dirty="0">
                    <a:solidFill>
                      <a:schemeClr val="accent1"/>
                    </a:solidFill>
                    <a:latin typeface="Segoe UI"/>
                  </a:rPr>
                  <a:t>Front-end Subnet</a:t>
                </a:r>
              </a:p>
              <a:p>
                <a:pPr defTabSz="932649">
                  <a:lnSpc>
                    <a:spcPct val="90000"/>
                  </a:lnSpc>
                  <a:spcAft>
                    <a:spcPts val="600"/>
                  </a:spcAft>
                  <a:defRPr/>
                </a:pPr>
                <a:r>
                  <a:rPr lang="en-US" sz="1400" dirty="0">
                    <a:solidFill>
                      <a:schemeClr val="accent1"/>
                    </a:solidFill>
                    <a:latin typeface="Segoe UI"/>
                  </a:rPr>
                  <a:t> (</a:t>
                </a:r>
                <a:r>
                  <a:rPr lang="en-US" sz="1200" dirty="0">
                    <a:solidFill>
                      <a:schemeClr val="accent1"/>
                    </a:solidFill>
                    <a:latin typeface="Segoe UI"/>
                  </a:rPr>
                  <a:t>10.0.1.0/24</a:t>
                </a:r>
                <a:r>
                  <a:rPr lang="en-US" sz="1400" dirty="0">
                    <a:solidFill>
                      <a:schemeClr val="accent1"/>
                    </a:solidFill>
                    <a:latin typeface="Segoe UI"/>
                  </a:rPr>
                  <a:t>)</a:t>
                </a:r>
              </a:p>
            </p:txBody>
          </p:sp>
          <p:sp>
            <p:nvSpPr>
              <p:cNvPr id="187" name="TextBox 186"/>
              <p:cNvSpPr txBox="1"/>
              <p:nvPr/>
            </p:nvSpPr>
            <p:spPr>
              <a:xfrm>
                <a:off x="2763945" y="5424053"/>
                <a:ext cx="3021975" cy="778777"/>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200" dirty="0">
                    <a:solidFill>
                      <a:schemeClr val="accent1"/>
                    </a:solidFill>
                    <a:latin typeface="Segoe UI"/>
                  </a:rPr>
                  <a:t>Back-end Subnet</a:t>
                </a:r>
              </a:p>
              <a:p>
                <a:pPr defTabSz="932649">
                  <a:lnSpc>
                    <a:spcPct val="90000"/>
                  </a:lnSpc>
                  <a:spcAft>
                    <a:spcPts val="600"/>
                  </a:spcAft>
                  <a:defRPr/>
                </a:pPr>
                <a:r>
                  <a:rPr lang="en-US" sz="1200" dirty="0">
                    <a:solidFill>
                      <a:schemeClr val="accent1"/>
                    </a:solidFill>
                    <a:latin typeface="Segoe UI"/>
                  </a:rPr>
                  <a:t> (10.0.2.0/24)</a:t>
                </a:r>
              </a:p>
            </p:txBody>
          </p:sp>
          <p:grpSp>
            <p:nvGrpSpPr>
              <p:cNvPr id="188" name="Group 187"/>
              <p:cNvGrpSpPr/>
              <p:nvPr/>
            </p:nvGrpSpPr>
            <p:grpSpPr>
              <a:xfrm>
                <a:off x="3145095" y="4767230"/>
                <a:ext cx="1423631" cy="865413"/>
                <a:chOff x="6959350" y="2346724"/>
                <a:chExt cx="1372677" cy="1121810"/>
              </a:xfrm>
            </p:grpSpPr>
            <p:grpSp>
              <p:nvGrpSpPr>
                <p:cNvPr id="205" name="Group 9"/>
                <p:cNvGrpSpPr>
                  <a:grpSpLocks noChangeAspect="1"/>
                </p:cNvGrpSpPr>
                <p:nvPr/>
              </p:nvGrpSpPr>
              <p:grpSpPr>
                <a:xfrm>
                  <a:off x="6959350" y="2346724"/>
                  <a:ext cx="714864" cy="929784"/>
                  <a:chOff x="4084637" y="3766765"/>
                  <a:chExt cx="490104" cy="637451"/>
                </a:xfrm>
              </p:grpSpPr>
              <p:pic>
                <p:nvPicPr>
                  <p:cNvPr id="209" name="Picture 2"/>
                  <p:cNvPicPr>
                    <a:picLocks noChangeAspect="1" noChangeArrowheads="1"/>
                  </p:cNvPicPr>
                  <p:nvPr/>
                </p:nvPicPr>
                <p:blipFill>
                  <a:blip r:embed="rId3" cstate="screen">
                    <a:clrChange>
                      <a:clrFrom>
                        <a:srgbClr val="4EB1E4"/>
                      </a:clrFrom>
                      <a:clrTo>
                        <a:srgbClr val="4EB1E4">
                          <a:alpha val="0"/>
                        </a:srgbClr>
                      </a:clrTo>
                    </a:clrChange>
                    <a:duotone>
                      <a:prstClr val="black"/>
                      <a:schemeClr val="accent2">
                        <a:tint val="45000"/>
                        <a:satMod val="400000"/>
                      </a:schemeClr>
                    </a:duotone>
                    <a:extLst>
                      <a:ext uri="{28A0092B-C50C-407E-A947-70E740481C1C}">
                        <a14:useLocalDpi xmlns:a14="http://schemas.microsoft.com/office/drawing/2010/main"/>
                      </a:ext>
                    </a:extLst>
                  </a:blip>
                  <a:srcRect/>
                  <a:stretch>
                    <a:fillRect/>
                  </a:stretch>
                </p:blipFill>
                <p:spPr bwMode="auto">
                  <a:xfrm>
                    <a:off x="4326078" y="4146885"/>
                    <a:ext cx="248663" cy="2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0" name="Picture 6" descr="\\magnum\Projects\Microsoft\Cloud Power FY12\Design\Icons\PNGs\Server_2.png"/>
                  <p:cNvPicPr>
                    <a:picLocks noChangeAspect="1" noChangeArrowheads="1"/>
                  </p:cNvPicPr>
                  <p:nvPr/>
                </p:nvPicPr>
                <p:blipFill rotWithShape="1">
                  <a:blip r:embed="rId4" cstate="screen">
                    <a:duotone>
                      <a:prstClr val="black"/>
                      <a:schemeClr val="accent2">
                        <a:tint val="45000"/>
                        <a:satMod val="400000"/>
                      </a:schemeClr>
                    </a:duotone>
                    <a:extLst>
                      <a:ext uri="{28A0092B-C50C-407E-A947-70E740481C1C}">
                        <a14:useLocalDpi xmlns:a14="http://schemas.microsoft.com/office/drawing/2010/main"/>
                      </a:ext>
                    </a:extLst>
                  </a:blip>
                  <a:srcRect/>
                  <a:stretch/>
                </p:blipFill>
                <p:spPr bwMode="auto">
                  <a:xfrm>
                    <a:off x="4084637" y="3766765"/>
                    <a:ext cx="318183" cy="637451"/>
                  </a:xfrm>
                  <a:prstGeom prst="rect">
                    <a:avLst/>
                  </a:prstGeom>
                  <a:noFill/>
                </p:spPr>
              </p:pic>
            </p:grpSp>
            <p:grpSp>
              <p:nvGrpSpPr>
                <p:cNvPr id="206" name="Group 9"/>
                <p:cNvGrpSpPr>
                  <a:grpSpLocks noChangeAspect="1"/>
                </p:cNvGrpSpPr>
                <p:nvPr/>
              </p:nvGrpSpPr>
              <p:grpSpPr>
                <a:xfrm>
                  <a:off x="7617163" y="2538750"/>
                  <a:ext cx="714864" cy="929784"/>
                  <a:chOff x="4084637" y="3766765"/>
                  <a:chExt cx="490104" cy="637451"/>
                </a:xfrm>
              </p:grpSpPr>
              <p:pic>
                <p:nvPicPr>
                  <p:cNvPr id="207" name="Picture 2"/>
                  <p:cNvPicPr>
                    <a:picLocks noChangeAspect="1" noChangeArrowheads="1"/>
                  </p:cNvPicPr>
                  <p:nvPr/>
                </p:nvPicPr>
                <p:blipFill>
                  <a:blip r:embed="rId3" cstate="screen">
                    <a:clrChange>
                      <a:clrFrom>
                        <a:srgbClr val="4EB1E4"/>
                      </a:clrFrom>
                      <a:clrTo>
                        <a:srgbClr val="4EB1E4">
                          <a:alpha val="0"/>
                        </a:srgbClr>
                      </a:clrTo>
                    </a:clrChange>
                    <a:duotone>
                      <a:prstClr val="black"/>
                      <a:schemeClr val="accent2">
                        <a:tint val="45000"/>
                        <a:satMod val="400000"/>
                      </a:schemeClr>
                    </a:duotone>
                    <a:extLst>
                      <a:ext uri="{28A0092B-C50C-407E-A947-70E740481C1C}">
                        <a14:useLocalDpi xmlns:a14="http://schemas.microsoft.com/office/drawing/2010/main"/>
                      </a:ext>
                    </a:extLst>
                  </a:blip>
                  <a:srcRect/>
                  <a:stretch>
                    <a:fillRect/>
                  </a:stretch>
                </p:blipFill>
                <p:spPr bwMode="auto">
                  <a:xfrm>
                    <a:off x="4326078" y="4146885"/>
                    <a:ext cx="248663" cy="2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 name="Picture 6" descr="\\magnum\Projects\Microsoft\Cloud Power FY12\Design\Icons\PNGs\Server_2.png"/>
                  <p:cNvPicPr>
                    <a:picLocks noChangeAspect="1" noChangeArrowheads="1"/>
                  </p:cNvPicPr>
                  <p:nvPr/>
                </p:nvPicPr>
                <p:blipFill rotWithShape="1">
                  <a:blip r:embed="rId4" cstate="screen">
                    <a:duotone>
                      <a:prstClr val="black"/>
                      <a:schemeClr val="accent2">
                        <a:tint val="45000"/>
                        <a:satMod val="400000"/>
                      </a:schemeClr>
                    </a:duotone>
                    <a:extLst>
                      <a:ext uri="{28A0092B-C50C-407E-A947-70E740481C1C}">
                        <a14:useLocalDpi xmlns:a14="http://schemas.microsoft.com/office/drawing/2010/main"/>
                      </a:ext>
                    </a:extLst>
                  </a:blip>
                  <a:srcRect/>
                  <a:stretch/>
                </p:blipFill>
                <p:spPr bwMode="auto">
                  <a:xfrm>
                    <a:off x="4084637" y="3766765"/>
                    <a:ext cx="318183" cy="637451"/>
                  </a:xfrm>
                  <a:prstGeom prst="rect">
                    <a:avLst/>
                  </a:prstGeom>
                  <a:noFill/>
                </p:spPr>
              </p:pic>
            </p:grpSp>
          </p:grpSp>
          <p:grpSp>
            <p:nvGrpSpPr>
              <p:cNvPr id="189" name="Group 188"/>
              <p:cNvGrpSpPr/>
              <p:nvPr/>
            </p:nvGrpSpPr>
            <p:grpSpPr>
              <a:xfrm>
                <a:off x="1875187" y="4296156"/>
                <a:ext cx="1106086" cy="516999"/>
                <a:chOff x="1591608" y="4067014"/>
                <a:chExt cx="1106227" cy="517065"/>
              </a:xfrm>
            </p:grpSpPr>
            <p:grpSp>
              <p:nvGrpSpPr>
                <p:cNvPr id="201" name="Group 200"/>
                <p:cNvGrpSpPr/>
                <p:nvPr/>
              </p:nvGrpSpPr>
              <p:grpSpPr>
                <a:xfrm>
                  <a:off x="1591608" y="4089545"/>
                  <a:ext cx="390887" cy="475706"/>
                  <a:chOff x="11439383" y="926102"/>
                  <a:chExt cx="390887" cy="475706"/>
                </a:xfrm>
              </p:grpSpPr>
              <p:sp>
                <p:nvSpPr>
                  <p:cNvPr id="203" name="Rectangle 202"/>
                  <p:cNvSpPr/>
                  <p:nvPr/>
                </p:nvSpPr>
                <p:spPr bwMode="auto">
                  <a:xfrm>
                    <a:off x="11552619" y="1163955"/>
                    <a:ext cx="228218" cy="200992"/>
                  </a:xfrm>
                  <a:prstGeom prst="rect">
                    <a:avLst/>
                  </a:prstGeom>
                  <a:solidFill>
                    <a:srgbClr val="3C3C3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05" fontAlgn="base">
                      <a:spcBef>
                        <a:spcPct val="0"/>
                      </a:spcBef>
                      <a:spcAft>
                        <a:spcPct val="0"/>
                      </a:spcAft>
                      <a:defRPr/>
                    </a:pPr>
                    <a:endParaRPr lang="en-US" sz="2000">
                      <a:gradFill>
                        <a:gsLst>
                          <a:gs pos="16814">
                            <a:srgbClr val="FFFFFF"/>
                          </a:gs>
                          <a:gs pos="46000">
                            <a:srgbClr val="FFFFFF"/>
                          </a:gs>
                        </a:gsLst>
                        <a:lin ang="5400000" scaled="0"/>
                      </a:gradFill>
                      <a:latin typeface="Segoe UI"/>
                    </a:endParaRPr>
                  </a:p>
                </p:txBody>
              </p:sp>
              <p:sp>
                <p:nvSpPr>
                  <p:cNvPr id="204" name="Freeform 23"/>
                  <p:cNvSpPr>
                    <a:spLocks noChangeAspect="1" noEditPoints="1"/>
                  </p:cNvSpPr>
                  <p:nvPr/>
                </p:nvSpPr>
                <p:spPr bwMode="auto">
                  <a:xfrm>
                    <a:off x="11439383" y="926102"/>
                    <a:ext cx="390887" cy="475706"/>
                  </a:xfrm>
                  <a:custGeom>
                    <a:avLst/>
                    <a:gdLst>
                      <a:gd name="T0" fmla="*/ 592 w 603"/>
                      <a:gd name="T1" fmla="*/ 304 h 734"/>
                      <a:gd name="T2" fmla="*/ 540 w 603"/>
                      <a:gd name="T3" fmla="*/ 304 h 734"/>
                      <a:gd name="T4" fmla="*/ 540 w 603"/>
                      <a:gd name="T5" fmla="*/ 217 h 734"/>
                      <a:gd name="T6" fmla="*/ 301 w 603"/>
                      <a:gd name="T7" fmla="*/ 0 h 734"/>
                      <a:gd name="T8" fmla="*/ 63 w 603"/>
                      <a:gd name="T9" fmla="*/ 217 h 734"/>
                      <a:gd name="T10" fmla="*/ 63 w 603"/>
                      <a:gd name="T11" fmla="*/ 304 h 734"/>
                      <a:gd name="T12" fmla="*/ 11 w 603"/>
                      <a:gd name="T13" fmla="*/ 304 h 734"/>
                      <a:gd name="T14" fmla="*/ 0 w 603"/>
                      <a:gd name="T15" fmla="*/ 315 h 734"/>
                      <a:gd name="T16" fmla="*/ 0 w 603"/>
                      <a:gd name="T17" fmla="*/ 723 h 734"/>
                      <a:gd name="T18" fmla="*/ 11 w 603"/>
                      <a:gd name="T19" fmla="*/ 734 h 734"/>
                      <a:gd name="T20" fmla="*/ 592 w 603"/>
                      <a:gd name="T21" fmla="*/ 734 h 734"/>
                      <a:gd name="T22" fmla="*/ 603 w 603"/>
                      <a:gd name="T23" fmla="*/ 723 h 734"/>
                      <a:gd name="T24" fmla="*/ 603 w 603"/>
                      <a:gd name="T25" fmla="*/ 315 h 734"/>
                      <a:gd name="T26" fmla="*/ 592 w 603"/>
                      <a:gd name="T27" fmla="*/ 304 h 734"/>
                      <a:gd name="T28" fmla="*/ 323 w 603"/>
                      <a:gd name="T29" fmla="*/ 494 h 734"/>
                      <a:gd name="T30" fmla="*/ 323 w 603"/>
                      <a:gd name="T31" fmla="*/ 612 h 734"/>
                      <a:gd name="T32" fmla="*/ 307 w 603"/>
                      <a:gd name="T33" fmla="*/ 628 h 734"/>
                      <a:gd name="T34" fmla="*/ 296 w 603"/>
                      <a:gd name="T35" fmla="*/ 628 h 734"/>
                      <a:gd name="T36" fmla="*/ 279 w 603"/>
                      <a:gd name="T37" fmla="*/ 612 h 734"/>
                      <a:gd name="T38" fmla="*/ 279 w 603"/>
                      <a:gd name="T39" fmla="*/ 494 h 734"/>
                      <a:gd name="T40" fmla="*/ 257 w 603"/>
                      <a:gd name="T41" fmla="*/ 455 h 734"/>
                      <a:gd name="T42" fmla="*/ 301 w 603"/>
                      <a:gd name="T43" fmla="*/ 410 h 734"/>
                      <a:gd name="T44" fmla="*/ 346 w 603"/>
                      <a:gd name="T45" fmla="*/ 455 h 734"/>
                      <a:gd name="T46" fmla="*/ 323 w 603"/>
                      <a:gd name="T47" fmla="*/ 494 h 734"/>
                      <a:gd name="T48" fmla="*/ 479 w 603"/>
                      <a:gd name="T49" fmla="*/ 304 h 734"/>
                      <a:gd name="T50" fmla="*/ 124 w 603"/>
                      <a:gd name="T51" fmla="*/ 304 h 734"/>
                      <a:gd name="T52" fmla="*/ 124 w 603"/>
                      <a:gd name="T53" fmla="*/ 217 h 734"/>
                      <a:gd name="T54" fmla="*/ 301 w 603"/>
                      <a:gd name="T55" fmla="*/ 61 h 734"/>
                      <a:gd name="T56" fmla="*/ 479 w 603"/>
                      <a:gd name="T57" fmla="*/ 217 h 734"/>
                      <a:gd name="T58" fmla="*/ 479 w 603"/>
                      <a:gd name="T59" fmla="*/ 30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3" h="734">
                        <a:moveTo>
                          <a:pt x="592" y="304"/>
                        </a:moveTo>
                        <a:cubicBezTo>
                          <a:pt x="540" y="304"/>
                          <a:pt x="540" y="304"/>
                          <a:pt x="540" y="304"/>
                        </a:cubicBezTo>
                        <a:cubicBezTo>
                          <a:pt x="540" y="217"/>
                          <a:pt x="540" y="217"/>
                          <a:pt x="540" y="217"/>
                        </a:cubicBezTo>
                        <a:cubicBezTo>
                          <a:pt x="540" y="97"/>
                          <a:pt x="433" y="0"/>
                          <a:pt x="301" y="0"/>
                        </a:cubicBezTo>
                        <a:cubicBezTo>
                          <a:pt x="170" y="0"/>
                          <a:pt x="63" y="97"/>
                          <a:pt x="63" y="217"/>
                        </a:cubicBezTo>
                        <a:cubicBezTo>
                          <a:pt x="63" y="304"/>
                          <a:pt x="63" y="304"/>
                          <a:pt x="63" y="304"/>
                        </a:cubicBezTo>
                        <a:cubicBezTo>
                          <a:pt x="11" y="304"/>
                          <a:pt x="11" y="304"/>
                          <a:pt x="11" y="304"/>
                        </a:cubicBezTo>
                        <a:cubicBezTo>
                          <a:pt x="5" y="304"/>
                          <a:pt x="0" y="309"/>
                          <a:pt x="0" y="315"/>
                        </a:cubicBezTo>
                        <a:cubicBezTo>
                          <a:pt x="0" y="723"/>
                          <a:pt x="0" y="723"/>
                          <a:pt x="0" y="723"/>
                        </a:cubicBezTo>
                        <a:cubicBezTo>
                          <a:pt x="0" y="729"/>
                          <a:pt x="5" y="734"/>
                          <a:pt x="11" y="734"/>
                        </a:cubicBezTo>
                        <a:cubicBezTo>
                          <a:pt x="592" y="734"/>
                          <a:pt x="592" y="734"/>
                          <a:pt x="592" y="734"/>
                        </a:cubicBezTo>
                        <a:cubicBezTo>
                          <a:pt x="598" y="734"/>
                          <a:pt x="603" y="729"/>
                          <a:pt x="603" y="723"/>
                        </a:cubicBezTo>
                        <a:cubicBezTo>
                          <a:pt x="603" y="315"/>
                          <a:pt x="603" y="315"/>
                          <a:pt x="603" y="315"/>
                        </a:cubicBezTo>
                        <a:cubicBezTo>
                          <a:pt x="603" y="309"/>
                          <a:pt x="598" y="304"/>
                          <a:pt x="592" y="304"/>
                        </a:cubicBezTo>
                        <a:close/>
                        <a:moveTo>
                          <a:pt x="323" y="494"/>
                        </a:moveTo>
                        <a:cubicBezTo>
                          <a:pt x="323" y="612"/>
                          <a:pt x="323" y="612"/>
                          <a:pt x="323" y="612"/>
                        </a:cubicBezTo>
                        <a:cubicBezTo>
                          <a:pt x="323" y="621"/>
                          <a:pt x="316" y="628"/>
                          <a:pt x="307" y="628"/>
                        </a:cubicBezTo>
                        <a:cubicBezTo>
                          <a:pt x="296" y="628"/>
                          <a:pt x="296" y="628"/>
                          <a:pt x="296" y="628"/>
                        </a:cubicBezTo>
                        <a:cubicBezTo>
                          <a:pt x="287" y="628"/>
                          <a:pt x="279" y="621"/>
                          <a:pt x="279" y="612"/>
                        </a:cubicBezTo>
                        <a:cubicBezTo>
                          <a:pt x="279" y="494"/>
                          <a:pt x="279" y="494"/>
                          <a:pt x="279" y="494"/>
                        </a:cubicBezTo>
                        <a:cubicBezTo>
                          <a:pt x="266" y="486"/>
                          <a:pt x="257" y="471"/>
                          <a:pt x="257" y="455"/>
                        </a:cubicBezTo>
                        <a:cubicBezTo>
                          <a:pt x="257" y="430"/>
                          <a:pt x="277" y="410"/>
                          <a:pt x="301" y="410"/>
                        </a:cubicBezTo>
                        <a:cubicBezTo>
                          <a:pt x="326" y="410"/>
                          <a:pt x="346" y="430"/>
                          <a:pt x="346" y="455"/>
                        </a:cubicBezTo>
                        <a:cubicBezTo>
                          <a:pt x="346" y="471"/>
                          <a:pt x="337" y="486"/>
                          <a:pt x="323" y="494"/>
                        </a:cubicBezTo>
                        <a:close/>
                        <a:moveTo>
                          <a:pt x="479" y="304"/>
                        </a:moveTo>
                        <a:cubicBezTo>
                          <a:pt x="124" y="304"/>
                          <a:pt x="124" y="304"/>
                          <a:pt x="124" y="304"/>
                        </a:cubicBezTo>
                        <a:cubicBezTo>
                          <a:pt x="124" y="217"/>
                          <a:pt x="124" y="217"/>
                          <a:pt x="124" y="217"/>
                        </a:cubicBezTo>
                        <a:cubicBezTo>
                          <a:pt x="124" y="131"/>
                          <a:pt x="204" y="61"/>
                          <a:pt x="301" y="61"/>
                        </a:cubicBezTo>
                        <a:cubicBezTo>
                          <a:pt x="399" y="61"/>
                          <a:pt x="479" y="131"/>
                          <a:pt x="479" y="217"/>
                        </a:cubicBezTo>
                        <a:lnTo>
                          <a:pt x="479" y="304"/>
                        </a:lnTo>
                        <a:close/>
                      </a:path>
                    </a:pathLst>
                  </a:custGeom>
                  <a:solidFill>
                    <a:srgbClr val="FFB900"/>
                  </a:solidFill>
                  <a:ln>
                    <a:noFill/>
                  </a:ln>
                  <a:extLst/>
                </p:spPr>
                <p:txBody>
                  <a:bodyPr vert="horz" wrap="square" lIns="91428" tIns="45714" rIns="91428" bIns="45714" numCol="1" anchor="t" anchorCtr="0" compatLnSpc="1">
                    <a:prstTxWarp prst="textNoShape">
                      <a:avLst/>
                    </a:prstTxWarp>
                  </a:bodyPr>
                  <a:lstStyle/>
                  <a:p>
                    <a:pPr defTabSz="932649">
                      <a:defRPr/>
                    </a:pPr>
                    <a:endParaRPr lang="en-US">
                      <a:solidFill>
                        <a:srgbClr val="FFFFFF"/>
                      </a:solidFill>
                      <a:latin typeface="Segoe UI"/>
                    </a:endParaRPr>
                  </a:p>
                </p:txBody>
              </p:sp>
            </p:grpSp>
            <p:sp>
              <p:nvSpPr>
                <p:cNvPr id="202" name="TextBox 201"/>
                <p:cNvSpPr txBox="1"/>
                <p:nvPr/>
              </p:nvSpPr>
              <p:spPr>
                <a:xfrm>
                  <a:off x="1828177" y="4067014"/>
                  <a:ext cx="869658" cy="517065"/>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600" b="1">
                      <a:gradFill>
                        <a:gsLst>
                          <a:gs pos="2917">
                            <a:srgbClr val="FFFFFF"/>
                          </a:gs>
                          <a:gs pos="30000">
                            <a:srgbClr val="FFFFFF"/>
                          </a:gs>
                        </a:gsLst>
                        <a:lin ang="5400000" scaled="0"/>
                      </a:gradFill>
                      <a:latin typeface="Segoe UI"/>
                    </a:rPr>
                    <a:t>NSG</a:t>
                  </a:r>
                </a:p>
              </p:txBody>
            </p:sp>
          </p:grpSp>
          <p:sp>
            <p:nvSpPr>
              <p:cNvPr id="190" name="Rounded Rectangle 151"/>
              <p:cNvSpPr/>
              <p:nvPr/>
            </p:nvSpPr>
            <p:spPr bwMode="auto">
              <a:xfrm>
                <a:off x="2111726" y="2994157"/>
                <a:ext cx="1180161" cy="435680"/>
              </a:xfrm>
              <a:prstGeom prst="roundRec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r>
                  <a:rPr lang="en-US" sz="1200" dirty="0">
                    <a:gradFill>
                      <a:gsLst>
                        <a:gs pos="0">
                          <a:srgbClr val="FFFFFF"/>
                        </a:gs>
                        <a:gs pos="100000">
                          <a:srgbClr val="FFFFFF"/>
                        </a:gs>
                      </a:gsLst>
                      <a:lin ang="5400000" scaled="0"/>
                    </a:gradFill>
                    <a:latin typeface="Segoe UI"/>
                  </a:rPr>
                  <a:t>WAF</a:t>
                </a:r>
              </a:p>
              <a:p>
                <a:pPr algn="ctr" defTabSz="932379" fontAlgn="base">
                  <a:spcBef>
                    <a:spcPct val="0"/>
                  </a:spcBef>
                  <a:spcAft>
                    <a:spcPct val="0"/>
                  </a:spcAft>
                  <a:defRPr/>
                </a:pPr>
                <a:r>
                  <a:rPr lang="en-US" sz="1200" dirty="0">
                    <a:gradFill>
                      <a:gsLst>
                        <a:gs pos="0">
                          <a:srgbClr val="FFFFFF"/>
                        </a:gs>
                        <a:gs pos="100000">
                          <a:srgbClr val="FFFFFF"/>
                        </a:gs>
                      </a:gsLst>
                      <a:lin ang="5400000" scaled="0"/>
                    </a:gradFill>
                    <a:latin typeface="Segoe UI"/>
                  </a:rPr>
                  <a:t>10.0.0.4</a:t>
                </a:r>
              </a:p>
            </p:txBody>
          </p:sp>
          <p:grpSp>
            <p:nvGrpSpPr>
              <p:cNvPr id="191" name="Group 190"/>
              <p:cNvGrpSpPr/>
              <p:nvPr/>
            </p:nvGrpSpPr>
            <p:grpSpPr>
              <a:xfrm>
                <a:off x="3024491" y="4310427"/>
                <a:ext cx="1106086" cy="516999"/>
                <a:chOff x="1591608" y="4067014"/>
                <a:chExt cx="1106227" cy="517065"/>
              </a:xfrm>
            </p:grpSpPr>
            <p:grpSp>
              <p:nvGrpSpPr>
                <p:cNvPr id="197" name="Group 196"/>
                <p:cNvGrpSpPr/>
                <p:nvPr/>
              </p:nvGrpSpPr>
              <p:grpSpPr>
                <a:xfrm>
                  <a:off x="1591608" y="4089545"/>
                  <a:ext cx="390887" cy="475706"/>
                  <a:chOff x="11439383" y="926102"/>
                  <a:chExt cx="390887" cy="475706"/>
                </a:xfrm>
              </p:grpSpPr>
              <p:sp>
                <p:nvSpPr>
                  <p:cNvPr id="199" name="Rectangle 198"/>
                  <p:cNvSpPr/>
                  <p:nvPr/>
                </p:nvSpPr>
                <p:spPr bwMode="auto">
                  <a:xfrm>
                    <a:off x="11552619" y="1163955"/>
                    <a:ext cx="228218" cy="200992"/>
                  </a:xfrm>
                  <a:prstGeom prst="rect">
                    <a:avLst/>
                  </a:prstGeom>
                  <a:solidFill>
                    <a:srgbClr val="3C3C3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05" fontAlgn="base">
                      <a:spcBef>
                        <a:spcPct val="0"/>
                      </a:spcBef>
                      <a:spcAft>
                        <a:spcPct val="0"/>
                      </a:spcAft>
                      <a:defRPr/>
                    </a:pPr>
                    <a:endParaRPr lang="en-US" sz="2000">
                      <a:gradFill>
                        <a:gsLst>
                          <a:gs pos="16814">
                            <a:srgbClr val="FFFFFF"/>
                          </a:gs>
                          <a:gs pos="46000">
                            <a:srgbClr val="FFFFFF"/>
                          </a:gs>
                        </a:gsLst>
                        <a:lin ang="5400000" scaled="0"/>
                      </a:gradFill>
                      <a:latin typeface="Segoe UI"/>
                    </a:endParaRPr>
                  </a:p>
                </p:txBody>
              </p:sp>
              <p:sp>
                <p:nvSpPr>
                  <p:cNvPr id="200" name="Freeform 23"/>
                  <p:cNvSpPr>
                    <a:spLocks noChangeAspect="1" noEditPoints="1"/>
                  </p:cNvSpPr>
                  <p:nvPr/>
                </p:nvSpPr>
                <p:spPr bwMode="auto">
                  <a:xfrm>
                    <a:off x="11439383" y="926102"/>
                    <a:ext cx="390887" cy="475706"/>
                  </a:xfrm>
                  <a:custGeom>
                    <a:avLst/>
                    <a:gdLst>
                      <a:gd name="T0" fmla="*/ 592 w 603"/>
                      <a:gd name="T1" fmla="*/ 304 h 734"/>
                      <a:gd name="T2" fmla="*/ 540 w 603"/>
                      <a:gd name="T3" fmla="*/ 304 h 734"/>
                      <a:gd name="T4" fmla="*/ 540 w 603"/>
                      <a:gd name="T5" fmla="*/ 217 h 734"/>
                      <a:gd name="T6" fmla="*/ 301 w 603"/>
                      <a:gd name="T7" fmla="*/ 0 h 734"/>
                      <a:gd name="T8" fmla="*/ 63 w 603"/>
                      <a:gd name="T9" fmla="*/ 217 h 734"/>
                      <a:gd name="T10" fmla="*/ 63 w 603"/>
                      <a:gd name="T11" fmla="*/ 304 h 734"/>
                      <a:gd name="T12" fmla="*/ 11 w 603"/>
                      <a:gd name="T13" fmla="*/ 304 h 734"/>
                      <a:gd name="T14" fmla="*/ 0 w 603"/>
                      <a:gd name="T15" fmla="*/ 315 h 734"/>
                      <a:gd name="T16" fmla="*/ 0 w 603"/>
                      <a:gd name="T17" fmla="*/ 723 h 734"/>
                      <a:gd name="T18" fmla="*/ 11 w 603"/>
                      <a:gd name="T19" fmla="*/ 734 h 734"/>
                      <a:gd name="T20" fmla="*/ 592 w 603"/>
                      <a:gd name="T21" fmla="*/ 734 h 734"/>
                      <a:gd name="T22" fmla="*/ 603 w 603"/>
                      <a:gd name="T23" fmla="*/ 723 h 734"/>
                      <a:gd name="T24" fmla="*/ 603 w 603"/>
                      <a:gd name="T25" fmla="*/ 315 h 734"/>
                      <a:gd name="T26" fmla="*/ 592 w 603"/>
                      <a:gd name="T27" fmla="*/ 304 h 734"/>
                      <a:gd name="T28" fmla="*/ 323 w 603"/>
                      <a:gd name="T29" fmla="*/ 494 h 734"/>
                      <a:gd name="T30" fmla="*/ 323 w 603"/>
                      <a:gd name="T31" fmla="*/ 612 h 734"/>
                      <a:gd name="T32" fmla="*/ 307 w 603"/>
                      <a:gd name="T33" fmla="*/ 628 h 734"/>
                      <a:gd name="T34" fmla="*/ 296 w 603"/>
                      <a:gd name="T35" fmla="*/ 628 h 734"/>
                      <a:gd name="T36" fmla="*/ 279 w 603"/>
                      <a:gd name="T37" fmla="*/ 612 h 734"/>
                      <a:gd name="T38" fmla="*/ 279 w 603"/>
                      <a:gd name="T39" fmla="*/ 494 h 734"/>
                      <a:gd name="T40" fmla="*/ 257 w 603"/>
                      <a:gd name="T41" fmla="*/ 455 h 734"/>
                      <a:gd name="T42" fmla="*/ 301 w 603"/>
                      <a:gd name="T43" fmla="*/ 410 h 734"/>
                      <a:gd name="T44" fmla="*/ 346 w 603"/>
                      <a:gd name="T45" fmla="*/ 455 h 734"/>
                      <a:gd name="T46" fmla="*/ 323 w 603"/>
                      <a:gd name="T47" fmla="*/ 494 h 734"/>
                      <a:gd name="T48" fmla="*/ 479 w 603"/>
                      <a:gd name="T49" fmla="*/ 304 h 734"/>
                      <a:gd name="T50" fmla="*/ 124 w 603"/>
                      <a:gd name="T51" fmla="*/ 304 h 734"/>
                      <a:gd name="T52" fmla="*/ 124 w 603"/>
                      <a:gd name="T53" fmla="*/ 217 h 734"/>
                      <a:gd name="T54" fmla="*/ 301 w 603"/>
                      <a:gd name="T55" fmla="*/ 61 h 734"/>
                      <a:gd name="T56" fmla="*/ 479 w 603"/>
                      <a:gd name="T57" fmla="*/ 217 h 734"/>
                      <a:gd name="T58" fmla="*/ 479 w 603"/>
                      <a:gd name="T59" fmla="*/ 30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3" h="734">
                        <a:moveTo>
                          <a:pt x="592" y="304"/>
                        </a:moveTo>
                        <a:cubicBezTo>
                          <a:pt x="540" y="304"/>
                          <a:pt x="540" y="304"/>
                          <a:pt x="540" y="304"/>
                        </a:cubicBezTo>
                        <a:cubicBezTo>
                          <a:pt x="540" y="217"/>
                          <a:pt x="540" y="217"/>
                          <a:pt x="540" y="217"/>
                        </a:cubicBezTo>
                        <a:cubicBezTo>
                          <a:pt x="540" y="97"/>
                          <a:pt x="433" y="0"/>
                          <a:pt x="301" y="0"/>
                        </a:cubicBezTo>
                        <a:cubicBezTo>
                          <a:pt x="170" y="0"/>
                          <a:pt x="63" y="97"/>
                          <a:pt x="63" y="217"/>
                        </a:cubicBezTo>
                        <a:cubicBezTo>
                          <a:pt x="63" y="304"/>
                          <a:pt x="63" y="304"/>
                          <a:pt x="63" y="304"/>
                        </a:cubicBezTo>
                        <a:cubicBezTo>
                          <a:pt x="11" y="304"/>
                          <a:pt x="11" y="304"/>
                          <a:pt x="11" y="304"/>
                        </a:cubicBezTo>
                        <a:cubicBezTo>
                          <a:pt x="5" y="304"/>
                          <a:pt x="0" y="309"/>
                          <a:pt x="0" y="315"/>
                        </a:cubicBezTo>
                        <a:cubicBezTo>
                          <a:pt x="0" y="723"/>
                          <a:pt x="0" y="723"/>
                          <a:pt x="0" y="723"/>
                        </a:cubicBezTo>
                        <a:cubicBezTo>
                          <a:pt x="0" y="729"/>
                          <a:pt x="5" y="734"/>
                          <a:pt x="11" y="734"/>
                        </a:cubicBezTo>
                        <a:cubicBezTo>
                          <a:pt x="592" y="734"/>
                          <a:pt x="592" y="734"/>
                          <a:pt x="592" y="734"/>
                        </a:cubicBezTo>
                        <a:cubicBezTo>
                          <a:pt x="598" y="734"/>
                          <a:pt x="603" y="729"/>
                          <a:pt x="603" y="723"/>
                        </a:cubicBezTo>
                        <a:cubicBezTo>
                          <a:pt x="603" y="315"/>
                          <a:pt x="603" y="315"/>
                          <a:pt x="603" y="315"/>
                        </a:cubicBezTo>
                        <a:cubicBezTo>
                          <a:pt x="603" y="309"/>
                          <a:pt x="598" y="304"/>
                          <a:pt x="592" y="304"/>
                        </a:cubicBezTo>
                        <a:close/>
                        <a:moveTo>
                          <a:pt x="323" y="494"/>
                        </a:moveTo>
                        <a:cubicBezTo>
                          <a:pt x="323" y="612"/>
                          <a:pt x="323" y="612"/>
                          <a:pt x="323" y="612"/>
                        </a:cubicBezTo>
                        <a:cubicBezTo>
                          <a:pt x="323" y="621"/>
                          <a:pt x="316" y="628"/>
                          <a:pt x="307" y="628"/>
                        </a:cubicBezTo>
                        <a:cubicBezTo>
                          <a:pt x="296" y="628"/>
                          <a:pt x="296" y="628"/>
                          <a:pt x="296" y="628"/>
                        </a:cubicBezTo>
                        <a:cubicBezTo>
                          <a:pt x="287" y="628"/>
                          <a:pt x="279" y="621"/>
                          <a:pt x="279" y="612"/>
                        </a:cubicBezTo>
                        <a:cubicBezTo>
                          <a:pt x="279" y="494"/>
                          <a:pt x="279" y="494"/>
                          <a:pt x="279" y="494"/>
                        </a:cubicBezTo>
                        <a:cubicBezTo>
                          <a:pt x="266" y="486"/>
                          <a:pt x="257" y="471"/>
                          <a:pt x="257" y="455"/>
                        </a:cubicBezTo>
                        <a:cubicBezTo>
                          <a:pt x="257" y="430"/>
                          <a:pt x="277" y="410"/>
                          <a:pt x="301" y="410"/>
                        </a:cubicBezTo>
                        <a:cubicBezTo>
                          <a:pt x="326" y="410"/>
                          <a:pt x="346" y="430"/>
                          <a:pt x="346" y="455"/>
                        </a:cubicBezTo>
                        <a:cubicBezTo>
                          <a:pt x="346" y="471"/>
                          <a:pt x="337" y="486"/>
                          <a:pt x="323" y="494"/>
                        </a:cubicBezTo>
                        <a:close/>
                        <a:moveTo>
                          <a:pt x="479" y="304"/>
                        </a:moveTo>
                        <a:cubicBezTo>
                          <a:pt x="124" y="304"/>
                          <a:pt x="124" y="304"/>
                          <a:pt x="124" y="304"/>
                        </a:cubicBezTo>
                        <a:cubicBezTo>
                          <a:pt x="124" y="217"/>
                          <a:pt x="124" y="217"/>
                          <a:pt x="124" y="217"/>
                        </a:cubicBezTo>
                        <a:cubicBezTo>
                          <a:pt x="124" y="131"/>
                          <a:pt x="204" y="61"/>
                          <a:pt x="301" y="61"/>
                        </a:cubicBezTo>
                        <a:cubicBezTo>
                          <a:pt x="399" y="61"/>
                          <a:pt x="479" y="131"/>
                          <a:pt x="479" y="217"/>
                        </a:cubicBezTo>
                        <a:lnTo>
                          <a:pt x="479" y="304"/>
                        </a:lnTo>
                        <a:close/>
                      </a:path>
                    </a:pathLst>
                  </a:custGeom>
                  <a:solidFill>
                    <a:srgbClr val="FFB900"/>
                  </a:solidFill>
                  <a:ln>
                    <a:noFill/>
                  </a:ln>
                  <a:extLst/>
                </p:spPr>
                <p:txBody>
                  <a:bodyPr vert="horz" wrap="square" lIns="91428" tIns="45714" rIns="91428" bIns="45714" numCol="1" anchor="t" anchorCtr="0" compatLnSpc="1">
                    <a:prstTxWarp prst="textNoShape">
                      <a:avLst/>
                    </a:prstTxWarp>
                  </a:bodyPr>
                  <a:lstStyle/>
                  <a:p>
                    <a:pPr defTabSz="932649">
                      <a:defRPr/>
                    </a:pPr>
                    <a:endParaRPr lang="en-US">
                      <a:solidFill>
                        <a:srgbClr val="FFFFFF"/>
                      </a:solidFill>
                      <a:latin typeface="Segoe UI"/>
                    </a:endParaRPr>
                  </a:p>
                </p:txBody>
              </p:sp>
            </p:grpSp>
            <p:sp>
              <p:nvSpPr>
                <p:cNvPr id="198" name="TextBox 197"/>
                <p:cNvSpPr txBox="1"/>
                <p:nvPr/>
              </p:nvSpPr>
              <p:spPr>
                <a:xfrm>
                  <a:off x="1828177" y="4067014"/>
                  <a:ext cx="869658" cy="517065"/>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600" b="1">
                      <a:gradFill>
                        <a:gsLst>
                          <a:gs pos="2917">
                            <a:srgbClr val="FFFFFF"/>
                          </a:gs>
                          <a:gs pos="30000">
                            <a:srgbClr val="FFFFFF"/>
                          </a:gs>
                        </a:gsLst>
                        <a:lin ang="5400000" scaled="0"/>
                      </a:gradFill>
                      <a:latin typeface="Segoe UI"/>
                    </a:rPr>
                    <a:t>NSG</a:t>
                  </a:r>
                </a:p>
              </p:txBody>
            </p:sp>
          </p:grpSp>
          <p:sp>
            <p:nvSpPr>
              <p:cNvPr id="192" name="TextBox 191"/>
              <p:cNvSpPr txBox="1"/>
              <p:nvPr/>
            </p:nvSpPr>
            <p:spPr>
              <a:xfrm>
                <a:off x="1960180" y="3445739"/>
                <a:ext cx="3021975" cy="778777"/>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200" dirty="0">
                    <a:solidFill>
                      <a:srgbClr val="505050"/>
                    </a:solidFill>
                    <a:latin typeface="Segoe UI"/>
                  </a:rPr>
                  <a:t>Security Subnet</a:t>
                </a:r>
              </a:p>
              <a:p>
                <a:pPr defTabSz="932649">
                  <a:lnSpc>
                    <a:spcPct val="90000"/>
                  </a:lnSpc>
                  <a:spcAft>
                    <a:spcPts val="600"/>
                  </a:spcAft>
                  <a:defRPr/>
                </a:pPr>
                <a:r>
                  <a:rPr lang="en-US" sz="1200" dirty="0">
                    <a:solidFill>
                      <a:srgbClr val="505050"/>
                    </a:solidFill>
                    <a:latin typeface="Segoe UI"/>
                  </a:rPr>
                  <a:t> (10.0.0.0/24)</a:t>
                </a:r>
              </a:p>
            </p:txBody>
          </p:sp>
          <p:cxnSp>
            <p:nvCxnSpPr>
              <p:cNvPr id="193" name="Straight Arrow Connector 192"/>
              <p:cNvCxnSpPr>
                <a:cxnSpLocks/>
              </p:cNvCxnSpPr>
              <p:nvPr/>
            </p:nvCxnSpPr>
            <p:spPr>
              <a:xfrm>
                <a:off x="996807" y="3181829"/>
                <a:ext cx="1019498" cy="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a:cxnSpLocks/>
              </p:cNvCxnSpPr>
              <p:nvPr/>
            </p:nvCxnSpPr>
            <p:spPr>
              <a:xfrm>
                <a:off x="4377145" y="3194772"/>
                <a:ext cx="1" cy="1114327"/>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5" name="Straight Arrow Connector 194"/>
              <p:cNvCxnSpPr>
                <a:cxnSpLocks/>
              </p:cNvCxnSpPr>
              <p:nvPr/>
            </p:nvCxnSpPr>
            <p:spPr bwMode="auto">
              <a:xfrm>
                <a:off x="5757579" y="3040121"/>
                <a:ext cx="914283" cy="914283"/>
              </a:xfrm>
              <a:prstGeom prst="straightConnector1">
                <a:avLst/>
              </a:prstGeom>
              <a:ln w="3175">
                <a:noFill/>
                <a:headEnd type="none"/>
                <a:tailEnd type="none"/>
              </a:ln>
            </p:spPr>
            <p:style>
              <a:lnRef idx="2">
                <a:schemeClr val="accent1">
                  <a:shade val="50000"/>
                </a:schemeClr>
              </a:lnRef>
              <a:fillRef idx="1">
                <a:schemeClr val="accent1"/>
              </a:fillRef>
              <a:effectRef idx="0">
                <a:schemeClr val="accent1"/>
              </a:effectRef>
              <a:fontRef idx="minor">
                <a:schemeClr val="lt1"/>
              </a:fontRef>
            </p:style>
          </p:cxnSp>
          <p:sp>
            <p:nvSpPr>
              <p:cNvPr id="196" name="Rounded Rectangle 158"/>
              <p:cNvSpPr/>
              <p:nvPr/>
            </p:nvSpPr>
            <p:spPr bwMode="auto">
              <a:xfrm>
                <a:off x="4051674" y="3972739"/>
                <a:ext cx="1233597" cy="830627"/>
              </a:xfrm>
              <a:prstGeom prst="roundRect">
                <a:avLst/>
              </a:prstGeom>
              <a:solidFill>
                <a:schemeClr val="bg1"/>
              </a:solidFill>
              <a:ln w="254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r>
                  <a:rPr lang="en-US" sz="1100" dirty="0">
                    <a:solidFill>
                      <a:schemeClr val="accent1"/>
                    </a:solidFill>
                  </a:rPr>
                  <a:t>Route Table:</a:t>
                </a:r>
              </a:p>
              <a:p>
                <a:pPr algn="ctr" defTabSz="932379" fontAlgn="base">
                  <a:spcBef>
                    <a:spcPct val="0"/>
                  </a:spcBef>
                  <a:spcAft>
                    <a:spcPct val="0"/>
                  </a:spcAft>
                  <a:defRPr/>
                </a:pPr>
                <a:r>
                  <a:rPr lang="en-US" sz="1100" dirty="0" err="1">
                    <a:solidFill>
                      <a:schemeClr val="accent1"/>
                    </a:solidFill>
                  </a:rPr>
                  <a:t>Dest</a:t>
                </a:r>
                <a:r>
                  <a:rPr lang="en-US" sz="1100" dirty="0">
                    <a:solidFill>
                      <a:schemeClr val="accent1"/>
                    </a:solidFill>
                  </a:rPr>
                  <a:t> 0/0</a:t>
                </a:r>
              </a:p>
              <a:p>
                <a:pPr algn="ctr" defTabSz="932379" fontAlgn="base">
                  <a:spcBef>
                    <a:spcPct val="0"/>
                  </a:spcBef>
                  <a:spcAft>
                    <a:spcPct val="0"/>
                  </a:spcAft>
                  <a:defRPr/>
                </a:pPr>
                <a:r>
                  <a:rPr lang="en-US" sz="1100" dirty="0" err="1">
                    <a:solidFill>
                      <a:schemeClr val="accent1"/>
                    </a:solidFill>
                  </a:rPr>
                  <a:t>NextHop</a:t>
                </a:r>
                <a:r>
                  <a:rPr lang="en-US" sz="1100" dirty="0">
                    <a:solidFill>
                      <a:schemeClr val="accent1"/>
                    </a:solidFill>
                  </a:rPr>
                  <a:t> VPN Gateway</a:t>
                </a:r>
              </a:p>
            </p:txBody>
          </p:sp>
        </p:grpSp>
        <p:sp>
          <p:nvSpPr>
            <p:cNvPr id="217" name="Left-Right Arrow 65"/>
            <p:cNvSpPr/>
            <p:nvPr/>
          </p:nvSpPr>
          <p:spPr bwMode="auto">
            <a:xfrm rot="5400000">
              <a:off x="5760615" y="3372182"/>
              <a:ext cx="557702" cy="277472"/>
            </a:xfrm>
            <a:prstGeom prst="leftRightArrow">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r>
                <a:rPr lang="en-US" sz="1100" dirty="0">
                  <a:solidFill>
                    <a:schemeClr val="bg1"/>
                  </a:solidFill>
                  <a:latin typeface="Segoe UI"/>
                </a:rPr>
                <a:t>S2S</a:t>
              </a:r>
            </a:p>
          </p:txBody>
        </p:sp>
        <p:cxnSp>
          <p:nvCxnSpPr>
            <p:cNvPr id="218" name="Straight Arrow Connector 217"/>
            <p:cNvCxnSpPr>
              <a:cxnSpLocks/>
            </p:cNvCxnSpPr>
            <p:nvPr/>
          </p:nvCxnSpPr>
          <p:spPr>
            <a:xfrm flipV="1">
              <a:off x="4900535" y="3248911"/>
              <a:ext cx="0" cy="778186"/>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19" name="Picture 218"/>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019170" y="1330675"/>
              <a:ext cx="264375" cy="473000"/>
            </a:xfrm>
            <a:prstGeom prst="rect">
              <a:avLst/>
            </a:prstGeom>
            <a:noFill/>
          </p:spPr>
        </p:pic>
        <p:sp>
          <p:nvSpPr>
            <p:cNvPr id="220" name="Rounded Rectangle 51"/>
            <p:cNvSpPr/>
            <p:nvPr/>
          </p:nvSpPr>
          <p:spPr bwMode="auto">
            <a:xfrm>
              <a:off x="5420678" y="4170250"/>
              <a:ext cx="1144595" cy="617399"/>
            </a:xfrm>
            <a:prstGeom prst="roundRect">
              <a:avLst/>
            </a:prstGeom>
            <a:noFill/>
            <a:ln w="25400">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r>
                <a:rPr lang="en-US" sz="1200" dirty="0">
                  <a:solidFill>
                    <a:schemeClr val="accent1"/>
                  </a:solidFill>
                  <a:latin typeface="Segoe UI"/>
                </a:rPr>
                <a:t>On-</a:t>
              </a:r>
              <a:r>
                <a:rPr lang="en-US" sz="1200" dirty="0" err="1">
                  <a:solidFill>
                    <a:schemeClr val="accent1"/>
                  </a:solidFill>
                  <a:latin typeface="Segoe UI"/>
                </a:rPr>
                <a:t>prem</a:t>
              </a:r>
              <a:endParaRPr lang="en-US" sz="1200" dirty="0">
                <a:solidFill>
                  <a:schemeClr val="accent1"/>
                </a:solidFill>
                <a:latin typeface="Segoe UI"/>
              </a:endParaRPr>
            </a:p>
            <a:p>
              <a:pPr algn="ctr" defTabSz="932379" fontAlgn="base">
                <a:spcBef>
                  <a:spcPct val="0"/>
                </a:spcBef>
                <a:spcAft>
                  <a:spcPct val="0"/>
                </a:spcAft>
                <a:defRPr/>
              </a:pPr>
              <a:r>
                <a:rPr lang="en-US" sz="1200" dirty="0">
                  <a:solidFill>
                    <a:schemeClr val="accent1"/>
                  </a:solidFill>
                  <a:latin typeface="Segoe UI"/>
                </a:rPr>
                <a:t>(10.2.0.0/16)</a:t>
              </a:r>
            </a:p>
          </p:txBody>
        </p:sp>
        <p:sp>
          <p:nvSpPr>
            <p:cNvPr id="221" name="Rounded Rectangle 47"/>
            <p:cNvSpPr/>
            <p:nvPr/>
          </p:nvSpPr>
          <p:spPr bwMode="auto">
            <a:xfrm>
              <a:off x="5778759" y="3837791"/>
              <a:ext cx="517215" cy="403146"/>
            </a:xfrm>
            <a:prstGeom prst="roundRect">
              <a:avLst/>
            </a:prstGeom>
            <a:solidFill>
              <a:schemeClr val="bg1"/>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r>
                <a:rPr lang="en-US" sz="2000" dirty="0">
                  <a:solidFill>
                    <a:schemeClr val="accent1"/>
                  </a:solidFill>
                  <a:latin typeface="Segoe UI"/>
                </a:rPr>
                <a:t>GW</a:t>
              </a:r>
            </a:p>
          </p:txBody>
        </p:sp>
        <p:sp>
          <p:nvSpPr>
            <p:cNvPr id="222" name="Rectangle 221"/>
            <p:cNvSpPr/>
            <p:nvPr/>
          </p:nvSpPr>
          <p:spPr bwMode="auto">
            <a:xfrm>
              <a:off x="4336945" y="1884567"/>
              <a:ext cx="1851165" cy="1100653"/>
            </a:xfrm>
            <a:prstGeom prst="rect">
              <a:avLst/>
            </a:prstGeom>
            <a:solidFill>
              <a:schemeClr val="bg1"/>
            </a:solidFill>
            <a:ln w="25400">
              <a:solidFill>
                <a:schemeClr val="accent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223" name="TextBox 222"/>
            <p:cNvSpPr txBox="1"/>
            <p:nvPr/>
          </p:nvSpPr>
          <p:spPr>
            <a:xfrm>
              <a:off x="4336946" y="2331035"/>
              <a:ext cx="1966594" cy="627826"/>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200" dirty="0">
                  <a:solidFill>
                    <a:schemeClr val="accent1"/>
                  </a:solidFill>
                  <a:latin typeface="Segoe UI"/>
                </a:rPr>
                <a:t>Gateway Subnet(10.0.3.0/24)</a:t>
              </a:r>
            </a:p>
          </p:txBody>
        </p:sp>
        <p:pic>
          <p:nvPicPr>
            <p:cNvPr id="224" name="Picture 2"/>
            <p:cNvPicPr>
              <a:picLocks noChangeAspect="1" noChangeArrowheads="1"/>
            </p:cNvPicPr>
            <p:nvPr/>
          </p:nvPicPr>
          <p:blipFill>
            <a:blip r:embed="rId3" cstate="screen">
              <a:clrChange>
                <a:clrFrom>
                  <a:srgbClr val="4EB1E4"/>
                </a:clrFrom>
                <a:clrTo>
                  <a:srgbClr val="4EB1E4">
                    <a:alpha val="0"/>
                  </a:srgbClr>
                </a:clrTo>
              </a:clrChange>
              <a:duotone>
                <a:prstClr val="black"/>
                <a:schemeClr val="accent2">
                  <a:tint val="45000"/>
                  <a:satMod val="400000"/>
                </a:schemeClr>
              </a:duotone>
              <a:extLst>
                <a:ext uri="{28A0092B-C50C-407E-A947-70E740481C1C}">
                  <a14:useLocalDpi xmlns:a14="http://schemas.microsoft.com/office/drawing/2010/main"/>
                </a:ext>
              </a:extLst>
            </a:blip>
            <a:srcRect/>
            <a:stretch>
              <a:fillRect/>
            </a:stretch>
          </p:blipFill>
          <p:spPr bwMode="auto">
            <a:xfrm>
              <a:off x="4906283" y="2204511"/>
              <a:ext cx="289698" cy="195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 name="Picture 6" descr="\\magnum\Projects\Microsoft\Cloud Power FY12\Design\Icons\PNGs\Server_2.png"/>
            <p:cNvPicPr>
              <a:picLocks noChangeAspect="1" noChangeArrowheads="1"/>
            </p:cNvPicPr>
            <p:nvPr/>
          </p:nvPicPr>
          <p:blipFill rotWithShape="1">
            <a:blip r:embed="rId7" cstate="screen">
              <a:duotone>
                <a:prstClr val="black"/>
                <a:schemeClr val="accent2">
                  <a:tint val="45000"/>
                  <a:satMod val="400000"/>
                </a:schemeClr>
              </a:duotone>
              <a:extLst>
                <a:ext uri="{28A0092B-C50C-407E-A947-70E740481C1C}">
                  <a14:useLocalDpi xmlns:a14="http://schemas.microsoft.com/office/drawing/2010/main"/>
                </a:ext>
              </a:extLst>
            </a:blip>
            <a:srcRect/>
            <a:stretch/>
          </p:blipFill>
          <p:spPr bwMode="auto">
            <a:xfrm>
              <a:off x="4624998" y="1875106"/>
              <a:ext cx="370691" cy="552403"/>
            </a:xfrm>
            <a:prstGeom prst="rect">
              <a:avLst/>
            </a:prstGeom>
            <a:noFill/>
          </p:spPr>
        </p:pic>
        <p:pic>
          <p:nvPicPr>
            <p:cNvPr id="226" name="Picture 2"/>
            <p:cNvPicPr>
              <a:picLocks noChangeAspect="1" noChangeArrowheads="1"/>
            </p:cNvPicPr>
            <p:nvPr/>
          </p:nvPicPr>
          <p:blipFill>
            <a:blip r:embed="rId3" cstate="screen">
              <a:clrChange>
                <a:clrFrom>
                  <a:srgbClr val="4EB1E4"/>
                </a:clrFrom>
                <a:clrTo>
                  <a:srgbClr val="4EB1E4">
                    <a:alpha val="0"/>
                  </a:srgbClr>
                </a:clrTo>
              </a:clrChange>
              <a:duotone>
                <a:prstClr val="black"/>
                <a:schemeClr val="accent2">
                  <a:tint val="45000"/>
                  <a:satMod val="400000"/>
                </a:schemeClr>
              </a:duotone>
              <a:extLst>
                <a:ext uri="{28A0092B-C50C-407E-A947-70E740481C1C}">
                  <a14:useLocalDpi xmlns:a14="http://schemas.microsoft.com/office/drawing/2010/main"/>
                </a:ext>
              </a:extLst>
            </a:blip>
            <a:srcRect/>
            <a:stretch>
              <a:fillRect/>
            </a:stretch>
          </p:blipFill>
          <p:spPr bwMode="auto">
            <a:xfrm>
              <a:off x="5431697" y="2318598"/>
              <a:ext cx="289698" cy="195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7" name="Picture 6" descr="\\magnum\Projects\Microsoft\Cloud Power FY12\Design\Icons\PNGs\Server_2.png"/>
            <p:cNvPicPr>
              <a:picLocks noChangeAspect="1" noChangeArrowheads="1"/>
            </p:cNvPicPr>
            <p:nvPr/>
          </p:nvPicPr>
          <p:blipFill rotWithShape="1">
            <a:blip r:embed="rId7" cstate="screen">
              <a:duotone>
                <a:prstClr val="black"/>
                <a:schemeClr val="accent2">
                  <a:tint val="45000"/>
                  <a:satMod val="400000"/>
                </a:schemeClr>
              </a:duotone>
              <a:extLst>
                <a:ext uri="{28A0092B-C50C-407E-A947-70E740481C1C}">
                  <a14:useLocalDpi xmlns:a14="http://schemas.microsoft.com/office/drawing/2010/main"/>
                </a:ext>
              </a:extLst>
            </a:blip>
            <a:srcRect/>
            <a:stretch/>
          </p:blipFill>
          <p:spPr bwMode="auto">
            <a:xfrm>
              <a:off x="5150412" y="1989193"/>
              <a:ext cx="370691" cy="552403"/>
            </a:xfrm>
            <a:prstGeom prst="rect">
              <a:avLst/>
            </a:prstGeom>
            <a:noFill/>
          </p:spPr>
        </p:pic>
      </p:grpSp>
    </p:spTree>
    <p:extLst>
      <p:ext uri="{BB962C8B-B14F-4D97-AF65-F5344CB8AC3E}">
        <p14:creationId xmlns:p14="http://schemas.microsoft.com/office/powerpoint/2010/main" val="1269767330"/>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 name="Title 9"/>
          <p:cNvSpPr txBox="1">
            <a:spLocks/>
          </p:cNvSpPr>
          <p:nvPr/>
        </p:nvSpPr>
        <p:spPr>
          <a:xfrm>
            <a:off x="366169" y="295278"/>
            <a:ext cx="11702551" cy="917575"/>
          </a:xfrm>
          <a:prstGeom prst="rect">
            <a:avLst/>
          </a:prstGeom>
        </p:spPr>
        <p:txBody>
          <a:bodyPr vert="horz" wrap="square" lIns="146304" tIns="91440" rIns="146304" bIns="91440" rtlCol="0" anchor="t">
            <a:noAutofit/>
          </a:bodyPr>
          <a:lstStyle>
            <a:lvl1pPr algn="l" defTabSz="932594" rtl="0" eaLnBrk="1" latinLnBrk="0" hangingPunct="1">
              <a:lnSpc>
                <a:spcPct val="90000"/>
              </a:lnSpc>
              <a:spcBef>
                <a:spcPct val="0"/>
              </a:spcBef>
              <a:buNone/>
              <a:defRPr lang="en-US" sz="4800" b="0" kern="1200" cap="none" spc="-101"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Securing </a:t>
            </a:r>
            <a:r>
              <a:rPr lang="en-US" dirty="0" err="1"/>
              <a:t>VNet</a:t>
            </a:r>
            <a:r>
              <a:rPr lang="en-US" dirty="0"/>
              <a:t> outbound traffic </a:t>
            </a:r>
          </a:p>
        </p:txBody>
      </p:sp>
      <p:sp>
        <p:nvSpPr>
          <p:cNvPr id="137" name="Text Placeholder 3"/>
          <p:cNvSpPr txBox="1">
            <a:spLocks/>
          </p:cNvSpPr>
          <p:nvPr/>
        </p:nvSpPr>
        <p:spPr>
          <a:xfrm>
            <a:off x="6962007" y="1305387"/>
            <a:ext cx="5106713" cy="3686337"/>
          </a:xfrm>
          <a:prstGeom prst="rect">
            <a:avLst/>
          </a:prstGeom>
        </p:spPr>
        <p:txBody>
          <a:bodyPr/>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buNone/>
              <a:defRPr/>
            </a:pPr>
            <a:r>
              <a:rPr lang="en-US" sz="3100" spc="-70" dirty="0">
                <a:solidFill>
                  <a:schemeClr val="tx2"/>
                </a:solidFill>
                <a:latin typeface="+mj-lt"/>
              </a:rPr>
              <a:t>Forced-tunneling ExpressRoute </a:t>
            </a:r>
          </a:p>
          <a:p>
            <a:pPr marL="342900" lvl="1" indent="-342900">
              <a:defRPr/>
            </a:pPr>
            <a:r>
              <a:rPr lang="en-US" sz="1800" dirty="0"/>
              <a:t>“Force” or redirect customer Internet-bound traffic to an on-premises site via BGP. Affects all </a:t>
            </a:r>
            <a:r>
              <a:rPr lang="en-US" sz="1800" dirty="0" err="1"/>
              <a:t>VNets</a:t>
            </a:r>
            <a:r>
              <a:rPr lang="en-US" sz="1800" dirty="0"/>
              <a:t> connected to the ExpressRoute circuit</a:t>
            </a:r>
          </a:p>
          <a:p>
            <a:pPr marL="342900" lvl="1" indent="-342900">
              <a:defRPr/>
            </a:pPr>
            <a:endParaRPr lang="en-US" sz="1800" dirty="0"/>
          </a:p>
          <a:p>
            <a:pPr marL="342900" lvl="1" indent="-342900">
              <a:defRPr/>
            </a:pPr>
            <a:r>
              <a:rPr lang="en-US" sz="1800" dirty="0"/>
              <a:t>Limitation: Redirects all internet-bound traffic including Azure 1st party services (e.g., storage\SQL)</a:t>
            </a:r>
          </a:p>
          <a:p>
            <a:pPr marL="342900" lvl="1" indent="-342900">
              <a:defRPr/>
            </a:pPr>
            <a:endParaRPr lang="en-US" sz="1800" dirty="0"/>
          </a:p>
          <a:p>
            <a:pPr marL="342900" lvl="1" indent="-342900">
              <a:defRPr/>
            </a:pPr>
            <a:r>
              <a:rPr lang="en-US" sz="1800" dirty="0"/>
              <a:t>Solve with public peering:</a:t>
            </a:r>
          </a:p>
          <a:p>
            <a:pPr marL="567261" lvl="2" indent="-342900">
              <a:defRPr/>
            </a:pPr>
            <a:r>
              <a:rPr lang="en-US" sz="1600" dirty="0"/>
              <a:t>Enable public peering on ER circuit and allow 1st </a:t>
            </a:r>
            <a:br>
              <a:rPr lang="en-US" sz="1600" dirty="0"/>
            </a:br>
            <a:r>
              <a:rPr lang="en-US" sz="1600" dirty="0"/>
              <a:t>party traffic </a:t>
            </a:r>
          </a:p>
        </p:txBody>
      </p:sp>
      <p:grpSp>
        <p:nvGrpSpPr>
          <p:cNvPr id="2" name="Group 1"/>
          <p:cNvGrpSpPr/>
          <p:nvPr/>
        </p:nvGrpSpPr>
        <p:grpSpPr>
          <a:xfrm>
            <a:off x="637083" y="1082775"/>
            <a:ext cx="7645549" cy="5496270"/>
            <a:chOff x="637083" y="1082775"/>
            <a:chExt cx="7645549" cy="5496270"/>
          </a:xfrm>
        </p:grpSpPr>
        <p:grpSp>
          <p:nvGrpSpPr>
            <p:cNvPr id="60" name="Group 59"/>
            <p:cNvGrpSpPr/>
            <p:nvPr/>
          </p:nvGrpSpPr>
          <p:grpSpPr>
            <a:xfrm>
              <a:off x="637083" y="1275407"/>
              <a:ext cx="7645549" cy="5303638"/>
              <a:chOff x="407332" y="932099"/>
              <a:chExt cx="8448393" cy="5860563"/>
            </a:xfrm>
          </p:grpSpPr>
          <p:sp>
            <p:nvSpPr>
              <p:cNvPr id="61" name="Rectangle 60"/>
              <p:cNvSpPr/>
              <p:nvPr/>
            </p:nvSpPr>
            <p:spPr bwMode="auto">
              <a:xfrm>
                <a:off x="543959" y="4686465"/>
                <a:ext cx="1976653" cy="1444079"/>
              </a:xfrm>
              <a:prstGeom prst="rect">
                <a:avLst/>
              </a:prstGeom>
              <a:noFill/>
              <a:ln w="25400">
                <a:solidFill>
                  <a:schemeClr val="accent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endParaRPr lang="en-US" sz="2000">
                  <a:gradFill>
                    <a:gsLst>
                      <a:gs pos="0">
                        <a:srgbClr val="FFFFFF"/>
                      </a:gs>
                      <a:gs pos="100000">
                        <a:srgbClr val="FFFFFF"/>
                      </a:gs>
                    </a:gsLst>
                    <a:lin ang="5400000" scaled="0"/>
                  </a:gradFill>
                  <a:latin typeface="Segoe UI"/>
                </a:endParaRPr>
              </a:p>
            </p:txBody>
          </p:sp>
          <p:cxnSp>
            <p:nvCxnSpPr>
              <p:cNvPr id="62" name="Straight Arrow Connector 61"/>
              <p:cNvCxnSpPr>
                <a:cxnSpLocks/>
              </p:cNvCxnSpPr>
              <p:nvPr/>
            </p:nvCxnSpPr>
            <p:spPr>
              <a:xfrm flipH="1">
                <a:off x="2736076" y="1617985"/>
                <a:ext cx="1" cy="476392"/>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852746" y="4767230"/>
                <a:ext cx="1423631" cy="865413"/>
                <a:chOff x="6959350" y="2346724"/>
                <a:chExt cx="1372677" cy="1121810"/>
              </a:xfrm>
            </p:grpSpPr>
            <p:grpSp>
              <p:nvGrpSpPr>
                <p:cNvPr id="148" name="Group 9"/>
                <p:cNvGrpSpPr>
                  <a:grpSpLocks noChangeAspect="1"/>
                </p:cNvGrpSpPr>
                <p:nvPr/>
              </p:nvGrpSpPr>
              <p:grpSpPr>
                <a:xfrm>
                  <a:off x="6959350" y="2346724"/>
                  <a:ext cx="714864" cy="929784"/>
                  <a:chOff x="4084637" y="3766765"/>
                  <a:chExt cx="490104" cy="637451"/>
                </a:xfrm>
              </p:grpSpPr>
              <p:pic>
                <p:nvPicPr>
                  <p:cNvPr id="152" name="Picture 2"/>
                  <p:cNvPicPr>
                    <a:picLocks noChangeAspect="1" noChangeArrowheads="1"/>
                  </p:cNvPicPr>
                  <p:nvPr/>
                </p:nvPicPr>
                <p:blipFill>
                  <a:blip r:embed="rId3" cstate="screen">
                    <a:clrChange>
                      <a:clrFrom>
                        <a:srgbClr val="4EB1E4"/>
                      </a:clrFrom>
                      <a:clrTo>
                        <a:srgbClr val="4EB1E4">
                          <a:alpha val="0"/>
                        </a:srgbClr>
                      </a:clrTo>
                    </a:clrChange>
                    <a:duotone>
                      <a:prstClr val="black"/>
                      <a:schemeClr val="accent2">
                        <a:tint val="45000"/>
                        <a:satMod val="400000"/>
                      </a:schemeClr>
                    </a:duotone>
                    <a:extLst>
                      <a:ext uri="{28A0092B-C50C-407E-A947-70E740481C1C}">
                        <a14:useLocalDpi xmlns:a14="http://schemas.microsoft.com/office/drawing/2010/main"/>
                      </a:ext>
                    </a:extLst>
                  </a:blip>
                  <a:srcRect/>
                  <a:stretch>
                    <a:fillRect/>
                  </a:stretch>
                </p:blipFill>
                <p:spPr bwMode="auto">
                  <a:xfrm>
                    <a:off x="4326078" y="4146885"/>
                    <a:ext cx="248663" cy="2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 name="Picture 6" descr="\\magnum\Projects\Microsoft\Cloud Power FY12\Design\Icons\PNGs\Server_2.png"/>
                  <p:cNvPicPr>
                    <a:picLocks noChangeAspect="1" noChangeArrowheads="1"/>
                  </p:cNvPicPr>
                  <p:nvPr/>
                </p:nvPicPr>
                <p:blipFill rotWithShape="1">
                  <a:blip r:embed="rId4" cstate="screen">
                    <a:duotone>
                      <a:prstClr val="black"/>
                      <a:schemeClr val="accent2">
                        <a:tint val="45000"/>
                        <a:satMod val="400000"/>
                      </a:schemeClr>
                    </a:duotone>
                    <a:extLst>
                      <a:ext uri="{28A0092B-C50C-407E-A947-70E740481C1C}">
                        <a14:useLocalDpi xmlns:a14="http://schemas.microsoft.com/office/drawing/2010/main"/>
                      </a:ext>
                    </a:extLst>
                  </a:blip>
                  <a:srcRect/>
                  <a:stretch/>
                </p:blipFill>
                <p:spPr bwMode="auto">
                  <a:xfrm>
                    <a:off x="4084637" y="3766765"/>
                    <a:ext cx="318183" cy="637451"/>
                  </a:xfrm>
                  <a:prstGeom prst="rect">
                    <a:avLst/>
                  </a:prstGeom>
                  <a:noFill/>
                </p:spPr>
              </p:pic>
            </p:grpSp>
            <p:grpSp>
              <p:nvGrpSpPr>
                <p:cNvPr id="149" name="Group 9"/>
                <p:cNvGrpSpPr>
                  <a:grpSpLocks noChangeAspect="1"/>
                </p:cNvGrpSpPr>
                <p:nvPr/>
              </p:nvGrpSpPr>
              <p:grpSpPr>
                <a:xfrm>
                  <a:off x="7617163" y="2538750"/>
                  <a:ext cx="714864" cy="929784"/>
                  <a:chOff x="4084637" y="3766765"/>
                  <a:chExt cx="490104" cy="637451"/>
                </a:xfrm>
              </p:grpSpPr>
              <p:pic>
                <p:nvPicPr>
                  <p:cNvPr id="150" name="Picture 2"/>
                  <p:cNvPicPr>
                    <a:picLocks noChangeAspect="1" noChangeArrowheads="1"/>
                  </p:cNvPicPr>
                  <p:nvPr/>
                </p:nvPicPr>
                <p:blipFill>
                  <a:blip r:embed="rId3" cstate="screen">
                    <a:clrChange>
                      <a:clrFrom>
                        <a:srgbClr val="4EB1E4"/>
                      </a:clrFrom>
                      <a:clrTo>
                        <a:srgbClr val="4EB1E4">
                          <a:alpha val="0"/>
                        </a:srgbClr>
                      </a:clrTo>
                    </a:clrChange>
                    <a:duotone>
                      <a:prstClr val="black"/>
                      <a:schemeClr val="accent2">
                        <a:tint val="45000"/>
                        <a:satMod val="400000"/>
                      </a:schemeClr>
                    </a:duotone>
                    <a:extLst>
                      <a:ext uri="{28A0092B-C50C-407E-A947-70E740481C1C}">
                        <a14:useLocalDpi xmlns:a14="http://schemas.microsoft.com/office/drawing/2010/main"/>
                      </a:ext>
                    </a:extLst>
                  </a:blip>
                  <a:srcRect/>
                  <a:stretch>
                    <a:fillRect/>
                  </a:stretch>
                </p:blipFill>
                <p:spPr bwMode="auto">
                  <a:xfrm>
                    <a:off x="4326078" y="4146885"/>
                    <a:ext cx="248663" cy="2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1" name="Picture 6" descr="\\magnum\Projects\Microsoft\Cloud Power FY12\Design\Icons\PNGs\Server_2.png"/>
                  <p:cNvPicPr>
                    <a:picLocks noChangeAspect="1" noChangeArrowheads="1"/>
                  </p:cNvPicPr>
                  <p:nvPr/>
                </p:nvPicPr>
                <p:blipFill rotWithShape="1">
                  <a:blip r:embed="rId4" cstate="screen">
                    <a:duotone>
                      <a:prstClr val="black"/>
                      <a:schemeClr val="accent2">
                        <a:tint val="45000"/>
                        <a:satMod val="400000"/>
                      </a:schemeClr>
                    </a:duotone>
                    <a:extLst>
                      <a:ext uri="{28A0092B-C50C-407E-A947-70E740481C1C}">
                        <a14:useLocalDpi xmlns:a14="http://schemas.microsoft.com/office/drawing/2010/main"/>
                      </a:ext>
                    </a:extLst>
                  </a:blip>
                  <a:srcRect/>
                  <a:stretch/>
                </p:blipFill>
                <p:spPr bwMode="auto">
                  <a:xfrm>
                    <a:off x="4084637" y="3766765"/>
                    <a:ext cx="318183" cy="637451"/>
                  </a:xfrm>
                  <a:prstGeom prst="rect">
                    <a:avLst/>
                  </a:prstGeom>
                  <a:noFill/>
                </p:spPr>
              </p:pic>
            </p:grpSp>
          </p:grpSp>
          <p:sp>
            <p:nvSpPr>
              <p:cNvPr id="65" name="Rectangle 64"/>
              <p:cNvSpPr/>
              <p:nvPr/>
            </p:nvSpPr>
            <p:spPr bwMode="auto">
              <a:xfrm>
                <a:off x="2864968" y="4702318"/>
                <a:ext cx="1975552" cy="1444079"/>
              </a:xfrm>
              <a:prstGeom prst="rect">
                <a:avLst/>
              </a:prstGeom>
              <a:noFill/>
              <a:ln w="25400">
                <a:solidFill>
                  <a:schemeClr val="accent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endParaRPr lang="en-US" sz="2000">
                  <a:gradFill>
                    <a:gsLst>
                      <a:gs pos="0">
                        <a:srgbClr val="FFFFFF"/>
                      </a:gs>
                      <a:gs pos="100000">
                        <a:srgbClr val="FFFFFF"/>
                      </a:gs>
                    </a:gsLst>
                    <a:lin ang="5400000" scaled="0"/>
                  </a:gradFill>
                  <a:latin typeface="Segoe UI"/>
                </a:endParaRPr>
              </a:p>
            </p:txBody>
          </p:sp>
          <p:sp>
            <p:nvSpPr>
              <p:cNvPr id="66" name="Cloud 65"/>
              <p:cNvSpPr/>
              <p:nvPr/>
            </p:nvSpPr>
            <p:spPr bwMode="auto">
              <a:xfrm>
                <a:off x="1894618" y="932099"/>
                <a:ext cx="1682916" cy="686616"/>
              </a:xfrm>
              <a:prstGeom prst="cloud">
                <a:avLst/>
              </a:prstGeom>
              <a:no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5" rIns="0" bIns="146285" numCol="1" spcCol="0" rtlCol="0" fromWordArt="0" anchor="t" anchorCtr="0" forceAA="0" compatLnSpc="1">
                <a:prstTxWarp prst="textNoShape">
                  <a:avLst/>
                </a:prstTxWarp>
                <a:noAutofit/>
              </a:bodyPr>
              <a:lstStyle/>
              <a:p>
                <a:pPr algn="ctr" defTabSz="932379" fontAlgn="base">
                  <a:lnSpc>
                    <a:spcPct val="90000"/>
                  </a:lnSpc>
                  <a:spcBef>
                    <a:spcPct val="0"/>
                  </a:spcBef>
                  <a:spcAft>
                    <a:spcPct val="0"/>
                  </a:spcAft>
                  <a:defRPr/>
                </a:pPr>
                <a:r>
                  <a:rPr lang="en-US" sz="1600" dirty="0">
                    <a:solidFill>
                      <a:schemeClr val="accent4"/>
                    </a:solidFill>
                    <a:latin typeface="Segoe UI Semibold" panose="020B0702040204020203" pitchFamily="34" charset="0"/>
                    <a:ea typeface="Segoe UI" pitchFamily="34" charset="0"/>
                    <a:cs typeface="Segoe UI Semibold" panose="020B0702040204020203" pitchFamily="34" charset="0"/>
                  </a:rPr>
                  <a:t>Internet</a:t>
                </a:r>
              </a:p>
            </p:txBody>
          </p:sp>
          <p:sp>
            <p:nvSpPr>
              <p:cNvPr id="72" name="Rectangle 71"/>
              <p:cNvSpPr/>
              <p:nvPr/>
            </p:nvSpPr>
            <p:spPr bwMode="auto">
              <a:xfrm>
                <a:off x="407332" y="2370588"/>
                <a:ext cx="4580960" cy="4300717"/>
              </a:xfrm>
              <a:prstGeom prst="rect">
                <a:avLst/>
              </a:prstGeom>
              <a:noFill/>
              <a:ln w="25400">
                <a:solidFill>
                  <a:schemeClr val="tx1"/>
                </a:solidFill>
                <a:prstDash val="lg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endParaRPr lang="en-US" sz="2000">
                  <a:gradFill>
                    <a:gsLst>
                      <a:gs pos="0">
                        <a:srgbClr val="FFFFFF"/>
                      </a:gs>
                      <a:gs pos="100000">
                        <a:srgbClr val="FFFFFF"/>
                      </a:gs>
                    </a:gsLst>
                    <a:lin ang="5400000" scaled="0"/>
                  </a:gradFill>
                  <a:latin typeface="Segoe UI"/>
                </a:endParaRPr>
              </a:p>
            </p:txBody>
          </p:sp>
          <p:sp>
            <p:nvSpPr>
              <p:cNvPr id="101" name="TextBox 100"/>
              <p:cNvSpPr txBox="1"/>
              <p:nvPr/>
            </p:nvSpPr>
            <p:spPr>
              <a:xfrm>
                <a:off x="704096" y="6013885"/>
                <a:ext cx="5510624" cy="778777"/>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200" dirty="0">
                    <a:solidFill>
                      <a:schemeClr val="accent1"/>
                    </a:solidFill>
                    <a:latin typeface="Segoe UI Semibold" panose="020B0702040204020203" pitchFamily="34" charset="0"/>
                    <a:cs typeface="Segoe UI Semibold" panose="020B0702040204020203" pitchFamily="34" charset="0"/>
                  </a:rPr>
                  <a:t>VIRTUAL NETWORK</a:t>
                </a:r>
              </a:p>
              <a:p>
                <a:pPr defTabSz="932649">
                  <a:lnSpc>
                    <a:spcPct val="90000"/>
                  </a:lnSpc>
                  <a:spcAft>
                    <a:spcPts val="600"/>
                  </a:spcAft>
                  <a:defRPr/>
                </a:pPr>
                <a:r>
                  <a:rPr lang="en-US" sz="1200" dirty="0">
                    <a:solidFill>
                      <a:schemeClr val="accent1"/>
                    </a:solidFill>
                    <a:latin typeface="Segoe UI Semibold" panose="020B0702040204020203" pitchFamily="34" charset="0"/>
                    <a:cs typeface="Segoe UI Semibold" panose="020B0702040204020203" pitchFamily="34" charset="0"/>
                  </a:rPr>
                  <a:t>(10.0.0.0/16)</a:t>
                </a:r>
              </a:p>
            </p:txBody>
          </p:sp>
          <p:sp>
            <p:nvSpPr>
              <p:cNvPr id="102" name="TextBox 101"/>
              <p:cNvSpPr txBox="1"/>
              <p:nvPr/>
            </p:nvSpPr>
            <p:spPr>
              <a:xfrm>
                <a:off x="1091141" y="1973453"/>
                <a:ext cx="1483942" cy="571318"/>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600" dirty="0">
                    <a:solidFill>
                      <a:schemeClr val="accent1"/>
                    </a:solidFill>
                    <a:latin typeface="Segoe UI"/>
                  </a:rPr>
                  <a:t>Azure</a:t>
                </a:r>
              </a:p>
            </p:txBody>
          </p:sp>
          <p:sp>
            <p:nvSpPr>
              <p:cNvPr id="103" name="TextBox 102"/>
              <p:cNvSpPr txBox="1"/>
              <p:nvPr/>
            </p:nvSpPr>
            <p:spPr>
              <a:xfrm>
                <a:off x="455102" y="5411828"/>
                <a:ext cx="3021975" cy="809385"/>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200" dirty="0">
                    <a:solidFill>
                      <a:schemeClr val="accent1"/>
                    </a:solidFill>
                    <a:latin typeface="Segoe UI"/>
                  </a:rPr>
                  <a:t>Front-end Subnet</a:t>
                </a:r>
              </a:p>
              <a:p>
                <a:pPr defTabSz="932649">
                  <a:lnSpc>
                    <a:spcPct val="90000"/>
                  </a:lnSpc>
                  <a:spcAft>
                    <a:spcPts val="600"/>
                  </a:spcAft>
                  <a:defRPr/>
                </a:pPr>
                <a:r>
                  <a:rPr lang="en-US" sz="1400" dirty="0">
                    <a:solidFill>
                      <a:schemeClr val="accent1"/>
                    </a:solidFill>
                    <a:latin typeface="Segoe UI"/>
                  </a:rPr>
                  <a:t> (</a:t>
                </a:r>
                <a:r>
                  <a:rPr lang="en-US" sz="1200" dirty="0">
                    <a:solidFill>
                      <a:schemeClr val="accent1"/>
                    </a:solidFill>
                    <a:latin typeface="Segoe UI"/>
                  </a:rPr>
                  <a:t>10.0.1.0/24</a:t>
                </a:r>
                <a:r>
                  <a:rPr lang="en-US" sz="1400" dirty="0">
                    <a:solidFill>
                      <a:schemeClr val="accent1"/>
                    </a:solidFill>
                    <a:latin typeface="Segoe UI"/>
                  </a:rPr>
                  <a:t>)</a:t>
                </a:r>
              </a:p>
            </p:txBody>
          </p:sp>
          <p:sp>
            <p:nvSpPr>
              <p:cNvPr id="114" name="TextBox 113"/>
              <p:cNvSpPr txBox="1"/>
              <p:nvPr/>
            </p:nvSpPr>
            <p:spPr>
              <a:xfrm>
                <a:off x="2763945" y="5424053"/>
                <a:ext cx="3021975" cy="778777"/>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200" dirty="0">
                    <a:solidFill>
                      <a:schemeClr val="accent1"/>
                    </a:solidFill>
                    <a:latin typeface="Segoe UI"/>
                  </a:rPr>
                  <a:t>Back-end Subnet</a:t>
                </a:r>
              </a:p>
              <a:p>
                <a:pPr defTabSz="932649">
                  <a:lnSpc>
                    <a:spcPct val="90000"/>
                  </a:lnSpc>
                  <a:spcAft>
                    <a:spcPts val="600"/>
                  </a:spcAft>
                  <a:defRPr/>
                </a:pPr>
                <a:r>
                  <a:rPr lang="en-US" sz="1200" dirty="0">
                    <a:solidFill>
                      <a:schemeClr val="accent1"/>
                    </a:solidFill>
                    <a:latin typeface="Segoe UI"/>
                  </a:rPr>
                  <a:t> (10.0.2.0/24)</a:t>
                </a:r>
              </a:p>
            </p:txBody>
          </p:sp>
          <p:grpSp>
            <p:nvGrpSpPr>
              <p:cNvPr id="117" name="Group 116"/>
              <p:cNvGrpSpPr/>
              <p:nvPr/>
            </p:nvGrpSpPr>
            <p:grpSpPr>
              <a:xfrm>
                <a:off x="3145095" y="4767230"/>
                <a:ext cx="1423631" cy="865413"/>
                <a:chOff x="6959350" y="2346724"/>
                <a:chExt cx="1372677" cy="1121810"/>
              </a:xfrm>
            </p:grpSpPr>
            <p:grpSp>
              <p:nvGrpSpPr>
                <p:cNvPr id="130" name="Group 9"/>
                <p:cNvGrpSpPr>
                  <a:grpSpLocks noChangeAspect="1"/>
                </p:cNvGrpSpPr>
                <p:nvPr/>
              </p:nvGrpSpPr>
              <p:grpSpPr>
                <a:xfrm>
                  <a:off x="6959350" y="2346724"/>
                  <a:ext cx="714864" cy="929784"/>
                  <a:chOff x="4084637" y="3766765"/>
                  <a:chExt cx="490104" cy="637451"/>
                </a:xfrm>
              </p:grpSpPr>
              <p:pic>
                <p:nvPicPr>
                  <p:cNvPr id="146" name="Picture 2"/>
                  <p:cNvPicPr>
                    <a:picLocks noChangeAspect="1" noChangeArrowheads="1"/>
                  </p:cNvPicPr>
                  <p:nvPr/>
                </p:nvPicPr>
                <p:blipFill>
                  <a:blip r:embed="rId3" cstate="screen">
                    <a:clrChange>
                      <a:clrFrom>
                        <a:srgbClr val="4EB1E4"/>
                      </a:clrFrom>
                      <a:clrTo>
                        <a:srgbClr val="4EB1E4">
                          <a:alpha val="0"/>
                        </a:srgbClr>
                      </a:clrTo>
                    </a:clrChange>
                    <a:duotone>
                      <a:prstClr val="black"/>
                      <a:schemeClr val="accent2">
                        <a:tint val="45000"/>
                        <a:satMod val="400000"/>
                      </a:schemeClr>
                    </a:duotone>
                    <a:extLst>
                      <a:ext uri="{28A0092B-C50C-407E-A947-70E740481C1C}">
                        <a14:useLocalDpi xmlns:a14="http://schemas.microsoft.com/office/drawing/2010/main"/>
                      </a:ext>
                    </a:extLst>
                  </a:blip>
                  <a:srcRect/>
                  <a:stretch>
                    <a:fillRect/>
                  </a:stretch>
                </p:blipFill>
                <p:spPr bwMode="auto">
                  <a:xfrm>
                    <a:off x="4326078" y="4146885"/>
                    <a:ext cx="248663" cy="2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7" name="Picture 6" descr="\\magnum\Projects\Microsoft\Cloud Power FY12\Design\Icons\PNGs\Server_2.png"/>
                  <p:cNvPicPr>
                    <a:picLocks noChangeAspect="1" noChangeArrowheads="1"/>
                  </p:cNvPicPr>
                  <p:nvPr/>
                </p:nvPicPr>
                <p:blipFill rotWithShape="1">
                  <a:blip r:embed="rId4" cstate="screen">
                    <a:duotone>
                      <a:prstClr val="black"/>
                      <a:schemeClr val="accent2">
                        <a:tint val="45000"/>
                        <a:satMod val="400000"/>
                      </a:schemeClr>
                    </a:duotone>
                    <a:extLst>
                      <a:ext uri="{28A0092B-C50C-407E-A947-70E740481C1C}">
                        <a14:useLocalDpi xmlns:a14="http://schemas.microsoft.com/office/drawing/2010/main"/>
                      </a:ext>
                    </a:extLst>
                  </a:blip>
                  <a:srcRect/>
                  <a:stretch/>
                </p:blipFill>
                <p:spPr bwMode="auto">
                  <a:xfrm>
                    <a:off x="4084637" y="3766765"/>
                    <a:ext cx="318183" cy="637451"/>
                  </a:xfrm>
                  <a:prstGeom prst="rect">
                    <a:avLst/>
                  </a:prstGeom>
                  <a:noFill/>
                </p:spPr>
              </p:pic>
            </p:grpSp>
            <p:grpSp>
              <p:nvGrpSpPr>
                <p:cNvPr id="131" name="Group 9"/>
                <p:cNvGrpSpPr>
                  <a:grpSpLocks noChangeAspect="1"/>
                </p:cNvGrpSpPr>
                <p:nvPr/>
              </p:nvGrpSpPr>
              <p:grpSpPr>
                <a:xfrm>
                  <a:off x="7617163" y="2538750"/>
                  <a:ext cx="714864" cy="929784"/>
                  <a:chOff x="4084637" y="3766765"/>
                  <a:chExt cx="490104" cy="637451"/>
                </a:xfrm>
              </p:grpSpPr>
              <p:pic>
                <p:nvPicPr>
                  <p:cNvPr id="132" name="Picture 2"/>
                  <p:cNvPicPr>
                    <a:picLocks noChangeAspect="1" noChangeArrowheads="1"/>
                  </p:cNvPicPr>
                  <p:nvPr/>
                </p:nvPicPr>
                <p:blipFill>
                  <a:blip r:embed="rId3" cstate="screen">
                    <a:clrChange>
                      <a:clrFrom>
                        <a:srgbClr val="4EB1E4"/>
                      </a:clrFrom>
                      <a:clrTo>
                        <a:srgbClr val="4EB1E4">
                          <a:alpha val="0"/>
                        </a:srgbClr>
                      </a:clrTo>
                    </a:clrChange>
                    <a:duotone>
                      <a:prstClr val="black"/>
                      <a:schemeClr val="accent2">
                        <a:tint val="45000"/>
                        <a:satMod val="400000"/>
                      </a:schemeClr>
                    </a:duotone>
                    <a:extLst>
                      <a:ext uri="{28A0092B-C50C-407E-A947-70E740481C1C}">
                        <a14:useLocalDpi xmlns:a14="http://schemas.microsoft.com/office/drawing/2010/main"/>
                      </a:ext>
                    </a:extLst>
                  </a:blip>
                  <a:srcRect/>
                  <a:stretch>
                    <a:fillRect/>
                  </a:stretch>
                </p:blipFill>
                <p:spPr bwMode="auto">
                  <a:xfrm>
                    <a:off x="4326078" y="4146885"/>
                    <a:ext cx="248663" cy="2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4" name="Picture 6" descr="\\magnum\Projects\Microsoft\Cloud Power FY12\Design\Icons\PNGs\Server_2.png"/>
                  <p:cNvPicPr>
                    <a:picLocks noChangeAspect="1" noChangeArrowheads="1"/>
                  </p:cNvPicPr>
                  <p:nvPr/>
                </p:nvPicPr>
                <p:blipFill rotWithShape="1">
                  <a:blip r:embed="rId4" cstate="screen">
                    <a:duotone>
                      <a:prstClr val="black"/>
                      <a:schemeClr val="accent2">
                        <a:tint val="45000"/>
                        <a:satMod val="400000"/>
                      </a:schemeClr>
                    </a:duotone>
                    <a:extLst>
                      <a:ext uri="{28A0092B-C50C-407E-A947-70E740481C1C}">
                        <a14:useLocalDpi xmlns:a14="http://schemas.microsoft.com/office/drawing/2010/main"/>
                      </a:ext>
                    </a:extLst>
                  </a:blip>
                  <a:srcRect/>
                  <a:stretch/>
                </p:blipFill>
                <p:spPr bwMode="auto">
                  <a:xfrm>
                    <a:off x="4084637" y="3766765"/>
                    <a:ext cx="318183" cy="637451"/>
                  </a:xfrm>
                  <a:prstGeom prst="rect">
                    <a:avLst/>
                  </a:prstGeom>
                  <a:noFill/>
                </p:spPr>
              </p:pic>
            </p:grpSp>
          </p:grpSp>
          <p:grpSp>
            <p:nvGrpSpPr>
              <p:cNvPr id="118" name="Group 117"/>
              <p:cNvGrpSpPr/>
              <p:nvPr/>
            </p:nvGrpSpPr>
            <p:grpSpPr>
              <a:xfrm>
                <a:off x="1875187" y="4296156"/>
                <a:ext cx="1106086" cy="516999"/>
                <a:chOff x="1591608" y="4067014"/>
                <a:chExt cx="1106227" cy="517065"/>
              </a:xfrm>
            </p:grpSpPr>
            <p:grpSp>
              <p:nvGrpSpPr>
                <p:cNvPr id="126" name="Group 125"/>
                <p:cNvGrpSpPr/>
                <p:nvPr/>
              </p:nvGrpSpPr>
              <p:grpSpPr>
                <a:xfrm>
                  <a:off x="1591608" y="4089545"/>
                  <a:ext cx="390887" cy="475706"/>
                  <a:chOff x="11439383" y="926102"/>
                  <a:chExt cx="390887" cy="475706"/>
                </a:xfrm>
              </p:grpSpPr>
              <p:sp>
                <p:nvSpPr>
                  <p:cNvPr id="128" name="Rectangle 127"/>
                  <p:cNvSpPr/>
                  <p:nvPr/>
                </p:nvSpPr>
                <p:spPr bwMode="auto">
                  <a:xfrm>
                    <a:off x="11552619" y="1163955"/>
                    <a:ext cx="228218" cy="200992"/>
                  </a:xfrm>
                  <a:prstGeom prst="rect">
                    <a:avLst/>
                  </a:prstGeom>
                  <a:solidFill>
                    <a:srgbClr val="3C3C3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05" fontAlgn="base">
                      <a:spcBef>
                        <a:spcPct val="0"/>
                      </a:spcBef>
                      <a:spcAft>
                        <a:spcPct val="0"/>
                      </a:spcAft>
                      <a:defRPr/>
                    </a:pPr>
                    <a:endParaRPr lang="en-US" sz="2000">
                      <a:gradFill>
                        <a:gsLst>
                          <a:gs pos="16814">
                            <a:srgbClr val="FFFFFF"/>
                          </a:gs>
                          <a:gs pos="46000">
                            <a:srgbClr val="FFFFFF"/>
                          </a:gs>
                        </a:gsLst>
                        <a:lin ang="5400000" scaled="0"/>
                      </a:gradFill>
                      <a:latin typeface="Segoe UI"/>
                    </a:endParaRPr>
                  </a:p>
                </p:txBody>
              </p:sp>
              <p:sp>
                <p:nvSpPr>
                  <p:cNvPr id="129" name="Freeform 23"/>
                  <p:cNvSpPr>
                    <a:spLocks noChangeAspect="1" noEditPoints="1"/>
                  </p:cNvSpPr>
                  <p:nvPr/>
                </p:nvSpPr>
                <p:spPr bwMode="auto">
                  <a:xfrm>
                    <a:off x="11439383" y="926102"/>
                    <a:ext cx="390887" cy="475706"/>
                  </a:xfrm>
                  <a:custGeom>
                    <a:avLst/>
                    <a:gdLst>
                      <a:gd name="T0" fmla="*/ 592 w 603"/>
                      <a:gd name="T1" fmla="*/ 304 h 734"/>
                      <a:gd name="T2" fmla="*/ 540 w 603"/>
                      <a:gd name="T3" fmla="*/ 304 h 734"/>
                      <a:gd name="T4" fmla="*/ 540 w 603"/>
                      <a:gd name="T5" fmla="*/ 217 h 734"/>
                      <a:gd name="T6" fmla="*/ 301 w 603"/>
                      <a:gd name="T7" fmla="*/ 0 h 734"/>
                      <a:gd name="T8" fmla="*/ 63 w 603"/>
                      <a:gd name="T9" fmla="*/ 217 h 734"/>
                      <a:gd name="T10" fmla="*/ 63 w 603"/>
                      <a:gd name="T11" fmla="*/ 304 h 734"/>
                      <a:gd name="T12" fmla="*/ 11 w 603"/>
                      <a:gd name="T13" fmla="*/ 304 h 734"/>
                      <a:gd name="T14" fmla="*/ 0 w 603"/>
                      <a:gd name="T15" fmla="*/ 315 h 734"/>
                      <a:gd name="T16" fmla="*/ 0 w 603"/>
                      <a:gd name="T17" fmla="*/ 723 h 734"/>
                      <a:gd name="T18" fmla="*/ 11 w 603"/>
                      <a:gd name="T19" fmla="*/ 734 h 734"/>
                      <a:gd name="T20" fmla="*/ 592 w 603"/>
                      <a:gd name="T21" fmla="*/ 734 h 734"/>
                      <a:gd name="T22" fmla="*/ 603 w 603"/>
                      <a:gd name="T23" fmla="*/ 723 h 734"/>
                      <a:gd name="T24" fmla="*/ 603 w 603"/>
                      <a:gd name="T25" fmla="*/ 315 h 734"/>
                      <a:gd name="T26" fmla="*/ 592 w 603"/>
                      <a:gd name="T27" fmla="*/ 304 h 734"/>
                      <a:gd name="T28" fmla="*/ 323 w 603"/>
                      <a:gd name="T29" fmla="*/ 494 h 734"/>
                      <a:gd name="T30" fmla="*/ 323 w 603"/>
                      <a:gd name="T31" fmla="*/ 612 h 734"/>
                      <a:gd name="T32" fmla="*/ 307 w 603"/>
                      <a:gd name="T33" fmla="*/ 628 h 734"/>
                      <a:gd name="T34" fmla="*/ 296 w 603"/>
                      <a:gd name="T35" fmla="*/ 628 h 734"/>
                      <a:gd name="T36" fmla="*/ 279 w 603"/>
                      <a:gd name="T37" fmla="*/ 612 h 734"/>
                      <a:gd name="T38" fmla="*/ 279 w 603"/>
                      <a:gd name="T39" fmla="*/ 494 h 734"/>
                      <a:gd name="T40" fmla="*/ 257 w 603"/>
                      <a:gd name="T41" fmla="*/ 455 h 734"/>
                      <a:gd name="T42" fmla="*/ 301 w 603"/>
                      <a:gd name="T43" fmla="*/ 410 h 734"/>
                      <a:gd name="T44" fmla="*/ 346 w 603"/>
                      <a:gd name="T45" fmla="*/ 455 h 734"/>
                      <a:gd name="T46" fmla="*/ 323 w 603"/>
                      <a:gd name="T47" fmla="*/ 494 h 734"/>
                      <a:gd name="T48" fmla="*/ 479 w 603"/>
                      <a:gd name="T49" fmla="*/ 304 h 734"/>
                      <a:gd name="T50" fmla="*/ 124 w 603"/>
                      <a:gd name="T51" fmla="*/ 304 h 734"/>
                      <a:gd name="T52" fmla="*/ 124 w 603"/>
                      <a:gd name="T53" fmla="*/ 217 h 734"/>
                      <a:gd name="T54" fmla="*/ 301 w 603"/>
                      <a:gd name="T55" fmla="*/ 61 h 734"/>
                      <a:gd name="T56" fmla="*/ 479 w 603"/>
                      <a:gd name="T57" fmla="*/ 217 h 734"/>
                      <a:gd name="T58" fmla="*/ 479 w 603"/>
                      <a:gd name="T59" fmla="*/ 30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3" h="734">
                        <a:moveTo>
                          <a:pt x="592" y="304"/>
                        </a:moveTo>
                        <a:cubicBezTo>
                          <a:pt x="540" y="304"/>
                          <a:pt x="540" y="304"/>
                          <a:pt x="540" y="304"/>
                        </a:cubicBezTo>
                        <a:cubicBezTo>
                          <a:pt x="540" y="217"/>
                          <a:pt x="540" y="217"/>
                          <a:pt x="540" y="217"/>
                        </a:cubicBezTo>
                        <a:cubicBezTo>
                          <a:pt x="540" y="97"/>
                          <a:pt x="433" y="0"/>
                          <a:pt x="301" y="0"/>
                        </a:cubicBezTo>
                        <a:cubicBezTo>
                          <a:pt x="170" y="0"/>
                          <a:pt x="63" y="97"/>
                          <a:pt x="63" y="217"/>
                        </a:cubicBezTo>
                        <a:cubicBezTo>
                          <a:pt x="63" y="304"/>
                          <a:pt x="63" y="304"/>
                          <a:pt x="63" y="304"/>
                        </a:cubicBezTo>
                        <a:cubicBezTo>
                          <a:pt x="11" y="304"/>
                          <a:pt x="11" y="304"/>
                          <a:pt x="11" y="304"/>
                        </a:cubicBezTo>
                        <a:cubicBezTo>
                          <a:pt x="5" y="304"/>
                          <a:pt x="0" y="309"/>
                          <a:pt x="0" y="315"/>
                        </a:cubicBezTo>
                        <a:cubicBezTo>
                          <a:pt x="0" y="723"/>
                          <a:pt x="0" y="723"/>
                          <a:pt x="0" y="723"/>
                        </a:cubicBezTo>
                        <a:cubicBezTo>
                          <a:pt x="0" y="729"/>
                          <a:pt x="5" y="734"/>
                          <a:pt x="11" y="734"/>
                        </a:cubicBezTo>
                        <a:cubicBezTo>
                          <a:pt x="592" y="734"/>
                          <a:pt x="592" y="734"/>
                          <a:pt x="592" y="734"/>
                        </a:cubicBezTo>
                        <a:cubicBezTo>
                          <a:pt x="598" y="734"/>
                          <a:pt x="603" y="729"/>
                          <a:pt x="603" y="723"/>
                        </a:cubicBezTo>
                        <a:cubicBezTo>
                          <a:pt x="603" y="315"/>
                          <a:pt x="603" y="315"/>
                          <a:pt x="603" y="315"/>
                        </a:cubicBezTo>
                        <a:cubicBezTo>
                          <a:pt x="603" y="309"/>
                          <a:pt x="598" y="304"/>
                          <a:pt x="592" y="304"/>
                        </a:cubicBezTo>
                        <a:close/>
                        <a:moveTo>
                          <a:pt x="323" y="494"/>
                        </a:moveTo>
                        <a:cubicBezTo>
                          <a:pt x="323" y="612"/>
                          <a:pt x="323" y="612"/>
                          <a:pt x="323" y="612"/>
                        </a:cubicBezTo>
                        <a:cubicBezTo>
                          <a:pt x="323" y="621"/>
                          <a:pt x="316" y="628"/>
                          <a:pt x="307" y="628"/>
                        </a:cubicBezTo>
                        <a:cubicBezTo>
                          <a:pt x="296" y="628"/>
                          <a:pt x="296" y="628"/>
                          <a:pt x="296" y="628"/>
                        </a:cubicBezTo>
                        <a:cubicBezTo>
                          <a:pt x="287" y="628"/>
                          <a:pt x="279" y="621"/>
                          <a:pt x="279" y="612"/>
                        </a:cubicBezTo>
                        <a:cubicBezTo>
                          <a:pt x="279" y="494"/>
                          <a:pt x="279" y="494"/>
                          <a:pt x="279" y="494"/>
                        </a:cubicBezTo>
                        <a:cubicBezTo>
                          <a:pt x="266" y="486"/>
                          <a:pt x="257" y="471"/>
                          <a:pt x="257" y="455"/>
                        </a:cubicBezTo>
                        <a:cubicBezTo>
                          <a:pt x="257" y="430"/>
                          <a:pt x="277" y="410"/>
                          <a:pt x="301" y="410"/>
                        </a:cubicBezTo>
                        <a:cubicBezTo>
                          <a:pt x="326" y="410"/>
                          <a:pt x="346" y="430"/>
                          <a:pt x="346" y="455"/>
                        </a:cubicBezTo>
                        <a:cubicBezTo>
                          <a:pt x="346" y="471"/>
                          <a:pt x="337" y="486"/>
                          <a:pt x="323" y="494"/>
                        </a:cubicBezTo>
                        <a:close/>
                        <a:moveTo>
                          <a:pt x="479" y="304"/>
                        </a:moveTo>
                        <a:cubicBezTo>
                          <a:pt x="124" y="304"/>
                          <a:pt x="124" y="304"/>
                          <a:pt x="124" y="304"/>
                        </a:cubicBezTo>
                        <a:cubicBezTo>
                          <a:pt x="124" y="217"/>
                          <a:pt x="124" y="217"/>
                          <a:pt x="124" y="217"/>
                        </a:cubicBezTo>
                        <a:cubicBezTo>
                          <a:pt x="124" y="131"/>
                          <a:pt x="204" y="61"/>
                          <a:pt x="301" y="61"/>
                        </a:cubicBezTo>
                        <a:cubicBezTo>
                          <a:pt x="399" y="61"/>
                          <a:pt x="479" y="131"/>
                          <a:pt x="479" y="217"/>
                        </a:cubicBezTo>
                        <a:lnTo>
                          <a:pt x="479" y="304"/>
                        </a:lnTo>
                        <a:close/>
                      </a:path>
                    </a:pathLst>
                  </a:custGeom>
                  <a:solidFill>
                    <a:srgbClr val="FFB900"/>
                  </a:solidFill>
                  <a:ln>
                    <a:noFill/>
                  </a:ln>
                  <a:extLst/>
                </p:spPr>
                <p:txBody>
                  <a:bodyPr vert="horz" wrap="square" lIns="91428" tIns="45714" rIns="91428" bIns="45714" numCol="1" anchor="t" anchorCtr="0" compatLnSpc="1">
                    <a:prstTxWarp prst="textNoShape">
                      <a:avLst/>
                    </a:prstTxWarp>
                  </a:bodyPr>
                  <a:lstStyle/>
                  <a:p>
                    <a:pPr defTabSz="932649">
                      <a:defRPr/>
                    </a:pPr>
                    <a:endParaRPr lang="en-US">
                      <a:solidFill>
                        <a:srgbClr val="FFFFFF"/>
                      </a:solidFill>
                      <a:latin typeface="Segoe UI"/>
                    </a:endParaRPr>
                  </a:p>
                </p:txBody>
              </p:sp>
            </p:grpSp>
            <p:sp>
              <p:nvSpPr>
                <p:cNvPr id="127" name="TextBox 126"/>
                <p:cNvSpPr txBox="1"/>
                <p:nvPr/>
              </p:nvSpPr>
              <p:spPr>
                <a:xfrm>
                  <a:off x="1828177" y="4067014"/>
                  <a:ext cx="869658" cy="517065"/>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600" b="1">
                      <a:gradFill>
                        <a:gsLst>
                          <a:gs pos="2917">
                            <a:srgbClr val="FFFFFF"/>
                          </a:gs>
                          <a:gs pos="30000">
                            <a:srgbClr val="FFFFFF"/>
                          </a:gs>
                        </a:gsLst>
                        <a:lin ang="5400000" scaled="0"/>
                      </a:gradFill>
                      <a:latin typeface="Segoe UI"/>
                    </a:rPr>
                    <a:t>NSG</a:t>
                  </a:r>
                </a:p>
              </p:txBody>
            </p:sp>
          </p:grpSp>
          <p:grpSp>
            <p:nvGrpSpPr>
              <p:cNvPr id="119" name="Group 118"/>
              <p:cNvGrpSpPr/>
              <p:nvPr/>
            </p:nvGrpSpPr>
            <p:grpSpPr>
              <a:xfrm>
                <a:off x="3024491" y="4310427"/>
                <a:ext cx="1106086" cy="516999"/>
                <a:chOff x="1591608" y="4067014"/>
                <a:chExt cx="1106227" cy="517065"/>
              </a:xfrm>
            </p:grpSpPr>
            <p:grpSp>
              <p:nvGrpSpPr>
                <p:cNvPr id="122" name="Group 121"/>
                <p:cNvGrpSpPr/>
                <p:nvPr/>
              </p:nvGrpSpPr>
              <p:grpSpPr>
                <a:xfrm>
                  <a:off x="1591608" y="4089545"/>
                  <a:ext cx="390887" cy="475706"/>
                  <a:chOff x="11439383" y="926102"/>
                  <a:chExt cx="390887" cy="475706"/>
                </a:xfrm>
              </p:grpSpPr>
              <p:sp>
                <p:nvSpPr>
                  <p:cNvPr id="124" name="Rectangle 123"/>
                  <p:cNvSpPr/>
                  <p:nvPr/>
                </p:nvSpPr>
                <p:spPr bwMode="auto">
                  <a:xfrm>
                    <a:off x="11552619" y="1163955"/>
                    <a:ext cx="228218" cy="200992"/>
                  </a:xfrm>
                  <a:prstGeom prst="rect">
                    <a:avLst/>
                  </a:prstGeom>
                  <a:solidFill>
                    <a:srgbClr val="3C3C3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05" fontAlgn="base">
                      <a:spcBef>
                        <a:spcPct val="0"/>
                      </a:spcBef>
                      <a:spcAft>
                        <a:spcPct val="0"/>
                      </a:spcAft>
                      <a:defRPr/>
                    </a:pPr>
                    <a:endParaRPr lang="en-US" sz="2000">
                      <a:gradFill>
                        <a:gsLst>
                          <a:gs pos="16814">
                            <a:srgbClr val="FFFFFF"/>
                          </a:gs>
                          <a:gs pos="46000">
                            <a:srgbClr val="FFFFFF"/>
                          </a:gs>
                        </a:gsLst>
                        <a:lin ang="5400000" scaled="0"/>
                      </a:gradFill>
                      <a:latin typeface="Segoe UI"/>
                    </a:endParaRPr>
                  </a:p>
                </p:txBody>
              </p:sp>
              <p:sp>
                <p:nvSpPr>
                  <p:cNvPr id="125" name="Freeform 23"/>
                  <p:cNvSpPr>
                    <a:spLocks noChangeAspect="1" noEditPoints="1"/>
                  </p:cNvSpPr>
                  <p:nvPr/>
                </p:nvSpPr>
                <p:spPr bwMode="auto">
                  <a:xfrm>
                    <a:off x="11439383" y="926102"/>
                    <a:ext cx="390887" cy="475706"/>
                  </a:xfrm>
                  <a:custGeom>
                    <a:avLst/>
                    <a:gdLst>
                      <a:gd name="T0" fmla="*/ 592 w 603"/>
                      <a:gd name="T1" fmla="*/ 304 h 734"/>
                      <a:gd name="T2" fmla="*/ 540 w 603"/>
                      <a:gd name="T3" fmla="*/ 304 h 734"/>
                      <a:gd name="T4" fmla="*/ 540 w 603"/>
                      <a:gd name="T5" fmla="*/ 217 h 734"/>
                      <a:gd name="T6" fmla="*/ 301 w 603"/>
                      <a:gd name="T7" fmla="*/ 0 h 734"/>
                      <a:gd name="T8" fmla="*/ 63 w 603"/>
                      <a:gd name="T9" fmla="*/ 217 h 734"/>
                      <a:gd name="T10" fmla="*/ 63 w 603"/>
                      <a:gd name="T11" fmla="*/ 304 h 734"/>
                      <a:gd name="T12" fmla="*/ 11 w 603"/>
                      <a:gd name="T13" fmla="*/ 304 h 734"/>
                      <a:gd name="T14" fmla="*/ 0 w 603"/>
                      <a:gd name="T15" fmla="*/ 315 h 734"/>
                      <a:gd name="T16" fmla="*/ 0 w 603"/>
                      <a:gd name="T17" fmla="*/ 723 h 734"/>
                      <a:gd name="T18" fmla="*/ 11 w 603"/>
                      <a:gd name="T19" fmla="*/ 734 h 734"/>
                      <a:gd name="T20" fmla="*/ 592 w 603"/>
                      <a:gd name="T21" fmla="*/ 734 h 734"/>
                      <a:gd name="T22" fmla="*/ 603 w 603"/>
                      <a:gd name="T23" fmla="*/ 723 h 734"/>
                      <a:gd name="T24" fmla="*/ 603 w 603"/>
                      <a:gd name="T25" fmla="*/ 315 h 734"/>
                      <a:gd name="T26" fmla="*/ 592 w 603"/>
                      <a:gd name="T27" fmla="*/ 304 h 734"/>
                      <a:gd name="T28" fmla="*/ 323 w 603"/>
                      <a:gd name="T29" fmla="*/ 494 h 734"/>
                      <a:gd name="T30" fmla="*/ 323 w 603"/>
                      <a:gd name="T31" fmla="*/ 612 h 734"/>
                      <a:gd name="T32" fmla="*/ 307 w 603"/>
                      <a:gd name="T33" fmla="*/ 628 h 734"/>
                      <a:gd name="T34" fmla="*/ 296 w 603"/>
                      <a:gd name="T35" fmla="*/ 628 h 734"/>
                      <a:gd name="T36" fmla="*/ 279 w 603"/>
                      <a:gd name="T37" fmla="*/ 612 h 734"/>
                      <a:gd name="T38" fmla="*/ 279 w 603"/>
                      <a:gd name="T39" fmla="*/ 494 h 734"/>
                      <a:gd name="T40" fmla="*/ 257 w 603"/>
                      <a:gd name="T41" fmla="*/ 455 h 734"/>
                      <a:gd name="T42" fmla="*/ 301 w 603"/>
                      <a:gd name="T43" fmla="*/ 410 h 734"/>
                      <a:gd name="T44" fmla="*/ 346 w 603"/>
                      <a:gd name="T45" fmla="*/ 455 h 734"/>
                      <a:gd name="T46" fmla="*/ 323 w 603"/>
                      <a:gd name="T47" fmla="*/ 494 h 734"/>
                      <a:gd name="T48" fmla="*/ 479 w 603"/>
                      <a:gd name="T49" fmla="*/ 304 h 734"/>
                      <a:gd name="T50" fmla="*/ 124 w 603"/>
                      <a:gd name="T51" fmla="*/ 304 h 734"/>
                      <a:gd name="T52" fmla="*/ 124 w 603"/>
                      <a:gd name="T53" fmla="*/ 217 h 734"/>
                      <a:gd name="T54" fmla="*/ 301 w 603"/>
                      <a:gd name="T55" fmla="*/ 61 h 734"/>
                      <a:gd name="T56" fmla="*/ 479 w 603"/>
                      <a:gd name="T57" fmla="*/ 217 h 734"/>
                      <a:gd name="T58" fmla="*/ 479 w 603"/>
                      <a:gd name="T59" fmla="*/ 30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3" h="734">
                        <a:moveTo>
                          <a:pt x="592" y="304"/>
                        </a:moveTo>
                        <a:cubicBezTo>
                          <a:pt x="540" y="304"/>
                          <a:pt x="540" y="304"/>
                          <a:pt x="540" y="304"/>
                        </a:cubicBezTo>
                        <a:cubicBezTo>
                          <a:pt x="540" y="217"/>
                          <a:pt x="540" y="217"/>
                          <a:pt x="540" y="217"/>
                        </a:cubicBezTo>
                        <a:cubicBezTo>
                          <a:pt x="540" y="97"/>
                          <a:pt x="433" y="0"/>
                          <a:pt x="301" y="0"/>
                        </a:cubicBezTo>
                        <a:cubicBezTo>
                          <a:pt x="170" y="0"/>
                          <a:pt x="63" y="97"/>
                          <a:pt x="63" y="217"/>
                        </a:cubicBezTo>
                        <a:cubicBezTo>
                          <a:pt x="63" y="304"/>
                          <a:pt x="63" y="304"/>
                          <a:pt x="63" y="304"/>
                        </a:cubicBezTo>
                        <a:cubicBezTo>
                          <a:pt x="11" y="304"/>
                          <a:pt x="11" y="304"/>
                          <a:pt x="11" y="304"/>
                        </a:cubicBezTo>
                        <a:cubicBezTo>
                          <a:pt x="5" y="304"/>
                          <a:pt x="0" y="309"/>
                          <a:pt x="0" y="315"/>
                        </a:cubicBezTo>
                        <a:cubicBezTo>
                          <a:pt x="0" y="723"/>
                          <a:pt x="0" y="723"/>
                          <a:pt x="0" y="723"/>
                        </a:cubicBezTo>
                        <a:cubicBezTo>
                          <a:pt x="0" y="729"/>
                          <a:pt x="5" y="734"/>
                          <a:pt x="11" y="734"/>
                        </a:cubicBezTo>
                        <a:cubicBezTo>
                          <a:pt x="592" y="734"/>
                          <a:pt x="592" y="734"/>
                          <a:pt x="592" y="734"/>
                        </a:cubicBezTo>
                        <a:cubicBezTo>
                          <a:pt x="598" y="734"/>
                          <a:pt x="603" y="729"/>
                          <a:pt x="603" y="723"/>
                        </a:cubicBezTo>
                        <a:cubicBezTo>
                          <a:pt x="603" y="315"/>
                          <a:pt x="603" y="315"/>
                          <a:pt x="603" y="315"/>
                        </a:cubicBezTo>
                        <a:cubicBezTo>
                          <a:pt x="603" y="309"/>
                          <a:pt x="598" y="304"/>
                          <a:pt x="592" y="304"/>
                        </a:cubicBezTo>
                        <a:close/>
                        <a:moveTo>
                          <a:pt x="323" y="494"/>
                        </a:moveTo>
                        <a:cubicBezTo>
                          <a:pt x="323" y="612"/>
                          <a:pt x="323" y="612"/>
                          <a:pt x="323" y="612"/>
                        </a:cubicBezTo>
                        <a:cubicBezTo>
                          <a:pt x="323" y="621"/>
                          <a:pt x="316" y="628"/>
                          <a:pt x="307" y="628"/>
                        </a:cubicBezTo>
                        <a:cubicBezTo>
                          <a:pt x="296" y="628"/>
                          <a:pt x="296" y="628"/>
                          <a:pt x="296" y="628"/>
                        </a:cubicBezTo>
                        <a:cubicBezTo>
                          <a:pt x="287" y="628"/>
                          <a:pt x="279" y="621"/>
                          <a:pt x="279" y="612"/>
                        </a:cubicBezTo>
                        <a:cubicBezTo>
                          <a:pt x="279" y="494"/>
                          <a:pt x="279" y="494"/>
                          <a:pt x="279" y="494"/>
                        </a:cubicBezTo>
                        <a:cubicBezTo>
                          <a:pt x="266" y="486"/>
                          <a:pt x="257" y="471"/>
                          <a:pt x="257" y="455"/>
                        </a:cubicBezTo>
                        <a:cubicBezTo>
                          <a:pt x="257" y="430"/>
                          <a:pt x="277" y="410"/>
                          <a:pt x="301" y="410"/>
                        </a:cubicBezTo>
                        <a:cubicBezTo>
                          <a:pt x="326" y="410"/>
                          <a:pt x="346" y="430"/>
                          <a:pt x="346" y="455"/>
                        </a:cubicBezTo>
                        <a:cubicBezTo>
                          <a:pt x="346" y="471"/>
                          <a:pt x="337" y="486"/>
                          <a:pt x="323" y="494"/>
                        </a:cubicBezTo>
                        <a:close/>
                        <a:moveTo>
                          <a:pt x="479" y="304"/>
                        </a:moveTo>
                        <a:cubicBezTo>
                          <a:pt x="124" y="304"/>
                          <a:pt x="124" y="304"/>
                          <a:pt x="124" y="304"/>
                        </a:cubicBezTo>
                        <a:cubicBezTo>
                          <a:pt x="124" y="217"/>
                          <a:pt x="124" y="217"/>
                          <a:pt x="124" y="217"/>
                        </a:cubicBezTo>
                        <a:cubicBezTo>
                          <a:pt x="124" y="131"/>
                          <a:pt x="204" y="61"/>
                          <a:pt x="301" y="61"/>
                        </a:cubicBezTo>
                        <a:cubicBezTo>
                          <a:pt x="399" y="61"/>
                          <a:pt x="479" y="131"/>
                          <a:pt x="479" y="217"/>
                        </a:cubicBezTo>
                        <a:lnTo>
                          <a:pt x="479" y="304"/>
                        </a:lnTo>
                        <a:close/>
                      </a:path>
                    </a:pathLst>
                  </a:custGeom>
                  <a:solidFill>
                    <a:srgbClr val="FFB900"/>
                  </a:solidFill>
                  <a:ln>
                    <a:noFill/>
                  </a:ln>
                  <a:extLst/>
                </p:spPr>
                <p:txBody>
                  <a:bodyPr vert="horz" wrap="square" lIns="91428" tIns="45714" rIns="91428" bIns="45714" numCol="1" anchor="t" anchorCtr="0" compatLnSpc="1">
                    <a:prstTxWarp prst="textNoShape">
                      <a:avLst/>
                    </a:prstTxWarp>
                  </a:bodyPr>
                  <a:lstStyle/>
                  <a:p>
                    <a:pPr defTabSz="932649">
                      <a:defRPr/>
                    </a:pPr>
                    <a:endParaRPr lang="en-US">
                      <a:solidFill>
                        <a:srgbClr val="FFFFFF"/>
                      </a:solidFill>
                      <a:latin typeface="Segoe UI"/>
                    </a:endParaRPr>
                  </a:p>
                </p:txBody>
              </p:sp>
            </p:grpSp>
            <p:sp>
              <p:nvSpPr>
                <p:cNvPr id="123" name="TextBox 122"/>
                <p:cNvSpPr txBox="1"/>
                <p:nvPr/>
              </p:nvSpPr>
              <p:spPr>
                <a:xfrm>
                  <a:off x="1828177" y="4067014"/>
                  <a:ext cx="869658" cy="517065"/>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600" b="1">
                      <a:gradFill>
                        <a:gsLst>
                          <a:gs pos="2917">
                            <a:srgbClr val="FFFFFF"/>
                          </a:gs>
                          <a:gs pos="30000">
                            <a:srgbClr val="FFFFFF"/>
                          </a:gs>
                        </a:gsLst>
                        <a:lin ang="5400000" scaled="0"/>
                      </a:gradFill>
                      <a:latin typeface="Segoe UI"/>
                    </a:rPr>
                    <a:t>NSG</a:t>
                  </a:r>
                </a:p>
              </p:txBody>
            </p:sp>
          </p:grpSp>
          <p:cxnSp>
            <p:nvCxnSpPr>
              <p:cNvPr id="120" name="Straight Arrow Connector 119"/>
              <p:cNvCxnSpPr>
                <a:cxnSpLocks/>
              </p:cNvCxnSpPr>
              <p:nvPr/>
            </p:nvCxnSpPr>
            <p:spPr bwMode="auto">
              <a:xfrm>
                <a:off x="5757579" y="3040121"/>
                <a:ext cx="914283" cy="914283"/>
              </a:xfrm>
              <a:prstGeom prst="straightConnector1">
                <a:avLst/>
              </a:prstGeom>
              <a:ln w="3175">
                <a:noFill/>
                <a:headEnd type="none"/>
                <a:tailEnd type="none"/>
              </a:ln>
            </p:spPr>
            <p:style>
              <a:lnRef idx="2">
                <a:schemeClr val="accent1">
                  <a:shade val="50000"/>
                </a:schemeClr>
              </a:lnRef>
              <a:fillRef idx="1">
                <a:schemeClr val="accent1"/>
              </a:fillRef>
              <a:effectRef idx="0">
                <a:schemeClr val="accent1"/>
              </a:effectRef>
              <a:fontRef idx="minor">
                <a:schemeClr val="lt1"/>
              </a:fontRef>
            </p:style>
          </p:cxnSp>
          <p:sp>
            <p:nvSpPr>
              <p:cNvPr id="121" name="Cloud 120"/>
              <p:cNvSpPr/>
              <p:nvPr/>
            </p:nvSpPr>
            <p:spPr bwMode="auto">
              <a:xfrm>
                <a:off x="7172809" y="5984689"/>
                <a:ext cx="1682916" cy="686616"/>
              </a:xfrm>
              <a:prstGeom prst="cloud">
                <a:avLst/>
              </a:prstGeom>
              <a:no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5" rIns="0" bIns="146285" numCol="1" spcCol="0" rtlCol="0" fromWordArt="0" anchor="t" anchorCtr="0" forceAA="0" compatLnSpc="1">
                <a:prstTxWarp prst="textNoShape">
                  <a:avLst/>
                </a:prstTxWarp>
                <a:noAutofit/>
              </a:bodyPr>
              <a:lstStyle/>
              <a:p>
                <a:pPr algn="ctr" defTabSz="932379" fontAlgn="base">
                  <a:lnSpc>
                    <a:spcPct val="90000"/>
                  </a:lnSpc>
                  <a:spcBef>
                    <a:spcPct val="0"/>
                  </a:spcBef>
                  <a:spcAft>
                    <a:spcPct val="0"/>
                  </a:spcAft>
                  <a:defRPr/>
                </a:pPr>
                <a:r>
                  <a:rPr lang="en-US" sz="1600" dirty="0">
                    <a:solidFill>
                      <a:schemeClr val="accent4"/>
                    </a:solidFill>
                    <a:latin typeface="Segoe UI Semibold" panose="020B0702040204020203" pitchFamily="34" charset="0"/>
                    <a:ea typeface="Segoe UI" pitchFamily="34" charset="0"/>
                    <a:cs typeface="Segoe UI Semibold" panose="020B0702040204020203" pitchFamily="34" charset="0"/>
                  </a:rPr>
                  <a:t>Internet</a:t>
                </a:r>
              </a:p>
            </p:txBody>
          </p:sp>
        </p:grpSp>
        <p:cxnSp>
          <p:nvCxnSpPr>
            <p:cNvPr id="154" name="Straight Arrow Connector 153"/>
            <p:cNvCxnSpPr>
              <a:cxnSpLocks/>
            </p:cNvCxnSpPr>
            <p:nvPr/>
          </p:nvCxnSpPr>
          <p:spPr>
            <a:xfrm flipV="1">
              <a:off x="4323416" y="3069161"/>
              <a:ext cx="0" cy="1544932"/>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55" name="Picture 15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998309" y="1082775"/>
              <a:ext cx="264375" cy="473000"/>
            </a:xfrm>
            <a:prstGeom prst="rect">
              <a:avLst/>
            </a:prstGeom>
            <a:noFill/>
          </p:spPr>
        </p:pic>
        <p:sp>
          <p:nvSpPr>
            <p:cNvPr id="156" name="Rounded Rectangle 51"/>
            <p:cNvSpPr/>
            <p:nvPr/>
          </p:nvSpPr>
          <p:spPr bwMode="auto">
            <a:xfrm>
              <a:off x="5048822" y="5847853"/>
              <a:ext cx="1144595" cy="617399"/>
            </a:xfrm>
            <a:prstGeom prst="roundRect">
              <a:avLst/>
            </a:prstGeom>
            <a:noFill/>
            <a:ln w="25400">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r>
                <a:rPr lang="en-US" sz="1200" dirty="0">
                  <a:solidFill>
                    <a:schemeClr val="accent1"/>
                  </a:solidFill>
                  <a:latin typeface="Segoe UI"/>
                </a:rPr>
                <a:t>On-</a:t>
              </a:r>
              <a:r>
                <a:rPr lang="en-US" sz="1200" dirty="0" err="1">
                  <a:solidFill>
                    <a:schemeClr val="accent1"/>
                  </a:solidFill>
                  <a:latin typeface="Segoe UI"/>
                </a:rPr>
                <a:t>prem</a:t>
              </a:r>
              <a:endParaRPr lang="en-US" sz="1200" dirty="0">
                <a:solidFill>
                  <a:schemeClr val="accent1"/>
                </a:solidFill>
                <a:latin typeface="Segoe UI"/>
              </a:endParaRPr>
            </a:p>
            <a:p>
              <a:pPr algn="ctr" defTabSz="932379" fontAlgn="base">
                <a:spcBef>
                  <a:spcPct val="0"/>
                </a:spcBef>
                <a:spcAft>
                  <a:spcPct val="0"/>
                </a:spcAft>
                <a:defRPr/>
              </a:pPr>
              <a:r>
                <a:rPr lang="en-US" sz="1200" dirty="0">
                  <a:solidFill>
                    <a:schemeClr val="accent1"/>
                  </a:solidFill>
                  <a:latin typeface="Segoe UI"/>
                </a:rPr>
                <a:t>(10.2.0.0/16)</a:t>
              </a:r>
            </a:p>
          </p:txBody>
        </p:sp>
        <p:sp>
          <p:nvSpPr>
            <p:cNvPr id="157" name="Rounded Rectangle 47"/>
            <p:cNvSpPr/>
            <p:nvPr/>
          </p:nvSpPr>
          <p:spPr bwMode="auto">
            <a:xfrm>
              <a:off x="5406903" y="5515394"/>
              <a:ext cx="517215" cy="403146"/>
            </a:xfrm>
            <a:prstGeom prst="roundRect">
              <a:avLst/>
            </a:prstGeom>
            <a:solidFill>
              <a:schemeClr val="bg1"/>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r>
                <a:rPr lang="en-US" sz="1200" dirty="0">
                  <a:solidFill>
                    <a:schemeClr val="accent1"/>
                  </a:solidFill>
                  <a:latin typeface="Segoe UI"/>
                </a:rPr>
                <a:t>Router</a:t>
              </a:r>
            </a:p>
          </p:txBody>
        </p:sp>
        <p:sp>
          <p:nvSpPr>
            <p:cNvPr id="158" name="Rectangle 157"/>
            <p:cNvSpPr/>
            <p:nvPr/>
          </p:nvSpPr>
          <p:spPr bwMode="auto">
            <a:xfrm>
              <a:off x="4134580" y="1884567"/>
              <a:ext cx="1851165" cy="1100653"/>
            </a:xfrm>
            <a:prstGeom prst="rect">
              <a:avLst/>
            </a:prstGeom>
            <a:solidFill>
              <a:schemeClr val="bg1"/>
            </a:solidFill>
            <a:ln w="25400">
              <a:solidFill>
                <a:schemeClr val="accent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159" name="TextBox 158"/>
            <p:cNvSpPr txBox="1"/>
            <p:nvPr/>
          </p:nvSpPr>
          <p:spPr>
            <a:xfrm>
              <a:off x="4134581" y="2331035"/>
              <a:ext cx="1966594" cy="627826"/>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200" dirty="0">
                  <a:solidFill>
                    <a:schemeClr val="accent1"/>
                  </a:solidFill>
                  <a:latin typeface="Segoe UI"/>
                </a:rPr>
                <a:t>Gateway Subnet(10.0.3.0/24)</a:t>
              </a:r>
            </a:p>
          </p:txBody>
        </p:sp>
        <p:pic>
          <p:nvPicPr>
            <p:cNvPr id="160" name="Picture 2"/>
            <p:cNvPicPr>
              <a:picLocks noChangeAspect="1" noChangeArrowheads="1"/>
            </p:cNvPicPr>
            <p:nvPr/>
          </p:nvPicPr>
          <p:blipFill>
            <a:blip r:embed="rId3" cstate="screen">
              <a:clrChange>
                <a:clrFrom>
                  <a:srgbClr val="4EB1E4"/>
                </a:clrFrom>
                <a:clrTo>
                  <a:srgbClr val="4EB1E4">
                    <a:alpha val="0"/>
                  </a:srgbClr>
                </a:clrTo>
              </a:clrChange>
              <a:duotone>
                <a:prstClr val="black"/>
                <a:schemeClr val="accent2">
                  <a:tint val="45000"/>
                  <a:satMod val="400000"/>
                </a:schemeClr>
              </a:duotone>
              <a:extLst>
                <a:ext uri="{28A0092B-C50C-407E-A947-70E740481C1C}">
                  <a14:useLocalDpi xmlns:a14="http://schemas.microsoft.com/office/drawing/2010/main"/>
                </a:ext>
              </a:extLst>
            </a:blip>
            <a:srcRect/>
            <a:stretch>
              <a:fillRect/>
            </a:stretch>
          </p:blipFill>
          <p:spPr bwMode="auto">
            <a:xfrm>
              <a:off x="4703918" y="2204511"/>
              <a:ext cx="289698" cy="195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 name="Picture 6" descr="\\magnum\Projects\Microsoft\Cloud Power FY12\Design\Icons\PNGs\Server_2.png"/>
            <p:cNvPicPr>
              <a:picLocks noChangeAspect="1" noChangeArrowheads="1"/>
            </p:cNvPicPr>
            <p:nvPr/>
          </p:nvPicPr>
          <p:blipFill rotWithShape="1">
            <a:blip r:embed="rId6" cstate="screen">
              <a:duotone>
                <a:prstClr val="black"/>
                <a:schemeClr val="accent2">
                  <a:tint val="45000"/>
                  <a:satMod val="400000"/>
                </a:schemeClr>
              </a:duotone>
              <a:extLst>
                <a:ext uri="{28A0092B-C50C-407E-A947-70E740481C1C}">
                  <a14:useLocalDpi xmlns:a14="http://schemas.microsoft.com/office/drawing/2010/main"/>
                </a:ext>
              </a:extLst>
            </a:blip>
            <a:srcRect/>
            <a:stretch/>
          </p:blipFill>
          <p:spPr bwMode="auto">
            <a:xfrm>
              <a:off x="4422633" y="1875106"/>
              <a:ext cx="370691" cy="552403"/>
            </a:xfrm>
            <a:prstGeom prst="rect">
              <a:avLst/>
            </a:prstGeom>
            <a:noFill/>
          </p:spPr>
        </p:pic>
        <p:pic>
          <p:nvPicPr>
            <p:cNvPr id="162" name="Picture 2"/>
            <p:cNvPicPr>
              <a:picLocks noChangeAspect="1" noChangeArrowheads="1"/>
            </p:cNvPicPr>
            <p:nvPr/>
          </p:nvPicPr>
          <p:blipFill>
            <a:blip r:embed="rId3" cstate="screen">
              <a:clrChange>
                <a:clrFrom>
                  <a:srgbClr val="4EB1E4"/>
                </a:clrFrom>
                <a:clrTo>
                  <a:srgbClr val="4EB1E4">
                    <a:alpha val="0"/>
                  </a:srgbClr>
                </a:clrTo>
              </a:clrChange>
              <a:duotone>
                <a:prstClr val="black"/>
                <a:schemeClr val="accent2">
                  <a:tint val="45000"/>
                  <a:satMod val="400000"/>
                </a:schemeClr>
              </a:duotone>
              <a:extLst>
                <a:ext uri="{28A0092B-C50C-407E-A947-70E740481C1C}">
                  <a14:useLocalDpi xmlns:a14="http://schemas.microsoft.com/office/drawing/2010/main"/>
                </a:ext>
              </a:extLst>
            </a:blip>
            <a:srcRect/>
            <a:stretch>
              <a:fillRect/>
            </a:stretch>
          </p:blipFill>
          <p:spPr bwMode="auto">
            <a:xfrm>
              <a:off x="5229332" y="2318598"/>
              <a:ext cx="289698" cy="195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 name="Picture 6" descr="\\magnum\Projects\Microsoft\Cloud Power FY12\Design\Icons\PNGs\Server_2.png"/>
            <p:cNvPicPr>
              <a:picLocks noChangeAspect="1" noChangeArrowheads="1"/>
            </p:cNvPicPr>
            <p:nvPr/>
          </p:nvPicPr>
          <p:blipFill rotWithShape="1">
            <a:blip r:embed="rId6" cstate="screen">
              <a:duotone>
                <a:prstClr val="black"/>
                <a:schemeClr val="accent2">
                  <a:tint val="45000"/>
                  <a:satMod val="400000"/>
                </a:schemeClr>
              </a:duotone>
              <a:extLst>
                <a:ext uri="{28A0092B-C50C-407E-A947-70E740481C1C}">
                  <a14:useLocalDpi xmlns:a14="http://schemas.microsoft.com/office/drawing/2010/main"/>
                </a:ext>
              </a:extLst>
            </a:blip>
            <a:srcRect/>
            <a:stretch/>
          </p:blipFill>
          <p:spPr bwMode="auto">
            <a:xfrm>
              <a:off x="4948047" y="1989193"/>
              <a:ext cx="370691" cy="552403"/>
            </a:xfrm>
            <a:prstGeom prst="rect">
              <a:avLst/>
            </a:prstGeom>
            <a:noFill/>
          </p:spPr>
        </p:pic>
        <p:pic>
          <p:nvPicPr>
            <p:cNvPr id="164" name="Picture 16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770420" y="5651352"/>
              <a:ext cx="264375" cy="473000"/>
            </a:xfrm>
            <a:prstGeom prst="rect">
              <a:avLst/>
            </a:prstGeom>
            <a:noFill/>
          </p:spPr>
        </p:pic>
        <p:cxnSp>
          <p:nvCxnSpPr>
            <p:cNvPr id="165" name="Straight Connector 164"/>
            <p:cNvCxnSpPr/>
            <p:nvPr/>
          </p:nvCxnSpPr>
          <p:spPr>
            <a:xfrm flipV="1">
              <a:off x="1493986" y="2734613"/>
              <a:ext cx="2386093" cy="2053928"/>
            </a:xfrm>
            <a:prstGeom prst="line">
              <a:avLst/>
            </a:prstGeom>
            <a:ln w="25400">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flipH="1">
              <a:off x="5181140" y="3032133"/>
              <a:ext cx="929" cy="2754022"/>
            </a:xfrm>
            <a:prstGeom prst="straightConnector1">
              <a:avLst/>
            </a:prstGeom>
            <a:ln w="25400">
              <a:solidFill>
                <a:schemeClr val="accent5"/>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7" name="Rounded Rectangle 58"/>
            <p:cNvSpPr/>
            <p:nvPr/>
          </p:nvSpPr>
          <p:spPr bwMode="auto">
            <a:xfrm>
              <a:off x="5433331" y="3451563"/>
              <a:ext cx="468723" cy="266055"/>
            </a:xfrm>
            <a:prstGeom prst="roundRect">
              <a:avLst/>
            </a:prstGeom>
            <a:noFill/>
            <a:ln w="2540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r>
                <a:rPr lang="en-US" sz="1200">
                  <a:solidFill>
                    <a:schemeClr val="accent1"/>
                  </a:solidFill>
                  <a:latin typeface="Segoe UI"/>
                </a:rPr>
                <a:t>MSEE</a:t>
              </a:r>
            </a:p>
          </p:txBody>
        </p:sp>
        <p:sp>
          <p:nvSpPr>
            <p:cNvPr id="168" name="Rounded Rectangle 62"/>
            <p:cNvSpPr/>
            <p:nvPr/>
          </p:nvSpPr>
          <p:spPr bwMode="auto">
            <a:xfrm>
              <a:off x="5437941" y="4614093"/>
              <a:ext cx="468723" cy="266055"/>
            </a:xfrm>
            <a:prstGeom prst="roundRect">
              <a:avLst/>
            </a:prstGeom>
            <a:noFill/>
            <a:ln w="2540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r>
                <a:rPr lang="en-US" sz="1200" dirty="0">
                  <a:solidFill>
                    <a:schemeClr val="accent1"/>
                  </a:solidFill>
                  <a:latin typeface="Segoe UI"/>
                </a:rPr>
                <a:t>SP</a:t>
              </a:r>
            </a:p>
          </p:txBody>
        </p:sp>
        <p:sp>
          <p:nvSpPr>
            <p:cNvPr id="169" name="Left-Right Arrow 68"/>
            <p:cNvSpPr/>
            <p:nvPr/>
          </p:nvSpPr>
          <p:spPr bwMode="auto">
            <a:xfrm rot="5400000">
              <a:off x="5345149" y="5064547"/>
              <a:ext cx="614599" cy="277472"/>
            </a:xfrm>
            <a:prstGeom prst="leftRightArrow">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endParaRPr lang="en-US" sz="800">
                <a:solidFill>
                  <a:schemeClr val="bg1"/>
                </a:solidFill>
                <a:latin typeface="Segoe UI"/>
              </a:endParaRPr>
            </a:p>
          </p:txBody>
        </p:sp>
        <p:sp>
          <p:nvSpPr>
            <p:cNvPr id="170" name="Left-Right Arrow 69"/>
            <p:cNvSpPr/>
            <p:nvPr/>
          </p:nvSpPr>
          <p:spPr bwMode="auto">
            <a:xfrm rot="5400000">
              <a:off x="5332196" y="2990778"/>
              <a:ext cx="614599" cy="277472"/>
            </a:xfrm>
            <a:prstGeom prst="leftRightArrow">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r>
                <a:rPr lang="en-US" sz="800" dirty="0">
                  <a:solidFill>
                    <a:schemeClr val="bg1"/>
                  </a:solidFill>
                  <a:latin typeface="Segoe UI"/>
                </a:rPr>
                <a:t>Private</a:t>
              </a:r>
            </a:p>
          </p:txBody>
        </p:sp>
        <p:sp>
          <p:nvSpPr>
            <p:cNvPr id="171" name="Left-Right Arrow 70"/>
            <p:cNvSpPr/>
            <p:nvPr/>
          </p:nvSpPr>
          <p:spPr bwMode="auto">
            <a:xfrm rot="5400000">
              <a:off x="5382630" y="4031623"/>
              <a:ext cx="856819" cy="277472"/>
            </a:xfrm>
            <a:prstGeom prst="leftRightArrow">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r>
                <a:rPr lang="en-US" sz="800">
                  <a:solidFill>
                    <a:schemeClr val="bg1"/>
                  </a:solidFill>
                  <a:latin typeface="Segoe UI"/>
                </a:rPr>
                <a:t>ExpressRoute</a:t>
              </a:r>
            </a:p>
          </p:txBody>
        </p:sp>
        <p:sp>
          <p:nvSpPr>
            <p:cNvPr id="172" name="Left-Right Arrow 72"/>
            <p:cNvSpPr/>
            <p:nvPr/>
          </p:nvSpPr>
          <p:spPr bwMode="auto">
            <a:xfrm rot="5400000">
              <a:off x="5123292" y="4027502"/>
              <a:ext cx="856819" cy="277472"/>
            </a:xfrm>
            <a:prstGeom prst="leftRightArrow">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r>
                <a:rPr lang="en-US" sz="800">
                  <a:solidFill>
                    <a:schemeClr val="bg1"/>
                  </a:solidFill>
                  <a:latin typeface="Segoe UI"/>
                </a:rPr>
                <a:t>ExpressRoute</a:t>
              </a:r>
            </a:p>
          </p:txBody>
        </p:sp>
        <p:sp>
          <p:nvSpPr>
            <p:cNvPr id="173" name="Rounded Rectangle 73"/>
            <p:cNvSpPr/>
            <p:nvPr/>
          </p:nvSpPr>
          <p:spPr bwMode="auto">
            <a:xfrm>
              <a:off x="2098947" y="2274645"/>
              <a:ext cx="1326613" cy="794516"/>
            </a:xfrm>
            <a:prstGeom prst="roundRect">
              <a:avLst/>
            </a:prstGeom>
            <a:solidFill>
              <a:schemeClr val="bg1"/>
            </a:solidFill>
            <a:ln w="254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r>
                <a:rPr lang="en-US" sz="1200" dirty="0">
                  <a:solidFill>
                    <a:srgbClr val="002050"/>
                  </a:solidFill>
                  <a:latin typeface="Segoe UI"/>
                </a:rPr>
                <a:t>Forced Tunneling</a:t>
              </a:r>
            </a:p>
            <a:p>
              <a:pPr algn="ctr" defTabSz="932379" fontAlgn="base">
                <a:spcBef>
                  <a:spcPct val="0"/>
                </a:spcBef>
                <a:spcAft>
                  <a:spcPct val="0"/>
                </a:spcAft>
                <a:defRPr/>
              </a:pPr>
              <a:r>
                <a:rPr lang="en-US" sz="1200" dirty="0" err="1">
                  <a:solidFill>
                    <a:srgbClr val="002050"/>
                  </a:solidFill>
                  <a:latin typeface="Segoe UI"/>
                </a:rPr>
                <a:t>Dest</a:t>
              </a:r>
              <a:r>
                <a:rPr lang="en-US" sz="1200" dirty="0">
                  <a:solidFill>
                    <a:srgbClr val="002050"/>
                  </a:solidFill>
                  <a:latin typeface="Segoe UI"/>
                </a:rPr>
                <a:t> 0.0.0.0/0</a:t>
              </a:r>
            </a:p>
          </p:txBody>
        </p:sp>
        <p:sp>
          <p:nvSpPr>
            <p:cNvPr id="174" name="&quot;No&quot; Symbol 7"/>
            <p:cNvSpPr/>
            <p:nvPr/>
          </p:nvSpPr>
          <p:spPr bwMode="auto">
            <a:xfrm>
              <a:off x="2572967" y="1928354"/>
              <a:ext cx="353194" cy="323070"/>
            </a:xfrm>
            <a:prstGeom prst="noSmoking">
              <a:avLst/>
            </a:prstGeom>
            <a:solidFill>
              <a:schemeClr val="accent6"/>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cxnSp>
          <p:nvCxnSpPr>
            <p:cNvPr id="175" name="Straight Connector 174"/>
            <p:cNvCxnSpPr>
              <a:cxnSpLocks/>
            </p:cNvCxnSpPr>
            <p:nvPr/>
          </p:nvCxnSpPr>
          <p:spPr>
            <a:xfrm flipV="1">
              <a:off x="6265702" y="6229253"/>
              <a:ext cx="421655" cy="1"/>
            </a:xfrm>
            <a:prstGeom prst="line">
              <a:avLst/>
            </a:prstGeom>
            <a:ln w="25400">
              <a:solidFill>
                <a:schemeClr val="accent5"/>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76" name="Picture 175"/>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108330" y="3486271"/>
              <a:ext cx="428288" cy="555500"/>
            </a:xfrm>
            <a:prstGeom prst="rect">
              <a:avLst/>
            </a:prstGeom>
            <a:noFill/>
          </p:spPr>
        </p:pic>
        <p:sp>
          <p:nvSpPr>
            <p:cNvPr id="177" name="Left-Right Arrow 83"/>
            <p:cNvSpPr/>
            <p:nvPr/>
          </p:nvSpPr>
          <p:spPr bwMode="auto">
            <a:xfrm rot="18050157">
              <a:off x="5760434" y="4245608"/>
              <a:ext cx="767001" cy="277472"/>
            </a:xfrm>
            <a:prstGeom prst="leftRightArrow">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r>
                <a:rPr lang="en-US" sz="800">
                  <a:solidFill>
                    <a:schemeClr val="bg1"/>
                  </a:solidFill>
                  <a:latin typeface="Segoe UI"/>
                </a:rPr>
                <a:t>Public</a:t>
              </a:r>
            </a:p>
          </p:txBody>
        </p:sp>
        <p:sp>
          <p:nvSpPr>
            <p:cNvPr id="178" name="TextBox 177"/>
            <p:cNvSpPr txBox="1"/>
            <p:nvPr/>
          </p:nvSpPr>
          <p:spPr>
            <a:xfrm>
              <a:off x="2160605" y="4218681"/>
              <a:ext cx="869547" cy="516999"/>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600" dirty="0">
                  <a:solidFill>
                    <a:schemeClr val="accent1"/>
                  </a:solidFill>
                  <a:latin typeface="Segoe UI Semibold" panose="020B0702040204020203" pitchFamily="34" charset="0"/>
                  <a:cs typeface="Segoe UI Semibold" panose="020B0702040204020203" pitchFamily="34" charset="0"/>
                </a:rPr>
                <a:t>NSG</a:t>
              </a:r>
            </a:p>
          </p:txBody>
        </p:sp>
        <p:sp>
          <p:nvSpPr>
            <p:cNvPr id="179" name="TextBox 178"/>
            <p:cNvSpPr txBox="1"/>
            <p:nvPr/>
          </p:nvSpPr>
          <p:spPr>
            <a:xfrm>
              <a:off x="3298814" y="4239368"/>
              <a:ext cx="869547" cy="516999"/>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600" dirty="0">
                  <a:solidFill>
                    <a:schemeClr val="accent1"/>
                  </a:solidFill>
                  <a:latin typeface="Segoe UI Semibold" panose="020B0702040204020203" pitchFamily="34" charset="0"/>
                  <a:cs typeface="Segoe UI Semibold" panose="020B0702040204020203" pitchFamily="34" charset="0"/>
                </a:rPr>
                <a:t>NSG</a:t>
              </a:r>
            </a:p>
          </p:txBody>
        </p:sp>
      </p:grpSp>
    </p:spTree>
    <p:extLst>
      <p:ext uri="{BB962C8B-B14F-4D97-AF65-F5344CB8AC3E}">
        <p14:creationId xmlns:p14="http://schemas.microsoft.com/office/powerpoint/2010/main" val="223281803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26302" y="1212851"/>
            <a:ext cx="7011342" cy="4002961"/>
            <a:chOff x="606938" y="1212851"/>
            <a:chExt cx="7130706" cy="4071109"/>
          </a:xfrm>
        </p:grpSpPr>
        <p:sp>
          <p:nvSpPr>
            <p:cNvPr id="72" name="Rectangle 71"/>
            <p:cNvSpPr/>
            <p:nvPr/>
          </p:nvSpPr>
          <p:spPr>
            <a:xfrm>
              <a:off x="1781974" y="1849302"/>
              <a:ext cx="5940220" cy="34346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a:solidFill>
                  <a:prstClr val="white"/>
                </a:solidFill>
              </a:endParaRPr>
            </a:p>
          </p:txBody>
        </p:sp>
        <p:sp>
          <p:nvSpPr>
            <p:cNvPr id="73" name="Rectangle 72"/>
            <p:cNvSpPr/>
            <p:nvPr/>
          </p:nvSpPr>
          <p:spPr>
            <a:xfrm>
              <a:off x="4552932" y="2837806"/>
              <a:ext cx="2687854" cy="22283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24" b="1">
                  <a:solidFill>
                    <a:srgbClr val="5B9BD5">
                      <a:lumMod val="50000"/>
                    </a:srgbClr>
                  </a:solidFill>
                </a:rPr>
                <a:t>Customer 2</a:t>
              </a:r>
            </a:p>
          </p:txBody>
        </p:sp>
        <p:grpSp>
          <p:nvGrpSpPr>
            <p:cNvPr id="74" name="Group 73"/>
            <p:cNvGrpSpPr/>
            <p:nvPr/>
          </p:nvGrpSpPr>
          <p:grpSpPr>
            <a:xfrm>
              <a:off x="4672728" y="3247882"/>
              <a:ext cx="1002681" cy="1336159"/>
              <a:chOff x="3026281" y="3816366"/>
              <a:chExt cx="838562" cy="1117456"/>
            </a:xfrm>
          </p:grpSpPr>
          <p:sp>
            <p:nvSpPr>
              <p:cNvPr id="75" name="Rounded Rectangle 56"/>
              <p:cNvSpPr/>
              <p:nvPr/>
            </p:nvSpPr>
            <p:spPr>
              <a:xfrm>
                <a:off x="3026281" y="3816366"/>
                <a:ext cx="838562" cy="1117456"/>
              </a:xfrm>
              <a:prstGeom prst="roundRect">
                <a:avLst>
                  <a:gd name="adj" fmla="val 3644"/>
                </a:avLst>
              </a:prstGeom>
              <a:solidFill>
                <a:schemeClr val="bg1">
                  <a:lumMod val="95000"/>
                </a:schemeClr>
              </a:solidFill>
              <a:ln w="28575" cap="rnd">
                <a:solidFill>
                  <a:schemeClr val="accent5"/>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endParaRPr>
              </a:p>
            </p:txBody>
          </p:sp>
          <p:pic>
            <p:nvPicPr>
              <p:cNvPr id="76" name="Picture 75"/>
              <p:cNvPicPr>
                <a:picLocks noChangeAspect="1"/>
              </p:cNvPicPr>
              <p:nvPr/>
            </p:nvPicPr>
            <p:blipFill>
              <a:blip r:embed="rId3"/>
              <a:stretch>
                <a:fillRect/>
              </a:stretch>
            </p:blipFill>
            <p:spPr>
              <a:xfrm>
                <a:off x="3286169" y="3888974"/>
                <a:ext cx="318786" cy="292950"/>
              </a:xfrm>
              <a:prstGeom prst="rect">
                <a:avLst/>
              </a:prstGeom>
            </p:spPr>
          </p:pic>
          <p:pic>
            <p:nvPicPr>
              <p:cNvPr id="77" name="Picture 76"/>
              <p:cNvPicPr>
                <a:picLocks noChangeAspect="1"/>
              </p:cNvPicPr>
              <p:nvPr/>
            </p:nvPicPr>
            <p:blipFill>
              <a:blip r:embed="rId3"/>
              <a:stretch>
                <a:fillRect/>
              </a:stretch>
            </p:blipFill>
            <p:spPr>
              <a:xfrm>
                <a:off x="3286169" y="4245895"/>
                <a:ext cx="318786" cy="292950"/>
              </a:xfrm>
              <a:prstGeom prst="rect">
                <a:avLst/>
              </a:prstGeom>
            </p:spPr>
          </p:pic>
          <p:pic>
            <p:nvPicPr>
              <p:cNvPr id="78" name="Picture 77"/>
              <p:cNvPicPr>
                <a:picLocks noChangeAspect="1"/>
              </p:cNvPicPr>
              <p:nvPr/>
            </p:nvPicPr>
            <p:blipFill>
              <a:blip r:embed="rId3"/>
              <a:stretch>
                <a:fillRect/>
              </a:stretch>
            </p:blipFill>
            <p:spPr>
              <a:xfrm>
                <a:off x="3286169" y="4590970"/>
                <a:ext cx="318786" cy="292950"/>
              </a:xfrm>
              <a:prstGeom prst="rect">
                <a:avLst/>
              </a:prstGeom>
            </p:spPr>
          </p:pic>
        </p:grpSp>
        <p:grpSp>
          <p:nvGrpSpPr>
            <p:cNvPr id="79" name="Group 78"/>
            <p:cNvGrpSpPr/>
            <p:nvPr/>
          </p:nvGrpSpPr>
          <p:grpSpPr>
            <a:xfrm>
              <a:off x="6091485" y="3247882"/>
              <a:ext cx="1002681" cy="1336159"/>
              <a:chOff x="3026281" y="3816366"/>
              <a:chExt cx="838562" cy="1117456"/>
            </a:xfrm>
          </p:grpSpPr>
          <p:sp>
            <p:nvSpPr>
              <p:cNvPr id="80" name="Rounded Rectangle 52"/>
              <p:cNvSpPr/>
              <p:nvPr/>
            </p:nvSpPr>
            <p:spPr>
              <a:xfrm>
                <a:off x="3026281" y="3816366"/>
                <a:ext cx="838562" cy="1117456"/>
              </a:xfrm>
              <a:prstGeom prst="roundRect">
                <a:avLst>
                  <a:gd name="adj" fmla="val 3644"/>
                </a:avLst>
              </a:prstGeom>
              <a:solidFill>
                <a:schemeClr val="bg1">
                  <a:lumMod val="95000"/>
                </a:schemeClr>
              </a:solidFill>
              <a:ln w="28575" cap="rnd">
                <a:solidFill>
                  <a:schemeClr val="accent5"/>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a:solidFill>
                    <a:prstClr val="white"/>
                  </a:solidFill>
                </a:endParaRPr>
              </a:p>
            </p:txBody>
          </p:sp>
          <p:pic>
            <p:nvPicPr>
              <p:cNvPr id="81" name="Picture 80"/>
              <p:cNvPicPr>
                <a:picLocks noChangeAspect="1"/>
              </p:cNvPicPr>
              <p:nvPr/>
            </p:nvPicPr>
            <p:blipFill>
              <a:blip r:embed="rId3"/>
              <a:stretch>
                <a:fillRect/>
              </a:stretch>
            </p:blipFill>
            <p:spPr>
              <a:xfrm>
                <a:off x="3286169" y="3888974"/>
                <a:ext cx="318786" cy="292950"/>
              </a:xfrm>
              <a:prstGeom prst="rect">
                <a:avLst/>
              </a:prstGeom>
            </p:spPr>
          </p:pic>
          <p:pic>
            <p:nvPicPr>
              <p:cNvPr id="82" name="Picture 81"/>
              <p:cNvPicPr>
                <a:picLocks noChangeAspect="1"/>
              </p:cNvPicPr>
              <p:nvPr/>
            </p:nvPicPr>
            <p:blipFill>
              <a:blip r:embed="rId3"/>
              <a:stretch>
                <a:fillRect/>
              </a:stretch>
            </p:blipFill>
            <p:spPr>
              <a:xfrm>
                <a:off x="3286169" y="4245895"/>
                <a:ext cx="318786" cy="292950"/>
              </a:xfrm>
              <a:prstGeom prst="rect">
                <a:avLst/>
              </a:prstGeom>
            </p:spPr>
          </p:pic>
          <p:pic>
            <p:nvPicPr>
              <p:cNvPr id="83" name="Picture 82"/>
              <p:cNvPicPr>
                <a:picLocks noChangeAspect="1"/>
              </p:cNvPicPr>
              <p:nvPr/>
            </p:nvPicPr>
            <p:blipFill>
              <a:blip r:embed="rId3"/>
              <a:stretch>
                <a:fillRect/>
              </a:stretch>
            </p:blipFill>
            <p:spPr>
              <a:xfrm>
                <a:off x="3286169" y="4590970"/>
                <a:ext cx="318786" cy="292950"/>
              </a:xfrm>
              <a:prstGeom prst="rect">
                <a:avLst/>
              </a:prstGeom>
            </p:spPr>
          </p:pic>
        </p:grpSp>
        <p:sp>
          <p:nvSpPr>
            <p:cNvPr id="84" name="Rounded Rectangle 11"/>
            <p:cNvSpPr/>
            <p:nvPr/>
          </p:nvSpPr>
          <p:spPr>
            <a:xfrm>
              <a:off x="2184830" y="2185424"/>
              <a:ext cx="5202627" cy="2970938"/>
            </a:xfrm>
            <a:prstGeom prst="roundRect">
              <a:avLst>
                <a:gd name="adj" fmla="val 0"/>
              </a:avLst>
            </a:prstGeom>
            <a:noFill/>
            <a:ln w="19050" cap="rnd">
              <a:solidFill>
                <a:schemeClr val="accent1">
                  <a:lumMod val="5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a:solidFill>
                  <a:prstClr val="white"/>
                </a:solidFill>
                <a:latin typeface="Segoe UI Semibold" panose="020B0702040204020203" pitchFamily="34" charset="0"/>
              </a:endParaRPr>
            </a:p>
          </p:txBody>
        </p:sp>
        <p:sp>
          <p:nvSpPr>
            <p:cNvPr id="85" name="Rounded Rectangle 12"/>
            <p:cNvSpPr/>
            <p:nvPr/>
          </p:nvSpPr>
          <p:spPr>
            <a:xfrm>
              <a:off x="1797424" y="1212851"/>
              <a:ext cx="5940220" cy="566376"/>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ts val="1224"/>
                </a:lnSpc>
              </a:pPr>
              <a:r>
                <a:rPr lang="en-US" sz="1224" b="1">
                  <a:solidFill>
                    <a:srgbClr val="5B9BD5">
                      <a:lumMod val="50000"/>
                    </a:srgbClr>
                  </a:solidFill>
                </a:rPr>
                <a:t>INTERNET</a:t>
              </a:r>
            </a:p>
          </p:txBody>
        </p:sp>
        <p:sp>
          <p:nvSpPr>
            <p:cNvPr id="86" name="Rectangle 85"/>
            <p:cNvSpPr/>
            <p:nvPr/>
          </p:nvSpPr>
          <p:spPr>
            <a:xfrm>
              <a:off x="5199402" y="4649112"/>
              <a:ext cx="1437513" cy="4062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20" dirty="0">
                  <a:solidFill>
                    <a:schemeClr val="accent5"/>
                  </a:solidFill>
                  <a:latin typeface="Segoe UI Semibold" panose="020B0702040204020203" pitchFamily="34" charset="0"/>
                </a:rPr>
                <a:t>Isolated Virtual Networks</a:t>
              </a:r>
            </a:p>
          </p:txBody>
        </p:sp>
        <p:sp>
          <p:nvSpPr>
            <p:cNvPr id="87" name="Rectangle 86"/>
            <p:cNvSpPr/>
            <p:nvPr/>
          </p:nvSpPr>
          <p:spPr>
            <a:xfrm>
              <a:off x="2326471" y="2820308"/>
              <a:ext cx="2169956" cy="22283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24" b="1">
                  <a:solidFill>
                    <a:srgbClr val="5B9BD5">
                      <a:lumMod val="50000"/>
                    </a:srgbClr>
                  </a:solidFill>
                </a:rPr>
                <a:t>Customer 1</a:t>
              </a:r>
            </a:p>
          </p:txBody>
        </p:sp>
        <p:sp>
          <p:nvSpPr>
            <p:cNvPr id="88" name="TextBox 198"/>
            <p:cNvSpPr txBox="1"/>
            <p:nvPr/>
          </p:nvSpPr>
          <p:spPr>
            <a:xfrm>
              <a:off x="2525078" y="3106016"/>
              <a:ext cx="372811" cy="114955"/>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16">
                  <a:solidFill>
                    <a:prstClr val="black">
                      <a:lumMod val="75000"/>
                      <a:lumOff val="25000"/>
                    </a:prstClr>
                  </a:solidFill>
                  <a:latin typeface="Segoe UI Semibold" panose="020B0702040204020203" pitchFamily="34" charset="0"/>
                </a:rPr>
                <a:t>Subnet 1</a:t>
              </a:r>
            </a:p>
          </p:txBody>
        </p:sp>
        <p:sp>
          <p:nvSpPr>
            <p:cNvPr id="89" name="Rounded Rectangle 17"/>
            <p:cNvSpPr/>
            <p:nvPr/>
          </p:nvSpPr>
          <p:spPr>
            <a:xfrm>
              <a:off x="2431081" y="3265477"/>
              <a:ext cx="599869" cy="1318564"/>
            </a:xfrm>
            <a:prstGeom prst="roundRect">
              <a:avLst>
                <a:gd name="adj" fmla="val 3644"/>
              </a:avLst>
            </a:prstGeom>
            <a:solidFill>
              <a:schemeClr val="bg1">
                <a:lumMod val="95000"/>
              </a:schemeClr>
            </a:solidFill>
            <a:ln w="28575" cap="rnd">
              <a:solidFill>
                <a:schemeClr val="accent5"/>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a:solidFill>
                  <a:prstClr val="white"/>
                </a:solidFill>
              </a:endParaRPr>
            </a:p>
          </p:txBody>
        </p:sp>
        <p:sp>
          <p:nvSpPr>
            <p:cNvPr id="90" name="TextBox 198"/>
            <p:cNvSpPr txBox="1"/>
            <p:nvPr/>
          </p:nvSpPr>
          <p:spPr>
            <a:xfrm>
              <a:off x="4712956" y="3094261"/>
              <a:ext cx="620863" cy="114955"/>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16">
                  <a:solidFill>
                    <a:prstClr val="black">
                      <a:lumMod val="75000"/>
                      <a:lumOff val="25000"/>
                    </a:prstClr>
                  </a:solidFill>
                  <a:latin typeface="Segoe UI Semibold" panose="020B0702040204020203" pitchFamily="34" charset="0"/>
                </a:rPr>
                <a:t>Deployment X</a:t>
              </a:r>
            </a:p>
          </p:txBody>
        </p:sp>
        <p:sp>
          <p:nvSpPr>
            <p:cNvPr id="91" name="TextBox 198"/>
            <p:cNvSpPr txBox="1"/>
            <p:nvPr/>
          </p:nvSpPr>
          <p:spPr>
            <a:xfrm>
              <a:off x="6100188" y="3086817"/>
              <a:ext cx="617927" cy="114955"/>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16">
                  <a:solidFill>
                    <a:prstClr val="black">
                      <a:lumMod val="75000"/>
                      <a:lumOff val="25000"/>
                    </a:prstClr>
                  </a:solidFill>
                  <a:latin typeface="Segoe UI Semibold" panose="020B0702040204020203" pitchFamily="34" charset="0"/>
                </a:rPr>
                <a:t>Deployment Y</a:t>
              </a:r>
            </a:p>
          </p:txBody>
        </p:sp>
        <p:grpSp>
          <p:nvGrpSpPr>
            <p:cNvPr id="92" name="Group 91"/>
            <p:cNvGrpSpPr/>
            <p:nvPr/>
          </p:nvGrpSpPr>
          <p:grpSpPr>
            <a:xfrm>
              <a:off x="5284186" y="3659876"/>
              <a:ext cx="1117615" cy="249299"/>
              <a:chOff x="5776000" y="4275323"/>
              <a:chExt cx="1220597" cy="272270"/>
            </a:xfrm>
          </p:grpSpPr>
          <p:cxnSp>
            <p:nvCxnSpPr>
              <p:cNvPr id="93" name="Straight Arrow Connector 92"/>
              <p:cNvCxnSpPr/>
              <p:nvPr/>
            </p:nvCxnSpPr>
            <p:spPr>
              <a:xfrm>
                <a:off x="5903271" y="4538846"/>
                <a:ext cx="1020364" cy="0"/>
              </a:xfrm>
              <a:prstGeom prst="straightConnector1">
                <a:avLst/>
              </a:prstGeom>
              <a:ln w="25400">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4" name="TextBox 152"/>
              <p:cNvSpPr txBox="1"/>
              <p:nvPr/>
            </p:nvSpPr>
            <p:spPr>
              <a:xfrm>
                <a:off x="5776000" y="4275323"/>
                <a:ext cx="1220597" cy="27227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20" b="1" dirty="0">
                    <a:solidFill>
                      <a:schemeClr val="accent6"/>
                    </a:solidFill>
                  </a:rPr>
                  <a:t>VLAN-to-VLAN</a:t>
                </a:r>
              </a:p>
            </p:txBody>
          </p:sp>
        </p:grpSp>
        <p:grpSp>
          <p:nvGrpSpPr>
            <p:cNvPr id="95" name="Group 94"/>
            <p:cNvGrpSpPr/>
            <p:nvPr/>
          </p:nvGrpSpPr>
          <p:grpSpPr>
            <a:xfrm>
              <a:off x="2326471" y="1373264"/>
              <a:ext cx="4970818" cy="2166789"/>
              <a:chOff x="2545749" y="1778014"/>
              <a:chExt cx="5428848" cy="2366445"/>
            </a:xfrm>
          </p:grpSpPr>
          <p:sp>
            <p:nvSpPr>
              <p:cNvPr id="96" name="Rounded Rectangle 22"/>
              <p:cNvSpPr/>
              <p:nvPr/>
            </p:nvSpPr>
            <p:spPr>
              <a:xfrm>
                <a:off x="2545749" y="2851979"/>
                <a:ext cx="5367138" cy="433177"/>
              </a:xfrm>
              <a:prstGeom prst="roundRect">
                <a:avLst>
                  <a:gd name="adj" fmla="val 0"/>
                </a:avLst>
              </a:prstGeom>
              <a:solidFill>
                <a:schemeClr val="accent1">
                  <a:lumMod val="50000"/>
                </a:schemeClr>
              </a:solidFill>
              <a:ln w="12700"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ts val="1122"/>
                  </a:lnSpc>
                </a:pPr>
                <a:r>
                  <a:rPr lang="en-US" sz="1071">
                    <a:solidFill>
                      <a:prstClr val="white"/>
                    </a:solidFill>
                    <a:latin typeface="Segoe UI Semibold" panose="020B0702040204020203" pitchFamily="34" charset="0"/>
                  </a:rPr>
                  <a:t>Cloud Access </a:t>
                </a:r>
              </a:p>
              <a:p>
                <a:pPr>
                  <a:lnSpc>
                    <a:spcPts val="1122"/>
                  </a:lnSpc>
                </a:pPr>
                <a:r>
                  <a:rPr lang="en-US" sz="1071">
                    <a:solidFill>
                      <a:prstClr val="white"/>
                    </a:solidFill>
                    <a:latin typeface="Segoe UI Semibold" panose="020B0702040204020203" pitchFamily="34" charset="0"/>
                  </a:rPr>
                  <a:t>Layer</a:t>
                </a:r>
              </a:p>
            </p:txBody>
          </p:sp>
          <p:sp>
            <p:nvSpPr>
              <p:cNvPr id="97" name="TextBox 175"/>
              <p:cNvSpPr txBox="1"/>
              <p:nvPr/>
            </p:nvSpPr>
            <p:spPr>
              <a:xfrm>
                <a:off x="6362900" y="2835701"/>
                <a:ext cx="1129495" cy="48714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918"/>
                  </a:lnSpc>
                </a:pPr>
                <a:r>
                  <a:rPr lang="en-US" sz="918" spc="-31" dirty="0">
                    <a:solidFill>
                      <a:prstClr val="white"/>
                    </a:solidFill>
                  </a:rPr>
                  <a:t>RDP endpoint</a:t>
                </a:r>
              </a:p>
              <a:p>
                <a:pPr>
                  <a:lnSpc>
                    <a:spcPts val="918"/>
                  </a:lnSpc>
                </a:pPr>
                <a:r>
                  <a:rPr lang="en-US" sz="918" spc="-31" dirty="0">
                    <a:solidFill>
                      <a:prstClr val="white"/>
                    </a:solidFill>
                  </a:rPr>
                  <a:t>(password access)</a:t>
                </a:r>
              </a:p>
            </p:txBody>
          </p:sp>
          <p:sp>
            <p:nvSpPr>
              <p:cNvPr id="98" name="Octagon 97"/>
              <p:cNvSpPr/>
              <p:nvPr/>
            </p:nvSpPr>
            <p:spPr>
              <a:xfrm>
                <a:off x="7452917" y="2925217"/>
                <a:ext cx="276312" cy="276312"/>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a:solidFill>
                    <a:prstClr val="white"/>
                  </a:solidFill>
                  <a:latin typeface="Segoe UI Semibold" panose="020B0702040204020203" pitchFamily="34" charset="0"/>
                </a:endParaRPr>
              </a:p>
            </p:txBody>
          </p:sp>
          <p:cxnSp>
            <p:nvCxnSpPr>
              <p:cNvPr id="99" name="Straight Arrow Connector 98"/>
              <p:cNvCxnSpPr/>
              <p:nvPr/>
            </p:nvCxnSpPr>
            <p:spPr>
              <a:xfrm>
                <a:off x="7591058" y="2063274"/>
                <a:ext cx="0" cy="844957"/>
              </a:xfrm>
              <a:prstGeom prst="straightConnector1">
                <a:avLst/>
              </a:prstGeom>
              <a:ln w="25400" cap="rnd">
                <a:solidFill>
                  <a:schemeClr val="accent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0" name="Group 99"/>
              <p:cNvGrpSpPr/>
              <p:nvPr/>
            </p:nvGrpSpPr>
            <p:grpSpPr>
              <a:xfrm>
                <a:off x="6880695" y="1778014"/>
                <a:ext cx="853315" cy="302312"/>
                <a:chOff x="6880695" y="1778014"/>
                <a:chExt cx="853315" cy="302312"/>
              </a:xfrm>
            </p:grpSpPr>
            <p:sp>
              <p:nvSpPr>
                <p:cNvPr id="103" name="TextBox 154"/>
                <p:cNvSpPr txBox="1"/>
                <p:nvPr/>
              </p:nvSpPr>
              <p:spPr>
                <a:xfrm>
                  <a:off x="6880695" y="1778014"/>
                  <a:ext cx="572786" cy="280718"/>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24" spc="-31">
                      <a:solidFill>
                        <a:prstClr val="black">
                          <a:lumMod val="75000"/>
                          <a:lumOff val="25000"/>
                        </a:prstClr>
                      </a:solidFill>
                      <a:latin typeface="Segoe UI Semibold" panose="020B0702040204020203" pitchFamily="34" charset="0"/>
                    </a:rPr>
                    <a:t>Client</a:t>
                  </a:r>
                </a:p>
              </p:txBody>
            </p:sp>
            <p:pic>
              <p:nvPicPr>
                <p:cNvPr id="104" name="Picture 103"/>
                <p:cNvPicPr>
                  <a:picLocks noChangeAspect="1"/>
                </p:cNvPicPr>
                <p:nvPr/>
              </p:nvPicPr>
              <p:blipFill>
                <a:blip r:embed="rId4"/>
                <a:stretch>
                  <a:fillRect/>
                </a:stretch>
              </p:blipFill>
              <p:spPr>
                <a:xfrm>
                  <a:off x="7425466" y="1795694"/>
                  <a:ext cx="308544" cy="284632"/>
                </a:xfrm>
                <a:prstGeom prst="rect">
                  <a:avLst/>
                </a:prstGeom>
              </p:spPr>
            </p:pic>
          </p:grpSp>
          <p:sp>
            <p:nvSpPr>
              <p:cNvPr id="101" name="Octagon 100"/>
              <p:cNvSpPr/>
              <p:nvPr/>
            </p:nvSpPr>
            <p:spPr>
              <a:xfrm>
                <a:off x="7471730" y="3868147"/>
                <a:ext cx="276312" cy="276312"/>
              </a:xfrm>
              <a:prstGeom prst="octagon">
                <a:avLst/>
              </a:prstGeom>
              <a:solidFill>
                <a:schemeClr val="accent5"/>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a:solidFill>
                    <a:prstClr val="white"/>
                  </a:solidFill>
                  <a:latin typeface="Segoe UI Semibold" panose="020B0702040204020203" pitchFamily="34" charset="0"/>
                </a:endParaRPr>
              </a:p>
            </p:txBody>
          </p:sp>
          <p:sp>
            <p:nvSpPr>
              <p:cNvPr id="102" name="Arc 101"/>
              <p:cNvSpPr/>
              <p:nvPr/>
            </p:nvSpPr>
            <p:spPr>
              <a:xfrm>
                <a:off x="7472052" y="3064587"/>
                <a:ext cx="502545" cy="837559"/>
              </a:xfrm>
              <a:prstGeom prst="arc">
                <a:avLst>
                  <a:gd name="adj1" fmla="val 16200000"/>
                  <a:gd name="adj2" fmla="val 5230857"/>
                </a:avLst>
              </a:prstGeom>
              <a:ln w="25400" cap="rnd">
                <a:solidFill>
                  <a:schemeClr val="accent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836">
                  <a:solidFill>
                    <a:prstClr val="black"/>
                  </a:solidFill>
                </a:endParaRPr>
              </a:p>
            </p:txBody>
          </p:sp>
        </p:grpSp>
        <p:sp>
          <p:nvSpPr>
            <p:cNvPr id="105" name="Rounded Rectangle 61"/>
            <p:cNvSpPr/>
            <p:nvPr/>
          </p:nvSpPr>
          <p:spPr>
            <a:xfrm>
              <a:off x="3094242" y="3262962"/>
              <a:ext cx="599869" cy="1321078"/>
            </a:xfrm>
            <a:prstGeom prst="roundRect">
              <a:avLst>
                <a:gd name="adj" fmla="val 3644"/>
              </a:avLst>
            </a:prstGeom>
            <a:solidFill>
              <a:schemeClr val="bg1">
                <a:lumMod val="95000"/>
              </a:schemeClr>
            </a:solidFill>
            <a:ln w="28575" cap="rnd">
              <a:solidFill>
                <a:schemeClr val="accent5"/>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a:solidFill>
                  <a:prstClr val="white"/>
                </a:solidFill>
              </a:endParaRPr>
            </a:p>
          </p:txBody>
        </p:sp>
        <p:sp>
          <p:nvSpPr>
            <p:cNvPr id="106" name="TextBox 198"/>
            <p:cNvSpPr txBox="1"/>
            <p:nvPr/>
          </p:nvSpPr>
          <p:spPr>
            <a:xfrm>
              <a:off x="3198393" y="3109504"/>
              <a:ext cx="387490" cy="114955"/>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16">
                  <a:solidFill>
                    <a:prstClr val="black">
                      <a:lumMod val="75000"/>
                      <a:lumOff val="25000"/>
                    </a:prstClr>
                  </a:solidFill>
                  <a:latin typeface="Segoe UI Semibold" panose="020B0702040204020203" pitchFamily="34" charset="0"/>
                </a:rPr>
                <a:t>Subnet 2</a:t>
              </a:r>
            </a:p>
          </p:txBody>
        </p:sp>
        <p:sp>
          <p:nvSpPr>
            <p:cNvPr id="107" name="TextBox 198"/>
            <p:cNvSpPr txBox="1"/>
            <p:nvPr/>
          </p:nvSpPr>
          <p:spPr>
            <a:xfrm>
              <a:off x="3860587" y="3111748"/>
              <a:ext cx="387490" cy="114955"/>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16">
                  <a:solidFill>
                    <a:prstClr val="black">
                      <a:lumMod val="75000"/>
                      <a:lumOff val="25000"/>
                    </a:prstClr>
                  </a:solidFill>
                  <a:latin typeface="Segoe UI Semibold" panose="020B0702040204020203" pitchFamily="34" charset="0"/>
                </a:rPr>
                <a:t>Subnet 3</a:t>
              </a:r>
            </a:p>
          </p:txBody>
        </p:sp>
        <p:sp>
          <p:nvSpPr>
            <p:cNvPr id="108" name="Rounded Rectangle 65"/>
            <p:cNvSpPr/>
            <p:nvPr/>
          </p:nvSpPr>
          <p:spPr>
            <a:xfrm>
              <a:off x="3767393" y="3258235"/>
              <a:ext cx="599869" cy="1325805"/>
            </a:xfrm>
            <a:prstGeom prst="roundRect">
              <a:avLst>
                <a:gd name="adj" fmla="val 3644"/>
              </a:avLst>
            </a:prstGeom>
            <a:solidFill>
              <a:schemeClr val="bg1">
                <a:lumMod val="95000"/>
              </a:schemeClr>
            </a:solidFill>
            <a:ln w="28575" cap="rnd">
              <a:solidFill>
                <a:schemeClr val="accent5"/>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a:solidFill>
                  <a:prstClr val="white"/>
                </a:solidFill>
              </a:endParaRPr>
            </a:p>
          </p:txBody>
        </p:sp>
        <p:pic>
          <p:nvPicPr>
            <p:cNvPr id="109" name="Picture 108"/>
            <p:cNvPicPr>
              <a:picLocks noChangeAspect="1"/>
            </p:cNvPicPr>
            <p:nvPr/>
          </p:nvPicPr>
          <p:blipFill>
            <a:blip r:embed="rId5"/>
            <a:stretch>
              <a:fillRect/>
            </a:stretch>
          </p:blipFill>
          <p:spPr>
            <a:xfrm>
              <a:off x="3148111" y="4811464"/>
              <a:ext cx="566360" cy="204602"/>
            </a:xfrm>
            <a:prstGeom prst="rect">
              <a:avLst/>
            </a:prstGeom>
          </p:spPr>
        </p:pic>
        <p:sp>
          <p:nvSpPr>
            <p:cNvPr id="110" name="TextBox 198"/>
            <p:cNvSpPr txBox="1"/>
            <p:nvPr/>
          </p:nvSpPr>
          <p:spPr>
            <a:xfrm>
              <a:off x="3196926" y="4663701"/>
              <a:ext cx="496102" cy="114955"/>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16">
                  <a:solidFill>
                    <a:prstClr val="black">
                      <a:lumMod val="75000"/>
                      <a:lumOff val="25000"/>
                    </a:prstClr>
                  </a:solidFill>
                  <a:latin typeface="Segoe UI Semibold" panose="020B0702040204020203" pitchFamily="34" charset="0"/>
                </a:rPr>
                <a:t>DNS Server</a:t>
              </a:r>
            </a:p>
          </p:txBody>
        </p:sp>
        <p:sp>
          <p:nvSpPr>
            <p:cNvPr id="111" name="TextBox 165"/>
            <p:cNvSpPr txBox="1"/>
            <p:nvPr/>
          </p:nvSpPr>
          <p:spPr>
            <a:xfrm>
              <a:off x="1724087" y="3427328"/>
              <a:ext cx="415668" cy="22826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20" b="1">
                  <a:solidFill>
                    <a:srgbClr val="5B9BD5">
                      <a:lumMod val="50000"/>
                    </a:srgbClr>
                  </a:solidFill>
                </a:rPr>
                <a:t>VPN</a:t>
              </a:r>
            </a:p>
          </p:txBody>
        </p:sp>
        <p:cxnSp>
          <p:nvCxnSpPr>
            <p:cNvPr id="112" name="Straight Connector 111"/>
            <p:cNvCxnSpPr/>
            <p:nvPr/>
          </p:nvCxnSpPr>
          <p:spPr>
            <a:xfrm>
              <a:off x="1517585" y="3667139"/>
              <a:ext cx="903590" cy="0"/>
            </a:xfrm>
            <a:prstGeom prst="line">
              <a:avLst/>
            </a:prstGeom>
            <a:ln w="25400" cap="rnd">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14" name="Picture 113"/>
            <p:cNvPicPr>
              <a:picLocks noChangeAspect="1"/>
            </p:cNvPicPr>
            <p:nvPr/>
          </p:nvPicPr>
          <p:blipFill>
            <a:blip r:embed="rId3"/>
            <a:stretch>
              <a:fillRect/>
            </a:stretch>
          </p:blipFill>
          <p:spPr>
            <a:xfrm>
              <a:off x="3883484" y="3348917"/>
              <a:ext cx="381177" cy="350284"/>
            </a:xfrm>
            <a:prstGeom prst="rect">
              <a:avLst/>
            </a:prstGeom>
          </p:spPr>
        </p:pic>
        <p:pic>
          <p:nvPicPr>
            <p:cNvPr id="115" name="Picture 114"/>
            <p:cNvPicPr>
              <a:picLocks noChangeAspect="1"/>
            </p:cNvPicPr>
            <p:nvPr/>
          </p:nvPicPr>
          <p:blipFill>
            <a:blip r:embed="rId3"/>
            <a:stretch>
              <a:fillRect/>
            </a:stretch>
          </p:blipFill>
          <p:spPr>
            <a:xfrm>
              <a:off x="3892925" y="3746761"/>
              <a:ext cx="381177" cy="350284"/>
            </a:xfrm>
            <a:prstGeom prst="rect">
              <a:avLst/>
            </a:prstGeom>
          </p:spPr>
        </p:pic>
        <p:sp>
          <p:nvSpPr>
            <p:cNvPr id="116" name="Slide Number Placeholder 5"/>
            <p:cNvSpPr txBox="1">
              <a:spLocks/>
            </p:cNvSpPr>
            <p:nvPr/>
          </p:nvSpPr>
          <p:spPr>
            <a:xfrm>
              <a:off x="5174069" y="1983228"/>
              <a:ext cx="1324112" cy="334319"/>
            </a:xfrm>
            <a:prstGeom prst="rect">
              <a:avLst/>
            </a:prstGeom>
            <a:solidFill>
              <a:schemeClr val="bg1">
                <a:lumMod val="95000"/>
              </a:schemeClr>
            </a:solidFill>
          </p:spPr>
          <p:txBody>
            <a:bodyPr vert="horz" lIns="93248" tIns="46624" rIns="93248" bIns="46624"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28">
                  <a:solidFill>
                    <a:srgbClr val="1F4E79"/>
                  </a:solidFill>
                  <a:latin typeface="Segoe UI"/>
                </a:rPr>
                <a:t>Microsoft Azure</a:t>
              </a:r>
            </a:p>
          </p:txBody>
        </p:sp>
        <p:pic>
          <p:nvPicPr>
            <p:cNvPr id="117" name="Picture 116"/>
            <p:cNvPicPr>
              <a:picLocks noChangeAspect="1"/>
            </p:cNvPicPr>
            <p:nvPr/>
          </p:nvPicPr>
          <p:blipFill>
            <a:blip r:embed="rId3"/>
            <a:stretch>
              <a:fillRect/>
            </a:stretch>
          </p:blipFill>
          <p:spPr>
            <a:xfrm>
              <a:off x="3890560" y="4170117"/>
              <a:ext cx="381177" cy="350284"/>
            </a:xfrm>
            <a:prstGeom prst="rect">
              <a:avLst/>
            </a:prstGeom>
          </p:spPr>
        </p:pic>
        <p:pic>
          <p:nvPicPr>
            <p:cNvPr id="118" name="Picture 117"/>
            <p:cNvPicPr>
              <a:picLocks noChangeAspect="1"/>
            </p:cNvPicPr>
            <p:nvPr/>
          </p:nvPicPr>
          <p:blipFill>
            <a:blip r:embed="rId3"/>
            <a:stretch>
              <a:fillRect/>
            </a:stretch>
          </p:blipFill>
          <p:spPr>
            <a:xfrm>
              <a:off x="3214155" y="3346554"/>
              <a:ext cx="381177" cy="350284"/>
            </a:xfrm>
            <a:prstGeom prst="rect">
              <a:avLst/>
            </a:prstGeom>
          </p:spPr>
        </p:pic>
        <p:pic>
          <p:nvPicPr>
            <p:cNvPr id="119" name="Picture 118"/>
            <p:cNvPicPr>
              <a:picLocks noChangeAspect="1"/>
            </p:cNvPicPr>
            <p:nvPr/>
          </p:nvPicPr>
          <p:blipFill>
            <a:blip r:embed="rId3"/>
            <a:stretch>
              <a:fillRect/>
            </a:stretch>
          </p:blipFill>
          <p:spPr>
            <a:xfrm>
              <a:off x="3223597" y="3744398"/>
              <a:ext cx="381177" cy="350284"/>
            </a:xfrm>
            <a:prstGeom prst="rect">
              <a:avLst/>
            </a:prstGeom>
          </p:spPr>
        </p:pic>
        <p:pic>
          <p:nvPicPr>
            <p:cNvPr id="120" name="Picture 119"/>
            <p:cNvPicPr>
              <a:picLocks noChangeAspect="1"/>
            </p:cNvPicPr>
            <p:nvPr/>
          </p:nvPicPr>
          <p:blipFill>
            <a:blip r:embed="rId3"/>
            <a:stretch>
              <a:fillRect/>
            </a:stretch>
          </p:blipFill>
          <p:spPr>
            <a:xfrm>
              <a:off x="3235422" y="4167753"/>
              <a:ext cx="381177" cy="350284"/>
            </a:xfrm>
            <a:prstGeom prst="rect">
              <a:avLst/>
            </a:prstGeom>
          </p:spPr>
        </p:pic>
        <p:pic>
          <p:nvPicPr>
            <p:cNvPr id="121" name="Picture 120"/>
            <p:cNvPicPr>
              <a:picLocks noChangeAspect="1"/>
            </p:cNvPicPr>
            <p:nvPr/>
          </p:nvPicPr>
          <p:blipFill>
            <a:blip r:embed="rId3"/>
            <a:stretch>
              <a:fillRect/>
            </a:stretch>
          </p:blipFill>
          <p:spPr>
            <a:xfrm>
              <a:off x="2544823" y="3344188"/>
              <a:ext cx="381177" cy="350284"/>
            </a:xfrm>
            <a:prstGeom prst="rect">
              <a:avLst/>
            </a:prstGeom>
          </p:spPr>
        </p:pic>
        <p:pic>
          <p:nvPicPr>
            <p:cNvPr id="122" name="Picture 121"/>
            <p:cNvPicPr>
              <a:picLocks noChangeAspect="1"/>
            </p:cNvPicPr>
            <p:nvPr/>
          </p:nvPicPr>
          <p:blipFill>
            <a:blip r:embed="rId3"/>
            <a:stretch>
              <a:fillRect/>
            </a:stretch>
          </p:blipFill>
          <p:spPr>
            <a:xfrm>
              <a:off x="2554265" y="3742031"/>
              <a:ext cx="381177" cy="350284"/>
            </a:xfrm>
            <a:prstGeom prst="rect">
              <a:avLst/>
            </a:prstGeom>
          </p:spPr>
        </p:pic>
        <p:pic>
          <p:nvPicPr>
            <p:cNvPr id="123" name="Picture 122"/>
            <p:cNvPicPr>
              <a:picLocks noChangeAspect="1"/>
            </p:cNvPicPr>
            <p:nvPr/>
          </p:nvPicPr>
          <p:blipFill>
            <a:blip r:embed="rId3"/>
            <a:stretch>
              <a:fillRect/>
            </a:stretch>
          </p:blipFill>
          <p:spPr>
            <a:xfrm>
              <a:off x="2566090" y="4165387"/>
              <a:ext cx="381177" cy="350284"/>
            </a:xfrm>
            <a:prstGeom prst="rect">
              <a:avLst/>
            </a:prstGeom>
          </p:spPr>
        </p:pic>
        <p:grpSp>
          <p:nvGrpSpPr>
            <p:cNvPr id="124" name="Group 123"/>
            <p:cNvGrpSpPr/>
            <p:nvPr/>
          </p:nvGrpSpPr>
          <p:grpSpPr>
            <a:xfrm>
              <a:off x="606938" y="3235384"/>
              <a:ext cx="861172" cy="861171"/>
              <a:chOff x="2536162" y="4969433"/>
              <a:chExt cx="889279" cy="889279"/>
            </a:xfrm>
          </p:grpSpPr>
          <p:sp>
            <p:nvSpPr>
              <p:cNvPr id="125" name="Oval 124"/>
              <p:cNvSpPr/>
              <p:nvPr/>
            </p:nvSpPr>
            <p:spPr>
              <a:xfrm>
                <a:off x="2536162" y="4969433"/>
                <a:ext cx="889279" cy="88927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a:solidFill>
                    <a:prstClr val="white"/>
                  </a:solidFill>
                  <a:latin typeface="Segoe UI Semibold" panose="020B0702040204020203" pitchFamily="34" charset="0"/>
                </a:endParaRPr>
              </a:p>
            </p:txBody>
          </p:sp>
          <p:pic>
            <p:nvPicPr>
              <p:cNvPr id="126" name="Picture 125"/>
              <p:cNvPicPr>
                <a:picLocks noChangeAspect="1"/>
              </p:cNvPicPr>
              <p:nvPr/>
            </p:nvPicPr>
            <p:blipFill>
              <a:blip r:embed="rId6"/>
              <a:stretch>
                <a:fillRect/>
              </a:stretch>
            </p:blipFill>
            <p:spPr>
              <a:xfrm>
                <a:off x="2663605" y="5189974"/>
                <a:ext cx="294587" cy="457284"/>
              </a:xfrm>
              <a:prstGeom prst="rect">
                <a:avLst/>
              </a:prstGeom>
            </p:spPr>
          </p:pic>
          <p:pic>
            <p:nvPicPr>
              <p:cNvPr id="127" name="Picture 126"/>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995121" y="5392799"/>
                <a:ext cx="264522" cy="268765"/>
              </a:xfrm>
              <a:prstGeom prst="rect">
                <a:avLst/>
              </a:prstGeom>
            </p:spPr>
          </p:pic>
          <p:sp>
            <p:nvSpPr>
              <p:cNvPr id="128" name="TextBox 171"/>
              <p:cNvSpPr txBox="1"/>
              <p:nvPr/>
            </p:nvSpPr>
            <p:spPr>
              <a:xfrm>
                <a:off x="2869389" y="5140466"/>
                <a:ext cx="506717" cy="23571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20" spc="-31">
                    <a:solidFill>
                      <a:prstClr val="black">
                        <a:lumMod val="75000"/>
                        <a:lumOff val="25000"/>
                      </a:prstClr>
                    </a:solidFill>
                    <a:latin typeface="Segoe UI Semibold" panose="020B0702040204020203" pitchFamily="34" charset="0"/>
                  </a:rPr>
                  <a:t>Corp 1</a:t>
                </a:r>
              </a:p>
            </p:txBody>
          </p:sp>
        </p:grpSp>
      </p:grpSp>
      <p:sp>
        <p:nvSpPr>
          <p:cNvPr id="9" name="Text Placeholder 3"/>
          <p:cNvSpPr txBox="1">
            <a:spLocks/>
          </p:cNvSpPr>
          <p:nvPr/>
        </p:nvSpPr>
        <p:spPr>
          <a:xfrm>
            <a:off x="8258489" y="1212851"/>
            <a:ext cx="3342033" cy="5408611"/>
          </a:xfrm>
          <a:prstGeom prst="rect">
            <a:avLst/>
          </a:prstGeom>
        </p:spPr>
        <p:txBody>
          <a:bodyPr/>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buNone/>
            </a:pPr>
            <a:r>
              <a:rPr lang="en-US" sz="2400" dirty="0">
                <a:solidFill>
                  <a:schemeClr val="tx2"/>
                </a:solidFill>
              </a:rPr>
              <a:t>Azure:</a:t>
            </a:r>
          </a:p>
          <a:p>
            <a:pPr marL="342900" lvl="1" indent="-342900"/>
            <a:r>
              <a:rPr lang="en-US" sz="1800" dirty="0"/>
              <a:t>Provides logical isolation </a:t>
            </a:r>
            <a:br>
              <a:rPr lang="en-US" sz="1800" dirty="0"/>
            </a:br>
            <a:r>
              <a:rPr lang="en-US" sz="1800" dirty="0"/>
              <a:t>while enabling customer control via Virtual Networks</a:t>
            </a:r>
          </a:p>
          <a:p>
            <a:pPr marL="0" indent="0">
              <a:lnSpc>
                <a:spcPct val="114000"/>
              </a:lnSpc>
              <a:buNone/>
            </a:pPr>
            <a:r>
              <a:rPr lang="en-US" sz="2400" dirty="0">
                <a:solidFill>
                  <a:schemeClr val="tx2"/>
                </a:solidFill>
              </a:rPr>
              <a:t>Customer:</a:t>
            </a:r>
          </a:p>
          <a:p>
            <a:pPr marL="342900" lvl="1" indent="-342900"/>
            <a:r>
              <a:rPr lang="en-US" sz="1800" dirty="0"/>
              <a:t>Creates Virtual Networks </a:t>
            </a:r>
            <a:br>
              <a:rPr lang="en-US" sz="1800" dirty="0"/>
            </a:br>
            <a:r>
              <a:rPr lang="en-US" sz="1800" dirty="0"/>
              <a:t>with subnets and private</a:t>
            </a:r>
            <a:br>
              <a:rPr lang="en-US" sz="1800" dirty="0"/>
            </a:br>
            <a:r>
              <a:rPr lang="en-US" sz="1800" dirty="0"/>
              <a:t>IP addresses</a:t>
            </a:r>
          </a:p>
          <a:p>
            <a:pPr marL="342900" lvl="1" indent="-342900"/>
            <a:r>
              <a:rPr lang="en-US" sz="1800" dirty="0"/>
              <a:t>Enables communications between their Virtual Networks</a:t>
            </a:r>
          </a:p>
          <a:p>
            <a:pPr marL="342900" lvl="1" indent="-342900"/>
            <a:r>
              <a:rPr lang="en-US" sz="1800" dirty="0"/>
              <a:t>Can brings their own DNS</a:t>
            </a:r>
          </a:p>
          <a:p>
            <a:pPr marL="342900" lvl="1" indent="-342900"/>
            <a:r>
              <a:rPr lang="en-US" sz="1800" dirty="0"/>
              <a:t>Can domain join their </a:t>
            </a:r>
            <a:br>
              <a:rPr lang="en-US" sz="1800" dirty="0"/>
            </a:br>
            <a:r>
              <a:rPr lang="en-US" sz="1800" dirty="0"/>
              <a:t>Virtual Machines</a:t>
            </a:r>
          </a:p>
          <a:p>
            <a:pPr marL="0" indent="0">
              <a:lnSpc>
                <a:spcPct val="114000"/>
              </a:lnSpc>
              <a:buNone/>
            </a:pPr>
            <a:endParaRPr lang="en-US" sz="1200" kern="0" dirty="0">
              <a:solidFill>
                <a:schemeClr val="tx1"/>
              </a:solidFill>
            </a:endParaRPr>
          </a:p>
        </p:txBody>
      </p:sp>
      <p:sp>
        <p:nvSpPr>
          <p:cNvPr id="10" name="Title 9"/>
          <p:cNvSpPr>
            <a:spLocks noGrp="1"/>
          </p:cNvSpPr>
          <p:nvPr>
            <p:ph type="title"/>
          </p:nvPr>
        </p:nvSpPr>
        <p:spPr/>
        <p:txBody>
          <a:bodyPr/>
          <a:lstStyle/>
          <a:p>
            <a:r>
              <a:rPr lang="en-US" dirty="0"/>
              <a:t>Virtual Networks</a:t>
            </a:r>
          </a:p>
        </p:txBody>
      </p:sp>
    </p:spTree>
    <p:extLst>
      <p:ext uri="{BB962C8B-B14F-4D97-AF65-F5344CB8AC3E}">
        <p14:creationId xmlns:p14="http://schemas.microsoft.com/office/powerpoint/2010/main" val="1612057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0" name="Left-Right Arrow 2"/>
          <p:cNvSpPr/>
          <p:nvPr/>
        </p:nvSpPr>
        <p:spPr bwMode="auto">
          <a:xfrm rot="16200000">
            <a:off x="1868959" y="4453253"/>
            <a:ext cx="763486" cy="184403"/>
          </a:xfrm>
          <a:prstGeom prst="leftRightArrow">
            <a:avLst/>
          </a:prstGeom>
          <a:solidFill>
            <a:schemeClr val="accent5"/>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67" name="Text Placeholder 3"/>
          <p:cNvSpPr txBox="1">
            <a:spLocks/>
          </p:cNvSpPr>
          <p:nvPr/>
        </p:nvSpPr>
        <p:spPr>
          <a:xfrm>
            <a:off x="5182069" y="1212851"/>
            <a:ext cx="7068463" cy="5041093"/>
          </a:xfrm>
          <a:prstGeom prst="rect">
            <a:avLst/>
          </a:prstGeom>
        </p:spPr>
        <p:txBody>
          <a:bodyPr/>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buNone/>
            </a:pPr>
            <a:r>
              <a:rPr lang="en-US" sz="2400" dirty="0">
                <a:solidFill>
                  <a:schemeClr val="tx2"/>
                </a:solidFill>
              </a:rPr>
              <a:t>NSG Data-plane:</a:t>
            </a:r>
            <a:endParaRPr lang="en-US" sz="1600" kern="0" dirty="0">
              <a:solidFill>
                <a:schemeClr val="tx1"/>
              </a:solidFill>
            </a:endParaRPr>
          </a:p>
          <a:p>
            <a:pPr marL="342900" lvl="1" indent="-342900">
              <a:defRPr/>
            </a:pPr>
            <a:r>
              <a:rPr lang="en-US" sz="1800" dirty="0"/>
              <a:t>Effective rules applied on VM\NIC to filter traffic in\out of that VM\NIC  </a:t>
            </a:r>
          </a:p>
          <a:p>
            <a:pPr marL="342900" lvl="1" indent="-342900">
              <a:defRPr/>
            </a:pPr>
            <a:r>
              <a:rPr lang="en-US" sz="1800" dirty="0"/>
              <a:t>Scenario: Malicious user gains access to front-end subnet but cannot reach back-end subnet</a:t>
            </a:r>
          </a:p>
          <a:p>
            <a:pPr marL="0" indent="0">
              <a:lnSpc>
                <a:spcPct val="114000"/>
              </a:lnSpc>
              <a:buNone/>
            </a:pPr>
            <a:r>
              <a:rPr lang="en-US" sz="2400" dirty="0">
                <a:solidFill>
                  <a:schemeClr val="tx2"/>
                </a:solidFill>
              </a:rPr>
              <a:t>NSG Control-plane:</a:t>
            </a:r>
          </a:p>
          <a:p>
            <a:pPr marL="342900" lvl="1" indent="-342900"/>
            <a:r>
              <a:rPr lang="en-US" sz="1800" dirty="0"/>
              <a:t>RBAC with NSGs: Control users applying NSG policies</a:t>
            </a:r>
          </a:p>
          <a:p>
            <a:pPr marL="567261" lvl="2" indent="-342900">
              <a:defRPr/>
            </a:pPr>
            <a:r>
              <a:rPr lang="en-US" sz="1600" dirty="0"/>
              <a:t>Example: Allow access to back-end NSGs only to administrators</a:t>
            </a:r>
          </a:p>
          <a:p>
            <a:pPr marL="342900" lvl="1" indent="-342900">
              <a:defRPr/>
            </a:pPr>
            <a:r>
              <a:rPr lang="en-US" sz="1800" dirty="0"/>
              <a:t>Monitoring NSG usage</a:t>
            </a:r>
          </a:p>
          <a:p>
            <a:pPr marL="567261" lvl="2" indent="-342900">
              <a:defRPr/>
            </a:pPr>
            <a:r>
              <a:rPr lang="en-US" sz="1600" dirty="0"/>
              <a:t>Operational logs</a:t>
            </a:r>
          </a:p>
          <a:p>
            <a:pPr marL="791622" lvl="3" indent="-342900">
              <a:defRPr/>
            </a:pPr>
            <a:r>
              <a:rPr lang="en-US" sz="1400" dirty="0"/>
              <a:t>To monitor list of operational events taken by a user on a given NSG</a:t>
            </a:r>
            <a:endParaRPr lang="en-US" sz="1200" dirty="0"/>
          </a:p>
          <a:p>
            <a:pPr marL="567261" lvl="2" indent="-342900">
              <a:defRPr/>
            </a:pPr>
            <a:r>
              <a:rPr lang="en-US" sz="1600" dirty="0"/>
              <a:t>Control-Plane(Event\Counter) logs</a:t>
            </a:r>
          </a:p>
          <a:p>
            <a:pPr marL="791622" lvl="3" indent="-342900">
              <a:defRPr/>
            </a:pPr>
            <a:r>
              <a:rPr lang="en-US" sz="1400" dirty="0"/>
              <a:t>To monitor NSG rules applied and how frequently</a:t>
            </a:r>
          </a:p>
          <a:p>
            <a:pPr marL="510111" lvl="2" indent="-285750" defTabSz="932597">
              <a:lnSpc>
                <a:spcPct val="114000"/>
              </a:lnSpc>
              <a:spcBef>
                <a:spcPts val="1020"/>
              </a:spcBef>
              <a:spcAft>
                <a:spcPts val="306"/>
              </a:spcAft>
              <a:buClr>
                <a:schemeClr val="tx1"/>
              </a:buClr>
              <a:buSzPct val="100000"/>
              <a:defRPr/>
            </a:pPr>
            <a:endParaRPr lang="en-US" sz="1200" kern="0" dirty="0">
              <a:solidFill>
                <a:schemeClr val="tx1"/>
              </a:solidFill>
            </a:endParaRPr>
          </a:p>
          <a:p>
            <a:pPr marL="285750" indent="-285750">
              <a:lnSpc>
                <a:spcPct val="114000"/>
              </a:lnSpc>
            </a:pPr>
            <a:endParaRPr lang="en-US" sz="1600" kern="0" dirty="0">
              <a:solidFill>
                <a:schemeClr val="tx1"/>
              </a:solidFill>
              <a:latin typeface="+mn-lt"/>
            </a:endParaRPr>
          </a:p>
          <a:p>
            <a:pPr marL="0" indent="0">
              <a:lnSpc>
                <a:spcPct val="114000"/>
              </a:lnSpc>
              <a:buNone/>
            </a:pPr>
            <a:endParaRPr lang="en-US" sz="1200" kern="0" dirty="0">
              <a:solidFill>
                <a:schemeClr val="tx1"/>
              </a:solidFill>
            </a:endParaRPr>
          </a:p>
        </p:txBody>
      </p:sp>
      <p:sp>
        <p:nvSpPr>
          <p:cNvPr id="73" name="TextBox 72"/>
          <p:cNvSpPr txBox="1"/>
          <p:nvPr/>
        </p:nvSpPr>
        <p:spPr>
          <a:xfrm>
            <a:off x="950686" y="5638399"/>
            <a:ext cx="5038187" cy="694945"/>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400" b="1">
                <a:solidFill>
                  <a:srgbClr val="FFFFFF"/>
                </a:solidFill>
                <a:latin typeface="Segoe UI"/>
              </a:rPr>
              <a:t>VIRTUAL NETWORK</a:t>
            </a:r>
          </a:p>
          <a:p>
            <a:pPr defTabSz="932649">
              <a:lnSpc>
                <a:spcPct val="90000"/>
              </a:lnSpc>
              <a:spcAft>
                <a:spcPts val="600"/>
              </a:spcAft>
              <a:defRPr/>
            </a:pPr>
            <a:r>
              <a:rPr lang="en-US" sz="1400" b="1">
                <a:solidFill>
                  <a:srgbClr val="FFFFFF"/>
                </a:solidFill>
                <a:latin typeface="Segoe UI"/>
              </a:rPr>
              <a:t>(10.0.0.0/16)</a:t>
            </a:r>
          </a:p>
        </p:txBody>
      </p:sp>
      <p:sp>
        <p:nvSpPr>
          <p:cNvPr id="63" name="Title 9"/>
          <p:cNvSpPr txBox="1">
            <a:spLocks/>
          </p:cNvSpPr>
          <p:nvPr/>
        </p:nvSpPr>
        <p:spPr>
          <a:xfrm>
            <a:off x="366169" y="295278"/>
            <a:ext cx="11702551" cy="917575"/>
          </a:xfrm>
          <a:prstGeom prst="rect">
            <a:avLst/>
          </a:prstGeom>
        </p:spPr>
        <p:txBody>
          <a:bodyPr vert="horz" wrap="square" lIns="146304" tIns="91440" rIns="146304" bIns="91440" rtlCol="0" anchor="t">
            <a:noAutofit/>
          </a:bodyPr>
          <a:lstStyle>
            <a:lvl1pPr algn="l" defTabSz="932594" rtl="0" eaLnBrk="1" latinLnBrk="0" hangingPunct="1">
              <a:lnSpc>
                <a:spcPct val="90000"/>
              </a:lnSpc>
              <a:spcBef>
                <a:spcPct val="0"/>
              </a:spcBef>
              <a:buNone/>
              <a:defRPr lang="en-US" sz="4800" b="0" kern="1200" cap="none" spc="-101"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Securing intra-</a:t>
            </a:r>
            <a:r>
              <a:rPr lang="en-US" dirty="0" err="1"/>
              <a:t>VNet</a:t>
            </a:r>
            <a:r>
              <a:rPr lang="en-US" dirty="0"/>
              <a:t> traffic</a:t>
            </a:r>
          </a:p>
        </p:txBody>
      </p:sp>
      <p:sp>
        <p:nvSpPr>
          <p:cNvPr id="68" name="Cloud 67"/>
          <p:cNvSpPr/>
          <p:nvPr/>
        </p:nvSpPr>
        <p:spPr bwMode="auto">
          <a:xfrm>
            <a:off x="1288299" y="1153744"/>
            <a:ext cx="3296288" cy="1247325"/>
          </a:xfrm>
          <a:prstGeom prst="cloud">
            <a:avLst/>
          </a:prstGeom>
          <a:no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5" rIns="0" bIns="146285" numCol="1" spcCol="0" rtlCol="0" fromWordArt="0" anchor="t" anchorCtr="0" forceAA="0" compatLnSpc="1">
            <a:prstTxWarp prst="textNoShape">
              <a:avLst/>
            </a:prstTxWarp>
            <a:noAutofit/>
          </a:bodyPr>
          <a:lstStyle/>
          <a:p>
            <a:pPr algn="ctr" defTabSz="932379" fontAlgn="base">
              <a:lnSpc>
                <a:spcPct val="90000"/>
              </a:lnSpc>
              <a:spcBef>
                <a:spcPct val="0"/>
              </a:spcBef>
              <a:spcAft>
                <a:spcPct val="0"/>
              </a:spcAft>
              <a:defRPr/>
            </a:pPr>
            <a:r>
              <a:rPr lang="en-US" sz="1600" dirty="0">
                <a:solidFill>
                  <a:schemeClr val="accent4"/>
                </a:solidFill>
                <a:latin typeface="Segoe UI Semibold" panose="020B0702040204020203" pitchFamily="34" charset="0"/>
                <a:ea typeface="Segoe UI" pitchFamily="34" charset="0"/>
                <a:cs typeface="Segoe UI Semibold" panose="020B0702040204020203" pitchFamily="34" charset="0"/>
              </a:rPr>
              <a:t>Internet</a:t>
            </a:r>
          </a:p>
        </p:txBody>
      </p:sp>
      <p:sp>
        <p:nvSpPr>
          <p:cNvPr id="205" name="Rectangle 204"/>
          <p:cNvSpPr/>
          <p:nvPr/>
        </p:nvSpPr>
        <p:spPr bwMode="auto">
          <a:xfrm>
            <a:off x="760726" y="4672998"/>
            <a:ext cx="1788813" cy="1306849"/>
          </a:xfrm>
          <a:prstGeom prst="rect">
            <a:avLst/>
          </a:prstGeom>
          <a:noFill/>
          <a:ln w="25400">
            <a:solidFill>
              <a:schemeClr val="accent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endParaRPr lang="en-US" sz="2000">
              <a:gradFill>
                <a:gsLst>
                  <a:gs pos="0">
                    <a:srgbClr val="FFFFFF"/>
                  </a:gs>
                  <a:gs pos="100000">
                    <a:srgbClr val="FFFFFF"/>
                  </a:gs>
                </a:gsLst>
                <a:lin ang="5400000" scaled="0"/>
              </a:gradFill>
              <a:latin typeface="Segoe UI"/>
            </a:endParaRPr>
          </a:p>
        </p:txBody>
      </p:sp>
      <p:pic>
        <p:nvPicPr>
          <p:cNvPr id="206" name="Picture 2"/>
          <p:cNvPicPr>
            <a:picLocks noChangeAspect="1" noChangeArrowheads="1"/>
          </p:cNvPicPr>
          <p:nvPr/>
        </p:nvPicPr>
        <p:blipFill>
          <a:blip r:embed="rId3" cstate="screen">
            <a:clrChange>
              <a:clrFrom>
                <a:srgbClr val="4EB1E4"/>
              </a:clrFrom>
              <a:clrTo>
                <a:srgbClr val="4EB1E4">
                  <a:alpha val="0"/>
                </a:srgbClr>
              </a:clrTo>
            </a:clrChange>
            <a:duotone>
              <a:prstClr val="black"/>
              <a:schemeClr val="accent2">
                <a:tint val="45000"/>
                <a:satMod val="400000"/>
              </a:schemeClr>
            </a:duotone>
            <a:extLst>
              <a:ext uri="{28A0092B-C50C-407E-A947-70E740481C1C}">
                <a14:useLocalDpi xmlns:a14="http://schemas.microsoft.com/office/drawing/2010/main"/>
              </a:ext>
            </a:extLst>
          </a:blip>
          <a:srcRect/>
          <a:stretch>
            <a:fillRect/>
          </a:stretch>
        </p:blipFill>
        <p:spPr bwMode="auto">
          <a:xfrm>
            <a:off x="1370700" y="5133162"/>
            <a:ext cx="340416" cy="229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 name="Picture 6" descr="\\magnum\Projects\Microsoft\Cloud Power FY12\Design\Icons\PNGs\Server_2.png"/>
          <p:cNvPicPr>
            <a:picLocks noChangeAspect="1" noChangeArrowheads="1"/>
          </p:cNvPicPr>
          <p:nvPr/>
        </p:nvPicPr>
        <p:blipFill rotWithShape="1">
          <a:blip r:embed="rId4" cstate="screen">
            <a:duotone>
              <a:prstClr val="black"/>
              <a:schemeClr val="accent2">
                <a:tint val="45000"/>
                <a:satMod val="400000"/>
              </a:schemeClr>
            </a:duotone>
            <a:extLst>
              <a:ext uri="{28A0092B-C50C-407E-A947-70E740481C1C}">
                <a14:useLocalDpi xmlns:a14="http://schemas.microsoft.com/office/drawing/2010/main"/>
              </a:ext>
            </a:extLst>
          </a:blip>
          <a:srcRect/>
          <a:stretch/>
        </p:blipFill>
        <p:spPr bwMode="auto">
          <a:xfrm>
            <a:off x="1040170" y="4746088"/>
            <a:ext cx="435588" cy="649113"/>
          </a:xfrm>
          <a:prstGeom prst="rect">
            <a:avLst/>
          </a:prstGeom>
          <a:noFill/>
        </p:spPr>
      </p:pic>
      <p:pic>
        <p:nvPicPr>
          <p:cNvPr id="208" name="Picture 6" descr="\\magnum\Projects\Microsoft\Cloud Power FY12\Design\Icons\PNGs\Server_2.png"/>
          <p:cNvPicPr>
            <a:picLocks noChangeAspect="1" noChangeArrowheads="1"/>
          </p:cNvPicPr>
          <p:nvPr/>
        </p:nvPicPr>
        <p:blipFill rotWithShape="1">
          <a:blip r:embed="rId4" cstate="screen">
            <a:duotone>
              <a:prstClr val="black"/>
              <a:schemeClr val="accent2">
                <a:tint val="45000"/>
                <a:satMod val="400000"/>
              </a:schemeClr>
            </a:duotone>
            <a:extLst>
              <a:ext uri="{28A0092B-C50C-407E-A947-70E740481C1C}">
                <a14:useLocalDpi xmlns:a14="http://schemas.microsoft.com/office/drawing/2010/main"/>
              </a:ext>
            </a:extLst>
          </a:blip>
          <a:srcRect/>
          <a:stretch/>
        </p:blipFill>
        <p:spPr bwMode="auto">
          <a:xfrm>
            <a:off x="1657569" y="4880148"/>
            <a:ext cx="435588" cy="649113"/>
          </a:xfrm>
          <a:prstGeom prst="rect">
            <a:avLst/>
          </a:prstGeom>
          <a:noFill/>
        </p:spPr>
      </p:pic>
      <p:sp>
        <p:nvSpPr>
          <p:cNvPr id="209" name="Rectangle 208"/>
          <p:cNvSpPr/>
          <p:nvPr/>
        </p:nvSpPr>
        <p:spPr bwMode="auto">
          <a:xfrm>
            <a:off x="2861172" y="4687345"/>
            <a:ext cx="1787817" cy="1306849"/>
          </a:xfrm>
          <a:prstGeom prst="rect">
            <a:avLst/>
          </a:prstGeom>
          <a:noFill/>
          <a:ln w="25400">
            <a:solidFill>
              <a:schemeClr val="accent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endParaRPr lang="en-US" sz="2000">
              <a:gradFill>
                <a:gsLst>
                  <a:gs pos="0">
                    <a:srgbClr val="FFFFFF"/>
                  </a:gs>
                  <a:gs pos="100000">
                    <a:srgbClr val="FFFFFF"/>
                  </a:gs>
                </a:gsLst>
                <a:lin ang="5400000" scaled="0"/>
              </a:gradFill>
              <a:latin typeface="Segoe UI"/>
            </a:endParaRPr>
          </a:p>
        </p:txBody>
      </p:sp>
      <p:sp>
        <p:nvSpPr>
          <p:cNvPr id="210" name="Rectangle 209"/>
          <p:cNvSpPr/>
          <p:nvPr/>
        </p:nvSpPr>
        <p:spPr bwMode="auto">
          <a:xfrm>
            <a:off x="637082" y="2577197"/>
            <a:ext cx="4156935" cy="3892023"/>
          </a:xfrm>
          <a:prstGeom prst="rect">
            <a:avLst/>
          </a:prstGeom>
          <a:noFill/>
          <a:ln w="25400">
            <a:solidFill>
              <a:schemeClr val="tx1"/>
            </a:solidFill>
            <a:prstDash val="lg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endParaRPr lang="en-US" sz="2000">
              <a:gradFill>
                <a:gsLst>
                  <a:gs pos="0">
                    <a:srgbClr val="FFFFFF"/>
                  </a:gs>
                  <a:gs pos="100000">
                    <a:srgbClr val="FFFFFF"/>
                  </a:gs>
                </a:gsLst>
                <a:lin ang="5400000" scaled="0"/>
              </a:gradFill>
              <a:latin typeface="Segoe UI"/>
            </a:endParaRPr>
          </a:p>
        </p:txBody>
      </p:sp>
      <p:sp>
        <p:nvSpPr>
          <p:cNvPr id="211" name="TextBox 210"/>
          <p:cNvSpPr txBox="1"/>
          <p:nvPr/>
        </p:nvSpPr>
        <p:spPr>
          <a:xfrm>
            <a:off x="905646" y="5874275"/>
            <a:ext cx="4986954" cy="704770"/>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200" dirty="0">
                <a:solidFill>
                  <a:schemeClr val="accent1"/>
                </a:solidFill>
                <a:latin typeface="Segoe UI Semibold" panose="020B0702040204020203" pitchFamily="34" charset="0"/>
                <a:cs typeface="Segoe UI Semibold" panose="020B0702040204020203" pitchFamily="34" charset="0"/>
              </a:rPr>
              <a:t>VIRTUAL NETWORK</a:t>
            </a:r>
          </a:p>
          <a:p>
            <a:pPr defTabSz="932649">
              <a:lnSpc>
                <a:spcPct val="90000"/>
              </a:lnSpc>
              <a:spcAft>
                <a:spcPts val="600"/>
              </a:spcAft>
              <a:defRPr/>
            </a:pPr>
            <a:r>
              <a:rPr lang="en-US" sz="1200" dirty="0">
                <a:solidFill>
                  <a:schemeClr val="accent1"/>
                </a:solidFill>
                <a:latin typeface="Segoe UI Semibold" panose="020B0702040204020203" pitchFamily="34" charset="0"/>
                <a:cs typeface="Segoe UI Semibold" panose="020B0702040204020203" pitchFamily="34" charset="0"/>
              </a:rPr>
              <a:t>(10.0.0.0/16)</a:t>
            </a:r>
          </a:p>
        </p:txBody>
      </p:sp>
      <p:pic>
        <p:nvPicPr>
          <p:cNvPr id="212" name="Picture 211"/>
          <p:cNvPicPr>
            <a:picLocks noChangeAspect="1"/>
          </p:cNvPicPr>
          <p:nvPr/>
        </p:nvPicPr>
        <p:blipFill>
          <a:blip r:embed="rId5" cstate="screen">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2425748" y="2317638"/>
            <a:ext cx="657346" cy="657346"/>
          </a:xfrm>
          <a:prstGeom prst="rect">
            <a:avLst/>
          </a:prstGeom>
        </p:spPr>
      </p:pic>
      <p:sp>
        <p:nvSpPr>
          <p:cNvPr id="213" name="TextBox 212"/>
          <p:cNvSpPr txBox="1"/>
          <p:nvPr/>
        </p:nvSpPr>
        <p:spPr>
          <a:xfrm>
            <a:off x="1301747" y="2194054"/>
            <a:ext cx="1342924" cy="517026"/>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600" dirty="0">
                <a:solidFill>
                  <a:schemeClr val="accent1"/>
                </a:solidFill>
                <a:latin typeface="Segoe UI"/>
              </a:rPr>
              <a:t>Azure LB</a:t>
            </a:r>
          </a:p>
        </p:txBody>
      </p:sp>
      <p:sp>
        <p:nvSpPr>
          <p:cNvPr id="214" name="TextBox 213"/>
          <p:cNvSpPr txBox="1"/>
          <p:nvPr/>
        </p:nvSpPr>
        <p:spPr>
          <a:xfrm>
            <a:off x="680313" y="5329431"/>
            <a:ext cx="1478187" cy="732470"/>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200" dirty="0">
                <a:solidFill>
                  <a:schemeClr val="accent1"/>
                </a:solidFill>
              </a:rPr>
              <a:t>App Subnet</a:t>
            </a:r>
          </a:p>
          <a:p>
            <a:pPr defTabSz="932649">
              <a:lnSpc>
                <a:spcPct val="90000"/>
              </a:lnSpc>
              <a:spcAft>
                <a:spcPts val="600"/>
              </a:spcAft>
              <a:defRPr/>
            </a:pPr>
            <a:r>
              <a:rPr lang="en-US" sz="1200" dirty="0">
                <a:solidFill>
                  <a:schemeClr val="accent1"/>
                </a:solidFill>
              </a:rPr>
              <a:t> (10.0.1.0/24)</a:t>
            </a:r>
          </a:p>
        </p:txBody>
      </p:sp>
      <p:sp>
        <p:nvSpPr>
          <p:cNvPr id="215" name="TextBox 214"/>
          <p:cNvSpPr txBox="1"/>
          <p:nvPr/>
        </p:nvSpPr>
        <p:spPr>
          <a:xfrm>
            <a:off x="2769749" y="5340494"/>
            <a:ext cx="2734799" cy="704770"/>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200" dirty="0">
                <a:solidFill>
                  <a:schemeClr val="accent1"/>
                </a:solidFill>
                <a:latin typeface="Segoe UI"/>
              </a:rPr>
              <a:t>Back-end Subnet</a:t>
            </a:r>
          </a:p>
          <a:p>
            <a:pPr defTabSz="932649">
              <a:lnSpc>
                <a:spcPct val="90000"/>
              </a:lnSpc>
              <a:spcAft>
                <a:spcPts val="600"/>
              </a:spcAft>
              <a:defRPr/>
            </a:pPr>
            <a:r>
              <a:rPr lang="en-US" sz="1200" dirty="0">
                <a:solidFill>
                  <a:schemeClr val="accent1"/>
                </a:solidFill>
                <a:latin typeface="Segoe UI"/>
              </a:rPr>
              <a:t> (10.0.2.0/24)</a:t>
            </a:r>
          </a:p>
        </p:txBody>
      </p:sp>
      <p:pic>
        <p:nvPicPr>
          <p:cNvPr id="216" name="Picture 2"/>
          <p:cNvPicPr>
            <a:picLocks noChangeAspect="1" noChangeArrowheads="1"/>
          </p:cNvPicPr>
          <p:nvPr/>
        </p:nvPicPr>
        <p:blipFill>
          <a:blip r:embed="rId3" cstate="screen">
            <a:clrChange>
              <a:clrFrom>
                <a:srgbClr val="4EB1E4"/>
              </a:clrFrom>
              <a:clrTo>
                <a:srgbClr val="4EB1E4">
                  <a:alpha val="0"/>
                </a:srgbClr>
              </a:clrTo>
            </a:clrChange>
            <a:duotone>
              <a:prstClr val="black"/>
              <a:schemeClr val="accent2">
                <a:tint val="45000"/>
                <a:satMod val="400000"/>
              </a:schemeClr>
            </a:duotone>
            <a:extLst>
              <a:ext uri="{28A0092B-C50C-407E-A947-70E740481C1C}">
                <a14:useLocalDpi xmlns:a14="http://schemas.microsoft.com/office/drawing/2010/main"/>
              </a:ext>
            </a:extLst>
          </a:blip>
          <a:srcRect/>
          <a:stretch>
            <a:fillRect/>
          </a:stretch>
        </p:blipFill>
        <p:spPr bwMode="auto">
          <a:xfrm>
            <a:off x="3445209" y="5133162"/>
            <a:ext cx="340416" cy="229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7" name="Picture 6" descr="\\magnum\Projects\Microsoft\Cloud Power FY12\Design\Icons\PNGs\Server_2.png"/>
          <p:cNvPicPr>
            <a:picLocks noChangeAspect="1" noChangeArrowheads="1"/>
          </p:cNvPicPr>
          <p:nvPr/>
        </p:nvPicPr>
        <p:blipFill rotWithShape="1">
          <a:blip r:embed="rId4" cstate="screen">
            <a:duotone>
              <a:prstClr val="black"/>
              <a:schemeClr val="accent2">
                <a:tint val="45000"/>
                <a:satMod val="400000"/>
              </a:schemeClr>
            </a:duotone>
            <a:extLst>
              <a:ext uri="{28A0092B-C50C-407E-A947-70E740481C1C}">
                <a14:useLocalDpi xmlns:a14="http://schemas.microsoft.com/office/drawing/2010/main"/>
              </a:ext>
            </a:extLst>
          </a:blip>
          <a:srcRect/>
          <a:stretch/>
        </p:blipFill>
        <p:spPr bwMode="auto">
          <a:xfrm>
            <a:off x="3114679" y="4746088"/>
            <a:ext cx="435588" cy="649113"/>
          </a:xfrm>
          <a:prstGeom prst="rect">
            <a:avLst/>
          </a:prstGeom>
          <a:noFill/>
        </p:spPr>
      </p:pic>
      <p:pic>
        <p:nvPicPr>
          <p:cNvPr id="218" name="Picture 2"/>
          <p:cNvPicPr>
            <a:picLocks noChangeAspect="1" noChangeArrowheads="1"/>
          </p:cNvPicPr>
          <p:nvPr/>
        </p:nvPicPr>
        <p:blipFill>
          <a:blip r:embed="rId3" cstate="screen">
            <a:clrChange>
              <a:clrFrom>
                <a:srgbClr val="4EB1E4"/>
              </a:clrFrom>
              <a:clrTo>
                <a:srgbClr val="4EB1E4">
                  <a:alpha val="0"/>
                </a:srgbClr>
              </a:clrTo>
            </a:clrChange>
            <a:duotone>
              <a:prstClr val="black"/>
              <a:schemeClr val="accent2">
                <a:tint val="45000"/>
                <a:satMod val="400000"/>
              </a:schemeClr>
            </a:duotone>
            <a:extLst>
              <a:ext uri="{28A0092B-C50C-407E-A947-70E740481C1C}">
                <a14:useLocalDpi xmlns:a14="http://schemas.microsoft.com/office/drawing/2010/main"/>
              </a:ext>
            </a:extLst>
          </a:blip>
          <a:srcRect/>
          <a:stretch>
            <a:fillRect/>
          </a:stretch>
        </p:blipFill>
        <p:spPr bwMode="auto">
          <a:xfrm>
            <a:off x="4062608" y="5267222"/>
            <a:ext cx="340416" cy="229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9" name="Picture 6" descr="\\magnum\Projects\Microsoft\Cloud Power FY12\Design\Icons\PNGs\Server_2.png"/>
          <p:cNvPicPr>
            <a:picLocks noChangeAspect="1" noChangeArrowheads="1"/>
          </p:cNvPicPr>
          <p:nvPr/>
        </p:nvPicPr>
        <p:blipFill rotWithShape="1">
          <a:blip r:embed="rId4" cstate="screen">
            <a:duotone>
              <a:prstClr val="black"/>
              <a:schemeClr val="accent2">
                <a:tint val="45000"/>
                <a:satMod val="400000"/>
              </a:schemeClr>
            </a:duotone>
            <a:extLst>
              <a:ext uri="{28A0092B-C50C-407E-A947-70E740481C1C}">
                <a14:useLocalDpi xmlns:a14="http://schemas.microsoft.com/office/drawing/2010/main"/>
              </a:ext>
            </a:extLst>
          </a:blip>
          <a:srcRect/>
          <a:stretch/>
        </p:blipFill>
        <p:spPr bwMode="auto">
          <a:xfrm>
            <a:off x="3732078" y="4880148"/>
            <a:ext cx="435588" cy="649113"/>
          </a:xfrm>
          <a:prstGeom prst="rect">
            <a:avLst/>
          </a:prstGeom>
          <a:noFill/>
        </p:spPr>
      </p:pic>
      <p:sp>
        <p:nvSpPr>
          <p:cNvPr id="220" name="TextBox 219"/>
          <p:cNvSpPr txBox="1"/>
          <p:nvPr/>
        </p:nvSpPr>
        <p:spPr>
          <a:xfrm>
            <a:off x="3797672" y="4269387"/>
            <a:ext cx="786915" cy="517026"/>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600" dirty="0">
                <a:solidFill>
                  <a:schemeClr val="accent1"/>
                </a:solidFill>
                <a:latin typeface="Segoe UI Semibold" panose="020B0702040204020203" pitchFamily="34" charset="0"/>
                <a:cs typeface="Segoe UI Semibold" panose="020B0702040204020203" pitchFamily="34" charset="0"/>
              </a:rPr>
              <a:t>NSG</a:t>
            </a:r>
          </a:p>
        </p:txBody>
      </p:sp>
      <p:sp>
        <p:nvSpPr>
          <p:cNvPr id="221" name="Freeform 23"/>
          <p:cNvSpPr>
            <a:spLocks noChangeAspect="1" noEditPoints="1"/>
          </p:cNvSpPr>
          <p:nvPr/>
        </p:nvSpPr>
        <p:spPr bwMode="auto">
          <a:xfrm>
            <a:off x="3605223" y="4308112"/>
            <a:ext cx="353696" cy="430445"/>
          </a:xfrm>
          <a:custGeom>
            <a:avLst/>
            <a:gdLst>
              <a:gd name="T0" fmla="*/ 592 w 603"/>
              <a:gd name="T1" fmla="*/ 304 h 734"/>
              <a:gd name="T2" fmla="*/ 540 w 603"/>
              <a:gd name="T3" fmla="*/ 304 h 734"/>
              <a:gd name="T4" fmla="*/ 540 w 603"/>
              <a:gd name="T5" fmla="*/ 217 h 734"/>
              <a:gd name="T6" fmla="*/ 301 w 603"/>
              <a:gd name="T7" fmla="*/ 0 h 734"/>
              <a:gd name="T8" fmla="*/ 63 w 603"/>
              <a:gd name="T9" fmla="*/ 217 h 734"/>
              <a:gd name="T10" fmla="*/ 63 w 603"/>
              <a:gd name="T11" fmla="*/ 304 h 734"/>
              <a:gd name="T12" fmla="*/ 11 w 603"/>
              <a:gd name="T13" fmla="*/ 304 h 734"/>
              <a:gd name="T14" fmla="*/ 0 w 603"/>
              <a:gd name="T15" fmla="*/ 315 h 734"/>
              <a:gd name="T16" fmla="*/ 0 w 603"/>
              <a:gd name="T17" fmla="*/ 723 h 734"/>
              <a:gd name="T18" fmla="*/ 11 w 603"/>
              <a:gd name="T19" fmla="*/ 734 h 734"/>
              <a:gd name="T20" fmla="*/ 592 w 603"/>
              <a:gd name="T21" fmla="*/ 734 h 734"/>
              <a:gd name="T22" fmla="*/ 603 w 603"/>
              <a:gd name="T23" fmla="*/ 723 h 734"/>
              <a:gd name="T24" fmla="*/ 603 w 603"/>
              <a:gd name="T25" fmla="*/ 315 h 734"/>
              <a:gd name="T26" fmla="*/ 592 w 603"/>
              <a:gd name="T27" fmla="*/ 304 h 734"/>
              <a:gd name="T28" fmla="*/ 323 w 603"/>
              <a:gd name="T29" fmla="*/ 494 h 734"/>
              <a:gd name="T30" fmla="*/ 323 w 603"/>
              <a:gd name="T31" fmla="*/ 612 h 734"/>
              <a:gd name="T32" fmla="*/ 307 w 603"/>
              <a:gd name="T33" fmla="*/ 628 h 734"/>
              <a:gd name="T34" fmla="*/ 296 w 603"/>
              <a:gd name="T35" fmla="*/ 628 h 734"/>
              <a:gd name="T36" fmla="*/ 279 w 603"/>
              <a:gd name="T37" fmla="*/ 612 h 734"/>
              <a:gd name="T38" fmla="*/ 279 w 603"/>
              <a:gd name="T39" fmla="*/ 494 h 734"/>
              <a:gd name="T40" fmla="*/ 257 w 603"/>
              <a:gd name="T41" fmla="*/ 455 h 734"/>
              <a:gd name="T42" fmla="*/ 301 w 603"/>
              <a:gd name="T43" fmla="*/ 410 h 734"/>
              <a:gd name="T44" fmla="*/ 346 w 603"/>
              <a:gd name="T45" fmla="*/ 455 h 734"/>
              <a:gd name="T46" fmla="*/ 323 w 603"/>
              <a:gd name="T47" fmla="*/ 494 h 734"/>
              <a:gd name="T48" fmla="*/ 479 w 603"/>
              <a:gd name="T49" fmla="*/ 304 h 734"/>
              <a:gd name="T50" fmla="*/ 124 w 603"/>
              <a:gd name="T51" fmla="*/ 304 h 734"/>
              <a:gd name="T52" fmla="*/ 124 w 603"/>
              <a:gd name="T53" fmla="*/ 217 h 734"/>
              <a:gd name="T54" fmla="*/ 301 w 603"/>
              <a:gd name="T55" fmla="*/ 61 h 734"/>
              <a:gd name="T56" fmla="*/ 479 w 603"/>
              <a:gd name="T57" fmla="*/ 217 h 734"/>
              <a:gd name="T58" fmla="*/ 479 w 603"/>
              <a:gd name="T59" fmla="*/ 30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3" h="734">
                <a:moveTo>
                  <a:pt x="592" y="304"/>
                </a:moveTo>
                <a:cubicBezTo>
                  <a:pt x="540" y="304"/>
                  <a:pt x="540" y="304"/>
                  <a:pt x="540" y="304"/>
                </a:cubicBezTo>
                <a:cubicBezTo>
                  <a:pt x="540" y="217"/>
                  <a:pt x="540" y="217"/>
                  <a:pt x="540" y="217"/>
                </a:cubicBezTo>
                <a:cubicBezTo>
                  <a:pt x="540" y="97"/>
                  <a:pt x="433" y="0"/>
                  <a:pt x="301" y="0"/>
                </a:cubicBezTo>
                <a:cubicBezTo>
                  <a:pt x="170" y="0"/>
                  <a:pt x="63" y="97"/>
                  <a:pt x="63" y="217"/>
                </a:cubicBezTo>
                <a:cubicBezTo>
                  <a:pt x="63" y="304"/>
                  <a:pt x="63" y="304"/>
                  <a:pt x="63" y="304"/>
                </a:cubicBezTo>
                <a:cubicBezTo>
                  <a:pt x="11" y="304"/>
                  <a:pt x="11" y="304"/>
                  <a:pt x="11" y="304"/>
                </a:cubicBezTo>
                <a:cubicBezTo>
                  <a:pt x="5" y="304"/>
                  <a:pt x="0" y="309"/>
                  <a:pt x="0" y="315"/>
                </a:cubicBezTo>
                <a:cubicBezTo>
                  <a:pt x="0" y="723"/>
                  <a:pt x="0" y="723"/>
                  <a:pt x="0" y="723"/>
                </a:cubicBezTo>
                <a:cubicBezTo>
                  <a:pt x="0" y="729"/>
                  <a:pt x="5" y="734"/>
                  <a:pt x="11" y="734"/>
                </a:cubicBezTo>
                <a:cubicBezTo>
                  <a:pt x="592" y="734"/>
                  <a:pt x="592" y="734"/>
                  <a:pt x="592" y="734"/>
                </a:cubicBezTo>
                <a:cubicBezTo>
                  <a:pt x="598" y="734"/>
                  <a:pt x="603" y="729"/>
                  <a:pt x="603" y="723"/>
                </a:cubicBezTo>
                <a:cubicBezTo>
                  <a:pt x="603" y="315"/>
                  <a:pt x="603" y="315"/>
                  <a:pt x="603" y="315"/>
                </a:cubicBezTo>
                <a:cubicBezTo>
                  <a:pt x="603" y="309"/>
                  <a:pt x="598" y="304"/>
                  <a:pt x="592" y="304"/>
                </a:cubicBezTo>
                <a:close/>
                <a:moveTo>
                  <a:pt x="323" y="494"/>
                </a:moveTo>
                <a:cubicBezTo>
                  <a:pt x="323" y="612"/>
                  <a:pt x="323" y="612"/>
                  <a:pt x="323" y="612"/>
                </a:cubicBezTo>
                <a:cubicBezTo>
                  <a:pt x="323" y="621"/>
                  <a:pt x="316" y="628"/>
                  <a:pt x="307" y="628"/>
                </a:cubicBezTo>
                <a:cubicBezTo>
                  <a:pt x="296" y="628"/>
                  <a:pt x="296" y="628"/>
                  <a:pt x="296" y="628"/>
                </a:cubicBezTo>
                <a:cubicBezTo>
                  <a:pt x="287" y="628"/>
                  <a:pt x="279" y="621"/>
                  <a:pt x="279" y="612"/>
                </a:cubicBezTo>
                <a:cubicBezTo>
                  <a:pt x="279" y="494"/>
                  <a:pt x="279" y="494"/>
                  <a:pt x="279" y="494"/>
                </a:cubicBezTo>
                <a:cubicBezTo>
                  <a:pt x="266" y="486"/>
                  <a:pt x="257" y="471"/>
                  <a:pt x="257" y="455"/>
                </a:cubicBezTo>
                <a:cubicBezTo>
                  <a:pt x="257" y="430"/>
                  <a:pt x="277" y="410"/>
                  <a:pt x="301" y="410"/>
                </a:cubicBezTo>
                <a:cubicBezTo>
                  <a:pt x="326" y="410"/>
                  <a:pt x="346" y="430"/>
                  <a:pt x="346" y="455"/>
                </a:cubicBezTo>
                <a:cubicBezTo>
                  <a:pt x="346" y="471"/>
                  <a:pt x="337" y="486"/>
                  <a:pt x="323" y="494"/>
                </a:cubicBezTo>
                <a:close/>
                <a:moveTo>
                  <a:pt x="479" y="304"/>
                </a:moveTo>
                <a:cubicBezTo>
                  <a:pt x="124" y="304"/>
                  <a:pt x="124" y="304"/>
                  <a:pt x="124" y="304"/>
                </a:cubicBezTo>
                <a:cubicBezTo>
                  <a:pt x="124" y="217"/>
                  <a:pt x="124" y="217"/>
                  <a:pt x="124" y="217"/>
                </a:cubicBezTo>
                <a:cubicBezTo>
                  <a:pt x="124" y="131"/>
                  <a:pt x="204" y="61"/>
                  <a:pt x="301" y="61"/>
                </a:cubicBezTo>
                <a:cubicBezTo>
                  <a:pt x="399" y="61"/>
                  <a:pt x="479" y="131"/>
                  <a:pt x="479" y="217"/>
                </a:cubicBezTo>
                <a:lnTo>
                  <a:pt x="479" y="304"/>
                </a:lnTo>
                <a:close/>
              </a:path>
            </a:pathLst>
          </a:custGeom>
          <a:solidFill>
            <a:srgbClr val="FFB900"/>
          </a:solidFill>
          <a:ln>
            <a:noFill/>
          </a:ln>
          <a:extLst/>
        </p:spPr>
        <p:txBody>
          <a:bodyPr vert="horz" wrap="square" lIns="91428" tIns="45714" rIns="91428" bIns="45714" numCol="1" anchor="t" anchorCtr="0" compatLnSpc="1">
            <a:prstTxWarp prst="textNoShape">
              <a:avLst/>
            </a:prstTxWarp>
          </a:bodyPr>
          <a:lstStyle/>
          <a:p>
            <a:pPr defTabSz="932649">
              <a:defRPr/>
            </a:pPr>
            <a:endParaRPr lang="en-US">
              <a:solidFill>
                <a:srgbClr val="FFFFFF"/>
              </a:solidFill>
              <a:latin typeface="Segoe UI"/>
            </a:endParaRPr>
          </a:p>
        </p:txBody>
      </p:sp>
      <p:sp>
        <p:nvSpPr>
          <p:cNvPr id="224" name="TextBox 223"/>
          <p:cNvSpPr txBox="1"/>
          <p:nvPr/>
        </p:nvSpPr>
        <p:spPr>
          <a:xfrm>
            <a:off x="919665" y="4269387"/>
            <a:ext cx="786915" cy="517026"/>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600" dirty="0">
                <a:solidFill>
                  <a:schemeClr val="accent1"/>
                </a:solidFill>
                <a:latin typeface="Segoe UI Semibold" panose="020B0702040204020203" pitchFamily="34" charset="0"/>
                <a:cs typeface="Segoe UI Semibold" panose="020B0702040204020203" pitchFamily="34" charset="0"/>
              </a:rPr>
              <a:t>NSG</a:t>
            </a:r>
          </a:p>
        </p:txBody>
      </p:sp>
      <p:sp>
        <p:nvSpPr>
          <p:cNvPr id="225" name="Freeform 23"/>
          <p:cNvSpPr>
            <a:spLocks noChangeAspect="1" noEditPoints="1"/>
          </p:cNvSpPr>
          <p:nvPr/>
        </p:nvSpPr>
        <p:spPr bwMode="auto">
          <a:xfrm>
            <a:off x="704731" y="4285627"/>
            <a:ext cx="353696" cy="430445"/>
          </a:xfrm>
          <a:custGeom>
            <a:avLst/>
            <a:gdLst>
              <a:gd name="T0" fmla="*/ 592 w 603"/>
              <a:gd name="T1" fmla="*/ 304 h 734"/>
              <a:gd name="T2" fmla="*/ 540 w 603"/>
              <a:gd name="T3" fmla="*/ 304 h 734"/>
              <a:gd name="T4" fmla="*/ 540 w 603"/>
              <a:gd name="T5" fmla="*/ 217 h 734"/>
              <a:gd name="T6" fmla="*/ 301 w 603"/>
              <a:gd name="T7" fmla="*/ 0 h 734"/>
              <a:gd name="T8" fmla="*/ 63 w 603"/>
              <a:gd name="T9" fmla="*/ 217 h 734"/>
              <a:gd name="T10" fmla="*/ 63 w 603"/>
              <a:gd name="T11" fmla="*/ 304 h 734"/>
              <a:gd name="T12" fmla="*/ 11 w 603"/>
              <a:gd name="T13" fmla="*/ 304 h 734"/>
              <a:gd name="T14" fmla="*/ 0 w 603"/>
              <a:gd name="T15" fmla="*/ 315 h 734"/>
              <a:gd name="T16" fmla="*/ 0 w 603"/>
              <a:gd name="T17" fmla="*/ 723 h 734"/>
              <a:gd name="T18" fmla="*/ 11 w 603"/>
              <a:gd name="T19" fmla="*/ 734 h 734"/>
              <a:gd name="T20" fmla="*/ 592 w 603"/>
              <a:gd name="T21" fmla="*/ 734 h 734"/>
              <a:gd name="T22" fmla="*/ 603 w 603"/>
              <a:gd name="T23" fmla="*/ 723 h 734"/>
              <a:gd name="T24" fmla="*/ 603 w 603"/>
              <a:gd name="T25" fmla="*/ 315 h 734"/>
              <a:gd name="T26" fmla="*/ 592 w 603"/>
              <a:gd name="T27" fmla="*/ 304 h 734"/>
              <a:gd name="T28" fmla="*/ 323 w 603"/>
              <a:gd name="T29" fmla="*/ 494 h 734"/>
              <a:gd name="T30" fmla="*/ 323 w 603"/>
              <a:gd name="T31" fmla="*/ 612 h 734"/>
              <a:gd name="T32" fmla="*/ 307 w 603"/>
              <a:gd name="T33" fmla="*/ 628 h 734"/>
              <a:gd name="T34" fmla="*/ 296 w 603"/>
              <a:gd name="T35" fmla="*/ 628 h 734"/>
              <a:gd name="T36" fmla="*/ 279 w 603"/>
              <a:gd name="T37" fmla="*/ 612 h 734"/>
              <a:gd name="T38" fmla="*/ 279 w 603"/>
              <a:gd name="T39" fmla="*/ 494 h 734"/>
              <a:gd name="T40" fmla="*/ 257 w 603"/>
              <a:gd name="T41" fmla="*/ 455 h 734"/>
              <a:gd name="T42" fmla="*/ 301 w 603"/>
              <a:gd name="T43" fmla="*/ 410 h 734"/>
              <a:gd name="T44" fmla="*/ 346 w 603"/>
              <a:gd name="T45" fmla="*/ 455 h 734"/>
              <a:gd name="T46" fmla="*/ 323 w 603"/>
              <a:gd name="T47" fmla="*/ 494 h 734"/>
              <a:gd name="T48" fmla="*/ 479 w 603"/>
              <a:gd name="T49" fmla="*/ 304 h 734"/>
              <a:gd name="T50" fmla="*/ 124 w 603"/>
              <a:gd name="T51" fmla="*/ 304 h 734"/>
              <a:gd name="T52" fmla="*/ 124 w 603"/>
              <a:gd name="T53" fmla="*/ 217 h 734"/>
              <a:gd name="T54" fmla="*/ 301 w 603"/>
              <a:gd name="T55" fmla="*/ 61 h 734"/>
              <a:gd name="T56" fmla="*/ 479 w 603"/>
              <a:gd name="T57" fmla="*/ 217 h 734"/>
              <a:gd name="T58" fmla="*/ 479 w 603"/>
              <a:gd name="T59" fmla="*/ 30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3" h="734">
                <a:moveTo>
                  <a:pt x="592" y="304"/>
                </a:moveTo>
                <a:cubicBezTo>
                  <a:pt x="540" y="304"/>
                  <a:pt x="540" y="304"/>
                  <a:pt x="540" y="304"/>
                </a:cubicBezTo>
                <a:cubicBezTo>
                  <a:pt x="540" y="217"/>
                  <a:pt x="540" y="217"/>
                  <a:pt x="540" y="217"/>
                </a:cubicBezTo>
                <a:cubicBezTo>
                  <a:pt x="540" y="97"/>
                  <a:pt x="433" y="0"/>
                  <a:pt x="301" y="0"/>
                </a:cubicBezTo>
                <a:cubicBezTo>
                  <a:pt x="170" y="0"/>
                  <a:pt x="63" y="97"/>
                  <a:pt x="63" y="217"/>
                </a:cubicBezTo>
                <a:cubicBezTo>
                  <a:pt x="63" y="304"/>
                  <a:pt x="63" y="304"/>
                  <a:pt x="63" y="304"/>
                </a:cubicBezTo>
                <a:cubicBezTo>
                  <a:pt x="11" y="304"/>
                  <a:pt x="11" y="304"/>
                  <a:pt x="11" y="304"/>
                </a:cubicBezTo>
                <a:cubicBezTo>
                  <a:pt x="5" y="304"/>
                  <a:pt x="0" y="309"/>
                  <a:pt x="0" y="315"/>
                </a:cubicBezTo>
                <a:cubicBezTo>
                  <a:pt x="0" y="723"/>
                  <a:pt x="0" y="723"/>
                  <a:pt x="0" y="723"/>
                </a:cubicBezTo>
                <a:cubicBezTo>
                  <a:pt x="0" y="729"/>
                  <a:pt x="5" y="734"/>
                  <a:pt x="11" y="734"/>
                </a:cubicBezTo>
                <a:cubicBezTo>
                  <a:pt x="592" y="734"/>
                  <a:pt x="592" y="734"/>
                  <a:pt x="592" y="734"/>
                </a:cubicBezTo>
                <a:cubicBezTo>
                  <a:pt x="598" y="734"/>
                  <a:pt x="603" y="729"/>
                  <a:pt x="603" y="723"/>
                </a:cubicBezTo>
                <a:cubicBezTo>
                  <a:pt x="603" y="315"/>
                  <a:pt x="603" y="315"/>
                  <a:pt x="603" y="315"/>
                </a:cubicBezTo>
                <a:cubicBezTo>
                  <a:pt x="603" y="309"/>
                  <a:pt x="598" y="304"/>
                  <a:pt x="592" y="304"/>
                </a:cubicBezTo>
                <a:close/>
                <a:moveTo>
                  <a:pt x="323" y="494"/>
                </a:moveTo>
                <a:cubicBezTo>
                  <a:pt x="323" y="612"/>
                  <a:pt x="323" y="612"/>
                  <a:pt x="323" y="612"/>
                </a:cubicBezTo>
                <a:cubicBezTo>
                  <a:pt x="323" y="621"/>
                  <a:pt x="316" y="628"/>
                  <a:pt x="307" y="628"/>
                </a:cubicBezTo>
                <a:cubicBezTo>
                  <a:pt x="296" y="628"/>
                  <a:pt x="296" y="628"/>
                  <a:pt x="296" y="628"/>
                </a:cubicBezTo>
                <a:cubicBezTo>
                  <a:pt x="287" y="628"/>
                  <a:pt x="279" y="621"/>
                  <a:pt x="279" y="612"/>
                </a:cubicBezTo>
                <a:cubicBezTo>
                  <a:pt x="279" y="494"/>
                  <a:pt x="279" y="494"/>
                  <a:pt x="279" y="494"/>
                </a:cubicBezTo>
                <a:cubicBezTo>
                  <a:pt x="266" y="486"/>
                  <a:pt x="257" y="471"/>
                  <a:pt x="257" y="455"/>
                </a:cubicBezTo>
                <a:cubicBezTo>
                  <a:pt x="257" y="430"/>
                  <a:pt x="277" y="410"/>
                  <a:pt x="301" y="410"/>
                </a:cubicBezTo>
                <a:cubicBezTo>
                  <a:pt x="326" y="410"/>
                  <a:pt x="346" y="430"/>
                  <a:pt x="346" y="455"/>
                </a:cubicBezTo>
                <a:cubicBezTo>
                  <a:pt x="346" y="471"/>
                  <a:pt x="337" y="486"/>
                  <a:pt x="323" y="494"/>
                </a:cubicBezTo>
                <a:close/>
                <a:moveTo>
                  <a:pt x="479" y="304"/>
                </a:moveTo>
                <a:cubicBezTo>
                  <a:pt x="124" y="304"/>
                  <a:pt x="124" y="304"/>
                  <a:pt x="124" y="304"/>
                </a:cubicBezTo>
                <a:cubicBezTo>
                  <a:pt x="124" y="217"/>
                  <a:pt x="124" y="217"/>
                  <a:pt x="124" y="217"/>
                </a:cubicBezTo>
                <a:cubicBezTo>
                  <a:pt x="124" y="131"/>
                  <a:pt x="204" y="61"/>
                  <a:pt x="301" y="61"/>
                </a:cubicBezTo>
                <a:cubicBezTo>
                  <a:pt x="399" y="61"/>
                  <a:pt x="479" y="131"/>
                  <a:pt x="479" y="217"/>
                </a:cubicBezTo>
                <a:lnTo>
                  <a:pt x="479" y="304"/>
                </a:lnTo>
                <a:close/>
              </a:path>
            </a:pathLst>
          </a:custGeom>
          <a:solidFill>
            <a:srgbClr val="FFB900"/>
          </a:solidFill>
          <a:ln>
            <a:noFill/>
          </a:ln>
          <a:extLst/>
        </p:spPr>
        <p:txBody>
          <a:bodyPr vert="horz" wrap="square" lIns="91428" tIns="45714" rIns="91428" bIns="45714" numCol="1" anchor="t" anchorCtr="0" compatLnSpc="1">
            <a:prstTxWarp prst="textNoShape">
              <a:avLst/>
            </a:prstTxWarp>
          </a:bodyPr>
          <a:lstStyle/>
          <a:p>
            <a:pPr defTabSz="932649">
              <a:defRPr/>
            </a:pPr>
            <a:endParaRPr lang="en-US">
              <a:solidFill>
                <a:srgbClr val="FFFFFF"/>
              </a:solidFill>
              <a:latin typeface="Segoe UI"/>
            </a:endParaRPr>
          </a:p>
        </p:txBody>
      </p:sp>
      <p:pic>
        <p:nvPicPr>
          <p:cNvPr id="226" name="Picture 2"/>
          <p:cNvPicPr>
            <a:picLocks noChangeAspect="1" noChangeArrowheads="1"/>
          </p:cNvPicPr>
          <p:nvPr/>
        </p:nvPicPr>
        <p:blipFill>
          <a:blip r:embed="rId3" cstate="screen">
            <a:clrChange>
              <a:clrFrom>
                <a:srgbClr val="4EB1E4"/>
              </a:clrFrom>
              <a:clrTo>
                <a:srgbClr val="4EB1E4">
                  <a:alpha val="0"/>
                </a:srgbClr>
              </a:clrTo>
            </a:clrChange>
            <a:duotone>
              <a:prstClr val="black"/>
              <a:schemeClr val="accent2">
                <a:tint val="45000"/>
                <a:satMod val="400000"/>
              </a:schemeClr>
            </a:duotone>
            <a:extLst>
              <a:ext uri="{28A0092B-C50C-407E-A947-70E740481C1C}">
                <a14:useLocalDpi xmlns:a14="http://schemas.microsoft.com/office/drawing/2010/main"/>
              </a:ext>
            </a:extLst>
          </a:blip>
          <a:srcRect/>
          <a:stretch>
            <a:fillRect/>
          </a:stretch>
        </p:blipFill>
        <p:spPr bwMode="auto">
          <a:xfrm>
            <a:off x="2008831" y="5267222"/>
            <a:ext cx="340416" cy="229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7" name="Right Arrow 226"/>
          <p:cNvSpPr/>
          <p:nvPr/>
        </p:nvSpPr>
        <p:spPr bwMode="auto">
          <a:xfrm>
            <a:off x="2868169" y="6044440"/>
            <a:ext cx="387630" cy="131539"/>
          </a:xfrm>
          <a:prstGeom prst="rightArrow">
            <a:avLst/>
          </a:prstGeom>
          <a:solidFill>
            <a:schemeClr val="accent6"/>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endParaRPr lang="en-US" sz="2000">
              <a:gradFill>
                <a:gsLst>
                  <a:gs pos="0">
                    <a:srgbClr val="FFFFFF"/>
                  </a:gs>
                  <a:gs pos="100000">
                    <a:srgbClr val="FFFFFF"/>
                  </a:gs>
                </a:gsLst>
                <a:lin ang="5400000" scaled="0"/>
              </a:gradFill>
              <a:latin typeface="Segoe UI"/>
            </a:endParaRPr>
          </a:p>
        </p:txBody>
      </p:sp>
      <p:sp>
        <p:nvSpPr>
          <p:cNvPr id="228" name="Right Arrow 227"/>
          <p:cNvSpPr/>
          <p:nvPr/>
        </p:nvSpPr>
        <p:spPr bwMode="auto">
          <a:xfrm>
            <a:off x="2868168" y="6249527"/>
            <a:ext cx="387630" cy="131539"/>
          </a:xfrm>
          <a:prstGeom prst="rightArrow">
            <a:avLst/>
          </a:prstGeom>
          <a:solidFill>
            <a:schemeClr val="accent5"/>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endParaRPr lang="en-US" sz="2000">
              <a:gradFill>
                <a:gsLst>
                  <a:gs pos="0">
                    <a:srgbClr val="FFFFFF"/>
                  </a:gs>
                  <a:gs pos="100000">
                    <a:srgbClr val="FFFFFF"/>
                  </a:gs>
                </a:gsLst>
                <a:lin ang="5400000" scaled="0"/>
              </a:gradFill>
              <a:latin typeface="Segoe UI"/>
            </a:endParaRPr>
          </a:p>
        </p:txBody>
      </p:sp>
      <p:sp>
        <p:nvSpPr>
          <p:cNvPr id="229" name="TextBox 228"/>
          <p:cNvSpPr txBox="1"/>
          <p:nvPr/>
        </p:nvSpPr>
        <p:spPr>
          <a:xfrm>
            <a:off x="3193463" y="6086796"/>
            <a:ext cx="1222466" cy="461626"/>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200" dirty="0">
                <a:solidFill>
                  <a:schemeClr val="accent5"/>
                </a:solidFill>
                <a:latin typeface="Segoe UI Semibold" panose="020B0702040204020203" pitchFamily="34" charset="0"/>
                <a:cs typeface="Segoe UI Semibold" panose="020B0702040204020203" pitchFamily="34" charset="0"/>
              </a:rPr>
              <a:t>Allow</a:t>
            </a:r>
          </a:p>
        </p:txBody>
      </p:sp>
      <p:sp>
        <p:nvSpPr>
          <p:cNvPr id="236" name="Down Arrow 219"/>
          <p:cNvSpPr/>
          <p:nvPr/>
        </p:nvSpPr>
        <p:spPr bwMode="auto">
          <a:xfrm>
            <a:off x="2677857" y="1905118"/>
            <a:ext cx="153586" cy="690699"/>
          </a:xfrm>
          <a:prstGeom prst="downArrow">
            <a:avLst/>
          </a:prstGeom>
          <a:solidFill>
            <a:schemeClr val="accent5"/>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237" name="Down Arrow 220"/>
          <p:cNvSpPr/>
          <p:nvPr/>
        </p:nvSpPr>
        <p:spPr bwMode="auto">
          <a:xfrm rot="10800000">
            <a:off x="1288299" y="2221281"/>
            <a:ext cx="165735" cy="2151272"/>
          </a:xfrm>
          <a:prstGeom prst="downArrow">
            <a:avLst/>
          </a:prstGeom>
          <a:solidFill>
            <a:schemeClr val="accent6"/>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endParaRPr lang="en-US" sz="2000">
              <a:gradFill>
                <a:gsLst>
                  <a:gs pos="0">
                    <a:srgbClr val="FFFFFF"/>
                  </a:gs>
                  <a:gs pos="100000">
                    <a:srgbClr val="FFFFFF"/>
                  </a:gs>
                </a:gsLst>
                <a:lin ang="5400000" scaled="0"/>
              </a:gradFill>
              <a:latin typeface="Segoe UI"/>
            </a:endParaRPr>
          </a:p>
        </p:txBody>
      </p:sp>
      <p:sp>
        <p:nvSpPr>
          <p:cNvPr id="238" name="Down Arrow 221"/>
          <p:cNvSpPr/>
          <p:nvPr/>
        </p:nvSpPr>
        <p:spPr bwMode="auto">
          <a:xfrm rot="10800000">
            <a:off x="4360446" y="2209867"/>
            <a:ext cx="165735" cy="2151272"/>
          </a:xfrm>
          <a:prstGeom prst="downArrow">
            <a:avLst/>
          </a:prstGeom>
          <a:solidFill>
            <a:schemeClr val="accent6"/>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endParaRPr lang="en-US" sz="2000">
              <a:gradFill>
                <a:gsLst>
                  <a:gs pos="0">
                    <a:srgbClr val="FFFFFF"/>
                  </a:gs>
                  <a:gs pos="100000">
                    <a:srgbClr val="FFFFFF"/>
                  </a:gs>
                </a:gsLst>
                <a:lin ang="5400000" scaled="0"/>
              </a:gradFill>
              <a:latin typeface="Segoe UI"/>
            </a:endParaRPr>
          </a:p>
        </p:txBody>
      </p:sp>
      <p:sp>
        <p:nvSpPr>
          <p:cNvPr id="239" name="TextBox 238"/>
          <p:cNvSpPr txBox="1"/>
          <p:nvPr/>
        </p:nvSpPr>
        <p:spPr>
          <a:xfrm>
            <a:off x="2301278" y="1573503"/>
            <a:ext cx="1075448" cy="461626"/>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200" dirty="0">
                <a:solidFill>
                  <a:srgbClr val="002050"/>
                </a:solidFill>
                <a:latin typeface="Segoe UI Semibold" panose="020B0702040204020203" pitchFamily="34" charset="0"/>
                <a:cs typeface="Segoe UI Semibold" panose="020B0702040204020203" pitchFamily="34" charset="0"/>
              </a:rPr>
              <a:t>Port 443</a:t>
            </a:r>
          </a:p>
        </p:txBody>
      </p:sp>
      <p:sp>
        <p:nvSpPr>
          <p:cNvPr id="240" name="TextBox 239"/>
          <p:cNvSpPr txBox="1"/>
          <p:nvPr/>
        </p:nvSpPr>
        <p:spPr>
          <a:xfrm>
            <a:off x="2163797" y="4207608"/>
            <a:ext cx="821633" cy="572426"/>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000" dirty="0">
                <a:solidFill>
                  <a:srgbClr val="002050"/>
                </a:solidFill>
                <a:latin typeface="Segoe UI Semibold" panose="020B0702040204020203" pitchFamily="34" charset="0"/>
                <a:cs typeface="Segoe UI Semibold" panose="020B0702040204020203" pitchFamily="34" charset="0"/>
              </a:rPr>
              <a:t>Port 443</a:t>
            </a:r>
          </a:p>
        </p:txBody>
      </p:sp>
      <p:sp>
        <p:nvSpPr>
          <p:cNvPr id="244" name="Rectangle 243"/>
          <p:cNvSpPr/>
          <p:nvPr/>
        </p:nvSpPr>
        <p:spPr bwMode="auto">
          <a:xfrm>
            <a:off x="1869879" y="2979712"/>
            <a:ext cx="1787817" cy="1306849"/>
          </a:xfrm>
          <a:prstGeom prst="rect">
            <a:avLst/>
          </a:prstGeom>
          <a:solidFill>
            <a:schemeClr val="bg1"/>
          </a:solidFill>
          <a:ln w="25400">
            <a:solidFill>
              <a:schemeClr val="accent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endParaRPr lang="en-US" sz="2000">
              <a:gradFill>
                <a:gsLst>
                  <a:gs pos="0">
                    <a:srgbClr val="FFFFFF"/>
                  </a:gs>
                  <a:gs pos="100000">
                    <a:srgbClr val="FFFFFF"/>
                  </a:gs>
                </a:gsLst>
                <a:lin ang="5400000" scaled="0"/>
              </a:gradFill>
              <a:latin typeface="Segoe UI"/>
            </a:endParaRPr>
          </a:p>
        </p:txBody>
      </p:sp>
      <p:sp>
        <p:nvSpPr>
          <p:cNvPr id="245" name="TextBox 244"/>
          <p:cNvSpPr txBox="1"/>
          <p:nvPr/>
        </p:nvSpPr>
        <p:spPr>
          <a:xfrm>
            <a:off x="1778456" y="3632861"/>
            <a:ext cx="1658426" cy="704770"/>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200" dirty="0">
                <a:solidFill>
                  <a:schemeClr val="accent1"/>
                </a:solidFill>
              </a:rPr>
              <a:t>Front-end Subnet</a:t>
            </a:r>
          </a:p>
          <a:p>
            <a:pPr defTabSz="932649">
              <a:lnSpc>
                <a:spcPct val="90000"/>
              </a:lnSpc>
              <a:spcAft>
                <a:spcPts val="600"/>
              </a:spcAft>
              <a:defRPr/>
            </a:pPr>
            <a:r>
              <a:rPr lang="en-US" sz="1200" dirty="0">
                <a:solidFill>
                  <a:schemeClr val="accent1"/>
                </a:solidFill>
              </a:rPr>
              <a:t> (10.0.0.0/24)</a:t>
            </a:r>
          </a:p>
        </p:txBody>
      </p:sp>
      <p:pic>
        <p:nvPicPr>
          <p:cNvPr id="246" name="Picture 2"/>
          <p:cNvPicPr>
            <a:picLocks noChangeAspect="1" noChangeArrowheads="1"/>
          </p:cNvPicPr>
          <p:nvPr/>
        </p:nvPicPr>
        <p:blipFill>
          <a:blip r:embed="rId3" cstate="screen">
            <a:clrChange>
              <a:clrFrom>
                <a:srgbClr val="4EB1E4"/>
              </a:clrFrom>
              <a:clrTo>
                <a:srgbClr val="4EB1E4">
                  <a:alpha val="0"/>
                </a:srgbClr>
              </a:clrTo>
            </a:clrChange>
            <a:duotone>
              <a:prstClr val="black"/>
              <a:schemeClr val="accent2">
                <a:tint val="45000"/>
                <a:satMod val="400000"/>
              </a:schemeClr>
            </a:duotone>
            <a:extLst>
              <a:ext uri="{28A0092B-C50C-407E-A947-70E740481C1C}">
                <a14:useLocalDpi xmlns:a14="http://schemas.microsoft.com/office/drawing/2010/main"/>
              </a:ext>
            </a:extLst>
          </a:blip>
          <a:srcRect/>
          <a:stretch>
            <a:fillRect/>
          </a:stretch>
        </p:blipFill>
        <p:spPr bwMode="auto">
          <a:xfrm>
            <a:off x="2453916" y="3425529"/>
            <a:ext cx="340416" cy="229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7" name="Picture 6" descr="\\magnum\Projects\Microsoft\Cloud Power FY12\Design\Icons\PNGs\Server_2.png"/>
          <p:cNvPicPr>
            <a:picLocks noChangeAspect="1" noChangeArrowheads="1"/>
          </p:cNvPicPr>
          <p:nvPr/>
        </p:nvPicPr>
        <p:blipFill rotWithShape="1">
          <a:blip r:embed="rId4" cstate="screen">
            <a:duotone>
              <a:prstClr val="black"/>
              <a:schemeClr val="accent2">
                <a:tint val="45000"/>
                <a:satMod val="400000"/>
              </a:schemeClr>
            </a:duotone>
            <a:extLst>
              <a:ext uri="{28A0092B-C50C-407E-A947-70E740481C1C}">
                <a14:useLocalDpi xmlns:a14="http://schemas.microsoft.com/office/drawing/2010/main"/>
              </a:ext>
            </a:extLst>
          </a:blip>
          <a:srcRect/>
          <a:stretch/>
        </p:blipFill>
        <p:spPr bwMode="auto">
          <a:xfrm>
            <a:off x="2123386" y="3038455"/>
            <a:ext cx="435588" cy="649113"/>
          </a:xfrm>
          <a:prstGeom prst="rect">
            <a:avLst/>
          </a:prstGeom>
          <a:noFill/>
        </p:spPr>
      </p:pic>
      <p:pic>
        <p:nvPicPr>
          <p:cNvPr id="248" name="Picture 2"/>
          <p:cNvPicPr>
            <a:picLocks noChangeAspect="1" noChangeArrowheads="1"/>
          </p:cNvPicPr>
          <p:nvPr/>
        </p:nvPicPr>
        <p:blipFill>
          <a:blip r:embed="rId3" cstate="screen">
            <a:clrChange>
              <a:clrFrom>
                <a:srgbClr val="4EB1E4"/>
              </a:clrFrom>
              <a:clrTo>
                <a:srgbClr val="4EB1E4">
                  <a:alpha val="0"/>
                </a:srgbClr>
              </a:clrTo>
            </a:clrChange>
            <a:duotone>
              <a:prstClr val="black"/>
              <a:schemeClr val="accent2">
                <a:tint val="45000"/>
                <a:satMod val="400000"/>
              </a:schemeClr>
            </a:duotone>
            <a:extLst>
              <a:ext uri="{28A0092B-C50C-407E-A947-70E740481C1C}">
                <a14:useLocalDpi xmlns:a14="http://schemas.microsoft.com/office/drawing/2010/main"/>
              </a:ext>
            </a:extLst>
          </a:blip>
          <a:srcRect/>
          <a:stretch>
            <a:fillRect/>
          </a:stretch>
        </p:blipFill>
        <p:spPr bwMode="auto">
          <a:xfrm>
            <a:off x="3071315" y="3559589"/>
            <a:ext cx="340416" cy="229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9" name="Picture 6" descr="\\magnum\Projects\Microsoft\Cloud Power FY12\Design\Icons\PNGs\Server_2.png"/>
          <p:cNvPicPr>
            <a:picLocks noChangeAspect="1" noChangeArrowheads="1"/>
          </p:cNvPicPr>
          <p:nvPr/>
        </p:nvPicPr>
        <p:blipFill rotWithShape="1">
          <a:blip r:embed="rId4" cstate="screen">
            <a:duotone>
              <a:prstClr val="black"/>
              <a:schemeClr val="accent2">
                <a:tint val="45000"/>
                <a:satMod val="400000"/>
              </a:schemeClr>
            </a:duotone>
            <a:extLst>
              <a:ext uri="{28A0092B-C50C-407E-A947-70E740481C1C}">
                <a14:useLocalDpi xmlns:a14="http://schemas.microsoft.com/office/drawing/2010/main"/>
              </a:ext>
            </a:extLst>
          </a:blip>
          <a:srcRect/>
          <a:stretch/>
        </p:blipFill>
        <p:spPr bwMode="auto">
          <a:xfrm>
            <a:off x="2740785" y="3172515"/>
            <a:ext cx="435588" cy="649113"/>
          </a:xfrm>
          <a:prstGeom prst="rect">
            <a:avLst/>
          </a:prstGeom>
          <a:noFill/>
        </p:spPr>
      </p:pic>
      <p:sp>
        <p:nvSpPr>
          <p:cNvPr id="242" name="TextBox 241"/>
          <p:cNvSpPr txBox="1"/>
          <p:nvPr/>
        </p:nvSpPr>
        <p:spPr>
          <a:xfrm>
            <a:off x="3585605" y="2701283"/>
            <a:ext cx="786915" cy="517026"/>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600" dirty="0">
                <a:solidFill>
                  <a:schemeClr val="accent1"/>
                </a:solidFill>
                <a:latin typeface="Segoe UI Semibold" panose="020B0702040204020203" pitchFamily="34" charset="0"/>
                <a:cs typeface="Segoe UI Semibold" panose="020B0702040204020203" pitchFamily="34" charset="0"/>
              </a:rPr>
              <a:t>NSG</a:t>
            </a:r>
          </a:p>
        </p:txBody>
      </p:sp>
      <p:sp>
        <p:nvSpPr>
          <p:cNvPr id="243" name="Freeform 23"/>
          <p:cNvSpPr>
            <a:spLocks noChangeAspect="1" noEditPoints="1"/>
          </p:cNvSpPr>
          <p:nvPr/>
        </p:nvSpPr>
        <p:spPr bwMode="auto">
          <a:xfrm>
            <a:off x="3348186" y="2784978"/>
            <a:ext cx="353696" cy="430445"/>
          </a:xfrm>
          <a:custGeom>
            <a:avLst/>
            <a:gdLst>
              <a:gd name="T0" fmla="*/ 592 w 603"/>
              <a:gd name="T1" fmla="*/ 304 h 734"/>
              <a:gd name="T2" fmla="*/ 540 w 603"/>
              <a:gd name="T3" fmla="*/ 304 h 734"/>
              <a:gd name="T4" fmla="*/ 540 w 603"/>
              <a:gd name="T5" fmla="*/ 217 h 734"/>
              <a:gd name="T6" fmla="*/ 301 w 603"/>
              <a:gd name="T7" fmla="*/ 0 h 734"/>
              <a:gd name="T8" fmla="*/ 63 w 603"/>
              <a:gd name="T9" fmla="*/ 217 h 734"/>
              <a:gd name="T10" fmla="*/ 63 w 603"/>
              <a:gd name="T11" fmla="*/ 304 h 734"/>
              <a:gd name="T12" fmla="*/ 11 w 603"/>
              <a:gd name="T13" fmla="*/ 304 h 734"/>
              <a:gd name="T14" fmla="*/ 0 w 603"/>
              <a:gd name="T15" fmla="*/ 315 h 734"/>
              <a:gd name="T16" fmla="*/ 0 w 603"/>
              <a:gd name="T17" fmla="*/ 723 h 734"/>
              <a:gd name="T18" fmla="*/ 11 w 603"/>
              <a:gd name="T19" fmla="*/ 734 h 734"/>
              <a:gd name="T20" fmla="*/ 592 w 603"/>
              <a:gd name="T21" fmla="*/ 734 h 734"/>
              <a:gd name="T22" fmla="*/ 603 w 603"/>
              <a:gd name="T23" fmla="*/ 723 h 734"/>
              <a:gd name="T24" fmla="*/ 603 w 603"/>
              <a:gd name="T25" fmla="*/ 315 h 734"/>
              <a:gd name="T26" fmla="*/ 592 w 603"/>
              <a:gd name="T27" fmla="*/ 304 h 734"/>
              <a:gd name="T28" fmla="*/ 323 w 603"/>
              <a:gd name="T29" fmla="*/ 494 h 734"/>
              <a:gd name="T30" fmla="*/ 323 w 603"/>
              <a:gd name="T31" fmla="*/ 612 h 734"/>
              <a:gd name="T32" fmla="*/ 307 w 603"/>
              <a:gd name="T33" fmla="*/ 628 h 734"/>
              <a:gd name="T34" fmla="*/ 296 w 603"/>
              <a:gd name="T35" fmla="*/ 628 h 734"/>
              <a:gd name="T36" fmla="*/ 279 w 603"/>
              <a:gd name="T37" fmla="*/ 612 h 734"/>
              <a:gd name="T38" fmla="*/ 279 w 603"/>
              <a:gd name="T39" fmla="*/ 494 h 734"/>
              <a:gd name="T40" fmla="*/ 257 w 603"/>
              <a:gd name="T41" fmla="*/ 455 h 734"/>
              <a:gd name="T42" fmla="*/ 301 w 603"/>
              <a:gd name="T43" fmla="*/ 410 h 734"/>
              <a:gd name="T44" fmla="*/ 346 w 603"/>
              <a:gd name="T45" fmla="*/ 455 h 734"/>
              <a:gd name="T46" fmla="*/ 323 w 603"/>
              <a:gd name="T47" fmla="*/ 494 h 734"/>
              <a:gd name="T48" fmla="*/ 479 w 603"/>
              <a:gd name="T49" fmla="*/ 304 h 734"/>
              <a:gd name="T50" fmla="*/ 124 w 603"/>
              <a:gd name="T51" fmla="*/ 304 h 734"/>
              <a:gd name="T52" fmla="*/ 124 w 603"/>
              <a:gd name="T53" fmla="*/ 217 h 734"/>
              <a:gd name="T54" fmla="*/ 301 w 603"/>
              <a:gd name="T55" fmla="*/ 61 h 734"/>
              <a:gd name="T56" fmla="*/ 479 w 603"/>
              <a:gd name="T57" fmla="*/ 217 h 734"/>
              <a:gd name="T58" fmla="*/ 479 w 603"/>
              <a:gd name="T59" fmla="*/ 30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3" h="734">
                <a:moveTo>
                  <a:pt x="592" y="304"/>
                </a:moveTo>
                <a:cubicBezTo>
                  <a:pt x="540" y="304"/>
                  <a:pt x="540" y="304"/>
                  <a:pt x="540" y="304"/>
                </a:cubicBezTo>
                <a:cubicBezTo>
                  <a:pt x="540" y="217"/>
                  <a:pt x="540" y="217"/>
                  <a:pt x="540" y="217"/>
                </a:cubicBezTo>
                <a:cubicBezTo>
                  <a:pt x="540" y="97"/>
                  <a:pt x="433" y="0"/>
                  <a:pt x="301" y="0"/>
                </a:cubicBezTo>
                <a:cubicBezTo>
                  <a:pt x="170" y="0"/>
                  <a:pt x="63" y="97"/>
                  <a:pt x="63" y="217"/>
                </a:cubicBezTo>
                <a:cubicBezTo>
                  <a:pt x="63" y="304"/>
                  <a:pt x="63" y="304"/>
                  <a:pt x="63" y="304"/>
                </a:cubicBezTo>
                <a:cubicBezTo>
                  <a:pt x="11" y="304"/>
                  <a:pt x="11" y="304"/>
                  <a:pt x="11" y="304"/>
                </a:cubicBezTo>
                <a:cubicBezTo>
                  <a:pt x="5" y="304"/>
                  <a:pt x="0" y="309"/>
                  <a:pt x="0" y="315"/>
                </a:cubicBezTo>
                <a:cubicBezTo>
                  <a:pt x="0" y="723"/>
                  <a:pt x="0" y="723"/>
                  <a:pt x="0" y="723"/>
                </a:cubicBezTo>
                <a:cubicBezTo>
                  <a:pt x="0" y="729"/>
                  <a:pt x="5" y="734"/>
                  <a:pt x="11" y="734"/>
                </a:cubicBezTo>
                <a:cubicBezTo>
                  <a:pt x="592" y="734"/>
                  <a:pt x="592" y="734"/>
                  <a:pt x="592" y="734"/>
                </a:cubicBezTo>
                <a:cubicBezTo>
                  <a:pt x="598" y="734"/>
                  <a:pt x="603" y="729"/>
                  <a:pt x="603" y="723"/>
                </a:cubicBezTo>
                <a:cubicBezTo>
                  <a:pt x="603" y="315"/>
                  <a:pt x="603" y="315"/>
                  <a:pt x="603" y="315"/>
                </a:cubicBezTo>
                <a:cubicBezTo>
                  <a:pt x="603" y="309"/>
                  <a:pt x="598" y="304"/>
                  <a:pt x="592" y="304"/>
                </a:cubicBezTo>
                <a:close/>
                <a:moveTo>
                  <a:pt x="323" y="494"/>
                </a:moveTo>
                <a:cubicBezTo>
                  <a:pt x="323" y="612"/>
                  <a:pt x="323" y="612"/>
                  <a:pt x="323" y="612"/>
                </a:cubicBezTo>
                <a:cubicBezTo>
                  <a:pt x="323" y="621"/>
                  <a:pt x="316" y="628"/>
                  <a:pt x="307" y="628"/>
                </a:cubicBezTo>
                <a:cubicBezTo>
                  <a:pt x="296" y="628"/>
                  <a:pt x="296" y="628"/>
                  <a:pt x="296" y="628"/>
                </a:cubicBezTo>
                <a:cubicBezTo>
                  <a:pt x="287" y="628"/>
                  <a:pt x="279" y="621"/>
                  <a:pt x="279" y="612"/>
                </a:cubicBezTo>
                <a:cubicBezTo>
                  <a:pt x="279" y="494"/>
                  <a:pt x="279" y="494"/>
                  <a:pt x="279" y="494"/>
                </a:cubicBezTo>
                <a:cubicBezTo>
                  <a:pt x="266" y="486"/>
                  <a:pt x="257" y="471"/>
                  <a:pt x="257" y="455"/>
                </a:cubicBezTo>
                <a:cubicBezTo>
                  <a:pt x="257" y="430"/>
                  <a:pt x="277" y="410"/>
                  <a:pt x="301" y="410"/>
                </a:cubicBezTo>
                <a:cubicBezTo>
                  <a:pt x="326" y="410"/>
                  <a:pt x="346" y="430"/>
                  <a:pt x="346" y="455"/>
                </a:cubicBezTo>
                <a:cubicBezTo>
                  <a:pt x="346" y="471"/>
                  <a:pt x="337" y="486"/>
                  <a:pt x="323" y="494"/>
                </a:cubicBezTo>
                <a:close/>
                <a:moveTo>
                  <a:pt x="479" y="304"/>
                </a:moveTo>
                <a:cubicBezTo>
                  <a:pt x="124" y="304"/>
                  <a:pt x="124" y="304"/>
                  <a:pt x="124" y="304"/>
                </a:cubicBezTo>
                <a:cubicBezTo>
                  <a:pt x="124" y="217"/>
                  <a:pt x="124" y="217"/>
                  <a:pt x="124" y="217"/>
                </a:cubicBezTo>
                <a:cubicBezTo>
                  <a:pt x="124" y="131"/>
                  <a:pt x="204" y="61"/>
                  <a:pt x="301" y="61"/>
                </a:cubicBezTo>
                <a:cubicBezTo>
                  <a:pt x="399" y="61"/>
                  <a:pt x="479" y="131"/>
                  <a:pt x="479" y="217"/>
                </a:cubicBezTo>
                <a:lnTo>
                  <a:pt x="479" y="304"/>
                </a:lnTo>
                <a:close/>
              </a:path>
            </a:pathLst>
          </a:custGeom>
          <a:solidFill>
            <a:srgbClr val="FFB900"/>
          </a:solidFill>
          <a:ln>
            <a:noFill/>
          </a:ln>
          <a:extLst/>
        </p:spPr>
        <p:txBody>
          <a:bodyPr vert="horz" wrap="square" lIns="91428" tIns="45714" rIns="91428" bIns="45714" numCol="1" anchor="t" anchorCtr="0" compatLnSpc="1">
            <a:prstTxWarp prst="textNoShape">
              <a:avLst/>
            </a:prstTxWarp>
          </a:bodyPr>
          <a:lstStyle/>
          <a:p>
            <a:pPr defTabSz="932649">
              <a:defRPr/>
            </a:pPr>
            <a:endParaRPr lang="en-US">
              <a:solidFill>
                <a:srgbClr val="FFFFFF"/>
              </a:solidFill>
              <a:latin typeface="Segoe UI"/>
            </a:endParaRPr>
          </a:p>
        </p:txBody>
      </p:sp>
      <p:sp>
        <p:nvSpPr>
          <p:cNvPr id="252" name="Right Arrow 227"/>
          <p:cNvSpPr/>
          <p:nvPr/>
        </p:nvSpPr>
        <p:spPr bwMode="auto">
          <a:xfrm>
            <a:off x="2538403" y="5111107"/>
            <a:ext cx="387630" cy="131539"/>
          </a:xfrm>
          <a:prstGeom prst="rightArrow">
            <a:avLst/>
          </a:prstGeom>
          <a:solidFill>
            <a:schemeClr val="accent5"/>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endParaRPr lang="en-US" sz="2000">
              <a:gradFill>
                <a:gsLst>
                  <a:gs pos="0">
                    <a:srgbClr val="FFFFFF"/>
                  </a:gs>
                  <a:gs pos="100000">
                    <a:srgbClr val="FFFFFF"/>
                  </a:gs>
                </a:gsLst>
                <a:lin ang="5400000" scaled="0"/>
              </a:gradFill>
              <a:latin typeface="Segoe UI"/>
            </a:endParaRPr>
          </a:p>
        </p:txBody>
      </p:sp>
      <p:sp>
        <p:nvSpPr>
          <p:cNvPr id="251" name="TextBox 250"/>
          <p:cNvSpPr txBox="1"/>
          <p:nvPr/>
        </p:nvSpPr>
        <p:spPr>
          <a:xfrm>
            <a:off x="2572621" y="5226454"/>
            <a:ext cx="432514" cy="284018"/>
          </a:xfrm>
          <a:prstGeom prst="rect">
            <a:avLst/>
          </a:prstGeom>
          <a:noFill/>
        </p:spPr>
        <p:txBody>
          <a:bodyPr wrap="square" lIns="0" tIns="0" rIns="0" bIns="0" rtlCol="0">
            <a:spAutoFit/>
          </a:bodyPr>
          <a:lstStyle/>
          <a:p>
            <a:pPr defTabSz="932649">
              <a:lnSpc>
                <a:spcPct val="90000"/>
              </a:lnSpc>
              <a:spcAft>
                <a:spcPts val="600"/>
              </a:spcAft>
              <a:defRPr/>
            </a:pPr>
            <a:r>
              <a:rPr lang="en-US" sz="1000" dirty="0">
                <a:solidFill>
                  <a:srgbClr val="002050"/>
                </a:solidFill>
                <a:latin typeface="Segoe UI Semibold" panose="020B0702040204020203" pitchFamily="34" charset="0"/>
                <a:cs typeface="Segoe UI Semibold" panose="020B0702040204020203" pitchFamily="34" charset="0"/>
              </a:rPr>
              <a:t>Port 1433</a:t>
            </a:r>
          </a:p>
        </p:txBody>
      </p:sp>
      <p:sp>
        <p:nvSpPr>
          <p:cNvPr id="241" name="Left-Right Arrow 2"/>
          <p:cNvSpPr/>
          <p:nvPr/>
        </p:nvSpPr>
        <p:spPr bwMode="auto">
          <a:xfrm rot="16200000">
            <a:off x="2665163" y="4453253"/>
            <a:ext cx="763486" cy="184403"/>
          </a:xfrm>
          <a:prstGeom prst="leftRightArrow">
            <a:avLst/>
          </a:prstGeom>
          <a:solidFill>
            <a:schemeClr val="accent6"/>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253" name="TextBox 252"/>
          <p:cNvSpPr txBox="1"/>
          <p:nvPr/>
        </p:nvSpPr>
        <p:spPr>
          <a:xfrm>
            <a:off x="3193463" y="5906792"/>
            <a:ext cx="1222466" cy="461626"/>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200" dirty="0">
                <a:solidFill>
                  <a:schemeClr val="accent6"/>
                </a:solidFill>
                <a:latin typeface="Segoe UI Semibold" panose="020B0702040204020203" pitchFamily="34" charset="0"/>
                <a:cs typeface="Segoe UI Semibold" panose="020B0702040204020203" pitchFamily="34" charset="0"/>
              </a:rPr>
              <a:t>Deny</a:t>
            </a:r>
          </a:p>
        </p:txBody>
      </p:sp>
    </p:spTree>
    <p:extLst>
      <p:ext uri="{BB962C8B-B14F-4D97-AF65-F5344CB8AC3E}">
        <p14:creationId xmlns:p14="http://schemas.microsoft.com/office/powerpoint/2010/main" val="1995424898"/>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Rectangle 46"/>
          <p:cNvSpPr/>
          <p:nvPr/>
        </p:nvSpPr>
        <p:spPr bwMode="auto">
          <a:xfrm>
            <a:off x="1793804" y="2982254"/>
            <a:ext cx="1881295" cy="1286403"/>
          </a:xfrm>
          <a:prstGeom prst="rect">
            <a:avLst/>
          </a:prstGeom>
          <a:solidFill>
            <a:schemeClr val="accent1"/>
          </a:solidFill>
          <a:ln w="25400">
            <a:solidFill>
              <a:srgbClr val="002060"/>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endParaRPr lang="en-US" sz="2000">
              <a:gradFill>
                <a:gsLst>
                  <a:gs pos="0">
                    <a:srgbClr val="FFFFFF"/>
                  </a:gs>
                  <a:gs pos="100000">
                    <a:srgbClr val="FFFFFF"/>
                  </a:gs>
                </a:gsLst>
                <a:lin ang="5400000" scaled="0"/>
              </a:gradFill>
              <a:latin typeface="Segoe UI"/>
            </a:endParaRPr>
          </a:p>
        </p:txBody>
      </p:sp>
      <p:sp>
        <p:nvSpPr>
          <p:cNvPr id="48" name="TextBox 47"/>
          <p:cNvSpPr txBox="1"/>
          <p:nvPr/>
        </p:nvSpPr>
        <p:spPr>
          <a:xfrm>
            <a:off x="1768983" y="3580175"/>
            <a:ext cx="2016641" cy="760170"/>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400" dirty="0" err="1">
                <a:solidFill>
                  <a:srgbClr val="FFFFFF"/>
                </a:solidFill>
                <a:latin typeface="Segoe UI"/>
              </a:rPr>
              <a:t>RedisCache</a:t>
            </a:r>
            <a:r>
              <a:rPr lang="en-US" sz="1400" dirty="0">
                <a:solidFill>
                  <a:srgbClr val="FFFFFF"/>
                </a:solidFill>
                <a:latin typeface="Segoe UI"/>
              </a:rPr>
              <a:t> Subnet</a:t>
            </a:r>
          </a:p>
          <a:p>
            <a:pPr defTabSz="932649">
              <a:lnSpc>
                <a:spcPct val="90000"/>
              </a:lnSpc>
              <a:spcAft>
                <a:spcPts val="600"/>
              </a:spcAft>
              <a:defRPr/>
            </a:pPr>
            <a:r>
              <a:rPr lang="en-US" sz="1400" dirty="0">
                <a:solidFill>
                  <a:srgbClr val="FFFFFF"/>
                </a:solidFill>
                <a:latin typeface="Segoe UI"/>
              </a:rPr>
              <a:t> (10.0.0.0/24)</a:t>
            </a:r>
          </a:p>
        </p:txBody>
      </p:sp>
      <p:grpSp>
        <p:nvGrpSpPr>
          <p:cNvPr id="49" name="Group 48"/>
          <p:cNvGrpSpPr/>
          <p:nvPr/>
        </p:nvGrpSpPr>
        <p:grpSpPr>
          <a:xfrm>
            <a:off x="2062785" y="2948935"/>
            <a:ext cx="1268187" cy="770920"/>
            <a:chOff x="6959350" y="2346724"/>
            <a:chExt cx="1372677" cy="1121810"/>
          </a:xfrm>
        </p:grpSpPr>
        <p:grpSp>
          <p:nvGrpSpPr>
            <p:cNvPr id="50" name="Group 9"/>
            <p:cNvGrpSpPr>
              <a:grpSpLocks noChangeAspect="1"/>
            </p:cNvGrpSpPr>
            <p:nvPr/>
          </p:nvGrpSpPr>
          <p:grpSpPr>
            <a:xfrm>
              <a:off x="6959350" y="2346724"/>
              <a:ext cx="714864" cy="929784"/>
              <a:chOff x="4084637" y="3766765"/>
              <a:chExt cx="490104" cy="637451"/>
            </a:xfrm>
          </p:grpSpPr>
          <p:pic>
            <p:nvPicPr>
              <p:cNvPr id="54" name="Picture 2"/>
              <p:cNvPicPr>
                <a:picLocks noChangeAspect="1" noChangeArrowheads="1"/>
              </p:cNvPicPr>
              <p:nvPr/>
            </p:nvPicPr>
            <p:blipFill>
              <a:blip r:embed="rId3" cstate="screen">
                <a:clrChange>
                  <a:clrFrom>
                    <a:srgbClr val="4EB1E4"/>
                  </a:clrFrom>
                  <a:clrTo>
                    <a:srgbClr val="4EB1E4">
                      <a:alpha val="0"/>
                    </a:srgbClr>
                  </a:clrTo>
                </a:clrChange>
                <a:grayscl/>
                <a:extLst>
                  <a:ext uri="{28A0092B-C50C-407E-A947-70E740481C1C}">
                    <a14:useLocalDpi xmlns:a14="http://schemas.microsoft.com/office/drawing/2010/main"/>
                  </a:ext>
                </a:extLst>
              </a:blip>
              <a:srcRect/>
              <a:stretch>
                <a:fillRect/>
              </a:stretch>
            </p:blipFill>
            <p:spPr bwMode="auto">
              <a:xfrm>
                <a:off x="4326078" y="4146885"/>
                <a:ext cx="248663" cy="2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6" descr="\\magnum\Projects\Microsoft\Cloud Power FY12\Design\Icons\PNGs\Server_2.png"/>
              <p:cNvPicPr>
                <a:picLocks noChangeAspect="1" noChangeArrowheads="1"/>
              </p:cNvPicPr>
              <p:nvPr/>
            </p:nvPicPr>
            <p:blipFill rotWithShape="1">
              <a:blip r:embed="rId4" cstate="screen">
                <a:grayscl/>
                <a:extLst>
                  <a:ext uri="{28A0092B-C50C-407E-A947-70E740481C1C}">
                    <a14:useLocalDpi xmlns:a14="http://schemas.microsoft.com/office/drawing/2010/main"/>
                  </a:ext>
                </a:extLst>
              </a:blip>
              <a:srcRect/>
              <a:stretch/>
            </p:blipFill>
            <p:spPr bwMode="auto">
              <a:xfrm>
                <a:off x="4084637" y="3766765"/>
                <a:ext cx="318183" cy="637451"/>
              </a:xfrm>
              <a:prstGeom prst="rect">
                <a:avLst/>
              </a:prstGeom>
              <a:noFill/>
            </p:spPr>
          </p:pic>
        </p:grpSp>
        <p:grpSp>
          <p:nvGrpSpPr>
            <p:cNvPr id="51" name="Group 9"/>
            <p:cNvGrpSpPr>
              <a:grpSpLocks noChangeAspect="1"/>
            </p:cNvGrpSpPr>
            <p:nvPr/>
          </p:nvGrpSpPr>
          <p:grpSpPr>
            <a:xfrm>
              <a:off x="7617163" y="2538750"/>
              <a:ext cx="714864" cy="929784"/>
              <a:chOff x="4084637" y="3766765"/>
              <a:chExt cx="490104" cy="637451"/>
            </a:xfrm>
          </p:grpSpPr>
          <p:pic>
            <p:nvPicPr>
              <p:cNvPr id="52" name="Picture 2"/>
              <p:cNvPicPr>
                <a:picLocks noChangeAspect="1" noChangeArrowheads="1"/>
              </p:cNvPicPr>
              <p:nvPr/>
            </p:nvPicPr>
            <p:blipFill>
              <a:blip r:embed="rId3" cstate="screen">
                <a:clrChange>
                  <a:clrFrom>
                    <a:srgbClr val="4EB1E4"/>
                  </a:clrFrom>
                  <a:clrTo>
                    <a:srgbClr val="4EB1E4">
                      <a:alpha val="0"/>
                    </a:srgbClr>
                  </a:clrTo>
                </a:clrChange>
                <a:grayscl/>
                <a:extLst>
                  <a:ext uri="{28A0092B-C50C-407E-A947-70E740481C1C}">
                    <a14:useLocalDpi xmlns:a14="http://schemas.microsoft.com/office/drawing/2010/main"/>
                  </a:ext>
                </a:extLst>
              </a:blip>
              <a:srcRect/>
              <a:stretch>
                <a:fillRect/>
              </a:stretch>
            </p:blipFill>
            <p:spPr bwMode="auto">
              <a:xfrm>
                <a:off x="4326078" y="4146885"/>
                <a:ext cx="248663" cy="2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6" descr="\\magnum\Projects\Microsoft\Cloud Power FY12\Design\Icons\PNGs\Server_2.png"/>
              <p:cNvPicPr>
                <a:picLocks noChangeAspect="1" noChangeArrowheads="1"/>
              </p:cNvPicPr>
              <p:nvPr/>
            </p:nvPicPr>
            <p:blipFill rotWithShape="1">
              <a:blip r:embed="rId4" cstate="screen">
                <a:grayscl/>
                <a:extLst>
                  <a:ext uri="{28A0092B-C50C-407E-A947-70E740481C1C}">
                    <a14:useLocalDpi xmlns:a14="http://schemas.microsoft.com/office/drawing/2010/main"/>
                  </a:ext>
                </a:extLst>
              </a:blip>
              <a:srcRect/>
              <a:stretch/>
            </p:blipFill>
            <p:spPr bwMode="auto">
              <a:xfrm>
                <a:off x="4084637" y="3766765"/>
                <a:ext cx="318183" cy="637451"/>
              </a:xfrm>
              <a:prstGeom prst="rect">
                <a:avLst/>
              </a:prstGeom>
              <a:noFill/>
            </p:spPr>
          </p:pic>
        </p:grpSp>
      </p:grpSp>
      <p:sp>
        <p:nvSpPr>
          <p:cNvPr id="67" name="Text Placeholder 3"/>
          <p:cNvSpPr txBox="1">
            <a:spLocks/>
          </p:cNvSpPr>
          <p:nvPr/>
        </p:nvSpPr>
        <p:spPr>
          <a:xfrm>
            <a:off x="7040220" y="1212851"/>
            <a:ext cx="4831990" cy="5480257"/>
          </a:xfrm>
          <a:prstGeom prst="rect">
            <a:avLst/>
          </a:prstGeom>
        </p:spPr>
        <p:txBody>
          <a:bodyPr/>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buNone/>
            </a:pPr>
            <a:r>
              <a:rPr lang="en-US" sz="3200" dirty="0">
                <a:solidFill>
                  <a:schemeClr val="accent1"/>
                </a:solidFill>
              </a:rPr>
              <a:t>Dedicated 1</a:t>
            </a:r>
            <a:r>
              <a:rPr lang="en-US" sz="3200" baseline="30000" dirty="0">
                <a:solidFill>
                  <a:schemeClr val="accent1"/>
                </a:solidFill>
              </a:rPr>
              <a:t>st</a:t>
            </a:r>
            <a:r>
              <a:rPr lang="en-US" sz="3200" dirty="0">
                <a:solidFill>
                  <a:schemeClr val="accent1"/>
                </a:solidFill>
              </a:rPr>
              <a:t> party services</a:t>
            </a:r>
            <a:endParaRPr lang="en-US" sz="3200" kern="0" dirty="0">
              <a:solidFill>
                <a:schemeClr val="accent1"/>
              </a:solidFill>
            </a:endParaRPr>
          </a:p>
          <a:p>
            <a:pPr marL="342900" lvl="1" indent="-342900">
              <a:defRPr/>
            </a:pPr>
            <a:r>
              <a:rPr lang="en-US" sz="1800" dirty="0"/>
              <a:t>Dedicated single-tenant 1st party services </a:t>
            </a:r>
            <a:br>
              <a:rPr lang="en-US" sz="1800" dirty="0"/>
            </a:br>
            <a:r>
              <a:rPr lang="en-US" sz="1800" dirty="0"/>
              <a:t>can be deployed into a Azure VNet</a:t>
            </a:r>
          </a:p>
          <a:p>
            <a:pPr marL="342900" lvl="1" indent="-342900">
              <a:defRPr/>
            </a:pPr>
            <a:r>
              <a:rPr lang="en-US" sz="1800" dirty="0"/>
              <a:t>Supported Services:</a:t>
            </a:r>
          </a:p>
          <a:p>
            <a:pPr marL="567261" lvl="2" indent="-342900">
              <a:defRPr/>
            </a:pPr>
            <a:r>
              <a:rPr lang="en-US" sz="1600" dirty="0" err="1"/>
              <a:t>Redis</a:t>
            </a:r>
            <a:r>
              <a:rPr lang="en-US" sz="1600" dirty="0"/>
              <a:t> Cache</a:t>
            </a:r>
          </a:p>
          <a:p>
            <a:pPr marL="567261" lvl="2" indent="-342900">
              <a:defRPr/>
            </a:pPr>
            <a:r>
              <a:rPr lang="en-US" sz="1600" dirty="0"/>
              <a:t>HDInsight</a:t>
            </a:r>
          </a:p>
          <a:p>
            <a:pPr marL="567261" lvl="2" indent="-342900">
              <a:defRPr/>
            </a:pPr>
            <a:r>
              <a:rPr lang="en-US" sz="1600" dirty="0"/>
              <a:t>App Service Environment(ASE)</a:t>
            </a:r>
          </a:p>
          <a:p>
            <a:pPr marL="567261" lvl="2" indent="-342900">
              <a:defRPr/>
            </a:pPr>
            <a:r>
              <a:rPr lang="en-US" sz="1600" dirty="0"/>
              <a:t>Application Gateway</a:t>
            </a:r>
          </a:p>
          <a:p>
            <a:pPr marL="342900" lvl="1" indent="-342900">
              <a:defRPr/>
            </a:pPr>
            <a:r>
              <a:rPr lang="en-US" sz="1800" dirty="0"/>
              <a:t>Central Management: </a:t>
            </a:r>
          </a:p>
          <a:p>
            <a:pPr marL="567261" lvl="2" indent="-342900">
              <a:defRPr/>
            </a:pPr>
            <a:r>
              <a:rPr lang="en-US" sz="1600" dirty="0"/>
              <a:t>Deploy in a VNet and access from all </a:t>
            </a:r>
            <a:br>
              <a:rPr lang="en-US" sz="1600" dirty="0"/>
            </a:br>
            <a:r>
              <a:rPr lang="en-US" sz="1600" dirty="0"/>
              <a:t>other </a:t>
            </a:r>
            <a:r>
              <a:rPr lang="en-US" sz="1600" dirty="0" err="1"/>
              <a:t>VNets</a:t>
            </a:r>
            <a:r>
              <a:rPr lang="en-US" sz="1600" dirty="0"/>
              <a:t> via VPN Gateway\ER</a:t>
            </a:r>
          </a:p>
          <a:p>
            <a:pPr marL="567261" lvl="2" indent="-342900">
              <a:defRPr/>
            </a:pPr>
            <a:r>
              <a:rPr lang="en-US" sz="1600" dirty="0"/>
              <a:t>Azure AD to provide SSO for on-</a:t>
            </a:r>
            <a:r>
              <a:rPr lang="en-US" sz="1600" dirty="0" err="1"/>
              <a:t>prem</a:t>
            </a:r>
            <a:r>
              <a:rPr lang="en-US" sz="1600" dirty="0"/>
              <a:t> users</a:t>
            </a:r>
          </a:p>
          <a:p>
            <a:pPr marL="510111" lvl="2" indent="-285750" defTabSz="932597">
              <a:lnSpc>
                <a:spcPct val="114000"/>
              </a:lnSpc>
              <a:spcBef>
                <a:spcPts val="1020"/>
              </a:spcBef>
              <a:spcAft>
                <a:spcPts val="306"/>
              </a:spcAft>
              <a:buClr>
                <a:schemeClr val="tx1"/>
              </a:buClr>
              <a:buSzPct val="100000"/>
              <a:defRPr/>
            </a:pPr>
            <a:endParaRPr lang="en-US" sz="1600" kern="0" dirty="0">
              <a:solidFill>
                <a:schemeClr val="tx1"/>
              </a:solidFill>
            </a:endParaRPr>
          </a:p>
          <a:p>
            <a:pPr marL="510111" lvl="2" indent="-285750" defTabSz="932597">
              <a:lnSpc>
                <a:spcPct val="114000"/>
              </a:lnSpc>
              <a:spcBef>
                <a:spcPts val="1020"/>
              </a:spcBef>
              <a:spcAft>
                <a:spcPts val="306"/>
              </a:spcAft>
              <a:buClr>
                <a:schemeClr val="tx1"/>
              </a:buClr>
              <a:buSzPct val="100000"/>
              <a:defRPr/>
            </a:pPr>
            <a:endParaRPr lang="en-US" sz="1200" kern="0" dirty="0">
              <a:solidFill>
                <a:schemeClr val="tx1"/>
              </a:solidFill>
            </a:endParaRPr>
          </a:p>
          <a:p>
            <a:pPr marL="285750" indent="-285750">
              <a:lnSpc>
                <a:spcPct val="114000"/>
              </a:lnSpc>
            </a:pPr>
            <a:endParaRPr lang="en-US" sz="1600" kern="0" dirty="0">
              <a:solidFill>
                <a:schemeClr val="tx1"/>
              </a:solidFill>
              <a:latin typeface="+mn-lt"/>
            </a:endParaRPr>
          </a:p>
          <a:p>
            <a:pPr marL="0" indent="0">
              <a:lnSpc>
                <a:spcPct val="114000"/>
              </a:lnSpc>
              <a:buNone/>
            </a:pPr>
            <a:endParaRPr lang="en-US" sz="1200" kern="0" dirty="0">
              <a:solidFill>
                <a:schemeClr val="tx1"/>
              </a:solidFill>
            </a:endParaRPr>
          </a:p>
        </p:txBody>
      </p:sp>
      <p:sp>
        <p:nvSpPr>
          <p:cNvPr id="73" name="TextBox 72"/>
          <p:cNvSpPr txBox="1"/>
          <p:nvPr/>
        </p:nvSpPr>
        <p:spPr>
          <a:xfrm>
            <a:off x="950686" y="5638399"/>
            <a:ext cx="3633901" cy="760170"/>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400" b="1">
                <a:solidFill>
                  <a:srgbClr val="FFFFFF"/>
                </a:solidFill>
                <a:latin typeface="Segoe UI"/>
              </a:rPr>
              <a:t>VIRTUAL NETWORK</a:t>
            </a:r>
          </a:p>
          <a:p>
            <a:pPr defTabSz="932649">
              <a:lnSpc>
                <a:spcPct val="90000"/>
              </a:lnSpc>
              <a:spcAft>
                <a:spcPts val="600"/>
              </a:spcAft>
              <a:defRPr/>
            </a:pPr>
            <a:r>
              <a:rPr lang="en-US" sz="1400" b="1">
                <a:solidFill>
                  <a:srgbClr val="FFFFFF"/>
                </a:solidFill>
                <a:latin typeface="Segoe UI"/>
              </a:rPr>
              <a:t>(10.0.0.0/16)</a:t>
            </a:r>
          </a:p>
        </p:txBody>
      </p:sp>
      <p:sp>
        <p:nvSpPr>
          <p:cNvPr id="63" name="Title 9"/>
          <p:cNvSpPr txBox="1">
            <a:spLocks/>
          </p:cNvSpPr>
          <p:nvPr/>
        </p:nvSpPr>
        <p:spPr>
          <a:xfrm>
            <a:off x="366169" y="295278"/>
            <a:ext cx="11702551" cy="917575"/>
          </a:xfrm>
          <a:prstGeom prst="rect">
            <a:avLst/>
          </a:prstGeom>
        </p:spPr>
        <p:txBody>
          <a:bodyPr vert="horz" wrap="square" lIns="146304" tIns="91440" rIns="146304" bIns="91440" rtlCol="0" anchor="t">
            <a:noAutofit/>
          </a:bodyPr>
          <a:lstStyle>
            <a:lvl1pPr algn="l" defTabSz="932594" rtl="0" eaLnBrk="1" latinLnBrk="0" hangingPunct="1">
              <a:lnSpc>
                <a:spcPct val="90000"/>
              </a:lnSpc>
              <a:spcBef>
                <a:spcPct val="0"/>
              </a:spcBef>
              <a:buNone/>
              <a:defRPr lang="en-US" sz="4800" b="0" kern="1200" cap="none" spc="-101"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err="1"/>
              <a:t>VNet</a:t>
            </a:r>
            <a:r>
              <a:rPr lang="en-US" dirty="0"/>
              <a:t> connectivity </a:t>
            </a:r>
          </a:p>
        </p:txBody>
      </p:sp>
      <p:sp>
        <p:nvSpPr>
          <p:cNvPr id="205" name="Rectangle 204"/>
          <p:cNvSpPr/>
          <p:nvPr/>
        </p:nvSpPr>
        <p:spPr bwMode="auto">
          <a:xfrm>
            <a:off x="760726" y="4672998"/>
            <a:ext cx="1788813" cy="1306849"/>
          </a:xfrm>
          <a:prstGeom prst="rect">
            <a:avLst/>
          </a:prstGeom>
          <a:noFill/>
          <a:ln w="25400">
            <a:solidFill>
              <a:schemeClr val="accent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endParaRPr lang="en-US" sz="2000">
              <a:gradFill>
                <a:gsLst>
                  <a:gs pos="0">
                    <a:srgbClr val="FFFFFF"/>
                  </a:gs>
                  <a:gs pos="100000">
                    <a:srgbClr val="FFFFFF"/>
                  </a:gs>
                </a:gsLst>
                <a:lin ang="5400000" scaled="0"/>
              </a:gradFill>
              <a:latin typeface="Segoe UI"/>
            </a:endParaRPr>
          </a:p>
        </p:txBody>
      </p:sp>
      <p:pic>
        <p:nvPicPr>
          <p:cNvPr id="206" name="Picture 2"/>
          <p:cNvPicPr>
            <a:picLocks noChangeAspect="1" noChangeArrowheads="1"/>
          </p:cNvPicPr>
          <p:nvPr/>
        </p:nvPicPr>
        <p:blipFill>
          <a:blip r:embed="rId3" cstate="screen">
            <a:clrChange>
              <a:clrFrom>
                <a:srgbClr val="4EB1E4"/>
              </a:clrFrom>
              <a:clrTo>
                <a:srgbClr val="4EB1E4">
                  <a:alpha val="0"/>
                </a:srgbClr>
              </a:clrTo>
            </a:clrChange>
            <a:duotone>
              <a:prstClr val="black"/>
              <a:schemeClr val="accent2">
                <a:tint val="45000"/>
                <a:satMod val="400000"/>
              </a:schemeClr>
            </a:duotone>
            <a:extLst>
              <a:ext uri="{28A0092B-C50C-407E-A947-70E740481C1C}">
                <a14:useLocalDpi xmlns:a14="http://schemas.microsoft.com/office/drawing/2010/main"/>
              </a:ext>
            </a:extLst>
          </a:blip>
          <a:srcRect/>
          <a:stretch>
            <a:fillRect/>
          </a:stretch>
        </p:blipFill>
        <p:spPr bwMode="auto">
          <a:xfrm>
            <a:off x="1370700" y="5133162"/>
            <a:ext cx="340416" cy="229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 name="Picture 6" descr="\\magnum\Projects\Microsoft\Cloud Power FY12\Design\Icons\PNGs\Server_2.png"/>
          <p:cNvPicPr>
            <a:picLocks noChangeAspect="1" noChangeArrowheads="1"/>
          </p:cNvPicPr>
          <p:nvPr/>
        </p:nvPicPr>
        <p:blipFill rotWithShape="1">
          <a:blip r:embed="rId5" cstate="screen">
            <a:duotone>
              <a:prstClr val="black"/>
              <a:schemeClr val="accent2">
                <a:tint val="45000"/>
                <a:satMod val="400000"/>
              </a:schemeClr>
            </a:duotone>
            <a:extLst>
              <a:ext uri="{28A0092B-C50C-407E-A947-70E740481C1C}">
                <a14:useLocalDpi xmlns:a14="http://schemas.microsoft.com/office/drawing/2010/main"/>
              </a:ext>
            </a:extLst>
          </a:blip>
          <a:srcRect/>
          <a:stretch/>
        </p:blipFill>
        <p:spPr bwMode="auto">
          <a:xfrm>
            <a:off x="1040170" y="4746088"/>
            <a:ext cx="435588" cy="649113"/>
          </a:xfrm>
          <a:prstGeom prst="rect">
            <a:avLst/>
          </a:prstGeom>
          <a:noFill/>
        </p:spPr>
      </p:pic>
      <p:pic>
        <p:nvPicPr>
          <p:cNvPr id="208" name="Picture 6" descr="\\magnum\Projects\Microsoft\Cloud Power FY12\Design\Icons\PNGs\Server_2.png"/>
          <p:cNvPicPr>
            <a:picLocks noChangeAspect="1" noChangeArrowheads="1"/>
          </p:cNvPicPr>
          <p:nvPr/>
        </p:nvPicPr>
        <p:blipFill rotWithShape="1">
          <a:blip r:embed="rId5" cstate="screen">
            <a:duotone>
              <a:prstClr val="black"/>
              <a:schemeClr val="accent2">
                <a:tint val="45000"/>
                <a:satMod val="400000"/>
              </a:schemeClr>
            </a:duotone>
            <a:extLst>
              <a:ext uri="{28A0092B-C50C-407E-A947-70E740481C1C}">
                <a14:useLocalDpi xmlns:a14="http://schemas.microsoft.com/office/drawing/2010/main"/>
              </a:ext>
            </a:extLst>
          </a:blip>
          <a:srcRect/>
          <a:stretch/>
        </p:blipFill>
        <p:spPr bwMode="auto">
          <a:xfrm>
            <a:off x="1657569" y="4880148"/>
            <a:ext cx="435588" cy="649113"/>
          </a:xfrm>
          <a:prstGeom prst="rect">
            <a:avLst/>
          </a:prstGeom>
          <a:noFill/>
        </p:spPr>
      </p:pic>
      <p:sp>
        <p:nvSpPr>
          <p:cNvPr id="209" name="Rectangle 208"/>
          <p:cNvSpPr/>
          <p:nvPr/>
        </p:nvSpPr>
        <p:spPr bwMode="auto">
          <a:xfrm>
            <a:off x="2861172" y="4687345"/>
            <a:ext cx="1787817" cy="1306849"/>
          </a:xfrm>
          <a:prstGeom prst="rect">
            <a:avLst/>
          </a:prstGeom>
          <a:noFill/>
          <a:ln w="25400">
            <a:solidFill>
              <a:schemeClr val="accent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endParaRPr lang="en-US" sz="2000">
              <a:gradFill>
                <a:gsLst>
                  <a:gs pos="0">
                    <a:srgbClr val="FFFFFF"/>
                  </a:gs>
                  <a:gs pos="100000">
                    <a:srgbClr val="FFFFFF"/>
                  </a:gs>
                </a:gsLst>
                <a:lin ang="5400000" scaled="0"/>
              </a:gradFill>
              <a:latin typeface="Segoe UI"/>
            </a:endParaRPr>
          </a:p>
        </p:txBody>
      </p:sp>
      <p:sp>
        <p:nvSpPr>
          <p:cNvPr id="210" name="Rectangle 209"/>
          <p:cNvSpPr/>
          <p:nvPr/>
        </p:nvSpPr>
        <p:spPr bwMode="auto">
          <a:xfrm>
            <a:off x="637082" y="2577197"/>
            <a:ext cx="4156935" cy="3892023"/>
          </a:xfrm>
          <a:prstGeom prst="rect">
            <a:avLst/>
          </a:prstGeom>
          <a:noFill/>
          <a:ln w="25400">
            <a:solidFill>
              <a:schemeClr val="tx1"/>
            </a:solidFill>
            <a:prstDash val="lg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endParaRPr lang="en-US" sz="2000">
              <a:gradFill>
                <a:gsLst>
                  <a:gs pos="0">
                    <a:srgbClr val="FFFFFF"/>
                  </a:gs>
                  <a:gs pos="100000">
                    <a:srgbClr val="FFFFFF"/>
                  </a:gs>
                </a:gsLst>
                <a:lin ang="5400000" scaled="0"/>
              </a:gradFill>
              <a:latin typeface="Segoe UI"/>
            </a:endParaRPr>
          </a:p>
        </p:txBody>
      </p:sp>
      <p:sp>
        <p:nvSpPr>
          <p:cNvPr id="211" name="TextBox 210"/>
          <p:cNvSpPr txBox="1"/>
          <p:nvPr/>
        </p:nvSpPr>
        <p:spPr>
          <a:xfrm>
            <a:off x="905646" y="5874275"/>
            <a:ext cx="4986954" cy="704770"/>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200" dirty="0">
                <a:solidFill>
                  <a:schemeClr val="accent1"/>
                </a:solidFill>
                <a:latin typeface="Segoe UI Semibold" panose="020B0702040204020203" pitchFamily="34" charset="0"/>
                <a:cs typeface="Segoe UI Semibold" panose="020B0702040204020203" pitchFamily="34" charset="0"/>
              </a:rPr>
              <a:t>VIRTUAL NETWORK</a:t>
            </a:r>
          </a:p>
          <a:p>
            <a:pPr defTabSz="932649">
              <a:lnSpc>
                <a:spcPct val="90000"/>
              </a:lnSpc>
              <a:spcAft>
                <a:spcPts val="600"/>
              </a:spcAft>
              <a:defRPr/>
            </a:pPr>
            <a:r>
              <a:rPr lang="en-US" sz="1200" dirty="0">
                <a:solidFill>
                  <a:schemeClr val="accent1"/>
                </a:solidFill>
                <a:latin typeface="Segoe UI Semibold" panose="020B0702040204020203" pitchFamily="34" charset="0"/>
                <a:cs typeface="Segoe UI Semibold" panose="020B0702040204020203" pitchFamily="34" charset="0"/>
              </a:rPr>
              <a:t>(10.0.0.0/16)</a:t>
            </a:r>
          </a:p>
        </p:txBody>
      </p:sp>
      <p:pic>
        <p:nvPicPr>
          <p:cNvPr id="212" name="Picture 211"/>
          <p:cNvPicPr>
            <a:picLocks noChangeAspect="1"/>
          </p:cNvPicPr>
          <p:nvPr/>
        </p:nvPicPr>
        <p:blipFill>
          <a:blip r:embed="rId6" cstate="screen">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2425748" y="2317638"/>
            <a:ext cx="657346" cy="657346"/>
          </a:xfrm>
          <a:prstGeom prst="rect">
            <a:avLst/>
          </a:prstGeom>
        </p:spPr>
      </p:pic>
      <p:sp>
        <p:nvSpPr>
          <p:cNvPr id="213" name="TextBox 212"/>
          <p:cNvSpPr txBox="1"/>
          <p:nvPr/>
        </p:nvSpPr>
        <p:spPr>
          <a:xfrm>
            <a:off x="1301747" y="2194054"/>
            <a:ext cx="1342924" cy="517026"/>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600" dirty="0">
                <a:solidFill>
                  <a:schemeClr val="accent1"/>
                </a:solidFill>
                <a:latin typeface="Segoe UI"/>
              </a:rPr>
              <a:t>Azure LB</a:t>
            </a:r>
          </a:p>
        </p:txBody>
      </p:sp>
      <p:sp>
        <p:nvSpPr>
          <p:cNvPr id="214" name="TextBox 213"/>
          <p:cNvSpPr txBox="1"/>
          <p:nvPr/>
        </p:nvSpPr>
        <p:spPr>
          <a:xfrm>
            <a:off x="680313" y="5329431"/>
            <a:ext cx="1608113" cy="704770"/>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200" dirty="0">
                <a:solidFill>
                  <a:schemeClr val="accent1"/>
                </a:solidFill>
              </a:rPr>
              <a:t>Front-end Subnet</a:t>
            </a:r>
          </a:p>
          <a:p>
            <a:pPr defTabSz="932649">
              <a:lnSpc>
                <a:spcPct val="90000"/>
              </a:lnSpc>
              <a:spcAft>
                <a:spcPts val="600"/>
              </a:spcAft>
              <a:defRPr/>
            </a:pPr>
            <a:r>
              <a:rPr lang="en-US" sz="1200" dirty="0">
                <a:solidFill>
                  <a:schemeClr val="accent1"/>
                </a:solidFill>
              </a:rPr>
              <a:t> (10.0.1.0/24)</a:t>
            </a:r>
          </a:p>
        </p:txBody>
      </p:sp>
      <p:sp>
        <p:nvSpPr>
          <p:cNvPr id="215" name="TextBox 214"/>
          <p:cNvSpPr txBox="1"/>
          <p:nvPr/>
        </p:nvSpPr>
        <p:spPr>
          <a:xfrm>
            <a:off x="2769749" y="5340494"/>
            <a:ext cx="1935343" cy="704770"/>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200" dirty="0">
                <a:solidFill>
                  <a:schemeClr val="accent1"/>
                </a:solidFill>
              </a:rPr>
              <a:t>Back-end Subnet</a:t>
            </a:r>
          </a:p>
          <a:p>
            <a:pPr defTabSz="932649">
              <a:lnSpc>
                <a:spcPct val="90000"/>
              </a:lnSpc>
              <a:spcAft>
                <a:spcPts val="600"/>
              </a:spcAft>
              <a:defRPr/>
            </a:pPr>
            <a:r>
              <a:rPr lang="en-US" sz="1200" dirty="0">
                <a:solidFill>
                  <a:schemeClr val="accent1"/>
                </a:solidFill>
              </a:rPr>
              <a:t> (10.0.2.0/24)</a:t>
            </a:r>
          </a:p>
        </p:txBody>
      </p:sp>
      <p:pic>
        <p:nvPicPr>
          <p:cNvPr id="216" name="Picture 2"/>
          <p:cNvPicPr>
            <a:picLocks noChangeAspect="1" noChangeArrowheads="1"/>
          </p:cNvPicPr>
          <p:nvPr/>
        </p:nvPicPr>
        <p:blipFill>
          <a:blip r:embed="rId3" cstate="screen">
            <a:clrChange>
              <a:clrFrom>
                <a:srgbClr val="4EB1E4"/>
              </a:clrFrom>
              <a:clrTo>
                <a:srgbClr val="4EB1E4">
                  <a:alpha val="0"/>
                </a:srgbClr>
              </a:clrTo>
            </a:clrChange>
            <a:duotone>
              <a:prstClr val="black"/>
              <a:schemeClr val="accent2">
                <a:tint val="45000"/>
                <a:satMod val="400000"/>
              </a:schemeClr>
            </a:duotone>
            <a:extLst>
              <a:ext uri="{28A0092B-C50C-407E-A947-70E740481C1C}">
                <a14:useLocalDpi xmlns:a14="http://schemas.microsoft.com/office/drawing/2010/main"/>
              </a:ext>
            </a:extLst>
          </a:blip>
          <a:srcRect/>
          <a:stretch>
            <a:fillRect/>
          </a:stretch>
        </p:blipFill>
        <p:spPr bwMode="auto">
          <a:xfrm>
            <a:off x="3445209" y="5133162"/>
            <a:ext cx="340416" cy="229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7" name="Picture 6" descr="\\magnum\Projects\Microsoft\Cloud Power FY12\Design\Icons\PNGs\Server_2.png"/>
          <p:cNvPicPr>
            <a:picLocks noChangeAspect="1" noChangeArrowheads="1"/>
          </p:cNvPicPr>
          <p:nvPr/>
        </p:nvPicPr>
        <p:blipFill rotWithShape="1">
          <a:blip r:embed="rId5" cstate="screen">
            <a:duotone>
              <a:prstClr val="black"/>
              <a:schemeClr val="accent2">
                <a:tint val="45000"/>
                <a:satMod val="400000"/>
              </a:schemeClr>
            </a:duotone>
            <a:extLst>
              <a:ext uri="{28A0092B-C50C-407E-A947-70E740481C1C}">
                <a14:useLocalDpi xmlns:a14="http://schemas.microsoft.com/office/drawing/2010/main"/>
              </a:ext>
            </a:extLst>
          </a:blip>
          <a:srcRect/>
          <a:stretch/>
        </p:blipFill>
        <p:spPr bwMode="auto">
          <a:xfrm>
            <a:off x="3114679" y="4746088"/>
            <a:ext cx="435588" cy="649113"/>
          </a:xfrm>
          <a:prstGeom prst="rect">
            <a:avLst/>
          </a:prstGeom>
          <a:noFill/>
        </p:spPr>
      </p:pic>
      <p:pic>
        <p:nvPicPr>
          <p:cNvPr id="218" name="Picture 2"/>
          <p:cNvPicPr>
            <a:picLocks noChangeAspect="1" noChangeArrowheads="1"/>
          </p:cNvPicPr>
          <p:nvPr/>
        </p:nvPicPr>
        <p:blipFill>
          <a:blip r:embed="rId3" cstate="screen">
            <a:clrChange>
              <a:clrFrom>
                <a:srgbClr val="4EB1E4"/>
              </a:clrFrom>
              <a:clrTo>
                <a:srgbClr val="4EB1E4">
                  <a:alpha val="0"/>
                </a:srgbClr>
              </a:clrTo>
            </a:clrChange>
            <a:duotone>
              <a:prstClr val="black"/>
              <a:schemeClr val="accent2">
                <a:tint val="45000"/>
                <a:satMod val="400000"/>
              </a:schemeClr>
            </a:duotone>
            <a:extLst>
              <a:ext uri="{28A0092B-C50C-407E-A947-70E740481C1C}">
                <a14:useLocalDpi xmlns:a14="http://schemas.microsoft.com/office/drawing/2010/main"/>
              </a:ext>
            </a:extLst>
          </a:blip>
          <a:srcRect/>
          <a:stretch>
            <a:fillRect/>
          </a:stretch>
        </p:blipFill>
        <p:spPr bwMode="auto">
          <a:xfrm>
            <a:off x="4062608" y="5267222"/>
            <a:ext cx="340416" cy="229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9" name="Picture 6" descr="\\magnum\Projects\Microsoft\Cloud Power FY12\Design\Icons\PNGs\Server_2.png"/>
          <p:cNvPicPr>
            <a:picLocks noChangeAspect="1" noChangeArrowheads="1"/>
          </p:cNvPicPr>
          <p:nvPr/>
        </p:nvPicPr>
        <p:blipFill rotWithShape="1">
          <a:blip r:embed="rId5" cstate="screen">
            <a:duotone>
              <a:prstClr val="black"/>
              <a:schemeClr val="accent2">
                <a:tint val="45000"/>
                <a:satMod val="400000"/>
              </a:schemeClr>
            </a:duotone>
            <a:extLst>
              <a:ext uri="{28A0092B-C50C-407E-A947-70E740481C1C}">
                <a14:useLocalDpi xmlns:a14="http://schemas.microsoft.com/office/drawing/2010/main"/>
              </a:ext>
            </a:extLst>
          </a:blip>
          <a:srcRect/>
          <a:stretch/>
        </p:blipFill>
        <p:spPr bwMode="auto">
          <a:xfrm>
            <a:off x="3732078" y="4880148"/>
            <a:ext cx="435588" cy="649113"/>
          </a:xfrm>
          <a:prstGeom prst="rect">
            <a:avLst/>
          </a:prstGeom>
          <a:noFill/>
        </p:spPr>
      </p:pic>
      <p:sp>
        <p:nvSpPr>
          <p:cNvPr id="220" name="TextBox 219"/>
          <p:cNvSpPr txBox="1"/>
          <p:nvPr/>
        </p:nvSpPr>
        <p:spPr>
          <a:xfrm>
            <a:off x="3797672" y="4269387"/>
            <a:ext cx="786915" cy="517026"/>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600" dirty="0">
                <a:solidFill>
                  <a:schemeClr val="accent1"/>
                </a:solidFill>
                <a:latin typeface="Segoe UI Semibold" panose="020B0702040204020203" pitchFamily="34" charset="0"/>
                <a:cs typeface="Segoe UI Semibold" panose="020B0702040204020203" pitchFamily="34" charset="0"/>
              </a:rPr>
              <a:t>NSG</a:t>
            </a:r>
          </a:p>
        </p:txBody>
      </p:sp>
      <p:sp>
        <p:nvSpPr>
          <p:cNvPr id="221" name="Freeform 23"/>
          <p:cNvSpPr>
            <a:spLocks noChangeAspect="1" noEditPoints="1"/>
          </p:cNvSpPr>
          <p:nvPr/>
        </p:nvSpPr>
        <p:spPr bwMode="auto">
          <a:xfrm>
            <a:off x="3605223" y="4308112"/>
            <a:ext cx="353696" cy="430445"/>
          </a:xfrm>
          <a:custGeom>
            <a:avLst/>
            <a:gdLst>
              <a:gd name="T0" fmla="*/ 592 w 603"/>
              <a:gd name="T1" fmla="*/ 304 h 734"/>
              <a:gd name="T2" fmla="*/ 540 w 603"/>
              <a:gd name="T3" fmla="*/ 304 h 734"/>
              <a:gd name="T4" fmla="*/ 540 w 603"/>
              <a:gd name="T5" fmla="*/ 217 h 734"/>
              <a:gd name="T6" fmla="*/ 301 w 603"/>
              <a:gd name="T7" fmla="*/ 0 h 734"/>
              <a:gd name="T8" fmla="*/ 63 w 603"/>
              <a:gd name="T9" fmla="*/ 217 h 734"/>
              <a:gd name="T10" fmla="*/ 63 w 603"/>
              <a:gd name="T11" fmla="*/ 304 h 734"/>
              <a:gd name="T12" fmla="*/ 11 w 603"/>
              <a:gd name="T13" fmla="*/ 304 h 734"/>
              <a:gd name="T14" fmla="*/ 0 w 603"/>
              <a:gd name="T15" fmla="*/ 315 h 734"/>
              <a:gd name="T16" fmla="*/ 0 w 603"/>
              <a:gd name="T17" fmla="*/ 723 h 734"/>
              <a:gd name="T18" fmla="*/ 11 w 603"/>
              <a:gd name="T19" fmla="*/ 734 h 734"/>
              <a:gd name="T20" fmla="*/ 592 w 603"/>
              <a:gd name="T21" fmla="*/ 734 h 734"/>
              <a:gd name="T22" fmla="*/ 603 w 603"/>
              <a:gd name="T23" fmla="*/ 723 h 734"/>
              <a:gd name="T24" fmla="*/ 603 w 603"/>
              <a:gd name="T25" fmla="*/ 315 h 734"/>
              <a:gd name="T26" fmla="*/ 592 w 603"/>
              <a:gd name="T27" fmla="*/ 304 h 734"/>
              <a:gd name="T28" fmla="*/ 323 w 603"/>
              <a:gd name="T29" fmla="*/ 494 h 734"/>
              <a:gd name="T30" fmla="*/ 323 w 603"/>
              <a:gd name="T31" fmla="*/ 612 h 734"/>
              <a:gd name="T32" fmla="*/ 307 w 603"/>
              <a:gd name="T33" fmla="*/ 628 h 734"/>
              <a:gd name="T34" fmla="*/ 296 w 603"/>
              <a:gd name="T35" fmla="*/ 628 h 734"/>
              <a:gd name="T36" fmla="*/ 279 w 603"/>
              <a:gd name="T37" fmla="*/ 612 h 734"/>
              <a:gd name="T38" fmla="*/ 279 w 603"/>
              <a:gd name="T39" fmla="*/ 494 h 734"/>
              <a:gd name="T40" fmla="*/ 257 w 603"/>
              <a:gd name="T41" fmla="*/ 455 h 734"/>
              <a:gd name="T42" fmla="*/ 301 w 603"/>
              <a:gd name="T43" fmla="*/ 410 h 734"/>
              <a:gd name="T44" fmla="*/ 346 w 603"/>
              <a:gd name="T45" fmla="*/ 455 h 734"/>
              <a:gd name="T46" fmla="*/ 323 w 603"/>
              <a:gd name="T47" fmla="*/ 494 h 734"/>
              <a:gd name="T48" fmla="*/ 479 w 603"/>
              <a:gd name="T49" fmla="*/ 304 h 734"/>
              <a:gd name="T50" fmla="*/ 124 w 603"/>
              <a:gd name="T51" fmla="*/ 304 h 734"/>
              <a:gd name="T52" fmla="*/ 124 w 603"/>
              <a:gd name="T53" fmla="*/ 217 h 734"/>
              <a:gd name="T54" fmla="*/ 301 w 603"/>
              <a:gd name="T55" fmla="*/ 61 h 734"/>
              <a:gd name="T56" fmla="*/ 479 w 603"/>
              <a:gd name="T57" fmla="*/ 217 h 734"/>
              <a:gd name="T58" fmla="*/ 479 w 603"/>
              <a:gd name="T59" fmla="*/ 30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3" h="734">
                <a:moveTo>
                  <a:pt x="592" y="304"/>
                </a:moveTo>
                <a:cubicBezTo>
                  <a:pt x="540" y="304"/>
                  <a:pt x="540" y="304"/>
                  <a:pt x="540" y="304"/>
                </a:cubicBezTo>
                <a:cubicBezTo>
                  <a:pt x="540" y="217"/>
                  <a:pt x="540" y="217"/>
                  <a:pt x="540" y="217"/>
                </a:cubicBezTo>
                <a:cubicBezTo>
                  <a:pt x="540" y="97"/>
                  <a:pt x="433" y="0"/>
                  <a:pt x="301" y="0"/>
                </a:cubicBezTo>
                <a:cubicBezTo>
                  <a:pt x="170" y="0"/>
                  <a:pt x="63" y="97"/>
                  <a:pt x="63" y="217"/>
                </a:cubicBezTo>
                <a:cubicBezTo>
                  <a:pt x="63" y="304"/>
                  <a:pt x="63" y="304"/>
                  <a:pt x="63" y="304"/>
                </a:cubicBezTo>
                <a:cubicBezTo>
                  <a:pt x="11" y="304"/>
                  <a:pt x="11" y="304"/>
                  <a:pt x="11" y="304"/>
                </a:cubicBezTo>
                <a:cubicBezTo>
                  <a:pt x="5" y="304"/>
                  <a:pt x="0" y="309"/>
                  <a:pt x="0" y="315"/>
                </a:cubicBezTo>
                <a:cubicBezTo>
                  <a:pt x="0" y="723"/>
                  <a:pt x="0" y="723"/>
                  <a:pt x="0" y="723"/>
                </a:cubicBezTo>
                <a:cubicBezTo>
                  <a:pt x="0" y="729"/>
                  <a:pt x="5" y="734"/>
                  <a:pt x="11" y="734"/>
                </a:cubicBezTo>
                <a:cubicBezTo>
                  <a:pt x="592" y="734"/>
                  <a:pt x="592" y="734"/>
                  <a:pt x="592" y="734"/>
                </a:cubicBezTo>
                <a:cubicBezTo>
                  <a:pt x="598" y="734"/>
                  <a:pt x="603" y="729"/>
                  <a:pt x="603" y="723"/>
                </a:cubicBezTo>
                <a:cubicBezTo>
                  <a:pt x="603" y="315"/>
                  <a:pt x="603" y="315"/>
                  <a:pt x="603" y="315"/>
                </a:cubicBezTo>
                <a:cubicBezTo>
                  <a:pt x="603" y="309"/>
                  <a:pt x="598" y="304"/>
                  <a:pt x="592" y="304"/>
                </a:cubicBezTo>
                <a:close/>
                <a:moveTo>
                  <a:pt x="323" y="494"/>
                </a:moveTo>
                <a:cubicBezTo>
                  <a:pt x="323" y="612"/>
                  <a:pt x="323" y="612"/>
                  <a:pt x="323" y="612"/>
                </a:cubicBezTo>
                <a:cubicBezTo>
                  <a:pt x="323" y="621"/>
                  <a:pt x="316" y="628"/>
                  <a:pt x="307" y="628"/>
                </a:cubicBezTo>
                <a:cubicBezTo>
                  <a:pt x="296" y="628"/>
                  <a:pt x="296" y="628"/>
                  <a:pt x="296" y="628"/>
                </a:cubicBezTo>
                <a:cubicBezTo>
                  <a:pt x="287" y="628"/>
                  <a:pt x="279" y="621"/>
                  <a:pt x="279" y="612"/>
                </a:cubicBezTo>
                <a:cubicBezTo>
                  <a:pt x="279" y="494"/>
                  <a:pt x="279" y="494"/>
                  <a:pt x="279" y="494"/>
                </a:cubicBezTo>
                <a:cubicBezTo>
                  <a:pt x="266" y="486"/>
                  <a:pt x="257" y="471"/>
                  <a:pt x="257" y="455"/>
                </a:cubicBezTo>
                <a:cubicBezTo>
                  <a:pt x="257" y="430"/>
                  <a:pt x="277" y="410"/>
                  <a:pt x="301" y="410"/>
                </a:cubicBezTo>
                <a:cubicBezTo>
                  <a:pt x="326" y="410"/>
                  <a:pt x="346" y="430"/>
                  <a:pt x="346" y="455"/>
                </a:cubicBezTo>
                <a:cubicBezTo>
                  <a:pt x="346" y="471"/>
                  <a:pt x="337" y="486"/>
                  <a:pt x="323" y="494"/>
                </a:cubicBezTo>
                <a:close/>
                <a:moveTo>
                  <a:pt x="479" y="304"/>
                </a:moveTo>
                <a:cubicBezTo>
                  <a:pt x="124" y="304"/>
                  <a:pt x="124" y="304"/>
                  <a:pt x="124" y="304"/>
                </a:cubicBezTo>
                <a:cubicBezTo>
                  <a:pt x="124" y="217"/>
                  <a:pt x="124" y="217"/>
                  <a:pt x="124" y="217"/>
                </a:cubicBezTo>
                <a:cubicBezTo>
                  <a:pt x="124" y="131"/>
                  <a:pt x="204" y="61"/>
                  <a:pt x="301" y="61"/>
                </a:cubicBezTo>
                <a:cubicBezTo>
                  <a:pt x="399" y="61"/>
                  <a:pt x="479" y="131"/>
                  <a:pt x="479" y="217"/>
                </a:cubicBezTo>
                <a:lnTo>
                  <a:pt x="479" y="304"/>
                </a:lnTo>
                <a:close/>
              </a:path>
            </a:pathLst>
          </a:custGeom>
          <a:solidFill>
            <a:srgbClr val="FFB900"/>
          </a:solidFill>
          <a:ln>
            <a:noFill/>
          </a:ln>
          <a:extLst/>
        </p:spPr>
        <p:txBody>
          <a:bodyPr vert="horz" wrap="square" lIns="91428" tIns="45714" rIns="91428" bIns="45714" numCol="1" anchor="t" anchorCtr="0" compatLnSpc="1">
            <a:prstTxWarp prst="textNoShape">
              <a:avLst/>
            </a:prstTxWarp>
          </a:bodyPr>
          <a:lstStyle/>
          <a:p>
            <a:pPr defTabSz="932649">
              <a:defRPr/>
            </a:pPr>
            <a:endParaRPr lang="en-US">
              <a:solidFill>
                <a:srgbClr val="FFFFFF"/>
              </a:solidFill>
              <a:latin typeface="Segoe UI"/>
            </a:endParaRPr>
          </a:p>
        </p:txBody>
      </p:sp>
      <p:sp>
        <p:nvSpPr>
          <p:cNvPr id="224" name="TextBox 223"/>
          <p:cNvSpPr txBox="1"/>
          <p:nvPr/>
        </p:nvSpPr>
        <p:spPr>
          <a:xfrm>
            <a:off x="919665" y="4269387"/>
            <a:ext cx="786915" cy="517026"/>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600" dirty="0">
                <a:solidFill>
                  <a:schemeClr val="accent1"/>
                </a:solidFill>
                <a:latin typeface="Segoe UI Semibold" panose="020B0702040204020203" pitchFamily="34" charset="0"/>
                <a:cs typeface="Segoe UI Semibold" panose="020B0702040204020203" pitchFamily="34" charset="0"/>
              </a:rPr>
              <a:t>NSG</a:t>
            </a:r>
          </a:p>
        </p:txBody>
      </p:sp>
      <p:sp>
        <p:nvSpPr>
          <p:cNvPr id="225" name="Freeform 23"/>
          <p:cNvSpPr>
            <a:spLocks noChangeAspect="1" noEditPoints="1"/>
          </p:cNvSpPr>
          <p:nvPr/>
        </p:nvSpPr>
        <p:spPr bwMode="auto">
          <a:xfrm>
            <a:off x="704731" y="4285627"/>
            <a:ext cx="353696" cy="430445"/>
          </a:xfrm>
          <a:custGeom>
            <a:avLst/>
            <a:gdLst>
              <a:gd name="T0" fmla="*/ 592 w 603"/>
              <a:gd name="T1" fmla="*/ 304 h 734"/>
              <a:gd name="T2" fmla="*/ 540 w 603"/>
              <a:gd name="T3" fmla="*/ 304 h 734"/>
              <a:gd name="T4" fmla="*/ 540 w 603"/>
              <a:gd name="T5" fmla="*/ 217 h 734"/>
              <a:gd name="T6" fmla="*/ 301 w 603"/>
              <a:gd name="T7" fmla="*/ 0 h 734"/>
              <a:gd name="T8" fmla="*/ 63 w 603"/>
              <a:gd name="T9" fmla="*/ 217 h 734"/>
              <a:gd name="T10" fmla="*/ 63 w 603"/>
              <a:gd name="T11" fmla="*/ 304 h 734"/>
              <a:gd name="T12" fmla="*/ 11 w 603"/>
              <a:gd name="T13" fmla="*/ 304 h 734"/>
              <a:gd name="T14" fmla="*/ 0 w 603"/>
              <a:gd name="T15" fmla="*/ 315 h 734"/>
              <a:gd name="T16" fmla="*/ 0 w 603"/>
              <a:gd name="T17" fmla="*/ 723 h 734"/>
              <a:gd name="T18" fmla="*/ 11 w 603"/>
              <a:gd name="T19" fmla="*/ 734 h 734"/>
              <a:gd name="T20" fmla="*/ 592 w 603"/>
              <a:gd name="T21" fmla="*/ 734 h 734"/>
              <a:gd name="T22" fmla="*/ 603 w 603"/>
              <a:gd name="T23" fmla="*/ 723 h 734"/>
              <a:gd name="T24" fmla="*/ 603 w 603"/>
              <a:gd name="T25" fmla="*/ 315 h 734"/>
              <a:gd name="T26" fmla="*/ 592 w 603"/>
              <a:gd name="T27" fmla="*/ 304 h 734"/>
              <a:gd name="T28" fmla="*/ 323 w 603"/>
              <a:gd name="T29" fmla="*/ 494 h 734"/>
              <a:gd name="T30" fmla="*/ 323 w 603"/>
              <a:gd name="T31" fmla="*/ 612 h 734"/>
              <a:gd name="T32" fmla="*/ 307 w 603"/>
              <a:gd name="T33" fmla="*/ 628 h 734"/>
              <a:gd name="T34" fmla="*/ 296 w 603"/>
              <a:gd name="T35" fmla="*/ 628 h 734"/>
              <a:gd name="T36" fmla="*/ 279 w 603"/>
              <a:gd name="T37" fmla="*/ 612 h 734"/>
              <a:gd name="T38" fmla="*/ 279 w 603"/>
              <a:gd name="T39" fmla="*/ 494 h 734"/>
              <a:gd name="T40" fmla="*/ 257 w 603"/>
              <a:gd name="T41" fmla="*/ 455 h 734"/>
              <a:gd name="T42" fmla="*/ 301 w 603"/>
              <a:gd name="T43" fmla="*/ 410 h 734"/>
              <a:gd name="T44" fmla="*/ 346 w 603"/>
              <a:gd name="T45" fmla="*/ 455 h 734"/>
              <a:gd name="T46" fmla="*/ 323 w 603"/>
              <a:gd name="T47" fmla="*/ 494 h 734"/>
              <a:gd name="T48" fmla="*/ 479 w 603"/>
              <a:gd name="T49" fmla="*/ 304 h 734"/>
              <a:gd name="T50" fmla="*/ 124 w 603"/>
              <a:gd name="T51" fmla="*/ 304 h 734"/>
              <a:gd name="T52" fmla="*/ 124 w 603"/>
              <a:gd name="T53" fmla="*/ 217 h 734"/>
              <a:gd name="T54" fmla="*/ 301 w 603"/>
              <a:gd name="T55" fmla="*/ 61 h 734"/>
              <a:gd name="T56" fmla="*/ 479 w 603"/>
              <a:gd name="T57" fmla="*/ 217 h 734"/>
              <a:gd name="T58" fmla="*/ 479 w 603"/>
              <a:gd name="T59" fmla="*/ 30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3" h="734">
                <a:moveTo>
                  <a:pt x="592" y="304"/>
                </a:moveTo>
                <a:cubicBezTo>
                  <a:pt x="540" y="304"/>
                  <a:pt x="540" y="304"/>
                  <a:pt x="540" y="304"/>
                </a:cubicBezTo>
                <a:cubicBezTo>
                  <a:pt x="540" y="217"/>
                  <a:pt x="540" y="217"/>
                  <a:pt x="540" y="217"/>
                </a:cubicBezTo>
                <a:cubicBezTo>
                  <a:pt x="540" y="97"/>
                  <a:pt x="433" y="0"/>
                  <a:pt x="301" y="0"/>
                </a:cubicBezTo>
                <a:cubicBezTo>
                  <a:pt x="170" y="0"/>
                  <a:pt x="63" y="97"/>
                  <a:pt x="63" y="217"/>
                </a:cubicBezTo>
                <a:cubicBezTo>
                  <a:pt x="63" y="304"/>
                  <a:pt x="63" y="304"/>
                  <a:pt x="63" y="304"/>
                </a:cubicBezTo>
                <a:cubicBezTo>
                  <a:pt x="11" y="304"/>
                  <a:pt x="11" y="304"/>
                  <a:pt x="11" y="304"/>
                </a:cubicBezTo>
                <a:cubicBezTo>
                  <a:pt x="5" y="304"/>
                  <a:pt x="0" y="309"/>
                  <a:pt x="0" y="315"/>
                </a:cubicBezTo>
                <a:cubicBezTo>
                  <a:pt x="0" y="723"/>
                  <a:pt x="0" y="723"/>
                  <a:pt x="0" y="723"/>
                </a:cubicBezTo>
                <a:cubicBezTo>
                  <a:pt x="0" y="729"/>
                  <a:pt x="5" y="734"/>
                  <a:pt x="11" y="734"/>
                </a:cubicBezTo>
                <a:cubicBezTo>
                  <a:pt x="592" y="734"/>
                  <a:pt x="592" y="734"/>
                  <a:pt x="592" y="734"/>
                </a:cubicBezTo>
                <a:cubicBezTo>
                  <a:pt x="598" y="734"/>
                  <a:pt x="603" y="729"/>
                  <a:pt x="603" y="723"/>
                </a:cubicBezTo>
                <a:cubicBezTo>
                  <a:pt x="603" y="315"/>
                  <a:pt x="603" y="315"/>
                  <a:pt x="603" y="315"/>
                </a:cubicBezTo>
                <a:cubicBezTo>
                  <a:pt x="603" y="309"/>
                  <a:pt x="598" y="304"/>
                  <a:pt x="592" y="304"/>
                </a:cubicBezTo>
                <a:close/>
                <a:moveTo>
                  <a:pt x="323" y="494"/>
                </a:moveTo>
                <a:cubicBezTo>
                  <a:pt x="323" y="612"/>
                  <a:pt x="323" y="612"/>
                  <a:pt x="323" y="612"/>
                </a:cubicBezTo>
                <a:cubicBezTo>
                  <a:pt x="323" y="621"/>
                  <a:pt x="316" y="628"/>
                  <a:pt x="307" y="628"/>
                </a:cubicBezTo>
                <a:cubicBezTo>
                  <a:pt x="296" y="628"/>
                  <a:pt x="296" y="628"/>
                  <a:pt x="296" y="628"/>
                </a:cubicBezTo>
                <a:cubicBezTo>
                  <a:pt x="287" y="628"/>
                  <a:pt x="279" y="621"/>
                  <a:pt x="279" y="612"/>
                </a:cubicBezTo>
                <a:cubicBezTo>
                  <a:pt x="279" y="494"/>
                  <a:pt x="279" y="494"/>
                  <a:pt x="279" y="494"/>
                </a:cubicBezTo>
                <a:cubicBezTo>
                  <a:pt x="266" y="486"/>
                  <a:pt x="257" y="471"/>
                  <a:pt x="257" y="455"/>
                </a:cubicBezTo>
                <a:cubicBezTo>
                  <a:pt x="257" y="430"/>
                  <a:pt x="277" y="410"/>
                  <a:pt x="301" y="410"/>
                </a:cubicBezTo>
                <a:cubicBezTo>
                  <a:pt x="326" y="410"/>
                  <a:pt x="346" y="430"/>
                  <a:pt x="346" y="455"/>
                </a:cubicBezTo>
                <a:cubicBezTo>
                  <a:pt x="346" y="471"/>
                  <a:pt x="337" y="486"/>
                  <a:pt x="323" y="494"/>
                </a:cubicBezTo>
                <a:close/>
                <a:moveTo>
                  <a:pt x="479" y="304"/>
                </a:moveTo>
                <a:cubicBezTo>
                  <a:pt x="124" y="304"/>
                  <a:pt x="124" y="304"/>
                  <a:pt x="124" y="304"/>
                </a:cubicBezTo>
                <a:cubicBezTo>
                  <a:pt x="124" y="217"/>
                  <a:pt x="124" y="217"/>
                  <a:pt x="124" y="217"/>
                </a:cubicBezTo>
                <a:cubicBezTo>
                  <a:pt x="124" y="131"/>
                  <a:pt x="204" y="61"/>
                  <a:pt x="301" y="61"/>
                </a:cubicBezTo>
                <a:cubicBezTo>
                  <a:pt x="399" y="61"/>
                  <a:pt x="479" y="131"/>
                  <a:pt x="479" y="217"/>
                </a:cubicBezTo>
                <a:lnTo>
                  <a:pt x="479" y="304"/>
                </a:lnTo>
                <a:close/>
              </a:path>
            </a:pathLst>
          </a:custGeom>
          <a:solidFill>
            <a:srgbClr val="FFB900"/>
          </a:solidFill>
          <a:ln>
            <a:noFill/>
          </a:ln>
          <a:extLst/>
        </p:spPr>
        <p:txBody>
          <a:bodyPr vert="horz" wrap="square" lIns="91428" tIns="45714" rIns="91428" bIns="45714" numCol="1" anchor="t" anchorCtr="0" compatLnSpc="1">
            <a:prstTxWarp prst="textNoShape">
              <a:avLst/>
            </a:prstTxWarp>
          </a:bodyPr>
          <a:lstStyle/>
          <a:p>
            <a:pPr defTabSz="932649">
              <a:defRPr/>
            </a:pPr>
            <a:endParaRPr lang="en-US">
              <a:solidFill>
                <a:srgbClr val="FFFFFF"/>
              </a:solidFill>
              <a:latin typeface="Segoe UI"/>
            </a:endParaRPr>
          </a:p>
        </p:txBody>
      </p:sp>
      <p:pic>
        <p:nvPicPr>
          <p:cNvPr id="226" name="Picture 2"/>
          <p:cNvPicPr>
            <a:picLocks noChangeAspect="1" noChangeArrowheads="1"/>
          </p:cNvPicPr>
          <p:nvPr/>
        </p:nvPicPr>
        <p:blipFill>
          <a:blip r:embed="rId3" cstate="screen">
            <a:clrChange>
              <a:clrFrom>
                <a:srgbClr val="4EB1E4"/>
              </a:clrFrom>
              <a:clrTo>
                <a:srgbClr val="4EB1E4">
                  <a:alpha val="0"/>
                </a:srgbClr>
              </a:clrTo>
            </a:clrChange>
            <a:duotone>
              <a:prstClr val="black"/>
              <a:schemeClr val="accent2">
                <a:tint val="45000"/>
                <a:satMod val="400000"/>
              </a:schemeClr>
            </a:duotone>
            <a:extLst>
              <a:ext uri="{28A0092B-C50C-407E-A947-70E740481C1C}">
                <a14:useLocalDpi xmlns:a14="http://schemas.microsoft.com/office/drawing/2010/main"/>
              </a:ext>
            </a:extLst>
          </a:blip>
          <a:srcRect/>
          <a:stretch>
            <a:fillRect/>
          </a:stretch>
        </p:blipFill>
        <p:spPr bwMode="auto">
          <a:xfrm>
            <a:off x="2008831" y="5267222"/>
            <a:ext cx="340416" cy="229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2" name="TextBox 241"/>
          <p:cNvSpPr txBox="1"/>
          <p:nvPr/>
        </p:nvSpPr>
        <p:spPr>
          <a:xfrm>
            <a:off x="3585605" y="2701283"/>
            <a:ext cx="786915" cy="517026"/>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600" dirty="0">
                <a:solidFill>
                  <a:schemeClr val="accent1"/>
                </a:solidFill>
                <a:latin typeface="Segoe UI Semibold" panose="020B0702040204020203" pitchFamily="34" charset="0"/>
                <a:cs typeface="Segoe UI Semibold" panose="020B0702040204020203" pitchFamily="34" charset="0"/>
              </a:rPr>
              <a:t>NSG</a:t>
            </a:r>
          </a:p>
        </p:txBody>
      </p:sp>
      <p:sp>
        <p:nvSpPr>
          <p:cNvPr id="243" name="Freeform 23"/>
          <p:cNvSpPr>
            <a:spLocks noChangeAspect="1" noEditPoints="1"/>
          </p:cNvSpPr>
          <p:nvPr/>
        </p:nvSpPr>
        <p:spPr bwMode="auto">
          <a:xfrm>
            <a:off x="3348186" y="2784978"/>
            <a:ext cx="353696" cy="430445"/>
          </a:xfrm>
          <a:custGeom>
            <a:avLst/>
            <a:gdLst>
              <a:gd name="T0" fmla="*/ 592 w 603"/>
              <a:gd name="T1" fmla="*/ 304 h 734"/>
              <a:gd name="T2" fmla="*/ 540 w 603"/>
              <a:gd name="T3" fmla="*/ 304 h 734"/>
              <a:gd name="T4" fmla="*/ 540 w 603"/>
              <a:gd name="T5" fmla="*/ 217 h 734"/>
              <a:gd name="T6" fmla="*/ 301 w 603"/>
              <a:gd name="T7" fmla="*/ 0 h 734"/>
              <a:gd name="T8" fmla="*/ 63 w 603"/>
              <a:gd name="T9" fmla="*/ 217 h 734"/>
              <a:gd name="T10" fmla="*/ 63 w 603"/>
              <a:gd name="T11" fmla="*/ 304 h 734"/>
              <a:gd name="T12" fmla="*/ 11 w 603"/>
              <a:gd name="T13" fmla="*/ 304 h 734"/>
              <a:gd name="T14" fmla="*/ 0 w 603"/>
              <a:gd name="T15" fmla="*/ 315 h 734"/>
              <a:gd name="T16" fmla="*/ 0 w 603"/>
              <a:gd name="T17" fmla="*/ 723 h 734"/>
              <a:gd name="T18" fmla="*/ 11 w 603"/>
              <a:gd name="T19" fmla="*/ 734 h 734"/>
              <a:gd name="T20" fmla="*/ 592 w 603"/>
              <a:gd name="T21" fmla="*/ 734 h 734"/>
              <a:gd name="T22" fmla="*/ 603 w 603"/>
              <a:gd name="T23" fmla="*/ 723 h 734"/>
              <a:gd name="T24" fmla="*/ 603 w 603"/>
              <a:gd name="T25" fmla="*/ 315 h 734"/>
              <a:gd name="T26" fmla="*/ 592 w 603"/>
              <a:gd name="T27" fmla="*/ 304 h 734"/>
              <a:gd name="T28" fmla="*/ 323 w 603"/>
              <a:gd name="T29" fmla="*/ 494 h 734"/>
              <a:gd name="T30" fmla="*/ 323 w 603"/>
              <a:gd name="T31" fmla="*/ 612 h 734"/>
              <a:gd name="T32" fmla="*/ 307 w 603"/>
              <a:gd name="T33" fmla="*/ 628 h 734"/>
              <a:gd name="T34" fmla="*/ 296 w 603"/>
              <a:gd name="T35" fmla="*/ 628 h 734"/>
              <a:gd name="T36" fmla="*/ 279 w 603"/>
              <a:gd name="T37" fmla="*/ 612 h 734"/>
              <a:gd name="T38" fmla="*/ 279 w 603"/>
              <a:gd name="T39" fmla="*/ 494 h 734"/>
              <a:gd name="T40" fmla="*/ 257 w 603"/>
              <a:gd name="T41" fmla="*/ 455 h 734"/>
              <a:gd name="T42" fmla="*/ 301 w 603"/>
              <a:gd name="T43" fmla="*/ 410 h 734"/>
              <a:gd name="T44" fmla="*/ 346 w 603"/>
              <a:gd name="T45" fmla="*/ 455 h 734"/>
              <a:gd name="T46" fmla="*/ 323 w 603"/>
              <a:gd name="T47" fmla="*/ 494 h 734"/>
              <a:gd name="T48" fmla="*/ 479 w 603"/>
              <a:gd name="T49" fmla="*/ 304 h 734"/>
              <a:gd name="T50" fmla="*/ 124 w 603"/>
              <a:gd name="T51" fmla="*/ 304 h 734"/>
              <a:gd name="T52" fmla="*/ 124 w 603"/>
              <a:gd name="T53" fmla="*/ 217 h 734"/>
              <a:gd name="T54" fmla="*/ 301 w 603"/>
              <a:gd name="T55" fmla="*/ 61 h 734"/>
              <a:gd name="T56" fmla="*/ 479 w 603"/>
              <a:gd name="T57" fmla="*/ 217 h 734"/>
              <a:gd name="T58" fmla="*/ 479 w 603"/>
              <a:gd name="T59" fmla="*/ 30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3" h="734">
                <a:moveTo>
                  <a:pt x="592" y="304"/>
                </a:moveTo>
                <a:cubicBezTo>
                  <a:pt x="540" y="304"/>
                  <a:pt x="540" y="304"/>
                  <a:pt x="540" y="304"/>
                </a:cubicBezTo>
                <a:cubicBezTo>
                  <a:pt x="540" y="217"/>
                  <a:pt x="540" y="217"/>
                  <a:pt x="540" y="217"/>
                </a:cubicBezTo>
                <a:cubicBezTo>
                  <a:pt x="540" y="97"/>
                  <a:pt x="433" y="0"/>
                  <a:pt x="301" y="0"/>
                </a:cubicBezTo>
                <a:cubicBezTo>
                  <a:pt x="170" y="0"/>
                  <a:pt x="63" y="97"/>
                  <a:pt x="63" y="217"/>
                </a:cubicBezTo>
                <a:cubicBezTo>
                  <a:pt x="63" y="304"/>
                  <a:pt x="63" y="304"/>
                  <a:pt x="63" y="304"/>
                </a:cubicBezTo>
                <a:cubicBezTo>
                  <a:pt x="11" y="304"/>
                  <a:pt x="11" y="304"/>
                  <a:pt x="11" y="304"/>
                </a:cubicBezTo>
                <a:cubicBezTo>
                  <a:pt x="5" y="304"/>
                  <a:pt x="0" y="309"/>
                  <a:pt x="0" y="315"/>
                </a:cubicBezTo>
                <a:cubicBezTo>
                  <a:pt x="0" y="723"/>
                  <a:pt x="0" y="723"/>
                  <a:pt x="0" y="723"/>
                </a:cubicBezTo>
                <a:cubicBezTo>
                  <a:pt x="0" y="729"/>
                  <a:pt x="5" y="734"/>
                  <a:pt x="11" y="734"/>
                </a:cubicBezTo>
                <a:cubicBezTo>
                  <a:pt x="592" y="734"/>
                  <a:pt x="592" y="734"/>
                  <a:pt x="592" y="734"/>
                </a:cubicBezTo>
                <a:cubicBezTo>
                  <a:pt x="598" y="734"/>
                  <a:pt x="603" y="729"/>
                  <a:pt x="603" y="723"/>
                </a:cubicBezTo>
                <a:cubicBezTo>
                  <a:pt x="603" y="315"/>
                  <a:pt x="603" y="315"/>
                  <a:pt x="603" y="315"/>
                </a:cubicBezTo>
                <a:cubicBezTo>
                  <a:pt x="603" y="309"/>
                  <a:pt x="598" y="304"/>
                  <a:pt x="592" y="304"/>
                </a:cubicBezTo>
                <a:close/>
                <a:moveTo>
                  <a:pt x="323" y="494"/>
                </a:moveTo>
                <a:cubicBezTo>
                  <a:pt x="323" y="612"/>
                  <a:pt x="323" y="612"/>
                  <a:pt x="323" y="612"/>
                </a:cubicBezTo>
                <a:cubicBezTo>
                  <a:pt x="323" y="621"/>
                  <a:pt x="316" y="628"/>
                  <a:pt x="307" y="628"/>
                </a:cubicBezTo>
                <a:cubicBezTo>
                  <a:pt x="296" y="628"/>
                  <a:pt x="296" y="628"/>
                  <a:pt x="296" y="628"/>
                </a:cubicBezTo>
                <a:cubicBezTo>
                  <a:pt x="287" y="628"/>
                  <a:pt x="279" y="621"/>
                  <a:pt x="279" y="612"/>
                </a:cubicBezTo>
                <a:cubicBezTo>
                  <a:pt x="279" y="494"/>
                  <a:pt x="279" y="494"/>
                  <a:pt x="279" y="494"/>
                </a:cubicBezTo>
                <a:cubicBezTo>
                  <a:pt x="266" y="486"/>
                  <a:pt x="257" y="471"/>
                  <a:pt x="257" y="455"/>
                </a:cubicBezTo>
                <a:cubicBezTo>
                  <a:pt x="257" y="430"/>
                  <a:pt x="277" y="410"/>
                  <a:pt x="301" y="410"/>
                </a:cubicBezTo>
                <a:cubicBezTo>
                  <a:pt x="326" y="410"/>
                  <a:pt x="346" y="430"/>
                  <a:pt x="346" y="455"/>
                </a:cubicBezTo>
                <a:cubicBezTo>
                  <a:pt x="346" y="471"/>
                  <a:pt x="337" y="486"/>
                  <a:pt x="323" y="494"/>
                </a:cubicBezTo>
                <a:close/>
                <a:moveTo>
                  <a:pt x="479" y="304"/>
                </a:moveTo>
                <a:cubicBezTo>
                  <a:pt x="124" y="304"/>
                  <a:pt x="124" y="304"/>
                  <a:pt x="124" y="304"/>
                </a:cubicBezTo>
                <a:cubicBezTo>
                  <a:pt x="124" y="217"/>
                  <a:pt x="124" y="217"/>
                  <a:pt x="124" y="217"/>
                </a:cubicBezTo>
                <a:cubicBezTo>
                  <a:pt x="124" y="131"/>
                  <a:pt x="204" y="61"/>
                  <a:pt x="301" y="61"/>
                </a:cubicBezTo>
                <a:cubicBezTo>
                  <a:pt x="399" y="61"/>
                  <a:pt x="479" y="131"/>
                  <a:pt x="479" y="217"/>
                </a:cubicBezTo>
                <a:lnTo>
                  <a:pt x="479" y="304"/>
                </a:lnTo>
                <a:close/>
              </a:path>
            </a:pathLst>
          </a:custGeom>
          <a:solidFill>
            <a:srgbClr val="FFB900"/>
          </a:solidFill>
          <a:ln>
            <a:noFill/>
          </a:ln>
          <a:extLst/>
        </p:spPr>
        <p:txBody>
          <a:bodyPr vert="horz" wrap="square" lIns="91428" tIns="45714" rIns="91428" bIns="45714" numCol="1" anchor="t" anchorCtr="0" compatLnSpc="1">
            <a:prstTxWarp prst="textNoShape">
              <a:avLst/>
            </a:prstTxWarp>
          </a:bodyPr>
          <a:lstStyle/>
          <a:p>
            <a:pPr defTabSz="932649">
              <a:defRPr/>
            </a:pPr>
            <a:endParaRPr lang="en-US">
              <a:solidFill>
                <a:srgbClr val="FFFFFF"/>
              </a:solidFill>
              <a:latin typeface="Segoe UI"/>
            </a:endParaRPr>
          </a:p>
        </p:txBody>
      </p:sp>
      <p:sp>
        <p:nvSpPr>
          <p:cNvPr id="56" name="Cloud 55"/>
          <p:cNvSpPr/>
          <p:nvPr/>
        </p:nvSpPr>
        <p:spPr bwMode="auto">
          <a:xfrm>
            <a:off x="2015808" y="1613568"/>
            <a:ext cx="1522990" cy="621367"/>
          </a:xfrm>
          <a:prstGeom prst="cloud">
            <a:avLst/>
          </a:prstGeom>
          <a:no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5" rIns="0" bIns="146285" numCol="1" spcCol="0" rtlCol="0" fromWordArt="0" anchor="t" anchorCtr="0" forceAA="0" compatLnSpc="1">
            <a:prstTxWarp prst="textNoShape">
              <a:avLst/>
            </a:prstTxWarp>
            <a:noAutofit/>
          </a:bodyPr>
          <a:lstStyle/>
          <a:p>
            <a:pPr algn="ctr" defTabSz="932379" fontAlgn="base">
              <a:lnSpc>
                <a:spcPct val="90000"/>
              </a:lnSpc>
              <a:spcBef>
                <a:spcPct val="0"/>
              </a:spcBef>
              <a:spcAft>
                <a:spcPct val="0"/>
              </a:spcAft>
              <a:defRPr/>
            </a:pPr>
            <a:r>
              <a:rPr lang="en-US" sz="1600" dirty="0">
                <a:solidFill>
                  <a:schemeClr val="accent4"/>
                </a:solidFill>
                <a:latin typeface="Segoe UI Semibold" panose="020B0702040204020203" pitchFamily="34" charset="0"/>
                <a:ea typeface="Segoe UI" pitchFamily="34" charset="0"/>
                <a:cs typeface="Segoe UI Semibold" panose="020B0702040204020203" pitchFamily="34" charset="0"/>
              </a:rPr>
              <a:t>Internet</a:t>
            </a:r>
          </a:p>
        </p:txBody>
      </p:sp>
      <p:grpSp>
        <p:nvGrpSpPr>
          <p:cNvPr id="2" name="Group 1"/>
          <p:cNvGrpSpPr/>
          <p:nvPr/>
        </p:nvGrpSpPr>
        <p:grpSpPr>
          <a:xfrm>
            <a:off x="4204393" y="2963059"/>
            <a:ext cx="1935343" cy="1357919"/>
            <a:chOff x="4204393" y="2963059"/>
            <a:chExt cx="1935343" cy="1357919"/>
          </a:xfrm>
        </p:grpSpPr>
        <p:sp>
          <p:nvSpPr>
            <p:cNvPr id="57" name="Rectangle 56"/>
            <p:cNvSpPr/>
            <p:nvPr/>
          </p:nvSpPr>
          <p:spPr bwMode="auto">
            <a:xfrm>
              <a:off x="4295816" y="2963059"/>
              <a:ext cx="1787817" cy="1306849"/>
            </a:xfrm>
            <a:prstGeom prst="rect">
              <a:avLst/>
            </a:prstGeom>
            <a:solidFill>
              <a:schemeClr val="bg1"/>
            </a:solidFill>
            <a:ln w="25400">
              <a:solidFill>
                <a:schemeClr val="accent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endParaRPr lang="en-US" sz="2000">
                <a:gradFill>
                  <a:gsLst>
                    <a:gs pos="0">
                      <a:srgbClr val="FFFFFF"/>
                    </a:gs>
                    <a:gs pos="100000">
                      <a:srgbClr val="FFFFFF"/>
                    </a:gs>
                  </a:gsLst>
                  <a:lin ang="5400000" scaled="0"/>
                </a:gradFill>
                <a:latin typeface="Segoe UI"/>
              </a:endParaRPr>
            </a:p>
          </p:txBody>
        </p:sp>
        <p:sp>
          <p:nvSpPr>
            <p:cNvPr id="58" name="TextBox 57"/>
            <p:cNvSpPr txBox="1"/>
            <p:nvPr/>
          </p:nvSpPr>
          <p:spPr>
            <a:xfrm>
              <a:off x="4204393" y="3616208"/>
              <a:ext cx="1935343" cy="704770"/>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200" dirty="0">
                  <a:solidFill>
                    <a:schemeClr val="accent1"/>
                  </a:solidFill>
                </a:rPr>
                <a:t>Gateway Subnet</a:t>
              </a:r>
            </a:p>
            <a:p>
              <a:pPr defTabSz="932649">
                <a:lnSpc>
                  <a:spcPct val="90000"/>
                </a:lnSpc>
                <a:spcAft>
                  <a:spcPts val="600"/>
                </a:spcAft>
                <a:defRPr/>
              </a:pPr>
              <a:r>
                <a:rPr lang="en-US" sz="1200" dirty="0">
                  <a:solidFill>
                    <a:schemeClr val="accent1"/>
                  </a:solidFill>
                </a:rPr>
                <a:t>(10.0.3.0/24)</a:t>
              </a:r>
            </a:p>
          </p:txBody>
        </p:sp>
        <p:pic>
          <p:nvPicPr>
            <p:cNvPr id="59" name="Picture 2"/>
            <p:cNvPicPr>
              <a:picLocks noChangeAspect="1" noChangeArrowheads="1"/>
            </p:cNvPicPr>
            <p:nvPr/>
          </p:nvPicPr>
          <p:blipFill>
            <a:blip r:embed="rId3" cstate="screen">
              <a:clrChange>
                <a:clrFrom>
                  <a:srgbClr val="4EB1E4"/>
                </a:clrFrom>
                <a:clrTo>
                  <a:srgbClr val="4EB1E4">
                    <a:alpha val="0"/>
                  </a:srgbClr>
                </a:clrTo>
              </a:clrChange>
              <a:duotone>
                <a:prstClr val="black"/>
                <a:schemeClr val="accent2">
                  <a:tint val="45000"/>
                  <a:satMod val="400000"/>
                </a:schemeClr>
              </a:duotone>
              <a:extLst>
                <a:ext uri="{28A0092B-C50C-407E-A947-70E740481C1C}">
                  <a14:useLocalDpi xmlns:a14="http://schemas.microsoft.com/office/drawing/2010/main"/>
                </a:ext>
              </a:extLst>
            </a:blip>
            <a:srcRect/>
            <a:stretch>
              <a:fillRect/>
            </a:stretch>
          </p:blipFill>
          <p:spPr bwMode="auto">
            <a:xfrm>
              <a:off x="4879853" y="3408876"/>
              <a:ext cx="340416" cy="229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6" descr="\\magnum\Projects\Microsoft\Cloud Power FY12\Design\Icons\PNGs\Server_2.png"/>
            <p:cNvPicPr>
              <a:picLocks noChangeAspect="1" noChangeArrowheads="1"/>
            </p:cNvPicPr>
            <p:nvPr/>
          </p:nvPicPr>
          <p:blipFill rotWithShape="1">
            <a:blip r:embed="rId5" cstate="screen">
              <a:duotone>
                <a:prstClr val="black"/>
                <a:schemeClr val="accent2">
                  <a:tint val="45000"/>
                  <a:satMod val="400000"/>
                </a:schemeClr>
              </a:duotone>
              <a:extLst>
                <a:ext uri="{28A0092B-C50C-407E-A947-70E740481C1C}">
                  <a14:useLocalDpi xmlns:a14="http://schemas.microsoft.com/office/drawing/2010/main"/>
                </a:ext>
              </a:extLst>
            </a:blip>
            <a:srcRect/>
            <a:stretch/>
          </p:blipFill>
          <p:spPr bwMode="auto">
            <a:xfrm>
              <a:off x="4549323" y="3021802"/>
              <a:ext cx="435588" cy="649113"/>
            </a:xfrm>
            <a:prstGeom prst="rect">
              <a:avLst/>
            </a:prstGeom>
            <a:noFill/>
          </p:spPr>
        </p:pic>
        <p:pic>
          <p:nvPicPr>
            <p:cNvPr id="61" name="Picture 2"/>
            <p:cNvPicPr>
              <a:picLocks noChangeAspect="1" noChangeArrowheads="1"/>
            </p:cNvPicPr>
            <p:nvPr/>
          </p:nvPicPr>
          <p:blipFill>
            <a:blip r:embed="rId3" cstate="screen">
              <a:clrChange>
                <a:clrFrom>
                  <a:srgbClr val="4EB1E4"/>
                </a:clrFrom>
                <a:clrTo>
                  <a:srgbClr val="4EB1E4">
                    <a:alpha val="0"/>
                  </a:srgbClr>
                </a:clrTo>
              </a:clrChange>
              <a:duotone>
                <a:prstClr val="black"/>
                <a:schemeClr val="accent2">
                  <a:tint val="45000"/>
                  <a:satMod val="400000"/>
                </a:schemeClr>
              </a:duotone>
              <a:extLst>
                <a:ext uri="{28A0092B-C50C-407E-A947-70E740481C1C}">
                  <a14:useLocalDpi xmlns:a14="http://schemas.microsoft.com/office/drawing/2010/main"/>
                </a:ext>
              </a:extLst>
            </a:blip>
            <a:srcRect/>
            <a:stretch>
              <a:fillRect/>
            </a:stretch>
          </p:blipFill>
          <p:spPr bwMode="auto">
            <a:xfrm>
              <a:off x="5497252" y="3542936"/>
              <a:ext cx="340416" cy="229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6" descr="\\magnum\Projects\Microsoft\Cloud Power FY12\Design\Icons\PNGs\Server_2.png"/>
            <p:cNvPicPr>
              <a:picLocks noChangeAspect="1" noChangeArrowheads="1"/>
            </p:cNvPicPr>
            <p:nvPr/>
          </p:nvPicPr>
          <p:blipFill rotWithShape="1">
            <a:blip r:embed="rId5" cstate="screen">
              <a:duotone>
                <a:prstClr val="black"/>
                <a:schemeClr val="accent2">
                  <a:tint val="45000"/>
                  <a:satMod val="400000"/>
                </a:schemeClr>
              </a:duotone>
              <a:extLst>
                <a:ext uri="{28A0092B-C50C-407E-A947-70E740481C1C}">
                  <a14:useLocalDpi xmlns:a14="http://schemas.microsoft.com/office/drawing/2010/main"/>
                </a:ext>
              </a:extLst>
            </a:blip>
            <a:srcRect/>
            <a:stretch/>
          </p:blipFill>
          <p:spPr bwMode="auto">
            <a:xfrm>
              <a:off x="5166722" y="3155862"/>
              <a:ext cx="435588" cy="649113"/>
            </a:xfrm>
            <a:prstGeom prst="rect">
              <a:avLst/>
            </a:prstGeom>
            <a:noFill/>
          </p:spPr>
        </p:pic>
      </p:grpSp>
      <p:cxnSp>
        <p:nvCxnSpPr>
          <p:cNvPr id="64" name="Straight Connector 63"/>
          <p:cNvCxnSpPr>
            <a:cxnSpLocks/>
          </p:cNvCxnSpPr>
          <p:nvPr/>
        </p:nvCxnSpPr>
        <p:spPr>
          <a:xfrm flipV="1">
            <a:off x="3163427" y="2137749"/>
            <a:ext cx="795492" cy="739962"/>
          </a:xfrm>
          <a:prstGeom prst="line">
            <a:avLst/>
          </a:prstGeom>
          <a:ln w="25400">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6" name="Rounded Rectangle 51"/>
          <p:cNvSpPr/>
          <p:nvPr/>
        </p:nvSpPr>
        <p:spPr bwMode="auto">
          <a:xfrm>
            <a:off x="3702190" y="1862363"/>
            <a:ext cx="775485" cy="272517"/>
          </a:xfrm>
          <a:prstGeom prst="roundRect">
            <a:avLst/>
          </a:prstGeom>
          <a:noFill/>
          <a:ln w="25400">
            <a:solidFill>
              <a:schemeClr val="accent5"/>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r>
              <a:rPr lang="en-US" sz="1200" dirty="0">
                <a:solidFill>
                  <a:schemeClr val="accent1"/>
                </a:solidFill>
                <a:latin typeface="Segoe UI"/>
              </a:rPr>
              <a:t>Azure AD</a:t>
            </a:r>
          </a:p>
        </p:txBody>
      </p:sp>
      <p:sp>
        <p:nvSpPr>
          <p:cNvPr id="69" name="Rounded Rectangle 44"/>
          <p:cNvSpPr/>
          <p:nvPr/>
        </p:nvSpPr>
        <p:spPr bwMode="auto">
          <a:xfrm>
            <a:off x="5386507" y="2200331"/>
            <a:ext cx="1296539" cy="598847"/>
          </a:xfrm>
          <a:prstGeom prst="roundRect">
            <a:avLst/>
          </a:prstGeom>
          <a:solidFill>
            <a:schemeClr val="bg1"/>
          </a:solidFill>
          <a:ln w="25400">
            <a:solidFill>
              <a:schemeClr val="tx1"/>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r>
              <a:rPr lang="en-US" sz="1400" dirty="0">
                <a:solidFill>
                  <a:schemeClr val="accent1"/>
                </a:solidFill>
                <a:latin typeface="Segoe UI"/>
              </a:rPr>
              <a:t>Azure (VNet-B)</a:t>
            </a:r>
          </a:p>
          <a:p>
            <a:pPr algn="ctr" defTabSz="932379" fontAlgn="base">
              <a:spcBef>
                <a:spcPct val="0"/>
              </a:spcBef>
              <a:spcAft>
                <a:spcPct val="0"/>
              </a:spcAft>
              <a:defRPr/>
            </a:pPr>
            <a:r>
              <a:rPr lang="en-US" sz="1400" dirty="0">
                <a:solidFill>
                  <a:schemeClr val="accent1"/>
                </a:solidFill>
                <a:latin typeface="Segoe UI"/>
              </a:rPr>
              <a:t>(10.1.0.0/16)</a:t>
            </a:r>
          </a:p>
        </p:txBody>
      </p:sp>
      <p:sp>
        <p:nvSpPr>
          <p:cNvPr id="70" name="Rounded Rectangle 51"/>
          <p:cNvSpPr/>
          <p:nvPr/>
        </p:nvSpPr>
        <p:spPr bwMode="auto">
          <a:xfrm>
            <a:off x="5476121" y="5171944"/>
            <a:ext cx="1144595" cy="617399"/>
          </a:xfrm>
          <a:prstGeom prst="roundRect">
            <a:avLst/>
          </a:prstGeom>
          <a:noFill/>
          <a:ln w="25400">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r>
              <a:rPr lang="en-US" sz="1200" dirty="0">
                <a:solidFill>
                  <a:schemeClr val="accent1"/>
                </a:solidFill>
                <a:latin typeface="Segoe UI"/>
              </a:rPr>
              <a:t>On-</a:t>
            </a:r>
            <a:r>
              <a:rPr lang="en-US" sz="1200" dirty="0" err="1">
                <a:solidFill>
                  <a:schemeClr val="accent1"/>
                </a:solidFill>
                <a:latin typeface="Segoe UI"/>
              </a:rPr>
              <a:t>prem</a:t>
            </a:r>
            <a:endParaRPr lang="en-US" sz="1200" dirty="0">
              <a:solidFill>
                <a:schemeClr val="accent1"/>
              </a:solidFill>
              <a:latin typeface="Segoe UI"/>
            </a:endParaRPr>
          </a:p>
          <a:p>
            <a:pPr algn="ctr" defTabSz="932379" fontAlgn="base">
              <a:spcBef>
                <a:spcPct val="0"/>
              </a:spcBef>
              <a:spcAft>
                <a:spcPct val="0"/>
              </a:spcAft>
              <a:defRPr/>
            </a:pPr>
            <a:r>
              <a:rPr lang="en-US" sz="1200" dirty="0">
                <a:solidFill>
                  <a:schemeClr val="accent1"/>
                </a:solidFill>
                <a:latin typeface="Segoe UI"/>
              </a:rPr>
              <a:t>(10.2.0.0/16)</a:t>
            </a:r>
          </a:p>
        </p:txBody>
      </p:sp>
      <p:sp>
        <p:nvSpPr>
          <p:cNvPr id="71" name="Rounded Rectangle 47"/>
          <p:cNvSpPr/>
          <p:nvPr/>
        </p:nvSpPr>
        <p:spPr bwMode="auto">
          <a:xfrm>
            <a:off x="6057262" y="4852541"/>
            <a:ext cx="517215" cy="403146"/>
          </a:xfrm>
          <a:prstGeom prst="roundRect">
            <a:avLst/>
          </a:prstGeom>
          <a:solidFill>
            <a:schemeClr val="bg1"/>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r>
              <a:rPr lang="en-US" sz="2000" dirty="0">
                <a:solidFill>
                  <a:schemeClr val="accent1"/>
                </a:solidFill>
                <a:latin typeface="Segoe UI"/>
              </a:rPr>
              <a:t>GW</a:t>
            </a:r>
          </a:p>
        </p:txBody>
      </p:sp>
      <p:sp>
        <p:nvSpPr>
          <p:cNvPr id="72" name="Left-Right Arrow 55"/>
          <p:cNvSpPr/>
          <p:nvPr/>
        </p:nvSpPr>
        <p:spPr bwMode="auto">
          <a:xfrm rot="5400000">
            <a:off x="5475609" y="4619821"/>
            <a:ext cx="795172" cy="262042"/>
          </a:xfrm>
          <a:prstGeom prst="leftRightArrow">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r>
              <a:rPr lang="en-US" sz="1000" dirty="0">
                <a:solidFill>
                  <a:schemeClr val="bg1"/>
                </a:solidFill>
                <a:latin typeface="Segoe UI"/>
              </a:rPr>
              <a:t>S2S/ER</a:t>
            </a:r>
          </a:p>
        </p:txBody>
      </p:sp>
      <p:sp>
        <p:nvSpPr>
          <p:cNvPr id="74" name="Rounded Rectangle 47"/>
          <p:cNvSpPr/>
          <p:nvPr/>
        </p:nvSpPr>
        <p:spPr bwMode="auto">
          <a:xfrm>
            <a:off x="6340162" y="2742093"/>
            <a:ext cx="517215" cy="403146"/>
          </a:xfrm>
          <a:prstGeom prst="roundRect">
            <a:avLst/>
          </a:prstGeom>
          <a:solidFill>
            <a:schemeClr val="bg1"/>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r>
              <a:rPr lang="en-US" sz="2000" dirty="0">
                <a:solidFill>
                  <a:schemeClr val="accent1"/>
                </a:solidFill>
                <a:latin typeface="Segoe UI"/>
              </a:rPr>
              <a:t>GW</a:t>
            </a:r>
          </a:p>
        </p:txBody>
      </p:sp>
      <p:sp>
        <p:nvSpPr>
          <p:cNvPr id="80" name="Left-Right Arrow 49"/>
          <p:cNvSpPr/>
          <p:nvPr/>
        </p:nvSpPr>
        <p:spPr bwMode="auto">
          <a:xfrm rot="18960446">
            <a:off x="6112154" y="3226050"/>
            <a:ext cx="388391" cy="248756"/>
          </a:xfrm>
          <a:prstGeom prst="leftRightArrow">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r>
              <a:rPr lang="en-US" sz="1100" dirty="0">
                <a:solidFill>
                  <a:schemeClr val="bg1"/>
                </a:solidFill>
                <a:latin typeface="Segoe UI"/>
              </a:rPr>
              <a:t>S2S</a:t>
            </a:r>
            <a:endParaRPr lang="en-US" sz="1200" dirty="0">
              <a:solidFill>
                <a:schemeClr val="bg1"/>
              </a:solidFill>
              <a:latin typeface="Segoe UI"/>
            </a:endParaRPr>
          </a:p>
        </p:txBody>
      </p:sp>
    </p:spTree>
    <p:extLst>
      <p:ext uri="{BB962C8B-B14F-4D97-AF65-F5344CB8AC3E}">
        <p14:creationId xmlns:p14="http://schemas.microsoft.com/office/powerpoint/2010/main" val="1423955643"/>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 name="Text Placeholder 3"/>
          <p:cNvSpPr txBox="1">
            <a:spLocks/>
          </p:cNvSpPr>
          <p:nvPr/>
        </p:nvSpPr>
        <p:spPr>
          <a:xfrm>
            <a:off x="6582683" y="1613568"/>
            <a:ext cx="5529268" cy="3403133"/>
          </a:xfrm>
          <a:prstGeom prst="rect">
            <a:avLst/>
          </a:prstGeom>
        </p:spPr>
        <p:txBody>
          <a:bodyPr/>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buNone/>
            </a:pPr>
            <a:r>
              <a:rPr lang="en-US" sz="3200" dirty="0">
                <a:solidFill>
                  <a:schemeClr val="accent1"/>
                </a:solidFill>
              </a:rPr>
              <a:t>Multi-tenant 1st party services</a:t>
            </a:r>
            <a:endParaRPr lang="en-US" sz="3200" kern="0" dirty="0">
              <a:solidFill>
                <a:schemeClr val="accent1"/>
              </a:solidFill>
            </a:endParaRPr>
          </a:p>
          <a:p>
            <a:pPr marL="342900" lvl="1" indent="-342900">
              <a:defRPr/>
            </a:pPr>
            <a:r>
              <a:rPr lang="en-US" sz="1800" dirty="0"/>
              <a:t>Generally, Azure 1st party endpoints are open to </a:t>
            </a:r>
            <a:br>
              <a:rPr lang="en-US" sz="1800" dirty="0"/>
            </a:br>
            <a:r>
              <a:rPr lang="en-US" sz="1800" dirty="0"/>
              <a:t>the Internet</a:t>
            </a:r>
          </a:p>
          <a:p>
            <a:pPr marL="567261" lvl="2" indent="-342900">
              <a:defRPr/>
            </a:pPr>
            <a:r>
              <a:rPr lang="en-US" sz="1600" dirty="0"/>
              <a:t>A malicious user (Admin with account keys) can copy blob URI and access contents from a home location</a:t>
            </a:r>
          </a:p>
          <a:p>
            <a:pPr marL="342900" lvl="1" indent="-342900">
              <a:defRPr/>
            </a:pPr>
            <a:r>
              <a:rPr lang="en-US" sz="1800" dirty="0"/>
              <a:t>In preview:</a:t>
            </a:r>
          </a:p>
          <a:p>
            <a:pPr marL="567261" lvl="2" indent="-342900">
              <a:defRPr/>
            </a:pPr>
            <a:r>
              <a:rPr lang="en-US" sz="1600" dirty="0"/>
              <a:t>Ability to tie Azure Storage Account\SQL DB to a given VNet</a:t>
            </a:r>
          </a:p>
        </p:txBody>
      </p:sp>
      <p:sp>
        <p:nvSpPr>
          <p:cNvPr id="73" name="TextBox 72"/>
          <p:cNvSpPr txBox="1"/>
          <p:nvPr/>
        </p:nvSpPr>
        <p:spPr>
          <a:xfrm>
            <a:off x="950686" y="4286118"/>
            <a:ext cx="3633901" cy="760170"/>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400" b="1">
                <a:solidFill>
                  <a:srgbClr val="FFFFFF"/>
                </a:solidFill>
                <a:latin typeface="Segoe UI"/>
              </a:rPr>
              <a:t>VIRTUAL NETWORK</a:t>
            </a:r>
          </a:p>
          <a:p>
            <a:pPr defTabSz="932649">
              <a:lnSpc>
                <a:spcPct val="90000"/>
              </a:lnSpc>
              <a:spcAft>
                <a:spcPts val="600"/>
              </a:spcAft>
              <a:defRPr/>
            </a:pPr>
            <a:r>
              <a:rPr lang="en-US" sz="1400" b="1">
                <a:solidFill>
                  <a:srgbClr val="FFFFFF"/>
                </a:solidFill>
                <a:latin typeface="Segoe UI"/>
              </a:rPr>
              <a:t>(10.0.0.0/16)</a:t>
            </a:r>
          </a:p>
        </p:txBody>
      </p:sp>
      <p:sp>
        <p:nvSpPr>
          <p:cNvPr id="63" name="Title 9"/>
          <p:cNvSpPr txBox="1">
            <a:spLocks/>
          </p:cNvSpPr>
          <p:nvPr/>
        </p:nvSpPr>
        <p:spPr>
          <a:xfrm>
            <a:off x="366169" y="295278"/>
            <a:ext cx="11702551" cy="917575"/>
          </a:xfrm>
          <a:prstGeom prst="rect">
            <a:avLst/>
          </a:prstGeom>
        </p:spPr>
        <p:txBody>
          <a:bodyPr vert="horz" wrap="square" lIns="146304" tIns="91440" rIns="146304" bIns="91440" rtlCol="0" anchor="t">
            <a:noAutofit/>
          </a:bodyPr>
          <a:lstStyle>
            <a:lvl1pPr algn="l" defTabSz="932594" rtl="0" eaLnBrk="1" latinLnBrk="0" hangingPunct="1">
              <a:lnSpc>
                <a:spcPct val="90000"/>
              </a:lnSpc>
              <a:spcBef>
                <a:spcPct val="0"/>
              </a:spcBef>
              <a:buNone/>
              <a:defRPr lang="en-US" sz="4800" b="0" kern="1200" cap="none" spc="-101"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err="1"/>
              <a:t>VNet</a:t>
            </a:r>
            <a:r>
              <a:rPr lang="en-US" dirty="0"/>
              <a:t> Service Endpoints</a:t>
            </a:r>
          </a:p>
        </p:txBody>
      </p:sp>
      <p:sp>
        <p:nvSpPr>
          <p:cNvPr id="205" name="Rectangle 204"/>
          <p:cNvSpPr/>
          <p:nvPr/>
        </p:nvSpPr>
        <p:spPr bwMode="auto">
          <a:xfrm>
            <a:off x="760726" y="3320717"/>
            <a:ext cx="1788813" cy="1306849"/>
          </a:xfrm>
          <a:prstGeom prst="rect">
            <a:avLst/>
          </a:prstGeom>
          <a:noFill/>
          <a:ln w="25400">
            <a:solidFill>
              <a:schemeClr val="accent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endParaRPr lang="en-US" sz="2000">
              <a:gradFill>
                <a:gsLst>
                  <a:gs pos="0">
                    <a:srgbClr val="FFFFFF"/>
                  </a:gs>
                  <a:gs pos="100000">
                    <a:srgbClr val="FFFFFF"/>
                  </a:gs>
                </a:gsLst>
                <a:lin ang="5400000" scaled="0"/>
              </a:gradFill>
              <a:latin typeface="Segoe UI"/>
            </a:endParaRPr>
          </a:p>
        </p:txBody>
      </p:sp>
      <p:pic>
        <p:nvPicPr>
          <p:cNvPr id="206" name="Picture 2"/>
          <p:cNvPicPr>
            <a:picLocks noChangeAspect="1" noChangeArrowheads="1"/>
          </p:cNvPicPr>
          <p:nvPr/>
        </p:nvPicPr>
        <p:blipFill>
          <a:blip r:embed="rId3" cstate="screen">
            <a:clrChange>
              <a:clrFrom>
                <a:srgbClr val="4EB1E4"/>
              </a:clrFrom>
              <a:clrTo>
                <a:srgbClr val="4EB1E4">
                  <a:alpha val="0"/>
                </a:srgbClr>
              </a:clrTo>
            </a:clrChange>
            <a:duotone>
              <a:prstClr val="black"/>
              <a:schemeClr val="accent2">
                <a:tint val="45000"/>
                <a:satMod val="400000"/>
              </a:schemeClr>
            </a:duotone>
            <a:extLst>
              <a:ext uri="{28A0092B-C50C-407E-A947-70E740481C1C}">
                <a14:useLocalDpi xmlns:a14="http://schemas.microsoft.com/office/drawing/2010/main"/>
              </a:ext>
            </a:extLst>
          </a:blip>
          <a:srcRect/>
          <a:stretch>
            <a:fillRect/>
          </a:stretch>
        </p:blipFill>
        <p:spPr bwMode="auto">
          <a:xfrm>
            <a:off x="1370700" y="3780881"/>
            <a:ext cx="340416" cy="229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 name="Picture 6" descr="\\magnum\Projects\Microsoft\Cloud Power FY12\Design\Icons\PNGs\Server_2.png"/>
          <p:cNvPicPr>
            <a:picLocks noChangeAspect="1" noChangeArrowheads="1"/>
          </p:cNvPicPr>
          <p:nvPr/>
        </p:nvPicPr>
        <p:blipFill rotWithShape="1">
          <a:blip r:embed="rId4" cstate="screen">
            <a:duotone>
              <a:prstClr val="black"/>
              <a:schemeClr val="accent2">
                <a:tint val="45000"/>
                <a:satMod val="400000"/>
              </a:schemeClr>
            </a:duotone>
            <a:extLst>
              <a:ext uri="{28A0092B-C50C-407E-A947-70E740481C1C}">
                <a14:useLocalDpi xmlns:a14="http://schemas.microsoft.com/office/drawing/2010/main"/>
              </a:ext>
            </a:extLst>
          </a:blip>
          <a:srcRect/>
          <a:stretch/>
        </p:blipFill>
        <p:spPr bwMode="auto">
          <a:xfrm>
            <a:off x="1040170" y="3393807"/>
            <a:ext cx="435588" cy="649113"/>
          </a:xfrm>
          <a:prstGeom prst="rect">
            <a:avLst/>
          </a:prstGeom>
          <a:noFill/>
        </p:spPr>
      </p:pic>
      <p:pic>
        <p:nvPicPr>
          <p:cNvPr id="208" name="Picture 6" descr="\\magnum\Projects\Microsoft\Cloud Power FY12\Design\Icons\PNGs\Server_2.png"/>
          <p:cNvPicPr>
            <a:picLocks noChangeAspect="1" noChangeArrowheads="1"/>
          </p:cNvPicPr>
          <p:nvPr/>
        </p:nvPicPr>
        <p:blipFill rotWithShape="1">
          <a:blip r:embed="rId4" cstate="screen">
            <a:duotone>
              <a:prstClr val="black"/>
              <a:schemeClr val="accent2">
                <a:tint val="45000"/>
                <a:satMod val="400000"/>
              </a:schemeClr>
            </a:duotone>
            <a:extLst>
              <a:ext uri="{28A0092B-C50C-407E-A947-70E740481C1C}">
                <a14:useLocalDpi xmlns:a14="http://schemas.microsoft.com/office/drawing/2010/main"/>
              </a:ext>
            </a:extLst>
          </a:blip>
          <a:srcRect/>
          <a:stretch/>
        </p:blipFill>
        <p:spPr bwMode="auto">
          <a:xfrm>
            <a:off x="1657569" y="3527867"/>
            <a:ext cx="435588" cy="649113"/>
          </a:xfrm>
          <a:prstGeom prst="rect">
            <a:avLst/>
          </a:prstGeom>
          <a:noFill/>
        </p:spPr>
      </p:pic>
      <p:sp>
        <p:nvSpPr>
          <p:cNvPr id="209" name="Rectangle 208"/>
          <p:cNvSpPr/>
          <p:nvPr/>
        </p:nvSpPr>
        <p:spPr bwMode="auto">
          <a:xfrm>
            <a:off x="2861172" y="3335064"/>
            <a:ext cx="1787817" cy="1306849"/>
          </a:xfrm>
          <a:prstGeom prst="rect">
            <a:avLst/>
          </a:prstGeom>
          <a:noFill/>
          <a:ln w="25400">
            <a:solidFill>
              <a:schemeClr val="accent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endParaRPr lang="en-US" sz="2000">
              <a:gradFill>
                <a:gsLst>
                  <a:gs pos="0">
                    <a:srgbClr val="FFFFFF"/>
                  </a:gs>
                  <a:gs pos="100000">
                    <a:srgbClr val="FFFFFF"/>
                  </a:gs>
                </a:gsLst>
                <a:lin ang="5400000" scaled="0"/>
              </a:gradFill>
              <a:latin typeface="Segoe UI"/>
            </a:endParaRPr>
          </a:p>
        </p:txBody>
      </p:sp>
      <p:sp>
        <p:nvSpPr>
          <p:cNvPr id="210" name="Rectangle 209"/>
          <p:cNvSpPr/>
          <p:nvPr/>
        </p:nvSpPr>
        <p:spPr bwMode="auto">
          <a:xfrm>
            <a:off x="637082" y="2577197"/>
            <a:ext cx="4156935" cy="2743557"/>
          </a:xfrm>
          <a:prstGeom prst="rect">
            <a:avLst/>
          </a:prstGeom>
          <a:noFill/>
          <a:ln w="25400">
            <a:solidFill>
              <a:schemeClr val="tx1"/>
            </a:solidFill>
            <a:prstDash val="lg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endParaRPr lang="en-US" sz="2000">
              <a:gradFill>
                <a:gsLst>
                  <a:gs pos="0">
                    <a:srgbClr val="FFFFFF"/>
                  </a:gs>
                  <a:gs pos="100000">
                    <a:srgbClr val="FFFFFF"/>
                  </a:gs>
                </a:gsLst>
                <a:lin ang="5400000" scaled="0"/>
              </a:gradFill>
              <a:latin typeface="Segoe UI"/>
            </a:endParaRPr>
          </a:p>
        </p:txBody>
      </p:sp>
      <p:sp>
        <p:nvSpPr>
          <p:cNvPr id="211" name="TextBox 210"/>
          <p:cNvSpPr txBox="1"/>
          <p:nvPr/>
        </p:nvSpPr>
        <p:spPr>
          <a:xfrm>
            <a:off x="905646" y="4615984"/>
            <a:ext cx="4986954" cy="704770"/>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200" dirty="0">
                <a:solidFill>
                  <a:schemeClr val="accent1"/>
                </a:solidFill>
                <a:latin typeface="Segoe UI Semibold" panose="020B0702040204020203" pitchFamily="34" charset="0"/>
                <a:cs typeface="Segoe UI Semibold" panose="020B0702040204020203" pitchFamily="34" charset="0"/>
              </a:rPr>
              <a:t>VIRTUAL NETWORK</a:t>
            </a:r>
          </a:p>
          <a:p>
            <a:pPr defTabSz="932649">
              <a:lnSpc>
                <a:spcPct val="90000"/>
              </a:lnSpc>
              <a:spcAft>
                <a:spcPts val="600"/>
              </a:spcAft>
              <a:defRPr/>
            </a:pPr>
            <a:r>
              <a:rPr lang="en-US" sz="1200" dirty="0">
                <a:solidFill>
                  <a:schemeClr val="accent1"/>
                </a:solidFill>
                <a:latin typeface="Segoe UI Semibold" panose="020B0702040204020203" pitchFamily="34" charset="0"/>
                <a:cs typeface="Segoe UI Semibold" panose="020B0702040204020203" pitchFamily="34" charset="0"/>
              </a:rPr>
              <a:t>(10.0.0.0/16)</a:t>
            </a:r>
          </a:p>
        </p:txBody>
      </p:sp>
      <p:pic>
        <p:nvPicPr>
          <p:cNvPr id="212" name="Picture 211"/>
          <p:cNvPicPr>
            <a:picLocks noChangeAspect="1"/>
          </p:cNvPicPr>
          <p:nvPr/>
        </p:nvPicPr>
        <p:blipFill>
          <a:blip r:embed="rId5" cstate="screen">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2425748" y="2317638"/>
            <a:ext cx="657346" cy="657346"/>
          </a:xfrm>
          <a:prstGeom prst="rect">
            <a:avLst/>
          </a:prstGeom>
        </p:spPr>
      </p:pic>
      <p:sp>
        <p:nvSpPr>
          <p:cNvPr id="213" name="TextBox 212"/>
          <p:cNvSpPr txBox="1"/>
          <p:nvPr/>
        </p:nvSpPr>
        <p:spPr>
          <a:xfrm>
            <a:off x="1301747" y="2194054"/>
            <a:ext cx="1342924" cy="517026"/>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600" dirty="0">
                <a:solidFill>
                  <a:schemeClr val="accent1"/>
                </a:solidFill>
                <a:latin typeface="Segoe UI"/>
              </a:rPr>
              <a:t>Azure LB</a:t>
            </a:r>
          </a:p>
        </p:txBody>
      </p:sp>
      <p:sp>
        <p:nvSpPr>
          <p:cNvPr id="214" name="TextBox 213"/>
          <p:cNvSpPr txBox="1"/>
          <p:nvPr/>
        </p:nvSpPr>
        <p:spPr>
          <a:xfrm>
            <a:off x="680313" y="3977150"/>
            <a:ext cx="1608113" cy="704770"/>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200" dirty="0">
                <a:solidFill>
                  <a:schemeClr val="accent1"/>
                </a:solidFill>
              </a:rPr>
              <a:t>Front-end Subnet</a:t>
            </a:r>
          </a:p>
          <a:p>
            <a:pPr defTabSz="932649">
              <a:lnSpc>
                <a:spcPct val="90000"/>
              </a:lnSpc>
              <a:spcAft>
                <a:spcPts val="600"/>
              </a:spcAft>
              <a:defRPr/>
            </a:pPr>
            <a:r>
              <a:rPr lang="en-US" sz="1200" dirty="0">
                <a:solidFill>
                  <a:schemeClr val="accent1"/>
                </a:solidFill>
              </a:rPr>
              <a:t> (10.0.1.0/24)</a:t>
            </a:r>
          </a:p>
        </p:txBody>
      </p:sp>
      <p:sp>
        <p:nvSpPr>
          <p:cNvPr id="215" name="TextBox 214"/>
          <p:cNvSpPr txBox="1"/>
          <p:nvPr/>
        </p:nvSpPr>
        <p:spPr>
          <a:xfrm>
            <a:off x="2769749" y="3988213"/>
            <a:ext cx="1935343" cy="704770"/>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200" dirty="0">
                <a:solidFill>
                  <a:schemeClr val="accent1"/>
                </a:solidFill>
              </a:rPr>
              <a:t>Back-end Subnet</a:t>
            </a:r>
          </a:p>
          <a:p>
            <a:pPr defTabSz="932649">
              <a:lnSpc>
                <a:spcPct val="90000"/>
              </a:lnSpc>
              <a:spcAft>
                <a:spcPts val="600"/>
              </a:spcAft>
              <a:defRPr/>
            </a:pPr>
            <a:r>
              <a:rPr lang="en-US" sz="1200" dirty="0">
                <a:solidFill>
                  <a:schemeClr val="accent1"/>
                </a:solidFill>
              </a:rPr>
              <a:t> (10.0.2.0/24)</a:t>
            </a:r>
          </a:p>
        </p:txBody>
      </p:sp>
      <p:pic>
        <p:nvPicPr>
          <p:cNvPr id="216" name="Picture 2"/>
          <p:cNvPicPr>
            <a:picLocks noChangeAspect="1" noChangeArrowheads="1"/>
          </p:cNvPicPr>
          <p:nvPr/>
        </p:nvPicPr>
        <p:blipFill>
          <a:blip r:embed="rId3" cstate="screen">
            <a:clrChange>
              <a:clrFrom>
                <a:srgbClr val="4EB1E4"/>
              </a:clrFrom>
              <a:clrTo>
                <a:srgbClr val="4EB1E4">
                  <a:alpha val="0"/>
                </a:srgbClr>
              </a:clrTo>
            </a:clrChange>
            <a:duotone>
              <a:prstClr val="black"/>
              <a:schemeClr val="accent2">
                <a:tint val="45000"/>
                <a:satMod val="400000"/>
              </a:schemeClr>
            </a:duotone>
            <a:extLst>
              <a:ext uri="{28A0092B-C50C-407E-A947-70E740481C1C}">
                <a14:useLocalDpi xmlns:a14="http://schemas.microsoft.com/office/drawing/2010/main"/>
              </a:ext>
            </a:extLst>
          </a:blip>
          <a:srcRect/>
          <a:stretch>
            <a:fillRect/>
          </a:stretch>
        </p:blipFill>
        <p:spPr bwMode="auto">
          <a:xfrm>
            <a:off x="3445209" y="3780881"/>
            <a:ext cx="340416" cy="229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7" name="Picture 6" descr="\\magnum\Projects\Microsoft\Cloud Power FY12\Design\Icons\PNGs\Server_2.png"/>
          <p:cNvPicPr>
            <a:picLocks noChangeAspect="1" noChangeArrowheads="1"/>
          </p:cNvPicPr>
          <p:nvPr/>
        </p:nvPicPr>
        <p:blipFill rotWithShape="1">
          <a:blip r:embed="rId4" cstate="screen">
            <a:duotone>
              <a:prstClr val="black"/>
              <a:schemeClr val="accent2">
                <a:tint val="45000"/>
                <a:satMod val="400000"/>
              </a:schemeClr>
            </a:duotone>
            <a:extLst>
              <a:ext uri="{28A0092B-C50C-407E-A947-70E740481C1C}">
                <a14:useLocalDpi xmlns:a14="http://schemas.microsoft.com/office/drawing/2010/main"/>
              </a:ext>
            </a:extLst>
          </a:blip>
          <a:srcRect/>
          <a:stretch/>
        </p:blipFill>
        <p:spPr bwMode="auto">
          <a:xfrm>
            <a:off x="3114679" y="3393807"/>
            <a:ext cx="435588" cy="649113"/>
          </a:xfrm>
          <a:prstGeom prst="rect">
            <a:avLst/>
          </a:prstGeom>
          <a:noFill/>
        </p:spPr>
      </p:pic>
      <p:pic>
        <p:nvPicPr>
          <p:cNvPr id="218" name="Picture 2"/>
          <p:cNvPicPr>
            <a:picLocks noChangeAspect="1" noChangeArrowheads="1"/>
          </p:cNvPicPr>
          <p:nvPr/>
        </p:nvPicPr>
        <p:blipFill>
          <a:blip r:embed="rId3" cstate="screen">
            <a:clrChange>
              <a:clrFrom>
                <a:srgbClr val="4EB1E4"/>
              </a:clrFrom>
              <a:clrTo>
                <a:srgbClr val="4EB1E4">
                  <a:alpha val="0"/>
                </a:srgbClr>
              </a:clrTo>
            </a:clrChange>
            <a:duotone>
              <a:prstClr val="black"/>
              <a:schemeClr val="accent2">
                <a:tint val="45000"/>
                <a:satMod val="400000"/>
              </a:schemeClr>
            </a:duotone>
            <a:extLst>
              <a:ext uri="{28A0092B-C50C-407E-A947-70E740481C1C}">
                <a14:useLocalDpi xmlns:a14="http://schemas.microsoft.com/office/drawing/2010/main"/>
              </a:ext>
            </a:extLst>
          </a:blip>
          <a:srcRect/>
          <a:stretch>
            <a:fillRect/>
          </a:stretch>
        </p:blipFill>
        <p:spPr bwMode="auto">
          <a:xfrm>
            <a:off x="4062608" y="3914941"/>
            <a:ext cx="340416" cy="229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9" name="Picture 6" descr="\\magnum\Projects\Microsoft\Cloud Power FY12\Design\Icons\PNGs\Server_2.png"/>
          <p:cNvPicPr>
            <a:picLocks noChangeAspect="1" noChangeArrowheads="1"/>
          </p:cNvPicPr>
          <p:nvPr/>
        </p:nvPicPr>
        <p:blipFill rotWithShape="1">
          <a:blip r:embed="rId4" cstate="screen">
            <a:duotone>
              <a:prstClr val="black"/>
              <a:schemeClr val="accent2">
                <a:tint val="45000"/>
                <a:satMod val="400000"/>
              </a:schemeClr>
            </a:duotone>
            <a:extLst>
              <a:ext uri="{28A0092B-C50C-407E-A947-70E740481C1C}">
                <a14:useLocalDpi xmlns:a14="http://schemas.microsoft.com/office/drawing/2010/main"/>
              </a:ext>
            </a:extLst>
          </a:blip>
          <a:srcRect/>
          <a:stretch/>
        </p:blipFill>
        <p:spPr bwMode="auto">
          <a:xfrm>
            <a:off x="3732078" y="3527867"/>
            <a:ext cx="435588" cy="649113"/>
          </a:xfrm>
          <a:prstGeom prst="rect">
            <a:avLst/>
          </a:prstGeom>
          <a:noFill/>
        </p:spPr>
      </p:pic>
      <p:sp>
        <p:nvSpPr>
          <p:cNvPr id="220" name="TextBox 219"/>
          <p:cNvSpPr txBox="1"/>
          <p:nvPr/>
        </p:nvSpPr>
        <p:spPr>
          <a:xfrm>
            <a:off x="3797672" y="2917106"/>
            <a:ext cx="786915" cy="517026"/>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600" dirty="0">
                <a:solidFill>
                  <a:schemeClr val="accent1"/>
                </a:solidFill>
                <a:latin typeface="Segoe UI Semibold" panose="020B0702040204020203" pitchFamily="34" charset="0"/>
                <a:cs typeface="Segoe UI Semibold" panose="020B0702040204020203" pitchFamily="34" charset="0"/>
              </a:rPr>
              <a:t>NSG</a:t>
            </a:r>
          </a:p>
        </p:txBody>
      </p:sp>
      <p:sp>
        <p:nvSpPr>
          <p:cNvPr id="221" name="Freeform 23"/>
          <p:cNvSpPr>
            <a:spLocks noChangeAspect="1" noEditPoints="1"/>
          </p:cNvSpPr>
          <p:nvPr/>
        </p:nvSpPr>
        <p:spPr bwMode="auto">
          <a:xfrm>
            <a:off x="3605223" y="2955831"/>
            <a:ext cx="353696" cy="430445"/>
          </a:xfrm>
          <a:custGeom>
            <a:avLst/>
            <a:gdLst>
              <a:gd name="T0" fmla="*/ 592 w 603"/>
              <a:gd name="T1" fmla="*/ 304 h 734"/>
              <a:gd name="T2" fmla="*/ 540 w 603"/>
              <a:gd name="T3" fmla="*/ 304 h 734"/>
              <a:gd name="T4" fmla="*/ 540 w 603"/>
              <a:gd name="T5" fmla="*/ 217 h 734"/>
              <a:gd name="T6" fmla="*/ 301 w 603"/>
              <a:gd name="T7" fmla="*/ 0 h 734"/>
              <a:gd name="T8" fmla="*/ 63 w 603"/>
              <a:gd name="T9" fmla="*/ 217 h 734"/>
              <a:gd name="T10" fmla="*/ 63 w 603"/>
              <a:gd name="T11" fmla="*/ 304 h 734"/>
              <a:gd name="T12" fmla="*/ 11 w 603"/>
              <a:gd name="T13" fmla="*/ 304 h 734"/>
              <a:gd name="T14" fmla="*/ 0 w 603"/>
              <a:gd name="T15" fmla="*/ 315 h 734"/>
              <a:gd name="T16" fmla="*/ 0 w 603"/>
              <a:gd name="T17" fmla="*/ 723 h 734"/>
              <a:gd name="T18" fmla="*/ 11 w 603"/>
              <a:gd name="T19" fmla="*/ 734 h 734"/>
              <a:gd name="T20" fmla="*/ 592 w 603"/>
              <a:gd name="T21" fmla="*/ 734 h 734"/>
              <a:gd name="T22" fmla="*/ 603 w 603"/>
              <a:gd name="T23" fmla="*/ 723 h 734"/>
              <a:gd name="T24" fmla="*/ 603 w 603"/>
              <a:gd name="T25" fmla="*/ 315 h 734"/>
              <a:gd name="T26" fmla="*/ 592 w 603"/>
              <a:gd name="T27" fmla="*/ 304 h 734"/>
              <a:gd name="T28" fmla="*/ 323 w 603"/>
              <a:gd name="T29" fmla="*/ 494 h 734"/>
              <a:gd name="T30" fmla="*/ 323 w 603"/>
              <a:gd name="T31" fmla="*/ 612 h 734"/>
              <a:gd name="T32" fmla="*/ 307 w 603"/>
              <a:gd name="T33" fmla="*/ 628 h 734"/>
              <a:gd name="T34" fmla="*/ 296 w 603"/>
              <a:gd name="T35" fmla="*/ 628 h 734"/>
              <a:gd name="T36" fmla="*/ 279 w 603"/>
              <a:gd name="T37" fmla="*/ 612 h 734"/>
              <a:gd name="T38" fmla="*/ 279 w 603"/>
              <a:gd name="T39" fmla="*/ 494 h 734"/>
              <a:gd name="T40" fmla="*/ 257 w 603"/>
              <a:gd name="T41" fmla="*/ 455 h 734"/>
              <a:gd name="T42" fmla="*/ 301 w 603"/>
              <a:gd name="T43" fmla="*/ 410 h 734"/>
              <a:gd name="T44" fmla="*/ 346 w 603"/>
              <a:gd name="T45" fmla="*/ 455 h 734"/>
              <a:gd name="T46" fmla="*/ 323 w 603"/>
              <a:gd name="T47" fmla="*/ 494 h 734"/>
              <a:gd name="T48" fmla="*/ 479 w 603"/>
              <a:gd name="T49" fmla="*/ 304 h 734"/>
              <a:gd name="T50" fmla="*/ 124 w 603"/>
              <a:gd name="T51" fmla="*/ 304 h 734"/>
              <a:gd name="T52" fmla="*/ 124 w 603"/>
              <a:gd name="T53" fmla="*/ 217 h 734"/>
              <a:gd name="T54" fmla="*/ 301 w 603"/>
              <a:gd name="T55" fmla="*/ 61 h 734"/>
              <a:gd name="T56" fmla="*/ 479 w 603"/>
              <a:gd name="T57" fmla="*/ 217 h 734"/>
              <a:gd name="T58" fmla="*/ 479 w 603"/>
              <a:gd name="T59" fmla="*/ 30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3" h="734">
                <a:moveTo>
                  <a:pt x="592" y="304"/>
                </a:moveTo>
                <a:cubicBezTo>
                  <a:pt x="540" y="304"/>
                  <a:pt x="540" y="304"/>
                  <a:pt x="540" y="304"/>
                </a:cubicBezTo>
                <a:cubicBezTo>
                  <a:pt x="540" y="217"/>
                  <a:pt x="540" y="217"/>
                  <a:pt x="540" y="217"/>
                </a:cubicBezTo>
                <a:cubicBezTo>
                  <a:pt x="540" y="97"/>
                  <a:pt x="433" y="0"/>
                  <a:pt x="301" y="0"/>
                </a:cubicBezTo>
                <a:cubicBezTo>
                  <a:pt x="170" y="0"/>
                  <a:pt x="63" y="97"/>
                  <a:pt x="63" y="217"/>
                </a:cubicBezTo>
                <a:cubicBezTo>
                  <a:pt x="63" y="304"/>
                  <a:pt x="63" y="304"/>
                  <a:pt x="63" y="304"/>
                </a:cubicBezTo>
                <a:cubicBezTo>
                  <a:pt x="11" y="304"/>
                  <a:pt x="11" y="304"/>
                  <a:pt x="11" y="304"/>
                </a:cubicBezTo>
                <a:cubicBezTo>
                  <a:pt x="5" y="304"/>
                  <a:pt x="0" y="309"/>
                  <a:pt x="0" y="315"/>
                </a:cubicBezTo>
                <a:cubicBezTo>
                  <a:pt x="0" y="723"/>
                  <a:pt x="0" y="723"/>
                  <a:pt x="0" y="723"/>
                </a:cubicBezTo>
                <a:cubicBezTo>
                  <a:pt x="0" y="729"/>
                  <a:pt x="5" y="734"/>
                  <a:pt x="11" y="734"/>
                </a:cubicBezTo>
                <a:cubicBezTo>
                  <a:pt x="592" y="734"/>
                  <a:pt x="592" y="734"/>
                  <a:pt x="592" y="734"/>
                </a:cubicBezTo>
                <a:cubicBezTo>
                  <a:pt x="598" y="734"/>
                  <a:pt x="603" y="729"/>
                  <a:pt x="603" y="723"/>
                </a:cubicBezTo>
                <a:cubicBezTo>
                  <a:pt x="603" y="315"/>
                  <a:pt x="603" y="315"/>
                  <a:pt x="603" y="315"/>
                </a:cubicBezTo>
                <a:cubicBezTo>
                  <a:pt x="603" y="309"/>
                  <a:pt x="598" y="304"/>
                  <a:pt x="592" y="304"/>
                </a:cubicBezTo>
                <a:close/>
                <a:moveTo>
                  <a:pt x="323" y="494"/>
                </a:moveTo>
                <a:cubicBezTo>
                  <a:pt x="323" y="612"/>
                  <a:pt x="323" y="612"/>
                  <a:pt x="323" y="612"/>
                </a:cubicBezTo>
                <a:cubicBezTo>
                  <a:pt x="323" y="621"/>
                  <a:pt x="316" y="628"/>
                  <a:pt x="307" y="628"/>
                </a:cubicBezTo>
                <a:cubicBezTo>
                  <a:pt x="296" y="628"/>
                  <a:pt x="296" y="628"/>
                  <a:pt x="296" y="628"/>
                </a:cubicBezTo>
                <a:cubicBezTo>
                  <a:pt x="287" y="628"/>
                  <a:pt x="279" y="621"/>
                  <a:pt x="279" y="612"/>
                </a:cubicBezTo>
                <a:cubicBezTo>
                  <a:pt x="279" y="494"/>
                  <a:pt x="279" y="494"/>
                  <a:pt x="279" y="494"/>
                </a:cubicBezTo>
                <a:cubicBezTo>
                  <a:pt x="266" y="486"/>
                  <a:pt x="257" y="471"/>
                  <a:pt x="257" y="455"/>
                </a:cubicBezTo>
                <a:cubicBezTo>
                  <a:pt x="257" y="430"/>
                  <a:pt x="277" y="410"/>
                  <a:pt x="301" y="410"/>
                </a:cubicBezTo>
                <a:cubicBezTo>
                  <a:pt x="326" y="410"/>
                  <a:pt x="346" y="430"/>
                  <a:pt x="346" y="455"/>
                </a:cubicBezTo>
                <a:cubicBezTo>
                  <a:pt x="346" y="471"/>
                  <a:pt x="337" y="486"/>
                  <a:pt x="323" y="494"/>
                </a:cubicBezTo>
                <a:close/>
                <a:moveTo>
                  <a:pt x="479" y="304"/>
                </a:moveTo>
                <a:cubicBezTo>
                  <a:pt x="124" y="304"/>
                  <a:pt x="124" y="304"/>
                  <a:pt x="124" y="304"/>
                </a:cubicBezTo>
                <a:cubicBezTo>
                  <a:pt x="124" y="217"/>
                  <a:pt x="124" y="217"/>
                  <a:pt x="124" y="217"/>
                </a:cubicBezTo>
                <a:cubicBezTo>
                  <a:pt x="124" y="131"/>
                  <a:pt x="204" y="61"/>
                  <a:pt x="301" y="61"/>
                </a:cubicBezTo>
                <a:cubicBezTo>
                  <a:pt x="399" y="61"/>
                  <a:pt x="479" y="131"/>
                  <a:pt x="479" y="217"/>
                </a:cubicBezTo>
                <a:lnTo>
                  <a:pt x="479" y="304"/>
                </a:lnTo>
                <a:close/>
              </a:path>
            </a:pathLst>
          </a:custGeom>
          <a:solidFill>
            <a:srgbClr val="FFB900"/>
          </a:solidFill>
          <a:ln>
            <a:noFill/>
          </a:ln>
          <a:extLst/>
        </p:spPr>
        <p:txBody>
          <a:bodyPr vert="horz" wrap="square" lIns="91428" tIns="45714" rIns="91428" bIns="45714" numCol="1" anchor="t" anchorCtr="0" compatLnSpc="1">
            <a:prstTxWarp prst="textNoShape">
              <a:avLst/>
            </a:prstTxWarp>
          </a:bodyPr>
          <a:lstStyle/>
          <a:p>
            <a:pPr defTabSz="932649">
              <a:defRPr/>
            </a:pPr>
            <a:endParaRPr lang="en-US">
              <a:solidFill>
                <a:srgbClr val="FFFFFF"/>
              </a:solidFill>
              <a:latin typeface="Segoe UI"/>
            </a:endParaRPr>
          </a:p>
        </p:txBody>
      </p:sp>
      <p:sp>
        <p:nvSpPr>
          <p:cNvPr id="224" name="TextBox 223"/>
          <p:cNvSpPr txBox="1"/>
          <p:nvPr/>
        </p:nvSpPr>
        <p:spPr>
          <a:xfrm>
            <a:off x="919665" y="2917106"/>
            <a:ext cx="786915" cy="517026"/>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600" dirty="0">
                <a:solidFill>
                  <a:schemeClr val="accent1"/>
                </a:solidFill>
                <a:latin typeface="Segoe UI Semibold" panose="020B0702040204020203" pitchFamily="34" charset="0"/>
                <a:cs typeface="Segoe UI Semibold" panose="020B0702040204020203" pitchFamily="34" charset="0"/>
              </a:rPr>
              <a:t>NSG</a:t>
            </a:r>
          </a:p>
        </p:txBody>
      </p:sp>
      <p:sp>
        <p:nvSpPr>
          <p:cNvPr id="225" name="Freeform 23"/>
          <p:cNvSpPr>
            <a:spLocks noChangeAspect="1" noEditPoints="1"/>
          </p:cNvSpPr>
          <p:nvPr/>
        </p:nvSpPr>
        <p:spPr bwMode="auto">
          <a:xfrm>
            <a:off x="704731" y="2933346"/>
            <a:ext cx="353696" cy="430445"/>
          </a:xfrm>
          <a:custGeom>
            <a:avLst/>
            <a:gdLst>
              <a:gd name="T0" fmla="*/ 592 w 603"/>
              <a:gd name="T1" fmla="*/ 304 h 734"/>
              <a:gd name="T2" fmla="*/ 540 w 603"/>
              <a:gd name="T3" fmla="*/ 304 h 734"/>
              <a:gd name="T4" fmla="*/ 540 w 603"/>
              <a:gd name="T5" fmla="*/ 217 h 734"/>
              <a:gd name="T6" fmla="*/ 301 w 603"/>
              <a:gd name="T7" fmla="*/ 0 h 734"/>
              <a:gd name="T8" fmla="*/ 63 w 603"/>
              <a:gd name="T9" fmla="*/ 217 h 734"/>
              <a:gd name="T10" fmla="*/ 63 w 603"/>
              <a:gd name="T11" fmla="*/ 304 h 734"/>
              <a:gd name="T12" fmla="*/ 11 w 603"/>
              <a:gd name="T13" fmla="*/ 304 h 734"/>
              <a:gd name="T14" fmla="*/ 0 w 603"/>
              <a:gd name="T15" fmla="*/ 315 h 734"/>
              <a:gd name="T16" fmla="*/ 0 w 603"/>
              <a:gd name="T17" fmla="*/ 723 h 734"/>
              <a:gd name="T18" fmla="*/ 11 w 603"/>
              <a:gd name="T19" fmla="*/ 734 h 734"/>
              <a:gd name="T20" fmla="*/ 592 w 603"/>
              <a:gd name="T21" fmla="*/ 734 h 734"/>
              <a:gd name="T22" fmla="*/ 603 w 603"/>
              <a:gd name="T23" fmla="*/ 723 h 734"/>
              <a:gd name="T24" fmla="*/ 603 w 603"/>
              <a:gd name="T25" fmla="*/ 315 h 734"/>
              <a:gd name="T26" fmla="*/ 592 w 603"/>
              <a:gd name="T27" fmla="*/ 304 h 734"/>
              <a:gd name="T28" fmla="*/ 323 w 603"/>
              <a:gd name="T29" fmla="*/ 494 h 734"/>
              <a:gd name="T30" fmla="*/ 323 w 603"/>
              <a:gd name="T31" fmla="*/ 612 h 734"/>
              <a:gd name="T32" fmla="*/ 307 w 603"/>
              <a:gd name="T33" fmla="*/ 628 h 734"/>
              <a:gd name="T34" fmla="*/ 296 w 603"/>
              <a:gd name="T35" fmla="*/ 628 h 734"/>
              <a:gd name="T36" fmla="*/ 279 w 603"/>
              <a:gd name="T37" fmla="*/ 612 h 734"/>
              <a:gd name="T38" fmla="*/ 279 w 603"/>
              <a:gd name="T39" fmla="*/ 494 h 734"/>
              <a:gd name="T40" fmla="*/ 257 w 603"/>
              <a:gd name="T41" fmla="*/ 455 h 734"/>
              <a:gd name="T42" fmla="*/ 301 w 603"/>
              <a:gd name="T43" fmla="*/ 410 h 734"/>
              <a:gd name="T44" fmla="*/ 346 w 603"/>
              <a:gd name="T45" fmla="*/ 455 h 734"/>
              <a:gd name="T46" fmla="*/ 323 w 603"/>
              <a:gd name="T47" fmla="*/ 494 h 734"/>
              <a:gd name="T48" fmla="*/ 479 w 603"/>
              <a:gd name="T49" fmla="*/ 304 h 734"/>
              <a:gd name="T50" fmla="*/ 124 w 603"/>
              <a:gd name="T51" fmla="*/ 304 h 734"/>
              <a:gd name="T52" fmla="*/ 124 w 603"/>
              <a:gd name="T53" fmla="*/ 217 h 734"/>
              <a:gd name="T54" fmla="*/ 301 w 603"/>
              <a:gd name="T55" fmla="*/ 61 h 734"/>
              <a:gd name="T56" fmla="*/ 479 w 603"/>
              <a:gd name="T57" fmla="*/ 217 h 734"/>
              <a:gd name="T58" fmla="*/ 479 w 603"/>
              <a:gd name="T59" fmla="*/ 30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3" h="734">
                <a:moveTo>
                  <a:pt x="592" y="304"/>
                </a:moveTo>
                <a:cubicBezTo>
                  <a:pt x="540" y="304"/>
                  <a:pt x="540" y="304"/>
                  <a:pt x="540" y="304"/>
                </a:cubicBezTo>
                <a:cubicBezTo>
                  <a:pt x="540" y="217"/>
                  <a:pt x="540" y="217"/>
                  <a:pt x="540" y="217"/>
                </a:cubicBezTo>
                <a:cubicBezTo>
                  <a:pt x="540" y="97"/>
                  <a:pt x="433" y="0"/>
                  <a:pt x="301" y="0"/>
                </a:cubicBezTo>
                <a:cubicBezTo>
                  <a:pt x="170" y="0"/>
                  <a:pt x="63" y="97"/>
                  <a:pt x="63" y="217"/>
                </a:cubicBezTo>
                <a:cubicBezTo>
                  <a:pt x="63" y="304"/>
                  <a:pt x="63" y="304"/>
                  <a:pt x="63" y="304"/>
                </a:cubicBezTo>
                <a:cubicBezTo>
                  <a:pt x="11" y="304"/>
                  <a:pt x="11" y="304"/>
                  <a:pt x="11" y="304"/>
                </a:cubicBezTo>
                <a:cubicBezTo>
                  <a:pt x="5" y="304"/>
                  <a:pt x="0" y="309"/>
                  <a:pt x="0" y="315"/>
                </a:cubicBezTo>
                <a:cubicBezTo>
                  <a:pt x="0" y="723"/>
                  <a:pt x="0" y="723"/>
                  <a:pt x="0" y="723"/>
                </a:cubicBezTo>
                <a:cubicBezTo>
                  <a:pt x="0" y="729"/>
                  <a:pt x="5" y="734"/>
                  <a:pt x="11" y="734"/>
                </a:cubicBezTo>
                <a:cubicBezTo>
                  <a:pt x="592" y="734"/>
                  <a:pt x="592" y="734"/>
                  <a:pt x="592" y="734"/>
                </a:cubicBezTo>
                <a:cubicBezTo>
                  <a:pt x="598" y="734"/>
                  <a:pt x="603" y="729"/>
                  <a:pt x="603" y="723"/>
                </a:cubicBezTo>
                <a:cubicBezTo>
                  <a:pt x="603" y="315"/>
                  <a:pt x="603" y="315"/>
                  <a:pt x="603" y="315"/>
                </a:cubicBezTo>
                <a:cubicBezTo>
                  <a:pt x="603" y="309"/>
                  <a:pt x="598" y="304"/>
                  <a:pt x="592" y="304"/>
                </a:cubicBezTo>
                <a:close/>
                <a:moveTo>
                  <a:pt x="323" y="494"/>
                </a:moveTo>
                <a:cubicBezTo>
                  <a:pt x="323" y="612"/>
                  <a:pt x="323" y="612"/>
                  <a:pt x="323" y="612"/>
                </a:cubicBezTo>
                <a:cubicBezTo>
                  <a:pt x="323" y="621"/>
                  <a:pt x="316" y="628"/>
                  <a:pt x="307" y="628"/>
                </a:cubicBezTo>
                <a:cubicBezTo>
                  <a:pt x="296" y="628"/>
                  <a:pt x="296" y="628"/>
                  <a:pt x="296" y="628"/>
                </a:cubicBezTo>
                <a:cubicBezTo>
                  <a:pt x="287" y="628"/>
                  <a:pt x="279" y="621"/>
                  <a:pt x="279" y="612"/>
                </a:cubicBezTo>
                <a:cubicBezTo>
                  <a:pt x="279" y="494"/>
                  <a:pt x="279" y="494"/>
                  <a:pt x="279" y="494"/>
                </a:cubicBezTo>
                <a:cubicBezTo>
                  <a:pt x="266" y="486"/>
                  <a:pt x="257" y="471"/>
                  <a:pt x="257" y="455"/>
                </a:cubicBezTo>
                <a:cubicBezTo>
                  <a:pt x="257" y="430"/>
                  <a:pt x="277" y="410"/>
                  <a:pt x="301" y="410"/>
                </a:cubicBezTo>
                <a:cubicBezTo>
                  <a:pt x="326" y="410"/>
                  <a:pt x="346" y="430"/>
                  <a:pt x="346" y="455"/>
                </a:cubicBezTo>
                <a:cubicBezTo>
                  <a:pt x="346" y="471"/>
                  <a:pt x="337" y="486"/>
                  <a:pt x="323" y="494"/>
                </a:cubicBezTo>
                <a:close/>
                <a:moveTo>
                  <a:pt x="479" y="304"/>
                </a:moveTo>
                <a:cubicBezTo>
                  <a:pt x="124" y="304"/>
                  <a:pt x="124" y="304"/>
                  <a:pt x="124" y="304"/>
                </a:cubicBezTo>
                <a:cubicBezTo>
                  <a:pt x="124" y="217"/>
                  <a:pt x="124" y="217"/>
                  <a:pt x="124" y="217"/>
                </a:cubicBezTo>
                <a:cubicBezTo>
                  <a:pt x="124" y="131"/>
                  <a:pt x="204" y="61"/>
                  <a:pt x="301" y="61"/>
                </a:cubicBezTo>
                <a:cubicBezTo>
                  <a:pt x="399" y="61"/>
                  <a:pt x="479" y="131"/>
                  <a:pt x="479" y="217"/>
                </a:cubicBezTo>
                <a:lnTo>
                  <a:pt x="479" y="304"/>
                </a:lnTo>
                <a:close/>
              </a:path>
            </a:pathLst>
          </a:custGeom>
          <a:solidFill>
            <a:srgbClr val="FFB900"/>
          </a:solidFill>
          <a:ln>
            <a:noFill/>
          </a:ln>
          <a:extLst/>
        </p:spPr>
        <p:txBody>
          <a:bodyPr vert="horz" wrap="square" lIns="91428" tIns="45714" rIns="91428" bIns="45714" numCol="1" anchor="t" anchorCtr="0" compatLnSpc="1">
            <a:prstTxWarp prst="textNoShape">
              <a:avLst/>
            </a:prstTxWarp>
          </a:bodyPr>
          <a:lstStyle/>
          <a:p>
            <a:pPr defTabSz="932649">
              <a:defRPr/>
            </a:pPr>
            <a:endParaRPr lang="en-US">
              <a:solidFill>
                <a:srgbClr val="FFFFFF"/>
              </a:solidFill>
              <a:latin typeface="Segoe UI"/>
            </a:endParaRPr>
          </a:p>
        </p:txBody>
      </p:sp>
      <p:pic>
        <p:nvPicPr>
          <p:cNvPr id="226" name="Picture 2"/>
          <p:cNvPicPr>
            <a:picLocks noChangeAspect="1" noChangeArrowheads="1"/>
          </p:cNvPicPr>
          <p:nvPr/>
        </p:nvPicPr>
        <p:blipFill>
          <a:blip r:embed="rId3" cstate="screen">
            <a:clrChange>
              <a:clrFrom>
                <a:srgbClr val="4EB1E4"/>
              </a:clrFrom>
              <a:clrTo>
                <a:srgbClr val="4EB1E4">
                  <a:alpha val="0"/>
                </a:srgbClr>
              </a:clrTo>
            </a:clrChange>
            <a:duotone>
              <a:prstClr val="black"/>
              <a:schemeClr val="accent2">
                <a:tint val="45000"/>
                <a:satMod val="400000"/>
              </a:schemeClr>
            </a:duotone>
            <a:extLst>
              <a:ext uri="{28A0092B-C50C-407E-A947-70E740481C1C}">
                <a14:useLocalDpi xmlns:a14="http://schemas.microsoft.com/office/drawing/2010/main"/>
              </a:ext>
            </a:extLst>
          </a:blip>
          <a:srcRect/>
          <a:stretch>
            <a:fillRect/>
          </a:stretch>
        </p:blipFill>
        <p:spPr bwMode="auto">
          <a:xfrm>
            <a:off x="2008831" y="3914941"/>
            <a:ext cx="340416" cy="229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 name="Cloud 55"/>
          <p:cNvSpPr/>
          <p:nvPr/>
        </p:nvSpPr>
        <p:spPr bwMode="auto">
          <a:xfrm>
            <a:off x="2015808" y="1613568"/>
            <a:ext cx="1522990" cy="621367"/>
          </a:xfrm>
          <a:prstGeom prst="cloud">
            <a:avLst/>
          </a:prstGeom>
          <a:no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5" rIns="0" bIns="146285" numCol="1" spcCol="0" rtlCol="0" fromWordArt="0" anchor="t" anchorCtr="0" forceAA="0" compatLnSpc="1">
            <a:prstTxWarp prst="textNoShape">
              <a:avLst/>
            </a:prstTxWarp>
            <a:noAutofit/>
          </a:bodyPr>
          <a:lstStyle/>
          <a:p>
            <a:pPr algn="ctr" defTabSz="932379" fontAlgn="base">
              <a:lnSpc>
                <a:spcPct val="90000"/>
              </a:lnSpc>
              <a:spcBef>
                <a:spcPct val="0"/>
              </a:spcBef>
              <a:spcAft>
                <a:spcPct val="0"/>
              </a:spcAft>
              <a:defRPr/>
            </a:pPr>
            <a:r>
              <a:rPr lang="en-US" sz="1600" dirty="0">
                <a:solidFill>
                  <a:schemeClr val="accent4"/>
                </a:solidFill>
                <a:latin typeface="Segoe UI Semibold" panose="020B0702040204020203" pitchFamily="34" charset="0"/>
                <a:ea typeface="Segoe UI" pitchFamily="34" charset="0"/>
                <a:cs typeface="Segoe UI Semibold" panose="020B0702040204020203" pitchFamily="34" charset="0"/>
              </a:rPr>
              <a:t>Internet</a:t>
            </a:r>
          </a:p>
        </p:txBody>
      </p:sp>
      <p:sp>
        <p:nvSpPr>
          <p:cNvPr id="65" name="Rounded Rectangle 48"/>
          <p:cNvSpPr/>
          <p:nvPr/>
        </p:nvSpPr>
        <p:spPr bwMode="auto">
          <a:xfrm>
            <a:off x="5918018" y="2916024"/>
            <a:ext cx="664665" cy="1287442"/>
          </a:xfrm>
          <a:prstGeom prst="roundRect">
            <a:avLst/>
          </a:prstGeom>
          <a:noFill/>
          <a:ln w="25400">
            <a:solidFill>
              <a:schemeClr val="accent1"/>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r>
              <a:rPr lang="en-US" sz="1200" dirty="0">
                <a:solidFill>
                  <a:schemeClr val="accent1"/>
                </a:solidFill>
                <a:latin typeface="Segoe UI"/>
              </a:rPr>
              <a:t>Azure</a:t>
            </a:r>
          </a:p>
          <a:p>
            <a:pPr algn="ctr" defTabSz="932379" fontAlgn="base">
              <a:spcBef>
                <a:spcPct val="0"/>
              </a:spcBef>
              <a:spcAft>
                <a:spcPct val="0"/>
              </a:spcAft>
              <a:defRPr/>
            </a:pPr>
            <a:r>
              <a:rPr lang="en-US" sz="1200" dirty="0">
                <a:solidFill>
                  <a:schemeClr val="accent1"/>
                </a:solidFill>
                <a:latin typeface="Segoe UI"/>
              </a:rPr>
              <a:t>Storage/ SQL</a:t>
            </a:r>
          </a:p>
          <a:p>
            <a:pPr algn="ctr" defTabSz="932379" fontAlgn="base">
              <a:spcBef>
                <a:spcPct val="0"/>
              </a:spcBef>
              <a:spcAft>
                <a:spcPct val="0"/>
              </a:spcAft>
              <a:defRPr/>
            </a:pPr>
            <a:r>
              <a:rPr lang="en-US" sz="1200" dirty="0">
                <a:solidFill>
                  <a:schemeClr val="accent1"/>
                </a:solidFill>
                <a:latin typeface="Segoe UI"/>
              </a:rPr>
              <a:t>(ACL to VNet)</a:t>
            </a:r>
          </a:p>
        </p:txBody>
      </p:sp>
      <p:sp>
        <p:nvSpPr>
          <p:cNvPr id="68" name="Left-Right Arrow 49"/>
          <p:cNvSpPr/>
          <p:nvPr/>
        </p:nvSpPr>
        <p:spPr bwMode="auto">
          <a:xfrm>
            <a:off x="4872631" y="3596858"/>
            <a:ext cx="948168" cy="310414"/>
          </a:xfrm>
          <a:prstGeom prst="leftRightArrow">
            <a:avLst/>
          </a:prstGeom>
          <a:solidFill>
            <a:schemeClr val="accent3"/>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r>
              <a:rPr lang="en-US" sz="1200" dirty="0">
                <a:solidFill>
                  <a:srgbClr val="002050"/>
                </a:solidFill>
                <a:latin typeface="Segoe UI Semibold" panose="020B0702040204020203" pitchFamily="34" charset="0"/>
                <a:cs typeface="Segoe UI Semibold" panose="020B0702040204020203" pitchFamily="34" charset="0"/>
              </a:rPr>
              <a:t>Allow Access</a:t>
            </a:r>
          </a:p>
          <a:p>
            <a:pPr algn="ctr" defTabSz="932379" fontAlgn="base">
              <a:spcBef>
                <a:spcPct val="0"/>
              </a:spcBef>
              <a:spcAft>
                <a:spcPct val="0"/>
              </a:spcAft>
              <a:defRPr/>
            </a:pPr>
            <a:r>
              <a:rPr lang="en-US" sz="1200" dirty="0">
                <a:solidFill>
                  <a:srgbClr val="002050"/>
                </a:solidFill>
                <a:latin typeface="Segoe UI Semibold" panose="020B0702040204020203" pitchFamily="34" charset="0"/>
                <a:cs typeface="Segoe UI Semibold" panose="020B0702040204020203" pitchFamily="34" charset="0"/>
              </a:rPr>
              <a:t>VNet only</a:t>
            </a:r>
          </a:p>
        </p:txBody>
      </p:sp>
      <p:sp>
        <p:nvSpPr>
          <p:cNvPr id="75" name="Left-Right Arrow 51"/>
          <p:cNvSpPr/>
          <p:nvPr/>
        </p:nvSpPr>
        <p:spPr bwMode="auto">
          <a:xfrm rot="957810">
            <a:off x="3440315" y="2241914"/>
            <a:ext cx="2578018" cy="325883"/>
          </a:xfrm>
          <a:prstGeom prst="leftRightArrow">
            <a:avLst/>
          </a:prstGeom>
          <a:solidFill>
            <a:schemeClr val="accent6"/>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r>
              <a:rPr lang="en-US" sz="1200" dirty="0">
                <a:solidFill>
                  <a:schemeClr val="bg1"/>
                </a:solidFill>
                <a:latin typeface="Segoe UI Semibold" panose="020B0702040204020203" pitchFamily="34" charset="0"/>
                <a:cs typeface="Segoe UI Semibold" panose="020B0702040204020203" pitchFamily="34" charset="0"/>
              </a:rPr>
              <a:t>Deny Access </a:t>
            </a:r>
          </a:p>
        </p:txBody>
      </p:sp>
    </p:spTree>
    <p:extLst>
      <p:ext uri="{BB962C8B-B14F-4D97-AF65-F5344CB8AC3E}">
        <p14:creationId xmlns:p14="http://schemas.microsoft.com/office/powerpoint/2010/main" val="879193033"/>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6168" y="2034072"/>
            <a:ext cx="6764032" cy="2985433"/>
          </a:xfrm>
        </p:spPr>
        <p:txBody>
          <a:bodyPr/>
          <a:lstStyle/>
          <a:p>
            <a:r>
              <a:rPr lang="en-US" sz="2800" dirty="0"/>
              <a:t>Azure Virtual Network easily extends your on-premises network through </a:t>
            </a:r>
            <a:br>
              <a:rPr lang="en-US" sz="2800" dirty="0"/>
            </a:br>
            <a:r>
              <a:rPr lang="en-US" sz="2800" dirty="0"/>
              <a:t>Site-to-Site and Point-to-Site VPN, much like the way you’d set up and connect to a remote branch office over the Internet. </a:t>
            </a:r>
          </a:p>
          <a:p>
            <a:r>
              <a:rPr lang="en-US" sz="2800" dirty="0"/>
              <a:t>Dedicated private WAN connections </a:t>
            </a:r>
            <a:br>
              <a:rPr lang="en-US" sz="2800" dirty="0"/>
            </a:br>
            <a:r>
              <a:rPr lang="en-US" sz="2800" dirty="0"/>
              <a:t>are available using Azure ExpressRoute.</a:t>
            </a:r>
          </a:p>
        </p:txBody>
      </p:sp>
      <p:sp>
        <p:nvSpPr>
          <p:cNvPr id="4" name="Title 3"/>
          <p:cNvSpPr>
            <a:spLocks noGrp="1"/>
          </p:cNvSpPr>
          <p:nvPr>
            <p:ph type="title"/>
          </p:nvPr>
        </p:nvSpPr>
        <p:spPr>
          <a:xfrm>
            <a:off x="366169" y="295278"/>
            <a:ext cx="11702551" cy="1440216"/>
          </a:xfrm>
        </p:spPr>
        <p:txBody>
          <a:bodyPr/>
          <a:lstStyle/>
          <a:p>
            <a:r>
              <a:rPr lang="en-US" dirty="0"/>
              <a:t>How do I securely connect my on-premises environment to the cloud? </a:t>
            </a:r>
          </a:p>
        </p:txBody>
      </p:sp>
      <p:sp>
        <p:nvSpPr>
          <p:cNvPr id="7" name="Text Placeholder 2"/>
          <p:cNvSpPr txBox="1">
            <a:spLocks/>
          </p:cNvSpPr>
          <p:nvPr/>
        </p:nvSpPr>
        <p:spPr>
          <a:xfrm>
            <a:off x="429462" y="5483800"/>
            <a:ext cx="10698523" cy="1140300"/>
          </a:xfrm>
          <a:prstGeom prst="rect">
            <a:avLst/>
          </a:prstGeom>
        </p:spPr>
        <p:txBody>
          <a:bodyPr vert="horz" wrap="square" lIns="109718" tIns="68574" rIns="109718" bIns="68574" rtlCol="0">
            <a:sp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4000" kern="1200" spc="0" baseline="0">
                <a:gradFill>
                  <a:gsLst>
                    <a:gs pos="2920">
                      <a:schemeClr val="tx2"/>
                    </a:gs>
                    <a:gs pos="39000">
                      <a:schemeClr val="tx2"/>
                    </a:gs>
                  </a:gsLst>
                  <a:lin ang="5400000" scaled="0"/>
                </a:gradFill>
                <a:latin typeface="+mj-lt"/>
                <a:ea typeface="+mn-ea"/>
                <a:cs typeface="+mn-cs"/>
              </a:defRPr>
            </a:lvl1pPr>
            <a:lvl2pPr marL="285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223838"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7625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7397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100" dirty="0">
                <a:solidFill>
                  <a:schemeClr val="tx1"/>
                </a:solidFill>
              </a:rPr>
              <a:t>Resources</a:t>
            </a:r>
          </a:p>
          <a:p>
            <a:r>
              <a:rPr lang="en-US" sz="2100" u="sng" dirty="0">
                <a:hlinkClick r:id="rId3"/>
              </a:rPr>
              <a:t>Azure Network Security Whitepaper</a:t>
            </a:r>
            <a:r>
              <a:rPr lang="en-US" sz="2100" u="sng" dirty="0"/>
              <a:t> </a:t>
            </a:r>
          </a:p>
          <a:p>
            <a:r>
              <a:rPr lang="en-US" sz="2100" u="sng" dirty="0"/>
              <a:t>https://azure.microsoft.com/en-us/support/trust-center/</a:t>
            </a:r>
          </a:p>
        </p:txBody>
      </p:sp>
      <p:grpSp>
        <p:nvGrpSpPr>
          <p:cNvPr id="3" name="Group 2"/>
          <p:cNvGrpSpPr/>
          <p:nvPr/>
        </p:nvGrpSpPr>
        <p:grpSpPr>
          <a:xfrm>
            <a:off x="7725114" y="1977047"/>
            <a:ext cx="4079061" cy="3271310"/>
            <a:chOff x="7170508" y="2696709"/>
            <a:chExt cx="4079061" cy="3271310"/>
          </a:xfrm>
        </p:grpSpPr>
        <p:sp>
          <p:nvSpPr>
            <p:cNvPr id="6" name="Rectangle 5"/>
            <p:cNvSpPr/>
            <p:nvPr/>
          </p:nvSpPr>
          <p:spPr bwMode="auto">
            <a:xfrm>
              <a:off x="7170508" y="2997972"/>
              <a:ext cx="3702965" cy="2946941"/>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84" fontAlgn="base">
                <a:spcBef>
                  <a:spcPct val="0"/>
                </a:spcBef>
                <a:spcAft>
                  <a:spcPct val="0"/>
                </a:spcAft>
              </a:pPr>
              <a:endParaRPr lang="en-US" sz="1500">
                <a:gradFill>
                  <a:gsLst>
                    <a:gs pos="0">
                      <a:srgbClr val="FFFFFF"/>
                    </a:gs>
                    <a:gs pos="100000">
                      <a:srgbClr val="FFFFFF"/>
                    </a:gs>
                  </a:gsLst>
                  <a:lin ang="5400000" scaled="0"/>
                </a:gradFill>
              </a:endParaRPr>
            </a:p>
          </p:txBody>
        </p:sp>
        <p:grpSp>
          <p:nvGrpSpPr>
            <p:cNvPr id="8" name="Group 7"/>
            <p:cNvGrpSpPr/>
            <p:nvPr/>
          </p:nvGrpSpPr>
          <p:grpSpPr>
            <a:xfrm>
              <a:off x="7239082" y="3495921"/>
              <a:ext cx="3547493" cy="2472098"/>
              <a:chOff x="678128" y="2885825"/>
              <a:chExt cx="4730393" cy="3296411"/>
            </a:xfrm>
          </p:grpSpPr>
          <p:sp>
            <p:nvSpPr>
              <p:cNvPr id="9" name="Oval 8"/>
              <p:cNvSpPr/>
              <p:nvPr/>
            </p:nvSpPr>
            <p:spPr>
              <a:xfrm>
                <a:off x="2831419" y="5226719"/>
                <a:ext cx="632390" cy="632389"/>
              </a:xfrm>
              <a:prstGeom prst="ellipse">
                <a:avLst/>
              </a:prstGeom>
              <a:solidFill>
                <a:srgbClr val="0020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solidFill>
                    <a:prstClr val="white"/>
                  </a:solidFill>
                  <a:latin typeface="Segoe UI Semibold" panose="020B0702040204020203" pitchFamily="34" charset="0"/>
                </a:endParaRPr>
              </a:p>
            </p:txBody>
          </p:sp>
          <p:sp>
            <p:nvSpPr>
              <p:cNvPr id="10" name="Oval 9"/>
              <p:cNvSpPr/>
              <p:nvPr/>
            </p:nvSpPr>
            <p:spPr>
              <a:xfrm>
                <a:off x="3552936" y="5216134"/>
                <a:ext cx="632390" cy="632389"/>
              </a:xfrm>
              <a:prstGeom prst="ellipse">
                <a:avLst/>
              </a:prstGeom>
              <a:solidFill>
                <a:srgbClr val="0020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solidFill>
                    <a:prstClr val="white"/>
                  </a:solidFill>
                  <a:latin typeface="Segoe UI Semibold" panose="020B0702040204020203" pitchFamily="34" charset="0"/>
                </a:endParaRPr>
              </a:p>
            </p:txBody>
          </p:sp>
          <p:sp>
            <p:nvSpPr>
              <p:cNvPr id="11" name="Oval 10"/>
              <p:cNvSpPr/>
              <p:nvPr/>
            </p:nvSpPr>
            <p:spPr>
              <a:xfrm>
                <a:off x="678128" y="2885825"/>
                <a:ext cx="2651731" cy="2651731"/>
              </a:xfrm>
              <a:prstGeom prst="ellipse">
                <a:avLst/>
              </a:prstGeom>
              <a:solidFill>
                <a:srgbClr val="0020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solidFill>
                    <a:prstClr val="white"/>
                  </a:solidFill>
                  <a:latin typeface="Segoe UI Semibold" panose="020B0702040204020203" pitchFamily="34" charset="0"/>
                </a:endParaRPr>
              </a:p>
            </p:txBody>
          </p:sp>
          <p:sp>
            <p:nvSpPr>
              <p:cNvPr id="12" name="Freeform 5"/>
              <p:cNvSpPr>
                <a:spLocks noEditPoints="1"/>
              </p:cNvSpPr>
              <p:nvPr/>
            </p:nvSpPr>
            <p:spPr bwMode="auto">
              <a:xfrm>
                <a:off x="2427315" y="3579805"/>
                <a:ext cx="581728" cy="433093"/>
              </a:xfrm>
              <a:custGeom>
                <a:avLst/>
                <a:gdLst>
                  <a:gd name="T0" fmla="*/ 187 w 189"/>
                  <a:gd name="T1" fmla="*/ 48 h 140"/>
                  <a:gd name="T2" fmla="*/ 105 w 189"/>
                  <a:gd name="T3" fmla="*/ 0 h 140"/>
                  <a:gd name="T4" fmla="*/ 99 w 189"/>
                  <a:gd name="T5" fmla="*/ 0 h 140"/>
                  <a:gd name="T6" fmla="*/ 102 w 189"/>
                  <a:gd name="T7" fmla="*/ 98 h 140"/>
                  <a:gd name="T8" fmla="*/ 24 w 189"/>
                  <a:gd name="T9" fmla="*/ 90 h 140"/>
                  <a:gd name="T10" fmla="*/ 71 w 189"/>
                  <a:gd name="T11" fmla="*/ 124 h 140"/>
                  <a:gd name="T12" fmla="*/ 22 w 189"/>
                  <a:gd name="T13" fmla="*/ 91 h 140"/>
                  <a:gd name="T14" fmla="*/ 105 w 189"/>
                  <a:gd name="T15" fmla="*/ 106 h 140"/>
                  <a:gd name="T16" fmla="*/ 103 w 189"/>
                  <a:gd name="T17" fmla="*/ 140 h 140"/>
                  <a:gd name="T18" fmla="*/ 99 w 189"/>
                  <a:gd name="T19" fmla="*/ 140 h 140"/>
                  <a:gd name="T20" fmla="*/ 85 w 189"/>
                  <a:gd name="T21" fmla="*/ 126 h 140"/>
                  <a:gd name="T22" fmla="*/ 98 w 189"/>
                  <a:gd name="T23" fmla="*/ 132 h 140"/>
                  <a:gd name="T24" fmla="*/ 7 w 189"/>
                  <a:gd name="T25" fmla="*/ 57 h 140"/>
                  <a:gd name="T26" fmla="*/ 7 w 189"/>
                  <a:gd name="T27" fmla="*/ 80 h 140"/>
                  <a:gd name="T28" fmla="*/ 8 w 189"/>
                  <a:gd name="T29" fmla="*/ 88 h 140"/>
                  <a:gd name="T30" fmla="*/ 1 w 189"/>
                  <a:gd name="T31" fmla="*/ 84 h 140"/>
                  <a:gd name="T32" fmla="*/ 0 w 189"/>
                  <a:gd name="T33" fmla="*/ 53 h 140"/>
                  <a:gd name="T34" fmla="*/ 6 w 189"/>
                  <a:gd name="T35" fmla="*/ 49 h 140"/>
                  <a:gd name="T36" fmla="*/ 12 w 189"/>
                  <a:gd name="T37" fmla="*/ 52 h 140"/>
                  <a:gd name="T38" fmla="*/ 105 w 189"/>
                  <a:gd name="T39" fmla="*/ 106 h 140"/>
                  <a:gd name="T40" fmla="*/ 189 w 189"/>
                  <a:gd name="T41" fmla="*/ 53 h 140"/>
                  <a:gd name="T42" fmla="*/ 186 w 189"/>
                  <a:gd name="T43" fmla="*/ 84 h 140"/>
                  <a:gd name="T44" fmla="*/ 109 w 189"/>
                  <a:gd name="T45" fmla="*/ 106 h 140"/>
                  <a:gd name="T46" fmla="*/ 189 w 189"/>
                  <a:gd name="T47" fmla="*/ 52 h 140"/>
                  <a:gd name="T48" fmla="*/ 62 w 189"/>
                  <a:gd name="T49" fmla="*/ 104 h 140"/>
                  <a:gd name="T50" fmla="*/ 37 w 189"/>
                  <a:gd name="T51" fmla="*/ 91 h 140"/>
                  <a:gd name="T52" fmla="*/ 36 w 189"/>
                  <a:gd name="T53" fmla="*/ 85 h 140"/>
                  <a:gd name="T54" fmla="*/ 62 w 189"/>
                  <a:gd name="T55" fmla="*/ 97 h 140"/>
                  <a:gd name="T56" fmla="*/ 64 w 189"/>
                  <a:gd name="T57" fmla="*/ 103 h 140"/>
                  <a:gd name="T58" fmla="*/ 84 w 189"/>
                  <a:gd name="T59" fmla="*/ 122 h 140"/>
                  <a:gd name="T60" fmla="*/ 77 w 189"/>
                  <a:gd name="T61" fmla="*/ 129 h 140"/>
                  <a:gd name="T62" fmla="*/ 73 w 189"/>
                  <a:gd name="T63" fmla="*/ 126 h 140"/>
                  <a:gd name="T64" fmla="*/ 74 w 189"/>
                  <a:gd name="T65" fmla="*/ 108 h 140"/>
                  <a:gd name="T66" fmla="*/ 84 w 189"/>
                  <a:gd name="T67" fmla="*/ 104 h 140"/>
                  <a:gd name="T68" fmla="*/ 84 w 189"/>
                  <a:gd name="T69" fmla="*/ 107 h 140"/>
                  <a:gd name="T70" fmla="*/ 78 w 189"/>
                  <a:gd name="T71" fmla="*/ 123 h 140"/>
                  <a:gd name="T72" fmla="*/ 84 w 189"/>
                  <a:gd name="T73" fmla="*/ 122 h 140"/>
                  <a:gd name="T74" fmla="*/ 21 w 189"/>
                  <a:gd name="T75" fmla="*/ 89 h 140"/>
                  <a:gd name="T76" fmla="*/ 11 w 189"/>
                  <a:gd name="T77" fmla="*/ 93 h 140"/>
                  <a:gd name="T78" fmla="*/ 10 w 189"/>
                  <a:gd name="T79" fmla="*/ 74 h 140"/>
                  <a:gd name="T80" fmla="*/ 18 w 189"/>
                  <a:gd name="T81" fmla="*/ 68 h 140"/>
                  <a:gd name="T82" fmla="*/ 21 w 189"/>
                  <a:gd name="T83" fmla="*/ 69 h 140"/>
                  <a:gd name="T84" fmla="*/ 15 w 189"/>
                  <a:gd name="T85" fmla="*/ 75 h 140"/>
                  <a:gd name="T86" fmla="*/ 18 w 189"/>
                  <a:gd name="T87" fmla="*/ 8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40">
                    <a:moveTo>
                      <a:pt x="102" y="98"/>
                    </a:moveTo>
                    <a:cubicBezTo>
                      <a:pt x="187" y="48"/>
                      <a:pt x="187" y="48"/>
                      <a:pt x="187" y="48"/>
                    </a:cubicBezTo>
                    <a:cubicBezTo>
                      <a:pt x="187" y="48"/>
                      <a:pt x="187" y="48"/>
                      <a:pt x="186" y="47"/>
                    </a:cubicBezTo>
                    <a:cubicBezTo>
                      <a:pt x="105" y="0"/>
                      <a:pt x="105" y="0"/>
                      <a:pt x="105" y="0"/>
                    </a:cubicBezTo>
                    <a:cubicBezTo>
                      <a:pt x="105" y="0"/>
                      <a:pt x="103" y="0"/>
                      <a:pt x="102" y="0"/>
                    </a:cubicBezTo>
                    <a:cubicBezTo>
                      <a:pt x="101" y="0"/>
                      <a:pt x="100" y="0"/>
                      <a:pt x="99" y="0"/>
                    </a:cubicBezTo>
                    <a:cubicBezTo>
                      <a:pt x="15" y="50"/>
                      <a:pt x="15" y="50"/>
                      <a:pt x="15" y="50"/>
                    </a:cubicBezTo>
                    <a:cubicBezTo>
                      <a:pt x="102" y="98"/>
                      <a:pt x="102" y="98"/>
                      <a:pt x="102" y="98"/>
                    </a:cubicBezTo>
                    <a:cubicBezTo>
                      <a:pt x="102" y="98"/>
                      <a:pt x="102" y="98"/>
                      <a:pt x="102" y="98"/>
                    </a:cubicBezTo>
                    <a:close/>
                    <a:moveTo>
                      <a:pt x="24" y="90"/>
                    </a:moveTo>
                    <a:cubicBezTo>
                      <a:pt x="71" y="116"/>
                      <a:pt x="71" y="116"/>
                      <a:pt x="71" y="116"/>
                    </a:cubicBezTo>
                    <a:cubicBezTo>
                      <a:pt x="71" y="124"/>
                      <a:pt x="71" y="124"/>
                      <a:pt x="71" y="124"/>
                    </a:cubicBezTo>
                    <a:cubicBezTo>
                      <a:pt x="18" y="94"/>
                      <a:pt x="18" y="94"/>
                      <a:pt x="18" y="94"/>
                    </a:cubicBezTo>
                    <a:cubicBezTo>
                      <a:pt x="22" y="91"/>
                      <a:pt x="22" y="91"/>
                      <a:pt x="22" y="91"/>
                    </a:cubicBezTo>
                    <a:cubicBezTo>
                      <a:pt x="23" y="91"/>
                      <a:pt x="23" y="90"/>
                      <a:pt x="24" y="90"/>
                    </a:cubicBezTo>
                    <a:close/>
                    <a:moveTo>
                      <a:pt x="105" y="106"/>
                    </a:moveTo>
                    <a:cubicBezTo>
                      <a:pt x="105" y="137"/>
                      <a:pt x="105" y="137"/>
                      <a:pt x="105" y="137"/>
                    </a:cubicBezTo>
                    <a:cubicBezTo>
                      <a:pt x="105" y="138"/>
                      <a:pt x="104" y="139"/>
                      <a:pt x="103" y="140"/>
                    </a:cubicBezTo>
                    <a:cubicBezTo>
                      <a:pt x="102" y="140"/>
                      <a:pt x="102" y="140"/>
                      <a:pt x="101" y="140"/>
                    </a:cubicBezTo>
                    <a:cubicBezTo>
                      <a:pt x="100" y="140"/>
                      <a:pt x="99" y="140"/>
                      <a:pt x="99" y="140"/>
                    </a:cubicBezTo>
                    <a:cubicBezTo>
                      <a:pt x="80" y="129"/>
                      <a:pt x="80" y="129"/>
                      <a:pt x="80" y="129"/>
                    </a:cubicBezTo>
                    <a:cubicBezTo>
                      <a:pt x="85" y="126"/>
                      <a:pt x="85" y="126"/>
                      <a:pt x="85" y="126"/>
                    </a:cubicBezTo>
                    <a:cubicBezTo>
                      <a:pt x="86" y="126"/>
                      <a:pt x="86" y="126"/>
                      <a:pt x="86" y="125"/>
                    </a:cubicBezTo>
                    <a:cubicBezTo>
                      <a:pt x="98" y="132"/>
                      <a:pt x="98" y="132"/>
                      <a:pt x="98" y="132"/>
                    </a:cubicBezTo>
                    <a:cubicBezTo>
                      <a:pt x="98" y="109"/>
                      <a:pt x="98" y="109"/>
                      <a:pt x="98" y="109"/>
                    </a:cubicBezTo>
                    <a:cubicBezTo>
                      <a:pt x="7" y="57"/>
                      <a:pt x="7" y="57"/>
                      <a:pt x="7" y="57"/>
                    </a:cubicBezTo>
                    <a:cubicBezTo>
                      <a:pt x="7" y="80"/>
                      <a:pt x="7" y="80"/>
                      <a:pt x="7" y="80"/>
                    </a:cubicBezTo>
                    <a:cubicBezTo>
                      <a:pt x="7" y="80"/>
                      <a:pt x="7" y="80"/>
                      <a:pt x="7" y="80"/>
                    </a:cubicBezTo>
                    <a:cubicBezTo>
                      <a:pt x="8" y="81"/>
                      <a:pt x="8" y="81"/>
                      <a:pt x="8" y="81"/>
                    </a:cubicBezTo>
                    <a:cubicBezTo>
                      <a:pt x="8" y="88"/>
                      <a:pt x="8" y="88"/>
                      <a:pt x="8" y="88"/>
                    </a:cubicBezTo>
                    <a:cubicBezTo>
                      <a:pt x="3" y="86"/>
                      <a:pt x="3" y="86"/>
                      <a:pt x="3" y="86"/>
                    </a:cubicBezTo>
                    <a:cubicBezTo>
                      <a:pt x="1" y="84"/>
                      <a:pt x="1" y="84"/>
                      <a:pt x="1" y="84"/>
                    </a:cubicBezTo>
                    <a:cubicBezTo>
                      <a:pt x="0" y="81"/>
                      <a:pt x="0" y="81"/>
                      <a:pt x="0" y="81"/>
                    </a:cubicBezTo>
                    <a:cubicBezTo>
                      <a:pt x="0" y="53"/>
                      <a:pt x="0" y="53"/>
                      <a:pt x="0" y="53"/>
                    </a:cubicBezTo>
                    <a:cubicBezTo>
                      <a:pt x="0" y="51"/>
                      <a:pt x="1" y="50"/>
                      <a:pt x="2" y="49"/>
                    </a:cubicBezTo>
                    <a:cubicBezTo>
                      <a:pt x="3" y="48"/>
                      <a:pt x="5" y="48"/>
                      <a:pt x="6" y="49"/>
                    </a:cubicBezTo>
                    <a:cubicBezTo>
                      <a:pt x="11" y="52"/>
                      <a:pt x="11" y="52"/>
                      <a:pt x="11" y="52"/>
                    </a:cubicBezTo>
                    <a:cubicBezTo>
                      <a:pt x="12" y="52"/>
                      <a:pt x="12" y="52"/>
                      <a:pt x="12" y="52"/>
                    </a:cubicBezTo>
                    <a:cubicBezTo>
                      <a:pt x="104" y="104"/>
                      <a:pt x="104" y="104"/>
                      <a:pt x="104" y="104"/>
                    </a:cubicBezTo>
                    <a:cubicBezTo>
                      <a:pt x="104" y="104"/>
                      <a:pt x="105" y="105"/>
                      <a:pt x="105" y="106"/>
                    </a:cubicBezTo>
                    <a:close/>
                    <a:moveTo>
                      <a:pt x="189" y="52"/>
                    </a:moveTo>
                    <a:cubicBezTo>
                      <a:pt x="189" y="52"/>
                      <a:pt x="189" y="52"/>
                      <a:pt x="189" y="53"/>
                    </a:cubicBezTo>
                    <a:cubicBezTo>
                      <a:pt x="189" y="79"/>
                      <a:pt x="189" y="79"/>
                      <a:pt x="189" y="79"/>
                    </a:cubicBezTo>
                    <a:cubicBezTo>
                      <a:pt x="189" y="81"/>
                      <a:pt x="188" y="83"/>
                      <a:pt x="186" y="84"/>
                    </a:cubicBezTo>
                    <a:cubicBezTo>
                      <a:pt x="109" y="128"/>
                      <a:pt x="109" y="128"/>
                      <a:pt x="109" y="128"/>
                    </a:cubicBezTo>
                    <a:cubicBezTo>
                      <a:pt x="109" y="106"/>
                      <a:pt x="109" y="106"/>
                      <a:pt x="109" y="106"/>
                    </a:cubicBezTo>
                    <a:cubicBezTo>
                      <a:pt x="109" y="104"/>
                      <a:pt x="107" y="102"/>
                      <a:pt x="106" y="101"/>
                    </a:cubicBezTo>
                    <a:cubicBezTo>
                      <a:pt x="189" y="52"/>
                      <a:pt x="189" y="52"/>
                      <a:pt x="189" y="52"/>
                    </a:cubicBezTo>
                    <a:cubicBezTo>
                      <a:pt x="189" y="52"/>
                      <a:pt x="189" y="52"/>
                      <a:pt x="189" y="52"/>
                    </a:cubicBezTo>
                    <a:close/>
                    <a:moveTo>
                      <a:pt x="62" y="104"/>
                    </a:moveTo>
                    <a:cubicBezTo>
                      <a:pt x="62" y="104"/>
                      <a:pt x="61" y="104"/>
                      <a:pt x="61" y="104"/>
                    </a:cubicBezTo>
                    <a:cubicBezTo>
                      <a:pt x="37" y="91"/>
                      <a:pt x="37" y="91"/>
                      <a:pt x="37" y="91"/>
                    </a:cubicBezTo>
                    <a:cubicBezTo>
                      <a:pt x="36" y="90"/>
                      <a:pt x="36" y="89"/>
                      <a:pt x="36" y="87"/>
                    </a:cubicBezTo>
                    <a:cubicBezTo>
                      <a:pt x="36" y="85"/>
                      <a:pt x="36" y="85"/>
                      <a:pt x="36" y="85"/>
                    </a:cubicBezTo>
                    <a:cubicBezTo>
                      <a:pt x="36" y="83"/>
                      <a:pt x="37" y="83"/>
                      <a:pt x="38" y="83"/>
                    </a:cubicBezTo>
                    <a:cubicBezTo>
                      <a:pt x="62" y="97"/>
                      <a:pt x="62" y="97"/>
                      <a:pt x="62" y="97"/>
                    </a:cubicBezTo>
                    <a:cubicBezTo>
                      <a:pt x="63" y="97"/>
                      <a:pt x="64" y="99"/>
                      <a:pt x="64" y="100"/>
                    </a:cubicBezTo>
                    <a:cubicBezTo>
                      <a:pt x="64" y="103"/>
                      <a:pt x="64" y="103"/>
                      <a:pt x="64" y="103"/>
                    </a:cubicBezTo>
                    <a:cubicBezTo>
                      <a:pt x="64" y="104"/>
                      <a:pt x="63" y="104"/>
                      <a:pt x="62" y="104"/>
                    </a:cubicBezTo>
                    <a:close/>
                    <a:moveTo>
                      <a:pt x="84" y="122"/>
                    </a:moveTo>
                    <a:cubicBezTo>
                      <a:pt x="85" y="123"/>
                      <a:pt x="85" y="124"/>
                      <a:pt x="84" y="124"/>
                    </a:cubicBezTo>
                    <a:cubicBezTo>
                      <a:pt x="77" y="129"/>
                      <a:pt x="77" y="129"/>
                      <a:pt x="77" y="129"/>
                    </a:cubicBezTo>
                    <a:cubicBezTo>
                      <a:pt x="76" y="129"/>
                      <a:pt x="74" y="128"/>
                      <a:pt x="74" y="128"/>
                    </a:cubicBezTo>
                    <a:cubicBezTo>
                      <a:pt x="73" y="128"/>
                      <a:pt x="73" y="126"/>
                      <a:pt x="73" y="126"/>
                    </a:cubicBezTo>
                    <a:cubicBezTo>
                      <a:pt x="73" y="110"/>
                      <a:pt x="73" y="110"/>
                      <a:pt x="73" y="110"/>
                    </a:cubicBezTo>
                    <a:cubicBezTo>
                      <a:pt x="73" y="110"/>
                      <a:pt x="73" y="108"/>
                      <a:pt x="74" y="108"/>
                    </a:cubicBezTo>
                    <a:cubicBezTo>
                      <a:pt x="81" y="104"/>
                      <a:pt x="81" y="104"/>
                      <a:pt x="81" y="104"/>
                    </a:cubicBezTo>
                    <a:cubicBezTo>
                      <a:pt x="82" y="103"/>
                      <a:pt x="83" y="103"/>
                      <a:pt x="84" y="104"/>
                    </a:cubicBezTo>
                    <a:cubicBezTo>
                      <a:pt x="84" y="104"/>
                      <a:pt x="84" y="104"/>
                      <a:pt x="84" y="104"/>
                    </a:cubicBezTo>
                    <a:cubicBezTo>
                      <a:pt x="85" y="105"/>
                      <a:pt x="85" y="107"/>
                      <a:pt x="84" y="107"/>
                    </a:cubicBezTo>
                    <a:cubicBezTo>
                      <a:pt x="78" y="110"/>
                      <a:pt x="78" y="110"/>
                      <a:pt x="78" y="110"/>
                    </a:cubicBezTo>
                    <a:cubicBezTo>
                      <a:pt x="78" y="123"/>
                      <a:pt x="78" y="123"/>
                      <a:pt x="78" y="123"/>
                    </a:cubicBezTo>
                    <a:cubicBezTo>
                      <a:pt x="81" y="121"/>
                      <a:pt x="81" y="121"/>
                      <a:pt x="81" y="121"/>
                    </a:cubicBezTo>
                    <a:cubicBezTo>
                      <a:pt x="82" y="121"/>
                      <a:pt x="83" y="121"/>
                      <a:pt x="84" y="122"/>
                    </a:cubicBezTo>
                    <a:close/>
                    <a:moveTo>
                      <a:pt x="22" y="86"/>
                    </a:moveTo>
                    <a:cubicBezTo>
                      <a:pt x="22" y="87"/>
                      <a:pt x="22" y="88"/>
                      <a:pt x="21" y="89"/>
                    </a:cubicBezTo>
                    <a:cubicBezTo>
                      <a:pt x="14" y="93"/>
                      <a:pt x="14" y="93"/>
                      <a:pt x="14" y="93"/>
                    </a:cubicBezTo>
                    <a:cubicBezTo>
                      <a:pt x="13" y="94"/>
                      <a:pt x="11" y="93"/>
                      <a:pt x="11" y="93"/>
                    </a:cubicBezTo>
                    <a:cubicBezTo>
                      <a:pt x="10" y="92"/>
                      <a:pt x="10" y="91"/>
                      <a:pt x="10" y="91"/>
                    </a:cubicBezTo>
                    <a:cubicBezTo>
                      <a:pt x="10" y="74"/>
                      <a:pt x="10" y="74"/>
                      <a:pt x="10" y="74"/>
                    </a:cubicBezTo>
                    <a:cubicBezTo>
                      <a:pt x="10" y="74"/>
                      <a:pt x="10" y="73"/>
                      <a:pt x="11" y="72"/>
                    </a:cubicBezTo>
                    <a:cubicBezTo>
                      <a:pt x="18" y="68"/>
                      <a:pt x="18" y="68"/>
                      <a:pt x="18" y="68"/>
                    </a:cubicBezTo>
                    <a:cubicBezTo>
                      <a:pt x="19" y="68"/>
                      <a:pt x="21" y="68"/>
                      <a:pt x="21" y="69"/>
                    </a:cubicBezTo>
                    <a:cubicBezTo>
                      <a:pt x="21" y="69"/>
                      <a:pt x="21" y="69"/>
                      <a:pt x="21" y="69"/>
                    </a:cubicBezTo>
                    <a:cubicBezTo>
                      <a:pt x="22" y="70"/>
                      <a:pt x="22" y="71"/>
                      <a:pt x="21" y="72"/>
                    </a:cubicBezTo>
                    <a:cubicBezTo>
                      <a:pt x="15" y="75"/>
                      <a:pt x="15" y="75"/>
                      <a:pt x="15" y="75"/>
                    </a:cubicBezTo>
                    <a:cubicBezTo>
                      <a:pt x="15" y="88"/>
                      <a:pt x="15" y="88"/>
                      <a:pt x="15" y="88"/>
                    </a:cubicBezTo>
                    <a:cubicBezTo>
                      <a:pt x="18" y="86"/>
                      <a:pt x="18" y="86"/>
                      <a:pt x="18" y="86"/>
                    </a:cubicBezTo>
                    <a:cubicBezTo>
                      <a:pt x="19" y="85"/>
                      <a:pt x="21" y="85"/>
                      <a:pt x="22" y="86"/>
                    </a:cubicBezTo>
                    <a:close/>
                  </a:path>
                </a:pathLst>
              </a:custGeom>
              <a:solidFill>
                <a:schemeClr val="tx1">
                  <a:lumMod val="50000"/>
                  <a:lumOff val="50000"/>
                </a:schemeClr>
              </a:solidFill>
              <a:ln>
                <a:noFill/>
              </a:ln>
            </p:spPr>
            <p:txBody>
              <a:bodyPr vert="horz" wrap="square" lIns="67217" tIns="33607" rIns="67217" bIns="33607" numCol="1" anchor="t" anchorCtr="0" compatLnSpc="1">
                <a:prstTxWarp prst="textNoShape">
                  <a:avLst/>
                </a:prstTxWarp>
              </a:bodyPr>
              <a:lstStyle/>
              <a:p>
                <a:pPr defTabSz="685400"/>
                <a:endParaRPr lang="en-US" sz="1324">
                  <a:solidFill>
                    <a:srgbClr val="505050"/>
                  </a:solidFill>
                </a:endParaRPr>
              </a:p>
            </p:txBody>
          </p:sp>
          <p:sp>
            <p:nvSpPr>
              <p:cNvPr id="13" name="Rectangle 12"/>
              <p:cNvSpPr/>
              <p:nvPr/>
            </p:nvSpPr>
            <p:spPr>
              <a:xfrm>
                <a:off x="2392918" y="4054988"/>
                <a:ext cx="554302" cy="334052"/>
              </a:xfrm>
              <a:prstGeom prst="rect">
                <a:avLst/>
              </a:prstGeom>
            </p:spPr>
            <p:txBody>
              <a:bodyPr wrap="none">
                <a:spAutoFit/>
              </a:bodyPr>
              <a:lstStyle/>
              <a:p>
                <a:pPr algn="ctr" defTabSz="685400"/>
                <a:r>
                  <a:rPr lang="en-US" sz="1028" b="1" spc="-37">
                    <a:solidFill>
                      <a:schemeClr val="tx1">
                        <a:lumMod val="50000"/>
                        <a:lumOff val="50000"/>
                      </a:schemeClr>
                    </a:solidFill>
                    <a:latin typeface="Segoe UI Light"/>
                  </a:rPr>
                  <a:t>VPN</a:t>
                </a:r>
                <a:endParaRPr lang="en-US" sz="771">
                  <a:solidFill>
                    <a:schemeClr val="tx1">
                      <a:lumMod val="50000"/>
                      <a:lumOff val="50000"/>
                    </a:schemeClr>
                  </a:solidFill>
                </a:endParaRPr>
              </a:p>
            </p:txBody>
          </p:sp>
          <p:cxnSp>
            <p:nvCxnSpPr>
              <p:cNvPr id="14" name="Straight Connector 13"/>
              <p:cNvCxnSpPr>
                <a:stCxn id="9" idx="0"/>
              </p:cNvCxnSpPr>
              <p:nvPr/>
            </p:nvCxnSpPr>
            <p:spPr>
              <a:xfrm flipV="1">
                <a:off x="3147614" y="3453947"/>
                <a:ext cx="2199453" cy="1772772"/>
              </a:xfrm>
              <a:prstGeom prst="line">
                <a:avLst/>
              </a:prstGeom>
              <a:ln w="31750">
                <a:solidFill>
                  <a:srgbClr val="7AB13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27" idx="0"/>
              </p:cNvCxnSpPr>
              <p:nvPr/>
            </p:nvCxnSpPr>
            <p:spPr>
              <a:xfrm flipV="1">
                <a:off x="2187559" y="3458049"/>
                <a:ext cx="3220962" cy="1217147"/>
              </a:xfrm>
              <a:prstGeom prst="line">
                <a:avLst/>
              </a:prstGeom>
              <a:ln w="31750">
                <a:solidFill>
                  <a:srgbClr val="7AB13D"/>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2907787" y="5294020"/>
                <a:ext cx="378190" cy="468412"/>
                <a:chOff x="10937718" y="2035607"/>
                <a:chExt cx="863086" cy="1068988"/>
              </a:xfrm>
              <a:solidFill>
                <a:schemeClr val="tx1">
                  <a:lumMod val="50000"/>
                  <a:lumOff val="50000"/>
                </a:schemeClr>
              </a:solidFill>
            </p:grpSpPr>
            <p:sp>
              <p:nvSpPr>
                <p:cNvPr id="33" name="Oval 742"/>
                <p:cNvSpPr>
                  <a:spLocks noChangeArrowheads="1"/>
                </p:cNvSpPr>
                <p:nvPr/>
              </p:nvSpPr>
              <p:spPr bwMode="auto">
                <a:xfrm>
                  <a:off x="11480295" y="2035607"/>
                  <a:ext cx="239439" cy="241323"/>
                </a:xfrm>
                <a:prstGeom prst="ellipse">
                  <a:avLst/>
                </a:prstGeom>
                <a:grpFill/>
                <a:ln>
                  <a:noFill/>
                </a:ln>
                <a:extLst/>
              </p:spPr>
              <p:txBody>
                <a:bodyPr vert="horz" wrap="square" lIns="67217" tIns="33607" rIns="67217" bIns="33607" numCol="1" anchor="t" anchorCtr="0" compatLnSpc="1">
                  <a:prstTxWarp prst="textNoShape">
                    <a:avLst/>
                  </a:prstTxWarp>
                </a:bodyPr>
                <a:lstStyle/>
                <a:p>
                  <a:pPr defTabSz="671551"/>
                  <a:endParaRPr lang="en-US" sz="1324">
                    <a:solidFill>
                      <a:srgbClr val="FFFFFF"/>
                    </a:solidFill>
                  </a:endParaRPr>
                </a:p>
              </p:txBody>
            </p:sp>
            <p:sp>
              <p:nvSpPr>
                <p:cNvPr id="34" name="Freeform 741"/>
                <p:cNvSpPr>
                  <a:spLocks/>
                </p:cNvSpPr>
                <p:nvPr/>
              </p:nvSpPr>
              <p:spPr bwMode="auto">
                <a:xfrm>
                  <a:off x="11399226" y="2299555"/>
                  <a:ext cx="401578" cy="805040"/>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p:spPr>
              <p:txBody>
                <a:bodyPr vert="horz" wrap="square" lIns="67217" tIns="33607" rIns="67217" bIns="33607" numCol="1" anchor="t" anchorCtr="0" compatLnSpc="1">
                  <a:prstTxWarp prst="textNoShape">
                    <a:avLst/>
                  </a:prstTxWarp>
                </a:bodyPr>
                <a:lstStyle/>
                <a:p>
                  <a:pPr defTabSz="671551"/>
                  <a:endParaRPr lang="en-US" sz="1324">
                    <a:solidFill>
                      <a:srgbClr val="FFFFFF"/>
                    </a:solidFill>
                  </a:endParaRPr>
                </a:p>
              </p:txBody>
            </p:sp>
            <p:sp>
              <p:nvSpPr>
                <p:cNvPr id="35" name="Freeform 12"/>
                <p:cNvSpPr>
                  <a:spLocks noEditPoints="1"/>
                </p:cNvSpPr>
                <p:nvPr/>
              </p:nvSpPr>
              <p:spPr bwMode="auto">
                <a:xfrm>
                  <a:off x="10937718" y="2418948"/>
                  <a:ext cx="440948" cy="365434"/>
                </a:xfrm>
                <a:custGeom>
                  <a:avLst/>
                  <a:gdLst>
                    <a:gd name="T0" fmla="*/ 22 w 87"/>
                    <a:gd name="T1" fmla="*/ 47 h 72"/>
                    <a:gd name="T2" fmla="*/ 65 w 87"/>
                    <a:gd name="T3" fmla="*/ 47 h 72"/>
                    <a:gd name="T4" fmla="*/ 74 w 87"/>
                    <a:gd name="T5" fmla="*/ 38 h 72"/>
                    <a:gd name="T6" fmla="*/ 74 w 87"/>
                    <a:gd name="T7" fmla="*/ 9 h 72"/>
                    <a:gd name="T8" fmla="*/ 65 w 87"/>
                    <a:gd name="T9" fmla="*/ 0 h 72"/>
                    <a:gd name="T10" fmla="*/ 22 w 87"/>
                    <a:gd name="T11" fmla="*/ 0 h 72"/>
                    <a:gd name="T12" fmla="*/ 13 w 87"/>
                    <a:gd name="T13" fmla="*/ 9 h 72"/>
                    <a:gd name="T14" fmla="*/ 13 w 87"/>
                    <a:gd name="T15" fmla="*/ 38 h 72"/>
                    <a:gd name="T16" fmla="*/ 22 w 87"/>
                    <a:gd name="T17" fmla="*/ 47 h 72"/>
                    <a:gd name="T18" fmla="*/ 19 w 87"/>
                    <a:gd name="T19" fmla="*/ 9 h 72"/>
                    <a:gd name="T20" fmla="*/ 22 w 87"/>
                    <a:gd name="T21" fmla="*/ 5 h 72"/>
                    <a:gd name="T22" fmla="*/ 65 w 87"/>
                    <a:gd name="T23" fmla="*/ 5 h 72"/>
                    <a:gd name="T24" fmla="*/ 69 w 87"/>
                    <a:gd name="T25" fmla="*/ 9 h 72"/>
                    <a:gd name="T26" fmla="*/ 69 w 87"/>
                    <a:gd name="T27" fmla="*/ 38 h 72"/>
                    <a:gd name="T28" fmla="*/ 65 w 87"/>
                    <a:gd name="T29" fmla="*/ 42 h 72"/>
                    <a:gd name="T30" fmla="*/ 22 w 87"/>
                    <a:gd name="T31" fmla="*/ 42 h 72"/>
                    <a:gd name="T32" fmla="*/ 19 w 87"/>
                    <a:gd name="T33" fmla="*/ 38 h 72"/>
                    <a:gd name="T34" fmla="*/ 19 w 87"/>
                    <a:gd name="T35" fmla="*/ 9 h 72"/>
                    <a:gd name="T36" fmla="*/ 19 w 87"/>
                    <a:gd name="T37" fmla="*/ 9 h 72"/>
                    <a:gd name="T38" fmla="*/ 3 w 87"/>
                    <a:gd name="T39" fmla="*/ 72 h 72"/>
                    <a:gd name="T40" fmla="*/ 85 w 87"/>
                    <a:gd name="T41" fmla="*/ 72 h 72"/>
                    <a:gd name="T42" fmla="*/ 87 w 87"/>
                    <a:gd name="T43" fmla="*/ 70 h 72"/>
                    <a:gd name="T44" fmla="*/ 87 w 87"/>
                    <a:gd name="T45" fmla="*/ 69 h 72"/>
                    <a:gd name="T46" fmla="*/ 86 w 87"/>
                    <a:gd name="T47" fmla="*/ 65 h 72"/>
                    <a:gd name="T48" fmla="*/ 75 w 87"/>
                    <a:gd name="T49" fmla="*/ 52 h 72"/>
                    <a:gd name="T50" fmla="*/ 71 w 87"/>
                    <a:gd name="T51" fmla="*/ 50 h 72"/>
                    <a:gd name="T52" fmla="*/ 17 w 87"/>
                    <a:gd name="T53" fmla="*/ 50 h 72"/>
                    <a:gd name="T54" fmla="*/ 13 w 87"/>
                    <a:gd name="T55" fmla="*/ 52 h 72"/>
                    <a:gd name="T56" fmla="*/ 2 w 87"/>
                    <a:gd name="T57" fmla="*/ 65 h 72"/>
                    <a:gd name="T58" fmla="*/ 0 w 87"/>
                    <a:gd name="T59" fmla="*/ 69 h 72"/>
                    <a:gd name="T60" fmla="*/ 0 w 87"/>
                    <a:gd name="T61" fmla="*/ 70 h 72"/>
                    <a:gd name="T62" fmla="*/ 3 w 87"/>
                    <a:gd name="T63"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 h="72">
                      <a:moveTo>
                        <a:pt x="22" y="47"/>
                      </a:moveTo>
                      <a:cubicBezTo>
                        <a:pt x="65" y="47"/>
                        <a:pt x="65" y="47"/>
                        <a:pt x="65" y="47"/>
                      </a:cubicBezTo>
                      <a:cubicBezTo>
                        <a:pt x="70" y="47"/>
                        <a:pt x="74" y="43"/>
                        <a:pt x="74" y="38"/>
                      </a:cubicBezTo>
                      <a:cubicBezTo>
                        <a:pt x="74" y="9"/>
                        <a:pt x="74" y="9"/>
                        <a:pt x="74" y="9"/>
                      </a:cubicBezTo>
                      <a:cubicBezTo>
                        <a:pt x="74" y="4"/>
                        <a:pt x="70" y="0"/>
                        <a:pt x="65" y="0"/>
                      </a:cubicBezTo>
                      <a:cubicBezTo>
                        <a:pt x="22" y="0"/>
                        <a:pt x="22" y="0"/>
                        <a:pt x="22" y="0"/>
                      </a:cubicBezTo>
                      <a:cubicBezTo>
                        <a:pt x="17" y="0"/>
                        <a:pt x="13" y="4"/>
                        <a:pt x="13" y="9"/>
                      </a:cubicBezTo>
                      <a:cubicBezTo>
                        <a:pt x="13" y="38"/>
                        <a:pt x="13" y="38"/>
                        <a:pt x="13" y="38"/>
                      </a:cubicBezTo>
                      <a:cubicBezTo>
                        <a:pt x="13" y="43"/>
                        <a:pt x="17" y="47"/>
                        <a:pt x="22" y="47"/>
                      </a:cubicBezTo>
                      <a:close/>
                      <a:moveTo>
                        <a:pt x="19" y="9"/>
                      </a:moveTo>
                      <a:cubicBezTo>
                        <a:pt x="19" y="6"/>
                        <a:pt x="20" y="5"/>
                        <a:pt x="22" y="5"/>
                      </a:cubicBezTo>
                      <a:cubicBezTo>
                        <a:pt x="65" y="5"/>
                        <a:pt x="65" y="5"/>
                        <a:pt x="65" y="5"/>
                      </a:cubicBezTo>
                      <a:cubicBezTo>
                        <a:pt x="67" y="5"/>
                        <a:pt x="69" y="6"/>
                        <a:pt x="69" y="9"/>
                      </a:cubicBezTo>
                      <a:cubicBezTo>
                        <a:pt x="69" y="38"/>
                        <a:pt x="69" y="38"/>
                        <a:pt x="69" y="38"/>
                      </a:cubicBezTo>
                      <a:cubicBezTo>
                        <a:pt x="69" y="40"/>
                        <a:pt x="67" y="42"/>
                        <a:pt x="65" y="42"/>
                      </a:cubicBezTo>
                      <a:cubicBezTo>
                        <a:pt x="22" y="42"/>
                        <a:pt x="22" y="42"/>
                        <a:pt x="22" y="42"/>
                      </a:cubicBezTo>
                      <a:cubicBezTo>
                        <a:pt x="20" y="42"/>
                        <a:pt x="19" y="40"/>
                        <a:pt x="19" y="38"/>
                      </a:cubicBezTo>
                      <a:cubicBezTo>
                        <a:pt x="19" y="9"/>
                        <a:pt x="19" y="9"/>
                        <a:pt x="19" y="9"/>
                      </a:cubicBezTo>
                      <a:cubicBezTo>
                        <a:pt x="19" y="9"/>
                        <a:pt x="19" y="9"/>
                        <a:pt x="19" y="9"/>
                      </a:cubicBezTo>
                      <a:close/>
                      <a:moveTo>
                        <a:pt x="3" y="72"/>
                      </a:moveTo>
                      <a:cubicBezTo>
                        <a:pt x="85" y="72"/>
                        <a:pt x="85" y="72"/>
                        <a:pt x="85" y="72"/>
                      </a:cubicBezTo>
                      <a:cubicBezTo>
                        <a:pt x="86" y="72"/>
                        <a:pt x="87" y="71"/>
                        <a:pt x="87" y="70"/>
                      </a:cubicBezTo>
                      <a:cubicBezTo>
                        <a:pt x="87" y="69"/>
                        <a:pt x="87" y="69"/>
                        <a:pt x="87" y="69"/>
                      </a:cubicBezTo>
                      <a:cubicBezTo>
                        <a:pt x="87" y="67"/>
                        <a:pt x="87" y="66"/>
                        <a:pt x="86" y="65"/>
                      </a:cubicBezTo>
                      <a:cubicBezTo>
                        <a:pt x="75" y="52"/>
                        <a:pt x="75" y="52"/>
                        <a:pt x="75" y="52"/>
                      </a:cubicBezTo>
                      <a:cubicBezTo>
                        <a:pt x="74" y="51"/>
                        <a:pt x="73" y="50"/>
                        <a:pt x="71" y="50"/>
                      </a:cubicBezTo>
                      <a:cubicBezTo>
                        <a:pt x="17" y="50"/>
                        <a:pt x="17" y="50"/>
                        <a:pt x="17" y="50"/>
                      </a:cubicBezTo>
                      <a:cubicBezTo>
                        <a:pt x="15" y="50"/>
                        <a:pt x="14" y="51"/>
                        <a:pt x="13" y="52"/>
                      </a:cubicBezTo>
                      <a:cubicBezTo>
                        <a:pt x="2" y="65"/>
                        <a:pt x="2" y="65"/>
                        <a:pt x="2" y="65"/>
                      </a:cubicBezTo>
                      <a:cubicBezTo>
                        <a:pt x="1" y="66"/>
                        <a:pt x="0" y="67"/>
                        <a:pt x="0" y="69"/>
                      </a:cubicBezTo>
                      <a:cubicBezTo>
                        <a:pt x="0" y="70"/>
                        <a:pt x="0" y="70"/>
                        <a:pt x="0" y="70"/>
                      </a:cubicBezTo>
                      <a:cubicBezTo>
                        <a:pt x="0" y="71"/>
                        <a:pt x="2" y="72"/>
                        <a:pt x="3" y="72"/>
                      </a:cubicBezTo>
                      <a:close/>
                    </a:path>
                  </a:pathLst>
                </a:custGeom>
                <a:grpFill/>
                <a:ln>
                  <a:noFill/>
                </a:ln>
              </p:spPr>
              <p:txBody>
                <a:bodyPr vert="horz" wrap="square" lIns="67217" tIns="33607" rIns="67217" bIns="33607" numCol="1" anchor="t" anchorCtr="0" compatLnSpc="1">
                  <a:prstTxWarp prst="textNoShape">
                    <a:avLst/>
                  </a:prstTxWarp>
                </a:bodyPr>
                <a:lstStyle/>
                <a:p>
                  <a:pPr defTabSz="685400"/>
                  <a:endParaRPr lang="en-US" sz="1324">
                    <a:solidFill>
                      <a:srgbClr val="505050"/>
                    </a:solidFill>
                  </a:endParaRPr>
                </a:p>
              </p:txBody>
            </p:sp>
          </p:grpSp>
          <p:cxnSp>
            <p:nvCxnSpPr>
              <p:cNvPr id="17" name="Straight Connector 16"/>
              <p:cNvCxnSpPr>
                <a:stCxn id="25" idx="0"/>
                <a:endCxn id="36" idx="10"/>
              </p:cNvCxnSpPr>
              <p:nvPr/>
            </p:nvCxnSpPr>
            <p:spPr>
              <a:xfrm flipV="1">
                <a:off x="1409713" y="3475159"/>
                <a:ext cx="3976610" cy="1203077"/>
              </a:xfrm>
              <a:prstGeom prst="line">
                <a:avLst/>
              </a:prstGeom>
              <a:ln w="31750">
                <a:solidFill>
                  <a:srgbClr val="7AB13D"/>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rot="20890235">
                <a:off x="3107183" y="3468643"/>
                <a:ext cx="1767821" cy="452324"/>
              </a:xfrm>
              <a:prstGeom prst="rect">
                <a:avLst/>
              </a:prstGeom>
              <a:noFill/>
            </p:spPr>
            <p:txBody>
              <a:bodyPr wrap="square" lIns="0" tIns="107546" rIns="134433" bIns="107546" rtlCol="0">
                <a:spAutoFit/>
              </a:bodyPr>
              <a:lstStyle/>
              <a:p>
                <a:pPr algn="ctr" defTabSz="685400">
                  <a:lnSpc>
                    <a:spcPct val="90000"/>
                  </a:lnSpc>
                </a:pPr>
                <a:r>
                  <a:rPr lang="en-US" sz="881" b="1">
                    <a:gradFill>
                      <a:gsLst>
                        <a:gs pos="2917">
                          <a:srgbClr val="505050"/>
                        </a:gs>
                        <a:gs pos="100000">
                          <a:srgbClr val="505050"/>
                        </a:gs>
                      </a:gsLst>
                      <a:lin ang="5400000" scaled="0"/>
                    </a:gradFill>
                  </a:rPr>
                  <a:t>Site-to-Site VPN</a:t>
                </a:r>
              </a:p>
            </p:txBody>
          </p:sp>
          <p:sp>
            <p:nvSpPr>
              <p:cNvPr id="19" name="TextBox 18"/>
              <p:cNvSpPr txBox="1"/>
              <p:nvPr/>
            </p:nvSpPr>
            <p:spPr>
              <a:xfrm rot="20207600">
                <a:off x="3309133" y="3939667"/>
                <a:ext cx="1467033" cy="452324"/>
              </a:xfrm>
              <a:prstGeom prst="rect">
                <a:avLst/>
              </a:prstGeom>
              <a:noFill/>
            </p:spPr>
            <p:txBody>
              <a:bodyPr wrap="square" lIns="0" tIns="107546" rIns="134433" bIns="107546" rtlCol="0">
                <a:spAutoFit/>
              </a:bodyPr>
              <a:lstStyle/>
              <a:p>
                <a:pPr algn="ctr" defTabSz="685400">
                  <a:lnSpc>
                    <a:spcPct val="90000"/>
                  </a:lnSpc>
                </a:pPr>
                <a:r>
                  <a:rPr lang="en-US" sz="881" b="1">
                    <a:gradFill>
                      <a:gsLst>
                        <a:gs pos="2917">
                          <a:srgbClr val="505050"/>
                        </a:gs>
                        <a:gs pos="100000">
                          <a:srgbClr val="505050"/>
                        </a:gs>
                      </a:gsLst>
                      <a:lin ang="5400000" scaled="0"/>
                    </a:gradFill>
                  </a:rPr>
                  <a:t>Point-to-Site VPN</a:t>
                </a:r>
                <a:endParaRPr lang="en-US" sz="881" b="1" i="1">
                  <a:solidFill>
                    <a:srgbClr val="FF0000"/>
                  </a:solidFill>
                </a:endParaRPr>
              </a:p>
            </p:txBody>
          </p:sp>
          <p:cxnSp>
            <p:nvCxnSpPr>
              <p:cNvPr id="20" name="Straight Arrow Connector 19"/>
              <p:cNvCxnSpPr>
                <a:endCxn id="36" idx="12"/>
              </p:cNvCxnSpPr>
              <p:nvPr/>
            </p:nvCxnSpPr>
            <p:spPr>
              <a:xfrm flipV="1">
                <a:off x="3479253" y="4296320"/>
                <a:ext cx="1122767" cy="193674"/>
              </a:xfrm>
              <a:prstGeom prst="straightConnector1">
                <a:avLst/>
              </a:prstGeom>
              <a:ln w="85725" cap="rnd">
                <a:solidFill>
                  <a:srgbClr val="7AB13D"/>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21" name="TextBox 171"/>
              <p:cNvSpPr txBox="1"/>
              <p:nvPr/>
            </p:nvSpPr>
            <p:spPr>
              <a:xfrm>
                <a:off x="3048808" y="5751313"/>
                <a:ext cx="1008255" cy="43092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50" spc="-23">
                    <a:solidFill>
                      <a:schemeClr val="bg1"/>
                    </a:solidFill>
                    <a:latin typeface="Segoe UI Semibold" panose="020B0702040204020203" pitchFamily="34" charset="0"/>
                  </a:rPr>
                  <a:t>Remote Workers</a:t>
                </a:r>
              </a:p>
            </p:txBody>
          </p:sp>
          <p:pic>
            <p:nvPicPr>
              <p:cNvPr id="22" name="Picture 21"/>
              <p:cNvPicPr>
                <a:picLocks noChangeAspect="1"/>
              </p:cNvPicPr>
              <p:nvPr/>
            </p:nvPicPr>
            <p:blipFill>
              <a:blip r:embed="rId4">
                <a:biLevel thresh="25000"/>
              </a:blip>
              <a:stretch>
                <a:fillRect/>
              </a:stretch>
            </p:blipFill>
            <p:spPr>
              <a:xfrm>
                <a:off x="1021413" y="3402993"/>
                <a:ext cx="532817" cy="827086"/>
              </a:xfrm>
              <a:prstGeom prst="rect">
                <a:avLst/>
              </a:prstGeom>
            </p:spPr>
          </p:pic>
          <p:pic>
            <p:nvPicPr>
              <p:cNvPr id="23" name="Picture 22"/>
              <p:cNvPicPr>
                <a:picLocks noChangeAspect="1"/>
              </p:cNvPicPr>
              <p:nvPr/>
            </p:nvPicPr>
            <p:blipFill>
              <a:blip r:embed="rId5">
                <a:biLevel thresh="25000"/>
              </a:blip>
              <a:stretch>
                <a:fillRect/>
              </a:stretch>
            </p:blipFill>
            <p:spPr>
              <a:xfrm>
                <a:off x="1621024" y="3769841"/>
                <a:ext cx="478439" cy="486113"/>
              </a:xfrm>
              <a:prstGeom prst="rect">
                <a:avLst/>
              </a:prstGeom>
            </p:spPr>
          </p:pic>
          <p:sp>
            <p:nvSpPr>
              <p:cNvPr id="24" name="TextBox 171"/>
              <p:cNvSpPr txBox="1"/>
              <p:nvPr/>
            </p:nvSpPr>
            <p:spPr>
              <a:xfrm>
                <a:off x="1354758" y="3130398"/>
                <a:ext cx="1389645" cy="369363"/>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pc="-23" dirty="0">
                    <a:solidFill>
                      <a:schemeClr val="bg1"/>
                    </a:solidFill>
                    <a:latin typeface="Segoe UI Semibold" panose="020B0702040204020203" pitchFamily="34" charset="0"/>
                  </a:rPr>
                  <a:t>On-premises</a:t>
                </a:r>
              </a:p>
            </p:txBody>
          </p:sp>
          <p:pic>
            <p:nvPicPr>
              <p:cNvPr id="25" name="Picture 24"/>
              <p:cNvPicPr>
                <a:picLocks noChangeAspect="1"/>
              </p:cNvPicPr>
              <p:nvPr/>
            </p:nvPicPr>
            <p:blipFill>
              <a:blip r:embed="rId6">
                <a:biLevel thresh="25000"/>
              </a:blip>
              <a:stretch>
                <a:fillRect/>
              </a:stretch>
            </p:blipFill>
            <p:spPr>
              <a:xfrm>
                <a:off x="1202670" y="4678236"/>
                <a:ext cx="414085" cy="339812"/>
              </a:xfrm>
              <a:prstGeom prst="rect">
                <a:avLst/>
              </a:prstGeom>
            </p:spPr>
          </p:pic>
          <p:sp>
            <p:nvSpPr>
              <p:cNvPr id="26" name="Rectangle 25"/>
              <p:cNvSpPr/>
              <p:nvPr/>
            </p:nvSpPr>
            <p:spPr>
              <a:xfrm>
                <a:off x="1272669" y="4985302"/>
                <a:ext cx="1117496" cy="492485"/>
              </a:xfrm>
              <a:prstGeom prst="rect">
                <a:avLst/>
              </a:prstGeom>
            </p:spPr>
            <p:txBody>
              <a:bodyPr wrap="none">
                <a:spAutoFit/>
              </a:bodyPr>
              <a:lstStyle/>
              <a:p>
                <a:pPr algn="ctr" defTabSz="685400"/>
                <a:r>
                  <a:rPr lang="en-US" sz="900" b="1" spc="-37">
                    <a:solidFill>
                      <a:schemeClr val="tx1">
                        <a:lumMod val="50000"/>
                        <a:lumOff val="50000"/>
                      </a:schemeClr>
                    </a:solidFill>
                    <a:latin typeface="Segoe UI Light"/>
                  </a:rPr>
                  <a:t>Computers </a:t>
                </a:r>
                <a:br>
                  <a:rPr lang="en-US" sz="900" b="1" spc="-37">
                    <a:solidFill>
                      <a:schemeClr val="tx1">
                        <a:lumMod val="50000"/>
                        <a:lumOff val="50000"/>
                      </a:schemeClr>
                    </a:solidFill>
                    <a:latin typeface="Segoe UI Light"/>
                  </a:rPr>
                </a:br>
                <a:r>
                  <a:rPr lang="en-US" sz="900" b="1" spc="-37">
                    <a:solidFill>
                      <a:schemeClr val="tx1">
                        <a:lumMod val="50000"/>
                        <a:lumOff val="50000"/>
                      </a:schemeClr>
                    </a:solidFill>
                    <a:latin typeface="Segoe UI Light"/>
                  </a:rPr>
                  <a:t>Behind Firewall</a:t>
                </a:r>
                <a:endParaRPr lang="en-US" sz="750">
                  <a:solidFill>
                    <a:schemeClr val="tx1">
                      <a:lumMod val="50000"/>
                      <a:lumOff val="50000"/>
                    </a:schemeClr>
                  </a:solidFill>
                </a:endParaRPr>
              </a:p>
            </p:txBody>
          </p:sp>
          <p:pic>
            <p:nvPicPr>
              <p:cNvPr id="27" name="Picture 26"/>
              <p:cNvPicPr>
                <a:picLocks noChangeAspect="1"/>
              </p:cNvPicPr>
              <p:nvPr/>
            </p:nvPicPr>
            <p:blipFill>
              <a:blip r:embed="rId6">
                <a:biLevel thresh="25000"/>
              </a:blip>
              <a:stretch>
                <a:fillRect/>
              </a:stretch>
            </p:blipFill>
            <p:spPr>
              <a:xfrm>
                <a:off x="1980516" y="4675196"/>
                <a:ext cx="414085" cy="339812"/>
              </a:xfrm>
              <a:prstGeom prst="rect">
                <a:avLst/>
              </a:prstGeom>
            </p:spPr>
          </p:pic>
          <p:grpSp>
            <p:nvGrpSpPr>
              <p:cNvPr id="28" name="Group 27"/>
              <p:cNvGrpSpPr/>
              <p:nvPr/>
            </p:nvGrpSpPr>
            <p:grpSpPr>
              <a:xfrm>
                <a:off x="3662353" y="5301457"/>
                <a:ext cx="378190" cy="468412"/>
                <a:chOff x="10937718" y="2035607"/>
                <a:chExt cx="863086" cy="1068988"/>
              </a:xfrm>
              <a:solidFill>
                <a:schemeClr val="tx1">
                  <a:lumMod val="50000"/>
                  <a:lumOff val="50000"/>
                </a:schemeClr>
              </a:solidFill>
            </p:grpSpPr>
            <p:sp>
              <p:nvSpPr>
                <p:cNvPr id="30" name="Oval 742"/>
                <p:cNvSpPr>
                  <a:spLocks noChangeArrowheads="1"/>
                </p:cNvSpPr>
                <p:nvPr/>
              </p:nvSpPr>
              <p:spPr bwMode="auto">
                <a:xfrm>
                  <a:off x="11480295" y="2035607"/>
                  <a:ext cx="239439" cy="241323"/>
                </a:xfrm>
                <a:prstGeom prst="ellipse">
                  <a:avLst/>
                </a:prstGeom>
                <a:grpFill/>
                <a:ln>
                  <a:noFill/>
                </a:ln>
                <a:extLst/>
              </p:spPr>
              <p:txBody>
                <a:bodyPr vert="horz" wrap="square" lIns="67217" tIns="33607" rIns="67217" bIns="33607" numCol="1" anchor="t" anchorCtr="0" compatLnSpc="1">
                  <a:prstTxWarp prst="textNoShape">
                    <a:avLst/>
                  </a:prstTxWarp>
                </a:bodyPr>
                <a:lstStyle/>
                <a:p>
                  <a:pPr defTabSz="671551"/>
                  <a:endParaRPr lang="en-US" sz="1324">
                    <a:solidFill>
                      <a:srgbClr val="FFFFFF"/>
                    </a:solidFill>
                  </a:endParaRPr>
                </a:p>
              </p:txBody>
            </p:sp>
            <p:sp>
              <p:nvSpPr>
                <p:cNvPr id="31" name="Freeform 741"/>
                <p:cNvSpPr>
                  <a:spLocks/>
                </p:cNvSpPr>
                <p:nvPr/>
              </p:nvSpPr>
              <p:spPr bwMode="auto">
                <a:xfrm>
                  <a:off x="11399226" y="2299555"/>
                  <a:ext cx="401578" cy="805040"/>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p:spPr>
              <p:txBody>
                <a:bodyPr vert="horz" wrap="square" lIns="67217" tIns="33607" rIns="67217" bIns="33607" numCol="1" anchor="t" anchorCtr="0" compatLnSpc="1">
                  <a:prstTxWarp prst="textNoShape">
                    <a:avLst/>
                  </a:prstTxWarp>
                </a:bodyPr>
                <a:lstStyle/>
                <a:p>
                  <a:pPr defTabSz="671551"/>
                  <a:endParaRPr lang="en-US" sz="1324">
                    <a:solidFill>
                      <a:srgbClr val="FFFFFF"/>
                    </a:solidFill>
                  </a:endParaRPr>
                </a:p>
              </p:txBody>
            </p:sp>
            <p:sp>
              <p:nvSpPr>
                <p:cNvPr id="32" name="Freeform 12"/>
                <p:cNvSpPr>
                  <a:spLocks noEditPoints="1"/>
                </p:cNvSpPr>
                <p:nvPr/>
              </p:nvSpPr>
              <p:spPr bwMode="auto">
                <a:xfrm>
                  <a:off x="10937718" y="2418948"/>
                  <a:ext cx="440948" cy="365434"/>
                </a:xfrm>
                <a:custGeom>
                  <a:avLst/>
                  <a:gdLst>
                    <a:gd name="T0" fmla="*/ 22 w 87"/>
                    <a:gd name="T1" fmla="*/ 47 h 72"/>
                    <a:gd name="T2" fmla="*/ 65 w 87"/>
                    <a:gd name="T3" fmla="*/ 47 h 72"/>
                    <a:gd name="T4" fmla="*/ 74 w 87"/>
                    <a:gd name="T5" fmla="*/ 38 h 72"/>
                    <a:gd name="T6" fmla="*/ 74 w 87"/>
                    <a:gd name="T7" fmla="*/ 9 h 72"/>
                    <a:gd name="T8" fmla="*/ 65 w 87"/>
                    <a:gd name="T9" fmla="*/ 0 h 72"/>
                    <a:gd name="T10" fmla="*/ 22 w 87"/>
                    <a:gd name="T11" fmla="*/ 0 h 72"/>
                    <a:gd name="T12" fmla="*/ 13 w 87"/>
                    <a:gd name="T13" fmla="*/ 9 h 72"/>
                    <a:gd name="T14" fmla="*/ 13 w 87"/>
                    <a:gd name="T15" fmla="*/ 38 h 72"/>
                    <a:gd name="T16" fmla="*/ 22 w 87"/>
                    <a:gd name="T17" fmla="*/ 47 h 72"/>
                    <a:gd name="T18" fmla="*/ 19 w 87"/>
                    <a:gd name="T19" fmla="*/ 9 h 72"/>
                    <a:gd name="T20" fmla="*/ 22 w 87"/>
                    <a:gd name="T21" fmla="*/ 5 h 72"/>
                    <a:gd name="T22" fmla="*/ 65 w 87"/>
                    <a:gd name="T23" fmla="*/ 5 h 72"/>
                    <a:gd name="T24" fmla="*/ 69 w 87"/>
                    <a:gd name="T25" fmla="*/ 9 h 72"/>
                    <a:gd name="T26" fmla="*/ 69 w 87"/>
                    <a:gd name="T27" fmla="*/ 38 h 72"/>
                    <a:gd name="T28" fmla="*/ 65 w 87"/>
                    <a:gd name="T29" fmla="*/ 42 h 72"/>
                    <a:gd name="T30" fmla="*/ 22 w 87"/>
                    <a:gd name="T31" fmla="*/ 42 h 72"/>
                    <a:gd name="T32" fmla="*/ 19 w 87"/>
                    <a:gd name="T33" fmla="*/ 38 h 72"/>
                    <a:gd name="T34" fmla="*/ 19 w 87"/>
                    <a:gd name="T35" fmla="*/ 9 h 72"/>
                    <a:gd name="T36" fmla="*/ 19 w 87"/>
                    <a:gd name="T37" fmla="*/ 9 h 72"/>
                    <a:gd name="T38" fmla="*/ 3 w 87"/>
                    <a:gd name="T39" fmla="*/ 72 h 72"/>
                    <a:gd name="T40" fmla="*/ 85 w 87"/>
                    <a:gd name="T41" fmla="*/ 72 h 72"/>
                    <a:gd name="T42" fmla="*/ 87 w 87"/>
                    <a:gd name="T43" fmla="*/ 70 h 72"/>
                    <a:gd name="T44" fmla="*/ 87 w 87"/>
                    <a:gd name="T45" fmla="*/ 69 h 72"/>
                    <a:gd name="T46" fmla="*/ 86 w 87"/>
                    <a:gd name="T47" fmla="*/ 65 h 72"/>
                    <a:gd name="T48" fmla="*/ 75 w 87"/>
                    <a:gd name="T49" fmla="*/ 52 h 72"/>
                    <a:gd name="T50" fmla="*/ 71 w 87"/>
                    <a:gd name="T51" fmla="*/ 50 h 72"/>
                    <a:gd name="T52" fmla="*/ 17 w 87"/>
                    <a:gd name="T53" fmla="*/ 50 h 72"/>
                    <a:gd name="T54" fmla="*/ 13 w 87"/>
                    <a:gd name="T55" fmla="*/ 52 h 72"/>
                    <a:gd name="T56" fmla="*/ 2 w 87"/>
                    <a:gd name="T57" fmla="*/ 65 h 72"/>
                    <a:gd name="T58" fmla="*/ 0 w 87"/>
                    <a:gd name="T59" fmla="*/ 69 h 72"/>
                    <a:gd name="T60" fmla="*/ 0 w 87"/>
                    <a:gd name="T61" fmla="*/ 70 h 72"/>
                    <a:gd name="T62" fmla="*/ 3 w 87"/>
                    <a:gd name="T63"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 h="72">
                      <a:moveTo>
                        <a:pt x="22" y="47"/>
                      </a:moveTo>
                      <a:cubicBezTo>
                        <a:pt x="65" y="47"/>
                        <a:pt x="65" y="47"/>
                        <a:pt x="65" y="47"/>
                      </a:cubicBezTo>
                      <a:cubicBezTo>
                        <a:pt x="70" y="47"/>
                        <a:pt x="74" y="43"/>
                        <a:pt x="74" y="38"/>
                      </a:cubicBezTo>
                      <a:cubicBezTo>
                        <a:pt x="74" y="9"/>
                        <a:pt x="74" y="9"/>
                        <a:pt x="74" y="9"/>
                      </a:cubicBezTo>
                      <a:cubicBezTo>
                        <a:pt x="74" y="4"/>
                        <a:pt x="70" y="0"/>
                        <a:pt x="65" y="0"/>
                      </a:cubicBezTo>
                      <a:cubicBezTo>
                        <a:pt x="22" y="0"/>
                        <a:pt x="22" y="0"/>
                        <a:pt x="22" y="0"/>
                      </a:cubicBezTo>
                      <a:cubicBezTo>
                        <a:pt x="17" y="0"/>
                        <a:pt x="13" y="4"/>
                        <a:pt x="13" y="9"/>
                      </a:cubicBezTo>
                      <a:cubicBezTo>
                        <a:pt x="13" y="38"/>
                        <a:pt x="13" y="38"/>
                        <a:pt x="13" y="38"/>
                      </a:cubicBezTo>
                      <a:cubicBezTo>
                        <a:pt x="13" y="43"/>
                        <a:pt x="17" y="47"/>
                        <a:pt x="22" y="47"/>
                      </a:cubicBezTo>
                      <a:close/>
                      <a:moveTo>
                        <a:pt x="19" y="9"/>
                      </a:moveTo>
                      <a:cubicBezTo>
                        <a:pt x="19" y="6"/>
                        <a:pt x="20" y="5"/>
                        <a:pt x="22" y="5"/>
                      </a:cubicBezTo>
                      <a:cubicBezTo>
                        <a:pt x="65" y="5"/>
                        <a:pt x="65" y="5"/>
                        <a:pt x="65" y="5"/>
                      </a:cubicBezTo>
                      <a:cubicBezTo>
                        <a:pt x="67" y="5"/>
                        <a:pt x="69" y="6"/>
                        <a:pt x="69" y="9"/>
                      </a:cubicBezTo>
                      <a:cubicBezTo>
                        <a:pt x="69" y="38"/>
                        <a:pt x="69" y="38"/>
                        <a:pt x="69" y="38"/>
                      </a:cubicBezTo>
                      <a:cubicBezTo>
                        <a:pt x="69" y="40"/>
                        <a:pt x="67" y="42"/>
                        <a:pt x="65" y="42"/>
                      </a:cubicBezTo>
                      <a:cubicBezTo>
                        <a:pt x="22" y="42"/>
                        <a:pt x="22" y="42"/>
                        <a:pt x="22" y="42"/>
                      </a:cubicBezTo>
                      <a:cubicBezTo>
                        <a:pt x="20" y="42"/>
                        <a:pt x="19" y="40"/>
                        <a:pt x="19" y="38"/>
                      </a:cubicBezTo>
                      <a:cubicBezTo>
                        <a:pt x="19" y="9"/>
                        <a:pt x="19" y="9"/>
                        <a:pt x="19" y="9"/>
                      </a:cubicBezTo>
                      <a:cubicBezTo>
                        <a:pt x="19" y="9"/>
                        <a:pt x="19" y="9"/>
                        <a:pt x="19" y="9"/>
                      </a:cubicBezTo>
                      <a:close/>
                      <a:moveTo>
                        <a:pt x="3" y="72"/>
                      </a:moveTo>
                      <a:cubicBezTo>
                        <a:pt x="85" y="72"/>
                        <a:pt x="85" y="72"/>
                        <a:pt x="85" y="72"/>
                      </a:cubicBezTo>
                      <a:cubicBezTo>
                        <a:pt x="86" y="72"/>
                        <a:pt x="87" y="71"/>
                        <a:pt x="87" y="70"/>
                      </a:cubicBezTo>
                      <a:cubicBezTo>
                        <a:pt x="87" y="69"/>
                        <a:pt x="87" y="69"/>
                        <a:pt x="87" y="69"/>
                      </a:cubicBezTo>
                      <a:cubicBezTo>
                        <a:pt x="87" y="67"/>
                        <a:pt x="87" y="66"/>
                        <a:pt x="86" y="65"/>
                      </a:cubicBezTo>
                      <a:cubicBezTo>
                        <a:pt x="75" y="52"/>
                        <a:pt x="75" y="52"/>
                        <a:pt x="75" y="52"/>
                      </a:cubicBezTo>
                      <a:cubicBezTo>
                        <a:pt x="74" y="51"/>
                        <a:pt x="73" y="50"/>
                        <a:pt x="71" y="50"/>
                      </a:cubicBezTo>
                      <a:cubicBezTo>
                        <a:pt x="17" y="50"/>
                        <a:pt x="17" y="50"/>
                        <a:pt x="17" y="50"/>
                      </a:cubicBezTo>
                      <a:cubicBezTo>
                        <a:pt x="15" y="50"/>
                        <a:pt x="14" y="51"/>
                        <a:pt x="13" y="52"/>
                      </a:cubicBezTo>
                      <a:cubicBezTo>
                        <a:pt x="2" y="65"/>
                        <a:pt x="2" y="65"/>
                        <a:pt x="2" y="65"/>
                      </a:cubicBezTo>
                      <a:cubicBezTo>
                        <a:pt x="1" y="66"/>
                        <a:pt x="0" y="67"/>
                        <a:pt x="0" y="69"/>
                      </a:cubicBezTo>
                      <a:cubicBezTo>
                        <a:pt x="0" y="70"/>
                        <a:pt x="0" y="70"/>
                        <a:pt x="0" y="70"/>
                      </a:cubicBezTo>
                      <a:cubicBezTo>
                        <a:pt x="0" y="71"/>
                        <a:pt x="2" y="72"/>
                        <a:pt x="3" y="72"/>
                      </a:cubicBezTo>
                      <a:close/>
                    </a:path>
                  </a:pathLst>
                </a:custGeom>
                <a:grpFill/>
                <a:ln>
                  <a:noFill/>
                </a:ln>
              </p:spPr>
              <p:txBody>
                <a:bodyPr vert="horz" wrap="square" lIns="67217" tIns="33607" rIns="67217" bIns="33607" numCol="1" anchor="t" anchorCtr="0" compatLnSpc="1">
                  <a:prstTxWarp prst="textNoShape">
                    <a:avLst/>
                  </a:prstTxWarp>
                </a:bodyPr>
                <a:lstStyle/>
                <a:p>
                  <a:pPr defTabSz="685400"/>
                  <a:endParaRPr lang="en-US" sz="1324">
                    <a:solidFill>
                      <a:srgbClr val="505050"/>
                    </a:solidFill>
                  </a:endParaRPr>
                </a:p>
              </p:txBody>
            </p:sp>
          </p:grpSp>
          <p:cxnSp>
            <p:nvCxnSpPr>
              <p:cNvPr id="29" name="Straight Connector 28"/>
              <p:cNvCxnSpPr/>
              <p:nvPr/>
            </p:nvCxnSpPr>
            <p:spPr>
              <a:xfrm flipV="1">
                <a:off x="3867501" y="3448136"/>
                <a:ext cx="1504263" cy="1761919"/>
              </a:xfrm>
              <a:prstGeom prst="line">
                <a:avLst/>
              </a:prstGeom>
              <a:ln w="31750">
                <a:solidFill>
                  <a:srgbClr val="7AB13D"/>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6" name="Freeform 25"/>
            <p:cNvSpPr>
              <a:spLocks/>
            </p:cNvSpPr>
            <p:nvPr/>
          </p:nvSpPr>
          <p:spPr bwMode="auto">
            <a:xfrm>
              <a:off x="9238596" y="2696709"/>
              <a:ext cx="2010973" cy="1241175"/>
            </a:xfrm>
            <a:custGeom>
              <a:avLst/>
              <a:gdLst>
                <a:gd name="T0" fmla="*/ 73 w 457"/>
                <a:gd name="T1" fmla="*/ 131 h 299"/>
                <a:gd name="T2" fmla="*/ 73 w 457"/>
                <a:gd name="T3" fmla="*/ 126 h 299"/>
                <a:gd name="T4" fmla="*/ 199 w 457"/>
                <a:gd name="T5" fmla="*/ 0 h 299"/>
                <a:gd name="T6" fmla="*/ 304 w 457"/>
                <a:gd name="T7" fmla="*/ 56 h 299"/>
                <a:gd name="T8" fmla="*/ 339 w 457"/>
                <a:gd name="T9" fmla="*/ 47 h 299"/>
                <a:gd name="T10" fmla="*/ 379 w 457"/>
                <a:gd name="T11" fmla="*/ 59 h 299"/>
                <a:gd name="T12" fmla="*/ 412 w 457"/>
                <a:gd name="T13" fmla="*/ 118 h 299"/>
                <a:gd name="T14" fmla="*/ 457 w 457"/>
                <a:gd name="T15" fmla="*/ 201 h 299"/>
                <a:gd name="T16" fmla="*/ 369 w 457"/>
                <a:gd name="T17" fmla="*/ 299 h 299"/>
                <a:gd name="T18" fmla="*/ 358 w 457"/>
                <a:gd name="T19" fmla="*/ 299 h 299"/>
                <a:gd name="T20" fmla="*/ 348 w 457"/>
                <a:gd name="T21" fmla="*/ 299 h 299"/>
                <a:gd name="T22" fmla="*/ 142 w 457"/>
                <a:gd name="T23" fmla="*/ 299 h 299"/>
                <a:gd name="T24" fmla="*/ 138 w 457"/>
                <a:gd name="T25" fmla="*/ 299 h 299"/>
                <a:gd name="T26" fmla="*/ 133 w 457"/>
                <a:gd name="T27" fmla="*/ 299 h 299"/>
                <a:gd name="T28" fmla="*/ 117 w 457"/>
                <a:gd name="T29" fmla="*/ 299 h 299"/>
                <a:gd name="T30" fmla="*/ 85 w 457"/>
                <a:gd name="T31" fmla="*/ 299 h 299"/>
                <a:gd name="T32" fmla="*/ 0 w 457"/>
                <a:gd name="T33" fmla="*/ 215 h 299"/>
                <a:gd name="T34" fmla="*/ 73 w 457"/>
                <a:gd name="T35" fmla="*/ 131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7" h="299">
                  <a:moveTo>
                    <a:pt x="73" y="131"/>
                  </a:moveTo>
                  <a:cubicBezTo>
                    <a:pt x="73" y="130"/>
                    <a:pt x="73" y="127"/>
                    <a:pt x="73" y="126"/>
                  </a:cubicBezTo>
                  <a:cubicBezTo>
                    <a:pt x="73" y="56"/>
                    <a:pt x="129" y="0"/>
                    <a:pt x="199" y="0"/>
                  </a:cubicBezTo>
                  <a:cubicBezTo>
                    <a:pt x="243" y="0"/>
                    <a:pt x="281" y="23"/>
                    <a:pt x="304" y="56"/>
                  </a:cubicBezTo>
                  <a:cubicBezTo>
                    <a:pt x="314" y="50"/>
                    <a:pt x="326" y="47"/>
                    <a:pt x="339" y="47"/>
                  </a:cubicBezTo>
                  <a:cubicBezTo>
                    <a:pt x="354" y="47"/>
                    <a:pt x="368" y="51"/>
                    <a:pt x="379" y="59"/>
                  </a:cubicBezTo>
                  <a:cubicBezTo>
                    <a:pt x="399" y="72"/>
                    <a:pt x="411" y="93"/>
                    <a:pt x="412" y="118"/>
                  </a:cubicBezTo>
                  <a:cubicBezTo>
                    <a:pt x="439" y="136"/>
                    <a:pt x="457" y="166"/>
                    <a:pt x="457" y="201"/>
                  </a:cubicBezTo>
                  <a:cubicBezTo>
                    <a:pt x="457" y="252"/>
                    <a:pt x="419" y="294"/>
                    <a:pt x="369" y="299"/>
                  </a:cubicBezTo>
                  <a:cubicBezTo>
                    <a:pt x="366" y="299"/>
                    <a:pt x="361" y="299"/>
                    <a:pt x="358" y="299"/>
                  </a:cubicBezTo>
                  <a:cubicBezTo>
                    <a:pt x="355" y="299"/>
                    <a:pt x="351" y="299"/>
                    <a:pt x="348" y="299"/>
                  </a:cubicBezTo>
                  <a:cubicBezTo>
                    <a:pt x="302" y="299"/>
                    <a:pt x="193" y="299"/>
                    <a:pt x="142" y="299"/>
                  </a:cubicBezTo>
                  <a:cubicBezTo>
                    <a:pt x="140" y="299"/>
                    <a:pt x="139" y="299"/>
                    <a:pt x="138" y="299"/>
                  </a:cubicBezTo>
                  <a:cubicBezTo>
                    <a:pt x="133" y="299"/>
                    <a:pt x="133" y="299"/>
                    <a:pt x="133" y="299"/>
                  </a:cubicBezTo>
                  <a:cubicBezTo>
                    <a:pt x="130" y="299"/>
                    <a:pt x="123" y="299"/>
                    <a:pt x="117" y="299"/>
                  </a:cubicBezTo>
                  <a:cubicBezTo>
                    <a:pt x="85" y="299"/>
                    <a:pt x="85" y="299"/>
                    <a:pt x="85" y="299"/>
                  </a:cubicBezTo>
                  <a:cubicBezTo>
                    <a:pt x="38" y="299"/>
                    <a:pt x="0" y="261"/>
                    <a:pt x="0" y="215"/>
                  </a:cubicBezTo>
                  <a:cubicBezTo>
                    <a:pt x="0" y="172"/>
                    <a:pt x="32" y="137"/>
                    <a:pt x="73" y="131"/>
                  </a:cubicBezTo>
                  <a:close/>
                </a:path>
              </a:pathLst>
            </a:custGeom>
            <a:solidFill>
              <a:srgbClr val="4D9ED7"/>
            </a:solidFill>
            <a:ln w="19050">
              <a:noFill/>
            </a:ln>
            <a:extLst/>
          </p:spPr>
          <p:txBody>
            <a:bodyPr vert="horz" wrap="square" lIns="68574" tIns="34287" rIns="68574" bIns="34287" numCol="1" anchor="t" anchorCtr="0" compatLnSpc="1">
              <a:prstTxWarp prst="textNoShape">
                <a:avLst/>
              </a:prstTxWarp>
            </a:bodyPr>
            <a:lstStyle/>
            <a:p>
              <a:endParaRPr lang="en-US" sz="1350"/>
            </a:p>
          </p:txBody>
        </p:sp>
        <p:sp>
          <p:nvSpPr>
            <p:cNvPr id="37" name="TextBox 36"/>
            <p:cNvSpPr txBox="1"/>
            <p:nvPr/>
          </p:nvSpPr>
          <p:spPr>
            <a:xfrm>
              <a:off x="9855358" y="3158567"/>
              <a:ext cx="857457" cy="470878"/>
            </a:xfrm>
            <a:prstGeom prst="rect">
              <a:avLst/>
            </a:prstGeom>
            <a:noFill/>
          </p:spPr>
          <p:txBody>
            <a:bodyPr wrap="none" lIns="137149" tIns="109718" rIns="137149" bIns="109718" rtlCol="0">
              <a:spAutoFit/>
            </a:bodyPr>
            <a:lstStyle/>
            <a:p>
              <a:pPr>
                <a:lnSpc>
                  <a:spcPct val="90000"/>
                </a:lnSpc>
                <a:spcAft>
                  <a:spcPts val="450"/>
                </a:spcAft>
              </a:pPr>
              <a:r>
                <a:rPr lang="en-US" dirty="0">
                  <a:solidFill>
                    <a:schemeClr val="bg1"/>
                  </a:solidFill>
                </a:rPr>
                <a:t>Azure</a:t>
              </a:r>
            </a:p>
          </p:txBody>
        </p:sp>
      </p:grpSp>
    </p:spTree>
    <p:extLst>
      <p:ext uri="{BB962C8B-B14F-4D97-AF65-F5344CB8AC3E}">
        <p14:creationId xmlns:p14="http://schemas.microsoft.com/office/powerpoint/2010/main" val="881145176"/>
      </p:ext>
    </p:extLst>
  </p:cSld>
  <p:clrMapOvr>
    <a:masterClrMapping/>
  </p:clrMapOvr>
  <p:transition>
    <p:fade/>
  </p:transition>
</p:sld>
</file>

<file path=ppt/theme/theme1.xml><?xml version="1.0" encoding="utf-8"?>
<a:theme xmlns:a="http://schemas.openxmlformats.org/drawingml/2006/main" name="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4-3_Business_BLUE_4.potx" id="{B9317E7A-7966-40DE-8E74-E9E00A42FB17}" vid="{04E2243D-3930-4B3C-B0FF-01FE84D1912F}"/>
    </a:ext>
  </a:extLst>
</a:theme>
</file>

<file path=ppt/theme/theme2.xml><?xml version="1.0" encoding="utf-8"?>
<a:theme xmlns:a="http://schemas.openxmlformats.org/drawingml/2006/main" name="COLOR TEMPLATE">
  <a:themeElements>
    <a:clrScheme name="MSVID Blue Brand template_10-14">
      <a:dk1>
        <a:srgbClr val="505050"/>
      </a:dk1>
      <a:lt1>
        <a:srgbClr val="FFFFFF"/>
      </a:lt1>
      <a:dk2>
        <a:srgbClr val="0078D7"/>
      </a:dk2>
      <a:lt2>
        <a:srgbClr val="CDF4FF"/>
      </a:lt2>
      <a:accent1>
        <a:srgbClr val="002050"/>
      </a:accent1>
      <a:accent2>
        <a:srgbClr val="B4009E"/>
      </a:accent2>
      <a:accent3>
        <a:srgbClr val="107C10"/>
      </a:accent3>
      <a:accent4>
        <a:srgbClr val="5C2D91"/>
      </a:accent4>
      <a:accent5>
        <a:srgbClr val="004B50"/>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4-3_Business_BLUE_4.potx" id="{B9317E7A-7966-40DE-8E74-E9E00A42FB17}" vid="{0A40798A-1D5D-4D7F-B176-48D1E892421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253B0A39536C34A88A418826D8AA97B" ma:contentTypeVersion="0" ma:contentTypeDescription="Create a new document." ma:contentTypeScope="" ma:versionID="50ad4e5c0e1d538855268c933a8cd428">
  <xsd:schema xmlns:xsd="http://www.w3.org/2001/XMLSchema" xmlns:xs="http://www.w3.org/2001/XMLSchema" xmlns:p="http://schemas.microsoft.com/office/2006/metadata/properties" targetNamespace="http://schemas.microsoft.com/office/2006/metadata/properties" ma:root="true" ma:fieldsID="ef6e81ba9a205494fd550eed2762925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sharepoint/v3"/>
    <ds:schemaRef ds:uri="http://purl.org/dc/terms/"/>
    <ds:schemaRef ds:uri="http://schemas.openxmlformats.org/package/2006/metadata/core-properties"/>
    <ds:schemaRef ds:uri="60e067c4-a45d-4533-a15b-b3844c50456e"/>
    <ds:schemaRef ds:uri="http://purl.org/dc/dcmitype/"/>
    <ds:schemaRef ds:uri="http://schemas.microsoft.com/office/infopath/2007/PartnerControls"/>
    <ds:schemaRef ds:uri="http://purl.org/dc/elements/1.1/"/>
    <ds:schemaRef ds:uri="http://schemas.microsoft.com/office/2006/metadata/properties"/>
    <ds:schemaRef ds:uri="26e2a2f4-dbdb-4aea-b912-c14630ae47fd"/>
    <ds:schemaRef ds:uri="http://schemas.microsoft.com/office/2006/documentManagement/types"/>
    <ds:schemaRef ds:uri="http://www.w3.org/XML/1998/namespace"/>
  </ds:schemaRefs>
</ds:datastoreItem>
</file>

<file path=customXml/itemProps3.xml><?xml version="1.0" encoding="utf-8"?>
<ds:datastoreItem xmlns:ds="http://schemas.openxmlformats.org/officeDocument/2006/customXml" ds:itemID="{E48916F8-7254-45EF-946E-A0D141BE4745}"/>
</file>

<file path=docProps/app.xml><?xml version="1.0" encoding="utf-8"?>
<Properties xmlns="http://schemas.openxmlformats.org/officeDocument/2006/extended-properties" xmlns:vt="http://schemas.openxmlformats.org/officeDocument/2006/docPropsVTypes">
  <Template>Brand_template_4-3_Business_BLUE_4</Template>
  <TotalTime>4503</TotalTime>
  <Words>8576</Words>
  <Application>Microsoft Office PowerPoint</Application>
  <PresentationFormat>Custom</PresentationFormat>
  <Paragraphs>1297</Paragraphs>
  <Slides>83</Slides>
  <Notes>83</Notes>
  <HiddenSlides>29</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83</vt:i4>
      </vt:variant>
    </vt:vector>
  </HeadingPairs>
  <TitlesOfParts>
    <vt:vector size="95" baseType="lpstr">
      <vt:lpstr>Arial</vt:lpstr>
      <vt:lpstr>Calibri</vt:lpstr>
      <vt:lpstr>Kozuka Gothic Pro R</vt:lpstr>
      <vt:lpstr>Segoe UI</vt:lpstr>
      <vt:lpstr>Segoe UI Black</vt:lpstr>
      <vt:lpstr>Segoe UI Light</vt:lpstr>
      <vt:lpstr>Segoe UI Semibold</vt:lpstr>
      <vt:lpstr>Times New Roman</vt:lpstr>
      <vt:lpstr>Wingdings</vt:lpstr>
      <vt:lpstr>WHITE TEMPLATE</vt:lpstr>
      <vt:lpstr>COLOR TEMPLATE</vt:lpstr>
      <vt:lpstr>Visio</vt:lpstr>
      <vt:lpstr>Azure Solution Alignment Workshop</vt:lpstr>
      <vt:lpstr>High-level agenda</vt:lpstr>
      <vt:lpstr>Key Discussions and Decisions</vt:lpstr>
      <vt:lpstr>Azure network security</vt:lpstr>
      <vt:lpstr>Public cloud is a shared responsibility</vt:lpstr>
      <vt:lpstr>Network protection</vt:lpstr>
      <vt:lpstr>Network isolation</vt:lpstr>
      <vt:lpstr>Virtual Networks</vt:lpstr>
      <vt:lpstr>How do I securely connect my on-premises environment to the cloud? </vt:lpstr>
      <vt:lpstr>VPN connections</vt:lpstr>
      <vt:lpstr>ExpressRoute connections</vt:lpstr>
      <vt:lpstr>Containment and segmentation strategies</vt:lpstr>
      <vt:lpstr>Containment and segmentation strategies – traditional approaches and challenge</vt:lpstr>
      <vt:lpstr>Building a containment strategy</vt:lpstr>
      <vt:lpstr>Isolation between security zones</vt:lpstr>
      <vt:lpstr>Containment within security zones</vt:lpstr>
      <vt:lpstr>Network security</vt:lpstr>
      <vt:lpstr>Types of services</vt:lpstr>
      <vt:lpstr>PowerPoint Presentation</vt:lpstr>
      <vt:lpstr>PowerPoint Presentation</vt:lpstr>
      <vt:lpstr>PowerPoint Presentation</vt:lpstr>
      <vt:lpstr>Enhanced Azure DDoS Protection</vt:lpstr>
      <vt:lpstr>Azure security features</vt:lpstr>
      <vt:lpstr>Network Security Groups (NSG)</vt:lpstr>
      <vt:lpstr>Network Security Group models</vt:lpstr>
      <vt:lpstr>NSG rule process flow</vt:lpstr>
      <vt:lpstr>Network Watcher</vt:lpstr>
      <vt:lpstr>Forced tunneling</vt:lpstr>
      <vt:lpstr>Security models for Azure networking</vt:lpstr>
      <vt:lpstr>Forced tunneling models</vt:lpstr>
      <vt:lpstr>Security models for Azure networking</vt:lpstr>
      <vt:lpstr>Virtual Appliances – Firewalls, IDS/IPS, VPNs</vt:lpstr>
      <vt:lpstr>HA for NVA (ILB any port)</vt:lpstr>
      <vt:lpstr>Security models for Azure networking</vt:lpstr>
      <vt:lpstr>Security models for Azure networking</vt:lpstr>
      <vt:lpstr>Logging</vt:lpstr>
      <vt:lpstr>Application gateway – Layer 7 ADC features</vt:lpstr>
      <vt:lpstr>Web Application Firewall (WAF)</vt:lpstr>
      <vt:lpstr>Ingress security approaches</vt:lpstr>
      <vt:lpstr>Direct ingress access</vt:lpstr>
      <vt:lpstr>Enterprise ingress</vt:lpstr>
      <vt:lpstr>Provider ingress</vt:lpstr>
      <vt:lpstr>Azure ingress</vt:lpstr>
      <vt:lpstr>Egress approaches</vt:lpstr>
      <vt:lpstr>Key decisions</vt:lpstr>
      <vt:lpstr>Virtual Network security decisions</vt:lpstr>
      <vt:lpstr>Virtual Network security decisions</vt:lpstr>
      <vt:lpstr>Forced tunneling decisions</vt:lpstr>
      <vt:lpstr>Forced tunneling decisions</vt:lpstr>
      <vt:lpstr>User-defined routing decisions</vt:lpstr>
      <vt:lpstr>Network Security Groups decisions</vt:lpstr>
      <vt:lpstr>Network Security Groups decisions</vt:lpstr>
      <vt:lpstr>Network Security Groups decisions</vt:lpstr>
      <vt:lpstr>Endpoints decisions</vt:lpstr>
      <vt:lpstr>Appendix</vt:lpstr>
      <vt:lpstr>NSG tags</vt:lpstr>
      <vt:lpstr>Default NSG rules</vt:lpstr>
      <vt:lpstr>Who is blocking me – Troubleshooting NSG rules</vt:lpstr>
      <vt:lpstr>Network Virtual Appliance models</vt:lpstr>
      <vt:lpstr>Network Virtual Appliance models</vt:lpstr>
      <vt:lpstr>Network Virtual Appliance models</vt:lpstr>
      <vt:lpstr>Network Virtual Appliance models</vt:lpstr>
      <vt:lpstr>Web Application Firewall (WAF)</vt:lpstr>
      <vt:lpstr>Example approaches with Virtual Appliances</vt:lpstr>
      <vt:lpstr>Example multi-NIC NVA scenarios</vt:lpstr>
      <vt:lpstr>Example multi-NIC NVA scenarios</vt:lpstr>
      <vt:lpstr>Example multi-NIC NVA scenarios</vt:lpstr>
      <vt:lpstr>Example multi-NIC NVA scenarios</vt:lpstr>
      <vt:lpstr>Example multi-NIC NVA scenarios</vt:lpstr>
      <vt:lpstr>Example multi-NIC NVA scenarios</vt:lpstr>
      <vt:lpstr>Example multi-NIC NVA scenarios</vt:lpstr>
      <vt:lpstr>Other considerations</vt:lpstr>
      <vt:lpstr>Example approaches with Azure security</vt:lpstr>
      <vt:lpstr>Securing VNet inbound traffic – Azure VIP</vt:lpstr>
      <vt:lpstr>Securing VNet inbound traffic – Public IPs</vt:lpstr>
      <vt:lpstr>Securing VNet inbound traffic – On-prem or private IPs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SAW Module 4a - Technical - Azure Network Security</dc:title>
  <dc:subject>&lt;Speech title here&gt;</dc:subject>
  <dc:creator>Allytics</dc:creator>
  <cp:keywords>MSVID, Brand Guidelines, Branding, Visual Identity, grid</cp:keywords>
  <dc:description>Template: Maryfj_x000d_
Formatting: _x000d_
Audience Type:</dc:description>
  <cp:lastModifiedBy>Arturo Quiroga</cp:lastModifiedBy>
  <cp:revision>176</cp:revision>
  <dcterms:created xsi:type="dcterms:W3CDTF">2015-08-05T04:26:47Z</dcterms:created>
  <dcterms:modified xsi:type="dcterms:W3CDTF">2018-03-22T18:58:51Z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0x0101005253B0A39536C34A88A418826D8AA97B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af1f5bfae61e4243aac9966cb19580e1">
    <vt:lpwstr>WW Infrastructure Architecture Community|020667bd-a0b2-4dd4-b4a1-385e3dc71c64;WW Modern Datacenter Community|50d24e14-9c01-4bff-9638-60dd6a2ef53b;WW Modern Service Management Community|081dbb6f-d246-441a-b120-79b504dd6281;WW Cloud Architecture Community|9</vt:lpwstr>
  </property>
  <property fmtid="{D5CDD505-2E9C-101B-9397-08002B2CF9AE}" pid="12" name="bc28b5f076654a3b96073bbbebfeb8c9">
    <vt:lpwstr>English|cb91f272-ce4d-4a7e-9bbf-78b58e3d188d</vt:lpwstr>
  </property>
  <property fmtid="{D5CDD505-2E9C-101B-9397-08002B2CF9AE}" pid="13" name="MSProductsTaxHTField0">
    <vt:lpwstr>Microsoft Azure StorSimple|5c5220f0-46a4-465b-b193-2e93bfbcd5b2;Microsoft Azure|669a3112-5edf-444b-a003-630063601f07;Microsoft System Center|8eef0cfe-5421-493a-86c3-6e56c8018e93;Windows Server 2012 R2|85a16c7b-ffe9-466b-a157-74a56d2e11b7;Microsoft Azure p</vt:lpwstr>
  </property>
  <property fmtid="{D5CDD505-2E9C-101B-9397-08002B2CF9AE}" pid="14" name="_dlc_DocIdItemGuid">
    <vt:lpwstr>55617a99-81e1-4ece-8d95-a58468583705</vt:lpwstr>
  </property>
  <property fmtid="{D5CDD505-2E9C-101B-9397-08002B2CF9AE}" pid="15" name="ie6d2fd56e2d423f9ae5744f65e04598">
    <vt:lpwstr/>
  </property>
  <property fmtid="{D5CDD505-2E9C-101B-9397-08002B2CF9AE}" pid="16" name="ServicesDomain">
    <vt:lpwstr/>
  </property>
  <property fmtid="{D5CDD505-2E9C-101B-9397-08002B2CF9AE}" pid="17" name="VerticalIndustries">
    <vt:lpwstr/>
  </property>
  <property fmtid="{D5CDD505-2E9C-101B-9397-08002B2CF9AE}" pid="18" name="IPKitNavigation">
    <vt:lpwstr/>
  </property>
  <property fmtid="{D5CDD505-2E9C-101B-9397-08002B2CF9AE}" pid="19" name="SalesGeography">
    <vt:lpwstr/>
  </property>
  <property fmtid="{D5CDD505-2E9C-101B-9397-08002B2CF9AE}" pid="20" name="MS Language">
    <vt:lpwstr/>
  </property>
  <property fmtid="{D5CDD505-2E9C-101B-9397-08002B2CF9AE}" pid="21" name="MSProducts">
    <vt:lpwstr>1658;#Microsoft Azure StorSimple|5c5220f0-46a4-465b-b193-2e93bfbcd5b2;#1274;#Microsoft Azure|669a3112-5edf-444b-a003-630063601f07;#197;#Microsoft System Center|8eef0cfe-5421-493a-86c3-6e56c8018e93;#1381;#Windows Server 2012 R2|85a16c7b-ffe9-466b-a157-74a5</vt:lpwstr>
  </property>
  <property fmtid="{D5CDD505-2E9C-101B-9397-08002B2CF9AE}" pid="22" name="m74a2925250f485f9486ed3f97e2a6b3">
    <vt:lpwstr/>
  </property>
  <property fmtid="{D5CDD505-2E9C-101B-9397-08002B2CF9AE}" pid="23" name="ServicesIPTypes">
    <vt:lpwstr/>
  </property>
  <property fmtid="{D5CDD505-2E9C-101B-9397-08002B2CF9AE}" pid="24" name="ServicesLifecycleStage">
    <vt:lpwstr/>
  </property>
  <property fmtid="{D5CDD505-2E9C-101B-9397-08002B2CF9AE}" pid="25" name="g6775e77a6d84637a29014d883a4378a">
    <vt:lpwstr/>
  </property>
  <property fmtid="{D5CDD505-2E9C-101B-9397-08002B2CF9AE}" pid="26" name="ServicesCommunities">
    <vt:lpwstr>611;#WW Infrastructure Architecture Community|020667bd-a0b2-4dd4-b4a1-385e3dc71c64;#608;#WW Modern Datacenter Community|50d24e14-9c01-4bff-9638-60dd6a2ef53b;#1378;#WW Modern Service Management Community|081dbb6f-d246-441a-b120-79b504dd6281;#608;#WW Cloud </vt:lpwstr>
  </property>
  <property fmtid="{D5CDD505-2E9C-101B-9397-08002B2CF9AE}" pid="27" name="cb7870d3641f4a52807a63577a9c1b08">
    <vt:lpwstr/>
  </property>
  <property fmtid="{D5CDD505-2E9C-101B-9397-08002B2CF9AE}" pid="28" name="MSLanguage">
    <vt:lpwstr>1248;#English|cb91f272-ce4d-4a7e-9bbf-78b58e3d188d</vt:lpwstr>
  </property>
  <property fmtid="{D5CDD505-2E9C-101B-9397-08002B2CF9AE}" pid="29" name="campusov">
    <vt:lpwstr/>
  </property>
  <property fmtid="{D5CDD505-2E9C-101B-9397-08002B2CF9AE}" pid="30" name="MSIP_Label_f42aa342-8706-4288-bd11-ebb85995028c_Enabled">
    <vt:lpwstr>True</vt:lpwstr>
  </property>
  <property fmtid="{D5CDD505-2E9C-101B-9397-08002B2CF9AE}" pid="31" name="MSIP_Label_f42aa342-8706-4288-bd11-ebb85995028c_SiteId">
    <vt:lpwstr>72f988bf-86f1-41af-91ab-2d7cd011db47</vt:lpwstr>
  </property>
  <property fmtid="{D5CDD505-2E9C-101B-9397-08002B2CF9AE}" pid="32" name="MSIP_Label_f42aa342-8706-4288-bd11-ebb85995028c_Owner">
    <vt:lpwstr>jechau@microsoft.com</vt:lpwstr>
  </property>
  <property fmtid="{D5CDD505-2E9C-101B-9397-08002B2CF9AE}" pid="33" name="MSIP_Label_f42aa342-8706-4288-bd11-ebb85995028c_SetDate">
    <vt:lpwstr>2017-11-21T16:14:00.7002966Z</vt:lpwstr>
  </property>
  <property fmtid="{D5CDD505-2E9C-101B-9397-08002B2CF9AE}" pid="34" name="MSIP_Label_f42aa342-8706-4288-bd11-ebb85995028c_Name">
    <vt:lpwstr>General</vt:lpwstr>
  </property>
  <property fmtid="{D5CDD505-2E9C-101B-9397-08002B2CF9AE}" pid="35" name="MSIP_Label_f42aa342-8706-4288-bd11-ebb85995028c_Application">
    <vt:lpwstr>Microsoft Azure Information Protection</vt:lpwstr>
  </property>
  <property fmtid="{D5CDD505-2E9C-101B-9397-08002B2CF9AE}" pid="36" name="MSIP_Label_f42aa342-8706-4288-bd11-ebb85995028c_Extended_MSFT_Method">
    <vt:lpwstr>Automatic</vt:lpwstr>
  </property>
  <property fmtid="{D5CDD505-2E9C-101B-9397-08002B2CF9AE}" pid="37" name="Sensitivity">
    <vt:lpwstr>General</vt:lpwstr>
  </property>
</Properties>
</file>